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38" r:id="rId5"/>
    <p:sldMasterId id="2147483707" r:id="rId6"/>
    <p:sldMasterId id="2147483749" r:id="rId7"/>
    <p:sldMasterId id="2147483713" r:id="rId8"/>
    <p:sldMasterId id="2147483724" r:id="rId9"/>
    <p:sldMasterId id="2147483699" r:id="rId10"/>
  </p:sldMasterIdLst>
  <p:notesMasterIdLst>
    <p:notesMasterId r:id="rId209"/>
  </p:notesMasterIdLst>
  <p:handoutMasterIdLst>
    <p:handoutMasterId r:id="rId210"/>
  </p:handoutMasterIdLst>
  <p:sldIdLst>
    <p:sldId id="256" r:id="rId11"/>
    <p:sldId id="259" r:id="rId12"/>
    <p:sldId id="260" r:id="rId13"/>
    <p:sldId id="385" r:id="rId14"/>
    <p:sldId id="386" r:id="rId15"/>
    <p:sldId id="387" r:id="rId16"/>
    <p:sldId id="388" r:id="rId17"/>
    <p:sldId id="389" r:id="rId18"/>
    <p:sldId id="390" r:id="rId19"/>
    <p:sldId id="391" r:id="rId20"/>
    <p:sldId id="392" r:id="rId21"/>
    <p:sldId id="393" r:id="rId22"/>
    <p:sldId id="394" r:id="rId23"/>
    <p:sldId id="395" r:id="rId24"/>
    <p:sldId id="396" r:id="rId25"/>
    <p:sldId id="397" r:id="rId26"/>
    <p:sldId id="398" r:id="rId27"/>
    <p:sldId id="399" r:id="rId28"/>
    <p:sldId id="400" r:id="rId29"/>
    <p:sldId id="401" r:id="rId30"/>
    <p:sldId id="402" r:id="rId31"/>
    <p:sldId id="403" r:id="rId32"/>
    <p:sldId id="404" r:id="rId33"/>
    <p:sldId id="406" r:id="rId34"/>
    <p:sldId id="407" r:id="rId35"/>
    <p:sldId id="408" r:id="rId36"/>
    <p:sldId id="409" r:id="rId37"/>
    <p:sldId id="410" r:id="rId38"/>
    <p:sldId id="411" r:id="rId39"/>
    <p:sldId id="261" r:id="rId40"/>
    <p:sldId id="262" r:id="rId41"/>
    <p:sldId id="263" r:id="rId42"/>
    <p:sldId id="264" r:id="rId43"/>
    <p:sldId id="265" r:id="rId44"/>
    <p:sldId id="266" r:id="rId45"/>
    <p:sldId id="267" r:id="rId46"/>
    <p:sldId id="268" r:id="rId47"/>
    <p:sldId id="269" r:id="rId48"/>
    <p:sldId id="270" r:id="rId49"/>
    <p:sldId id="271" r:id="rId50"/>
    <p:sldId id="454" r:id="rId51"/>
    <p:sldId id="453" r:id="rId52"/>
    <p:sldId id="456" r:id="rId53"/>
    <p:sldId id="272" r:id="rId54"/>
    <p:sldId id="273" r:id="rId55"/>
    <p:sldId id="274" r:id="rId56"/>
    <p:sldId id="275" r:id="rId57"/>
    <p:sldId id="276" r:id="rId58"/>
    <p:sldId id="277" r:id="rId59"/>
    <p:sldId id="278" r:id="rId60"/>
    <p:sldId id="412" r:id="rId61"/>
    <p:sldId id="279" r:id="rId62"/>
    <p:sldId id="280" r:id="rId63"/>
    <p:sldId id="281" r:id="rId64"/>
    <p:sldId id="282" r:id="rId65"/>
    <p:sldId id="283" r:id="rId66"/>
    <p:sldId id="284" r:id="rId67"/>
    <p:sldId id="285" r:id="rId68"/>
    <p:sldId id="286" r:id="rId69"/>
    <p:sldId id="287" r:id="rId70"/>
    <p:sldId id="288" r:id="rId71"/>
    <p:sldId id="289" r:id="rId72"/>
    <p:sldId id="290" r:id="rId73"/>
    <p:sldId id="291" r:id="rId74"/>
    <p:sldId id="292" r:id="rId75"/>
    <p:sldId id="293" r:id="rId76"/>
    <p:sldId id="294" r:id="rId77"/>
    <p:sldId id="295" r:id="rId78"/>
    <p:sldId id="296" r:id="rId79"/>
    <p:sldId id="297" r:id="rId80"/>
    <p:sldId id="298" r:id="rId81"/>
    <p:sldId id="299" r:id="rId82"/>
    <p:sldId id="300" r:id="rId83"/>
    <p:sldId id="301" r:id="rId84"/>
    <p:sldId id="302" r:id="rId85"/>
    <p:sldId id="303" r:id="rId86"/>
    <p:sldId id="304" r:id="rId87"/>
    <p:sldId id="305" r:id="rId88"/>
    <p:sldId id="306" r:id="rId89"/>
    <p:sldId id="307" r:id="rId90"/>
    <p:sldId id="413" r:id="rId91"/>
    <p:sldId id="308" r:id="rId92"/>
    <p:sldId id="309" r:id="rId93"/>
    <p:sldId id="310" r:id="rId94"/>
    <p:sldId id="311" r:id="rId95"/>
    <p:sldId id="312" r:id="rId96"/>
    <p:sldId id="313" r:id="rId97"/>
    <p:sldId id="316" r:id="rId98"/>
    <p:sldId id="314" r:id="rId99"/>
    <p:sldId id="315" r:id="rId100"/>
    <p:sldId id="317" r:id="rId101"/>
    <p:sldId id="318" r:id="rId102"/>
    <p:sldId id="319" r:id="rId103"/>
    <p:sldId id="321" r:id="rId104"/>
    <p:sldId id="320" r:id="rId105"/>
    <p:sldId id="322" r:id="rId106"/>
    <p:sldId id="323" r:id="rId107"/>
    <p:sldId id="324" r:id="rId108"/>
    <p:sldId id="325" r:id="rId109"/>
    <p:sldId id="326" r:id="rId110"/>
    <p:sldId id="327" r:id="rId111"/>
    <p:sldId id="328" r:id="rId112"/>
    <p:sldId id="329" r:id="rId113"/>
    <p:sldId id="330" r:id="rId114"/>
    <p:sldId id="331" r:id="rId115"/>
    <p:sldId id="333" r:id="rId116"/>
    <p:sldId id="332" r:id="rId117"/>
    <p:sldId id="335" r:id="rId118"/>
    <p:sldId id="334" r:id="rId119"/>
    <p:sldId id="336" r:id="rId120"/>
    <p:sldId id="337" r:id="rId121"/>
    <p:sldId id="338" r:id="rId122"/>
    <p:sldId id="339" r:id="rId123"/>
    <p:sldId id="340" r:id="rId124"/>
    <p:sldId id="341" r:id="rId125"/>
    <p:sldId id="342" r:id="rId126"/>
    <p:sldId id="343" r:id="rId127"/>
    <p:sldId id="344" r:id="rId128"/>
    <p:sldId id="345" r:id="rId129"/>
    <p:sldId id="346" r:id="rId130"/>
    <p:sldId id="347" r:id="rId131"/>
    <p:sldId id="348" r:id="rId132"/>
    <p:sldId id="349" r:id="rId133"/>
    <p:sldId id="350" r:id="rId134"/>
    <p:sldId id="351" r:id="rId135"/>
    <p:sldId id="352" r:id="rId136"/>
    <p:sldId id="353" r:id="rId137"/>
    <p:sldId id="354" r:id="rId138"/>
    <p:sldId id="355" r:id="rId139"/>
    <p:sldId id="356" r:id="rId140"/>
    <p:sldId id="357" r:id="rId141"/>
    <p:sldId id="358" r:id="rId142"/>
    <p:sldId id="359" r:id="rId143"/>
    <p:sldId id="360" r:id="rId144"/>
    <p:sldId id="361" r:id="rId145"/>
    <p:sldId id="362" r:id="rId146"/>
    <p:sldId id="363" r:id="rId147"/>
    <p:sldId id="364" r:id="rId148"/>
    <p:sldId id="365" r:id="rId149"/>
    <p:sldId id="366" r:id="rId150"/>
    <p:sldId id="367" r:id="rId151"/>
    <p:sldId id="368" r:id="rId152"/>
    <p:sldId id="369" r:id="rId153"/>
    <p:sldId id="370" r:id="rId154"/>
    <p:sldId id="371" r:id="rId155"/>
    <p:sldId id="372" r:id="rId156"/>
    <p:sldId id="373" r:id="rId157"/>
    <p:sldId id="379" r:id="rId158"/>
    <p:sldId id="374" r:id="rId159"/>
    <p:sldId id="375" r:id="rId160"/>
    <p:sldId id="376" r:id="rId161"/>
    <p:sldId id="377" r:id="rId162"/>
    <p:sldId id="378" r:id="rId163"/>
    <p:sldId id="380" r:id="rId164"/>
    <p:sldId id="381" r:id="rId165"/>
    <p:sldId id="382" r:id="rId166"/>
    <p:sldId id="383" r:id="rId167"/>
    <p:sldId id="384" r:id="rId168"/>
    <p:sldId id="414" r:id="rId169"/>
    <p:sldId id="415" r:id="rId170"/>
    <p:sldId id="416" r:id="rId171"/>
    <p:sldId id="417" r:id="rId172"/>
    <p:sldId id="418" r:id="rId173"/>
    <p:sldId id="419" r:id="rId174"/>
    <p:sldId id="420" r:id="rId175"/>
    <p:sldId id="421" r:id="rId176"/>
    <p:sldId id="422" r:id="rId177"/>
    <p:sldId id="423" r:id="rId178"/>
    <p:sldId id="424" r:id="rId179"/>
    <p:sldId id="425" r:id="rId180"/>
    <p:sldId id="426" r:id="rId181"/>
    <p:sldId id="427" r:id="rId182"/>
    <p:sldId id="428" r:id="rId183"/>
    <p:sldId id="429" r:id="rId184"/>
    <p:sldId id="430" r:id="rId185"/>
    <p:sldId id="431" r:id="rId186"/>
    <p:sldId id="432" r:id="rId187"/>
    <p:sldId id="433" r:id="rId188"/>
    <p:sldId id="434" r:id="rId189"/>
    <p:sldId id="435" r:id="rId190"/>
    <p:sldId id="436" r:id="rId191"/>
    <p:sldId id="437" r:id="rId192"/>
    <p:sldId id="457" r:id="rId193"/>
    <p:sldId id="438" r:id="rId194"/>
    <p:sldId id="439" r:id="rId195"/>
    <p:sldId id="440" r:id="rId196"/>
    <p:sldId id="441" r:id="rId197"/>
    <p:sldId id="442" r:id="rId198"/>
    <p:sldId id="443" r:id="rId199"/>
    <p:sldId id="444" r:id="rId200"/>
    <p:sldId id="445" r:id="rId201"/>
    <p:sldId id="446" r:id="rId202"/>
    <p:sldId id="447" r:id="rId203"/>
    <p:sldId id="448" r:id="rId204"/>
    <p:sldId id="449" r:id="rId205"/>
    <p:sldId id="450" r:id="rId206"/>
    <p:sldId id="451" r:id="rId207"/>
    <p:sldId id="452" r:id="rId208"/>
  </p:sldIdLst>
  <p:sldSz cx="14630400" cy="8229600"/>
  <p:notesSz cx="14630400" cy="82296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6C0519-364F-4A21-72C8-CA35B441BA85}" name="Matt Buchanan" initials="MB" userId="S::Matt.Buchanan@heart.org::fc67d2ac-c495-4a96-ade0-1cb267aaf921" providerId="AD"/>
  <p188:author id="{3DC26435-3876-AB2F-E1E2-D1828672A19A}" name="Rachel Schunder" initials="RS" userId="Rachel Schunder" providerId="None"/>
  <p188:author id="{1429EE96-15DF-F5D6-B4B1-E53226607ECC}" name="Tanisha Gitchuway" initials="TG" userId="S::tanisha.gitchuway@heart.org::42b79c91-3176-4347-9e44-a48c4756fc73" providerId="AD"/>
  <p188:author id="{6D0C94C9-3ED9-601F-1CD0-5C44CAA20D68}" name="Tanisha Gitchuway" initials="TG" userId="S::Tanisha.Gitchuway@heart.org::42b79c91-3176-4347-9e44-a48c4756fc73" providerId="AD"/>
  <p188:author id="{B16D4BDF-E1AB-1A2D-AE36-645937A22E17}" name="Thomas Getchius" initials="TG" userId="S::Thomas.Getchius@heart.org::ef367eb1-48a1-47b5-860c-f37bfabd7e5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adhika Rajgopal Singh" initials="RRS" lastIdx="28" clrIdx="0">
    <p:extLst>
      <p:ext uri="{19B8F6BF-5375-455C-9EA6-DF929625EA0E}">
        <p15:presenceInfo xmlns:p15="http://schemas.microsoft.com/office/powerpoint/2012/main" userId="S::Radhika.Rajgopal.Sin@heart.org::f3491993-44fe-4855-881d-9e0aa5f756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7F"/>
    <a:srgbClr val="FAA74B"/>
    <a:srgbClr val="659BC2"/>
    <a:srgbClr val="AF1C08"/>
    <a:srgbClr val="8A8B8A"/>
    <a:srgbClr val="636466"/>
    <a:srgbClr val="C10E21"/>
    <a:srgbClr val="990000"/>
    <a:srgbClr val="8D2824"/>
    <a:srgbClr val="BD3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93419" autoAdjust="0"/>
  </p:normalViewPr>
  <p:slideViewPr>
    <p:cSldViewPr>
      <p:cViewPr varScale="1">
        <p:scale>
          <a:sx n="80" d="100"/>
          <a:sy n="80" d="100"/>
        </p:scale>
        <p:origin x="150" y="132"/>
      </p:cViewPr>
      <p:guideLst/>
    </p:cSldViewPr>
  </p:slideViewPr>
  <p:notesTextViewPr>
    <p:cViewPr>
      <p:scale>
        <a:sx n="1" d="1"/>
        <a:sy n="1" d="1"/>
      </p:scale>
      <p:origin x="0" y="0"/>
    </p:cViewPr>
  </p:notesTextViewPr>
  <p:notesViewPr>
    <p:cSldViewPr>
      <p:cViewPr varScale="1">
        <p:scale>
          <a:sx n="97" d="100"/>
          <a:sy n="97" d="100"/>
        </p:scale>
        <p:origin x="978" y="9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7.xml"/><Relationship Id="rId21" Type="http://schemas.openxmlformats.org/officeDocument/2006/relationships/slide" Target="slides/slide11.xml"/><Relationship Id="rId42" Type="http://schemas.openxmlformats.org/officeDocument/2006/relationships/slide" Target="slides/slide32.xml"/><Relationship Id="rId63" Type="http://schemas.openxmlformats.org/officeDocument/2006/relationships/slide" Target="slides/slide53.xml"/><Relationship Id="rId84" Type="http://schemas.openxmlformats.org/officeDocument/2006/relationships/slide" Target="slides/slide74.xml"/><Relationship Id="rId138" Type="http://schemas.openxmlformats.org/officeDocument/2006/relationships/slide" Target="slides/slide128.xml"/><Relationship Id="rId159" Type="http://schemas.openxmlformats.org/officeDocument/2006/relationships/slide" Target="slides/slide149.xml"/><Relationship Id="rId170" Type="http://schemas.openxmlformats.org/officeDocument/2006/relationships/slide" Target="slides/slide160.xml"/><Relationship Id="rId191" Type="http://schemas.openxmlformats.org/officeDocument/2006/relationships/slide" Target="slides/slide181.xml"/><Relationship Id="rId205" Type="http://schemas.openxmlformats.org/officeDocument/2006/relationships/slide" Target="slides/slide195.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53" Type="http://schemas.openxmlformats.org/officeDocument/2006/relationships/slide" Target="slides/slide43.xml"/><Relationship Id="rId74" Type="http://schemas.openxmlformats.org/officeDocument/2006/relationships/slide" Target="slides/slide64.xml"/><Relationship Id="rId128" Type="http://schemas.openxmlformats.org/officeDocument/2006/relationships/slide" Target="slides/slide118.xml"/><Relationship Id="rId149" Type="http://schemas.openxmlformats.org/officeDocument/2006/relationships/slide" Target="slides/slide139.xml"/><Relationship Id="rId5" Type="http://schemas.openxmlformats.org/officeDocument/2006/relationships/slideMaster" Target="slideMasters/slideMaster2.xml"/><Relationship Id="rId95" Type="http://schemas.openxmlformats.org/officeDocument/2006/relationships/slide" Target="slides/slide85.xml"/><Relationship Id="rId160" Type="http://schemas.openxmlformats.org/officeDocument/2006/relationships/slide" Target="slides/slide150.xml"/><Relationship Id="rId181" Type="http://schemas.openxmlformats.org/officeDocument/2006/relationships/slide" Target="slides/slide171.xml"/><Relationship Id="rId216" Type="http://schemas.microsoft.com/office/2016/11/relationships/changesInfo" Target="changesInfos/changesInfo1.xml"/><Relationship Id="rId22" Type="http://schemas.openxmlformats.org/officeDocument/2006/relationships/slide" Target="slides/slide12.xml"/><Relationship Id="rId43" Type="http://schemas.openxmlformats.org/officeDocument/2006/relationships/slide" Target="slides/slide33.xml"/><Relationship Id="rId64" Type="http://schemas.openxmlformats.org/officeDocument/2006/relationships/slide" Target="slides/slide54.xml"/><Relationship Id="rId118" Type="http://schemas.openxmlformats.org/officeDocument/2006/relationships/slide" Target="slides/slide108.xml"/><Relationship Id="rId139" Type="http://schemas.openxmlformats.org/officeDocument/2006/relationships/slide" Target="slides/slide129.xml"/><Relationship Id="rId85" Type="http://schemas.openxmlformats.org/officeDocument/2006/relationships/slide" Target="slides/slide75.xml"/><Relationship Id="rId150" Type="http://schemas.openxmlformats.org/officeDocument/2006/relationships/slide" Target="slides/slide140.xml"/><Relationship Id="rId171" Type="http://schemas.openxmlformats.org/officeDocument/2006/relationships/slide" Target="slides/slide161.xml"/><Relationship Id="rId192" Type="http://schemas.openxmlformats.org/officeDocument/2006/relationships/slide" Target="slides/slide182.xml"/><Relationship Id="rId206" Type="http://schemas.openxmlformats.org/officeDocument/2006/relationships/slide" Target="slides/slide196.xml"/><Relationship Id="rId12" Type="http://schemas.openxmlformats.org/officeDocument/2006/relationships/slide" Target="slides/slide2.xml"/><Relationship Id="rId33" Type="http://schemas.openxmlformats.org/officeDocument/2006/relationships/slide" Target="slides/slide23.xml"/><Relationship Id="rId108" Type="http://schemas.openxmlformats.org/officeDocument/2006/relationships/slide" Target="slides/slide98.xml"/><Relationship Id="rId129" Type="http://schemas.openxmlformats.org/officeDocument/2006/relationships/slide" Target="slides/slide119.xml"/><Relationship Id="rId54" Type="http://schemas.openxmlformats.org/officeDocument/2006/relationships/slide" Target="slides/slide44.xml"/><Relationship Id="rId75" Type="http://schemas.openxmlformats.org/officeDocument/2006/relationships/slide" Target="slides/slide65.xml"/><Relationship Id="rId96" Type="http://schemas.openxmlformats.org/officeDocument/2006/relationships/slide" Target="slides/slide86.xml"/><Relationship Id="rId140" Type="http://schemas.openxmlformats.org/officeDocument/2006/relationships/slide" Target="slides/slide130.xml"/><Relationship Id="rId161" Type="http://schemas.openxmlformats.org/officeDocument/2006/relationships/slide" Target="slides/slide151.xml"/><Relationship Id="rId182" Type="http://schemas.openxmlformats.org/officeDocument/2006/relationships/slide" Target="slides/slide172.xml"/><Relationship Id="rId217" Type="http://schemas.microsoft.com/office/2018/10/relationships/authors" Target="authors.xml"/><Relationship Id="rId6" Type="http://schemas.openxmlformats.org/officeDocument/2006/relationships/slideMaster" Target="slideMasters/slideMaster3.xml"/><Relationship Id="rId23" Type="http://schemas.openxmlformats.org/officeDocument/2006/relationships/slide" Target="slides/slide13.xml"/><Relationship Id="rId119" Type="http://schemas.openxmlformats.org/officeDocument/2006/relationships/slide" Target="slides/slide109.xml"/><Relationship Id="rId44" Type="http://schemas.openxmlformats.org/officeDocument/2006/relationships/slide" Target="slides/slide34.xml"/><Relationship Id="rId65" Type="http://schemas.openxmlformats.org/officeDocument/2006/relationships/slide" Target="slides/slide55.xml"/><Relationship Id="rId86" Type="http://schemas.openxmlformats.org/officeDocument/2006/relationships/slide" Target="slides/slide76.xml"/><Relationship Id="rId130" Type="http://schemas.openxmlformats.org/officeDocument/2006/relationships/slide" Target="slides/slide120.xml"/><Relationship Id="rId151" Type="http://schemas.openxmlformats.org/officeDocument/2006/relationships/slide" Target="slides/slide141.xml"/><Relationship Id="rId172" Type="http://schemas.openxmlformats.org/officeDocument/2006/relationships/slide" Target="slides/slide162.xml"/><Relationship Id="rId193" Type="http://schemas.openxmlformats.org/officeDocument/2006/relationships/slide" Target="slides/slide183.xml"/><Relationship Id="rId207" Type="http://schemas.openxmlformats.org/officeDocument/2006/relationships/slide" Target="slides/slide197.xml"/><Relationship Id="rId13" Type="http://schemas.openxmlformats.org/officeDocument/2006/relationships/slide" Target="slides/slide3.xml"/><Relationship Id="rId109" Type="http://schemas.openxmlformats.org/officeDocument/2006/relationships/slide" Target="slides/slide99.xml"/><Relationship Id="rId34" Type="http://schemas.openxmlformats.org/officeDocument/2006/relationships/slide" Target="slides/slide24.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20" Type="http://schemas.openxmlformats.org/officeDocument/2006/relationships/slide" Target="slides/slide110.xml"/><Relationship Id="rId141" Type="http://schemas.openxmlformats.org/officeDocument/2006/relationships/slide" Target="slides/slide131.xml"/><Relationship Id="rId7" Type="http://schemas.openxmlformats.org/officeDocument/2006/relationships/slideMaster" Target="slideMasters/slideMaster4.xml"/><Relationship Id="rId162" Type="http://schemas.openxmlformats.org/officeDocument/2006/relationships/slide" Target="slides/slide152.xml"/><Relationship Id="rId183" Type="http://schemas.openxmlformats.org/officeDocument/2006/relationships/slide" Target="slides/slide173.xml"/><Relationship Id="rId24" Type="http://schemas.openxmlformats.org/officeDocument/2006/relationships/slide" Target="slides/slide14.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31" Type="http://schemas.openxmlformats.org/officeDocument/2006/relationships/slide" Target="slides/slide121.xml"/><Relationship Id="rId152" Type="http://schemas.openxmlformats.org/officeDocument/2006/relationships/slide" Target="slides/slide142.xml"/><Relationship Id="rId173" Type="http://schemas.openxmlformats.org/officeDocument/2006/relationships/slide" Target="slides/slide163.xml"/><Relationship Id="rId194" Type="http://schemas.openxmlformats.org/officeDocument/2006/relationships/slide" Target="slides/slide184.xml"/><Relationship Id="rId208" Type="http://schemas.openxmlformats.org/officeDocument/2006/relationships/slide" Target="slides/slide198.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126" Type="http://schemas.openxmlformats.org/officeDocument/2006/relationships/slide" Target="slides/slide116.xml"/><Relationship Id="rId147" Type="http://schemas.openxmlformats.org/officeDocument/2006/relationships/slide" Target="slides/slide137.xml"/><Relationship Id="rId168" Type="http://schemas.openxmlformats.org/officeDocument/2006/relationships/slide" Target="slides/slide158.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121" Type="http://schemas.openxmlformats.org/officeDocument/2006/relationships/slide" Target="slides/slide111.xml"/><Relationship Id="rId142" Type="http://schemas.openxmlformats.org/officeDocument/2006/relationships/slide" Target="slides/slide132.xml"/><Relationship Id="rId163" Type="http://schemas.openxmlformats.org/officeDocument/2006/relationships/slide" Target="slides/slide153.xml"/><Relationship Id="rId184" Type="http://schemas.openxmlformats.org/officeDocument/2006/relationships/slide" Target="slides/slide174.xml"/><Relationship Id="rId189" Type="http://schemas.openxmlformats.org/officeDocument/2006/relationships/slide" Target="slides/slide179.xml"/><Relationship Id="rId3" Type="http://schemas.openxmlformats.org/officeDocument/2006/relationships/customXml" Target="../customXml/item3.xml"/><Relationship Id="rId214" Type="http://schemas.openxmlformats.org/officeDocument/2006/relationships/theme" Target="theme/theme1.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116" Type="http://schemas.openxmlformats.org/officeDocument/2006/relationships/slide" Target="slides/slide106.xml"/><Relationship Id="rId137" Type="http://schemas.openxmlformats.org/officeDocument/2006/relationships/slide" Target="slides/slide127.xml"/><Relationship Id="rId158" Type="http://schemas.openxmlformats.org/officeDocument/2006/relationships/slide" Target="slides/slide148.xml"/><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slide" Target="slides/slide73.xml"/><Relationship Id="rId88" Type="http://schemas.openxmlformats.org/officeDocument/2006/relationships/slide" Target="slides/slide78.xml"/><Relationship Id="rId111" Type="http://schemas.openxmlformats.org/officeDocument/2006/relationships/slide" Target="slides/slide101.xml"/><Relationship Id="rId132" Type="http://schemas.openxmlformats.org/officeDocument/2006/relationships/slide" Target="slides/slide122.xml"/><Relationship Id="rId153" Type="http://schemas.openxmlformats.org/officeDocument/2006/relationships/slide" Target="slides/slide143.xml"/><Relationship Id="rId174" Type="http://schemas.openxmlformats.org/officeDocument/2006/relationships/slide" Target="slides/slide164.xml"/><Relationship Id="rId179" Type="http://schemas.openxmlformats.org/officeDocument/2006/relationships/slide" Target="slides/slide169.xml"/><Relationship Id="rId195" Type="http://schemas.openxmlformats.org/officeDocument/2006/relationships/slide" Target="slides/slide185.xml"/><Relationship Id="rId209" Type="http://schemas.openxmlformats.org/officeDocument/2006/relationships/notesMaster" Target="notesMasters/notesMaster1.xml"/><Relationship Id="rId190" Type="http://schemas.openxmlformats.org/officeDocument/2006/relationships/slide" Target="slides/slide180.xml"/><Relationship Id="rId204" Type="http://schemas.openxmlformats.org/officeDocument/2006/relationships/slide" Target="slides/slide194.xml"/><Relationship Id="rId15" Type="http://schemas.openxmlformats.org/officeDocument/2006/relationships/slide" Target="slides/slide5.xml"/><Relationship Id="rId36" Type="http://schemas.openxmlformats.org/officeDocument/2006/relationships/slide" Target="slides/slide26.xml"/><Relationship Id="rId57" Type="http://schemas.openxmlformats.org/officeDocument/2006/relationships/slide" Target="slides/slide47.xml"/><Relationship Id="rId106" Type="http://schemas.openxmlformats.org/officeDocument/2006/relationships/slide" Target="slides/slide96.xml"/><Relationship Id="rId127" Type="http://schemas.openxmlformats.org/officeDocument/2006/relationships/slide" Target="slides/slide117.xml"/><Relationship Id="rId10" Type="http://schemas.openxmlformats.org/officeDocument/2006/relationships/slideMaster" Target="slideMasters/slideMaster7.xml"/><Relationship Id="rId31" Type="http://schemas.openxmlformats.org/officeDocument/2006/relationships/slide" Target="slides/slide21.xml"/><Relationship Id="rId52" Type="http://schemas.openxmlformats.org/officeDocument/2006/relationships/slide" Target="slides/slide42.xml"/><Relationship Id="rId73" Type="http://schemas.openxmlformats.org/officeDocument/2006/relationships/slide" Target="slides/slide63.xml"/><Relationship Id="rId78" Type="http://schemas.openxmlformats.org/officeDocument/2006/relationships/slide" Target="slides/slide68.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slide" Target="slides/slide112.xml"/><Relationship Id="rId143" Type="http://schemas.openxmlformats.org/officeDocument/2006/relationships/slide" Target="slides/slide133.xml"/><Relationship Id="rId148" Type="http://schemas.openxmlformats.org/officeDocument/2006/relationships/slide" Target="slides/slide138.xml"/><Relationship Id="rId164" Type="http://schemas.openxmlformats.org/officeDocument/2006/relationships/slide" Target="slides/slide154.xml"/><Relationship Id="rId169" Type="http://schemas.openxmlformats.org/officeDocument/2006/relationships/slide" Target="slides/slide159.xml"/><Relationship Id="rId185" Type="http://schemas.openxmlformats.org/officeDocument/2006/relationships/slide" Target="slides/slide175.xml"/><Relationship Id="rId4" Type="http://schemas.openxmlformats.org/officeDocument/2006/relationships/slideMaster" Target="slideMasters/slideMaster1.xml"/><Relationship Id="rId9" Type="http://schemas.openxmlformats.org/officeDocument/2006/relationships/slideMaster" Target="slideMasters/slideMaster6.xml"/><Relationship Id="rId180" Type="http://schemas.openxmlformats.org/officeDocument/2006/relationships/slide" Target="slides/slide170.xml"/><Relationship Id="rId210" Type="http://schemas.openxmlformats.org/officeDocument/2006/relationships/handoutMaster" Target="handoutMasters/handoutMaster1.xml"/><Relationship Id="rId215" Type="http://schemas.openxmlformats.org/officeDocument/2006/relationships/tableStyles" Target="tableStyles.xml"/><Relationship Id="rId26" Type="http://schemas.openxmlformats.org/officeDocument/2006/relationships/slide" Target="slides/slide16.xml"/><Relationship Id="rId47" Type="http://schemas.openxmlformats.org/officeDocument/2006/relationships/slide" Target="slides/slide37.xml"/><Relationship Id="rId68" Type="http://schemas.openxmlformats.org/officeDocument/2006/relationships/slide" Target="slides/slide58.xml"/><Relationship Id="rId89" Type="http://schemas.openxmlformats.org/officeDocument/2006/relationships/slide" Target="slides/slide79.xml"/><Relationship Id="rId112" Type="http://schemas.openxmlformats.org/officeDocument/2006/relationships/slide" Target="slides/slide102.xml"/><Relationship Id="rId133" Type="http://schemas.openxmlformats.org/officeDocument/2006/relationships/slide" Target="slides/slide123.xml"/><Relationship Id="rId154" Type="http://schemas.openxmlformats.org/officeDocument/2006/relationships/slide" Target="slides/slide144.xml"/><Relationship Id="rId175" Type="http://schemas.openxmlformats.org/officeDocument/2006/relationships/slide" Target="slides/slide165.xml"/><Relationship Id="rId196" Type="http://schemas.openxmlformats.org/officeDocument/2006/relationships/slide" Target="slides/slide186.xml"/><Relationship Id="rId200" Type="http://schemas.openxmlformats.org/officeDocument/2006/relationships/slide" Target="slides/slide190.xml"/><Relationship Id="rId16" Type="http://schemas.openxmlformats.org/officeDocument/2006/relationships/slide" Target="slides/slide6.xml"/><Relationship Id="rId37" Type="http://schemas.openxmlformats.org/officeDocument/2006/relationships/slide" Target="slides/slide27.xml"/><Relationship Id="rId58" Type="http://schemas.openxmlformats.org/officeDocument/2006/relationships/slide" Target="slides/slide48.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slide" Target="slides/slide113.xml"/><Relationship Id="rId144" Type="http://schemas.openxmlformats.org/officeDocument/2006/relationships/slide" Target="slides/slide134.xml"/><Relationship Id="rId90" Type="http://schemas.openxmlformats.org/officeDocument/2006/relationships/slide" Target="slides/slide80.xml"/><Relationship Id="rId165" Type="http://schemas.openxmlformats.org/officeDocument/2006/relationships/slide" Target="slides/slide155.xml"/><Relationship Id="rId186" Type="http://schemas.openxmlformats.org/officeDocument/2006/relationships/slide" Target="slides/slide176.xml"/><Relationship Id="rId211" Type="http://schemas.openxmlformats.org/officeDocument/2006/relationships/commentAuthors" Target="commentAuthors.xml"/><Relationship Id="rId27" Type="http://schemas.openxmlformats.org/officeDocument/2006/relationships/slide" Target="slides/slide17.xml"/><Relationship Id="rId48" Type="http://schemas.openxmlformats.org/officeDocument/2006/relationships/slide" Target="slides/slide38.xml"/><Relationship Id="rId69" Type="http://schemas.openxmlformats.org/officeDocument/2006/relationships/slide" Target="slides/slide59.xml"/><Relationship Id="rId113" Type="http://schemas.openxmlformats.org/officeDocument/2006/relationships/slide" Target="slides/slide103.xml"/><Relationship Id="rId134" Type="http://schemas.openxmlformats.org/officeDocument/2006/relationships/slide" Target="slides/slide124.xml"/><Relationship Id="rId80" Type="http://schemas.openxmlformats.org/officeDocument/2006/relationships/slide" Target="slides/slide70.xml"/><Relationship Id="rId155" Type="http://schemas.openxmlformats.org/officeDocument/2006/relationships/slide" Target="slides/slide145.xml"/><Relationship Id="rId176" Type="http://schemas.openxmlformats.org/officeDocument/2006/relationships/slide" Target="slides/slide166.xml"/><Relationship Id="rId197" Type="http://schemas.openxmlformats.org/officeDocument/2006/relationships/slide" Target="slides/slide187.xml"/><Relationship Id="rId201" Type="http://schemas.openxmlformats.org/officeDocument/2006/relationships/slide" Target="slides/slide191.xml"/><Relationship Id="rId17" Type="http://schemas.openxmlformats.org/officeDocument/2006/relationships/slide" Target="slides/slide7.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24" Type="http://schemas.openxmlformats.org/officeDocument/2006/relationships/slide" Target="slides/slide114.xml"/><Relationship Id="rId70" Type="http://schemas.openxmlformats.org/officeDocument/2006/relationships/slide" Target="slides/slide60.xml"/><Relationship Id="rId91" Type="http://schemas.openxmlformats.org/officeDocument/2006/relationships/slide" Target="slides/slide81.xml"/><Relationship Id="rId145" Type="http://schemas.openxmlformats.org/officeDocument/2006/relationships/slide" Target="slides/slide135.xml"/><Relationship Id="rId166" Type="http://schemas.openxmlformats.org/officeDocument/2006/relationships/slide" Target="slides/slide156.xml"/><Relationship Id="rId187" Type="http://schemas.openxmlformats.org/officeDocument/2006/relationships/slide" Target="slides/slide177.xml"/><Relationship Id="rId1" Type="http://schemas.openxmlformats.org/officeDocument/2006/relationships/customXml" Target="../customXml/item1.xml"/><Relationship Id="rId212" Type="http://schemas.openxmlformats.org/officeDocument/2006/relationships/presProps" Target="presProps.xml"/><Relationship Id="rId28" Type="http://schemas.openxmlformats.org/officeDocument/2006/relationships/slide" Target="slides/slide18.xml"/><Relationship Id="rId49" Type="http://schemas.openxmlformats.org/officeDocument/2006/relationships/slide" Target="slides/slide39.xml"/><Relationship Id="rId114" Type="http://schemas.openxmlformats.org/officeDocument/2006/relationships/slide" Target="slides/slide104.xml"/><Relationship Id="rId60" Type="http://schemas.openxmlformats.org/officeDocument/2006/relationships/slide" Target="slides/slide50.xml"/><Relationship Id="rId81" Type="http://schemas.openxmlformats.org/officeDocument/2006/relationships/slide" Target="slides/slide71.xml"/><Relationship Id="rId135" Type="http://schemas.openxmlformats.org/officeDocument/2006/relationships/slide" Target="slides/slide125.xml"/><Relationship Id="rId156" Type="http://schemas.openxmlformats.org/officeDocument/2006/relationships/slide" Target="slides/slide146.xml"/><Relationship Id="rId177" Type="http://schemas.openxmlformats.org/officeDocument/2006/relationships/slide" Target="slides/slide167.xml"/><Relationship Id="rId198" Type="http://schemas.openxmlformats.org/officeDocument/2006/relationships/slide" Target="slides/slide188.xml"/><Relationship Id="rId202" Type="http://schemas.openxmlformats.org/officeDocument/2006/relationships/slide" Target="slides/slide192.xml"/><Relationship Id="rId18" Type="http://schemas.openxmlformats.org/officeDocument/2006/relationships/slide" Target="slides/slide8.xml"/><Relationship Id="rId39" Type="http://schemas.openxmlformats.org/officeDocument/2006/relationships/slide" Target="slides/slide29.xml"/><Relationship Id="rId50" Type="http://schemas.openxmlformats.org/officeDocument/2006/relationships/slide" Target="slides/slide40.xml"/><Relationship Id="rId104" Type="http://schemas.openxmlformats.org/officeDocument/2006/relationships/slide" Target="slides/slide94.xml"/><Relationship Id="rId125" Type="http://schemas.openxmlformats.org/officeDocument/2006/relationships/slide" Target="slides/slide115.xml"/><Relationship Id="rId146" Type="http://schemas.openxmlformats.org/officeDocument/2006/relationships/slide" Target="slides/slide136.xml"/><Relationship Id="rId167" Type="http://schemas.openxmlformats.org/officeDocument/2006/relationships/slide" Target="slides/slide157.xml"/><Relationship Id="rId188" Type="http://schemas.openxmlformats.org/officeDocument/2006/relationships/slide" Target="slides/slide178.xml"/><Relationship Id="rId71" Type="http://schemas.openxmlformats.org/officeDocument/2006/relationships/slide" Target="slides/slide61.xml"/><Relationship Id="rId92" Type="http://schemas.openxmlformats.org/officeDocument/2006/relationships/slide" Target="slides/slide82.xml"/><Relationship Id="rId213" Type="http://schemas.openxmlformats.org/officeDocument/2006/relationships/viewProps" Target="viewProps.xml"/><Relationship Id="rId2" Type="http://schemas.openxmlformats.org/officeDocument/2006/relationships/customXml" Target="../customXml/item2.xml"/><Relationship Id="rId29" Type="http://schemas.openxmlformats.org/officeDocument/2006/relationships/slide" Target="slides/slide19.xml"/><Relationship Id="rId40" Type="http://schemas.openxmlformats.org/officeDocument/2006/relationships/slide" Target="slides/slide30.xml"/><Relationship Id="rId115" Type="http://schemas.openxmlformats.org/officeDocument/2006/relationships/slide" Target="slides/slide105.xml"/><Relationship Id="rId136" Type="http://schemas.openxmlformats.org/officeDocument/2006/relationships/slide" Target="slides/slide126.xml"/><Relationship Id="rId157" Type="http://schemas.openxmlformats.org/officeDocument/2006/relationships/slide" Target="slides/slide147.xml"/><Relationship Id="rId178" Type="http://schemas.openxmlformats.org/officeDocument/2006/relationships/slide" Target="slides/slide168.xml"/><Relationship Id="rId61" Type="http://schemas.openxmlformats.org/officeDocument/2006/relationships/slide" Target="slides/slide51.xml"/><Relationship Id="rId82" Type="http://schemas.openxmlformats.org/officeDocument/2006/relationships/slide" Target="slides/slide72.xml"/><Relationship Id="rId199" Type="http://schemas.openxmlformats.org/officeDocument/2006/relationships/slide" Target="slides/slide189.xml"/><Relationship Id="rId203" Type="http://schemas.openxmlformats.org/officeDocument/2006/relationships/slide" Target="slides/slide193.xml"/><Relationship Id="rId19"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ia Mitchell" userId="2b3ef3a4-003e-48c2-8d14-bf3aefe3f4ca" providerId="ADAL" clId="{1272E60D-F115-4B89-8D32-3D4F4A633B77}"/>
    <pc:docChg chg="modSld">
      <pc:chgData name="Patricia Mitchell" userId="2b3ef3a4-003e-48c2-8d14-bf3aefe3f4ca" providerId="ADAL" clId="{1272E60D-F115-4B89-8D32-3D4F4A633B77}" dt="2025-12-11T22:31:36.774" v="1" actId="962"/>
      <pc:docMkLst>
        <pc:docMk/>
      </pc:docMkLst>
      <pc:sldChg chg="modSp mod">
        <pc:chgData name="Patricia Mitchell" userId="2b3ef3a4-003e-48c2-8d14-bf3aefe3f4ca" providerId="ADAL" clId="{1272E60D-F115-4B89-8D32-3D4F4A633B77}" dt="2025-12-11T22:31:36.774" v="1" actId="962"/>
        <pc:sldMkLst>
          <pc:docMk/>
          <pc:sldMk cId="1036194170" sldId="293"/>
        </pc:sldMkLst>
        <pc:picChg chg="mod">
          <ac:chgData name="Patricia Mitchell" userId="2b3ef3a4-003e-48c2-8d14-bf3aefe3f4ca" providerId="ADAL" clId="{1272E60D-F115-4B89-8D32-3D4F4A633B77}" dt="2025-12-11T22:31:36.774" v="1" actId="962"/>
          <ac:picMkLst>
            <pc:docMk/>
            <pc:sldMk cId="1036194170" sldId="293"/>
            <ac:picMk id="4" creationId="{46E085C0-9A47-564C-0803-E066B5706052}"/>
          </ac:picMkLst>
        </pc:picChg>
      </pc:sldChg>
    </pc:docChg>
  </pc:docChgLst>
  <pc:docChgLst>
    <pc:chgData name="Tanisha Gitchuway" userId="42b79c91-3176-4347-9e44-a48c4756fc73" providerId="ADAL" clId="{313577B6-8713-44BA-A704-7D5E6267A052}"/>
    <pc:docChg chg="modSld">
      <pc:chgData name="Tanisha Gitchuway" userId="42b79c91-3176-4347-9e44-a48c4756fc73" providerId="ADAL" clId="{313577B6-8713-44BA-A704-7D5E6267A052}" dt="2025-12-03T18:27:39.504" v="2"/>
      <pc:docMkLst>
        <pc:docMk/>
      </pc:docMkLst>
      <pc:sldChg chg="modSp mod">
        <pc:chgData name="Tanisha Gitchuway" userId="42b79c91-3176-4347-9e44-a48c4756fc73" providerId="ADAL" clId="{313577B6-8713-44BA-A704-7D5E6267A052}" dt="2025-12-03T18:27:39.504" v="2"/>
        <pc:sldMkLst>
          <pc:docMk/>
          <pc:sldMk cId="1109741829" sldId="259"/>
        </pc:sldMkLst>
        <pc:spChg chg="mod">
          <ac:chgData name="Tanisha Gitchuway" userId="42b79c91-3176-4347-9e44-a48c4756fc73" providerId="ADAL" clId="{313577B6-8713-44BA-A704-7D5E6267A052}" dt="2025-12-03T18:27:39.504" v="2"/>
          <ac:spMkLst>
            <pc:docMk/>
            <pc:sldMk cId="1109741829" sldId="259"/>
            <ac:spMk id="4" creationId="{134B80CF-89F1-F09B-13E0-126BBA032CED}"/>
          </ac:spMkLst>
        </pc:spChg>
      </pc:sldChg>
    </pc:docChg>
  </pc:docChgLst>
  <pc:docChgLst>
    <pc:chgData name="Thomas Getchius" userId="ef367eb1-48a1-47b5-860c-f37bfabd7e55" providerId="ADAL" clId="{061BB2F3-15BF-4D30-BB07-F00CCA8E93DE}"/>
    <pc:docChg chg="modSld">
      <pc:chgData name="Thomas Getchius" userId="ef367eb1-48a1-47b5-860c-f37bfabd7e55" providerId="ADAL" clId="{061BB2F3-15BF-4D30-BB07-F00CCA8E93DE}" dt="2025-12-02T19:51:35.086" v="4" actId="120"/>
      <pc:docMkLst>
        <pc:docMk/>
      </pc:docMkLst>
      <pc:sldChg chg="modSp mod">
        <pc:chgData name="Thomas Getchius" userId="ef367eb1-48a1-47b5-860c-f37bfabd7e55" providerId="ADAL" clId="{061BB2F3-15BF-4D30-BB07-F00CCA8E93DE}" dt="2025-12-02T19:38:06.819" v="1" actId="14100"/>
        <pc:sldMkLst>
          <pc:docMk/>
          <pc:sldMk cId="1846234668" sldId="277"/>
        </pc:sldMkLst>
        <pc:graphicFrameChg chg="modGraphic">
          <ac:chgData name="Thomas Getchius" userId="ef367eb1-48a1-47b5-860c-f37bfabd7e55" providerId="ADAL" clId="{061BB2F3-15BF-4D30-BB07-F00CCA8E93DE}" dt="2025-12-02T19:38:06.819" v="1" actId="14100"/>
          <ac:graphicFrameMkLst>
            <pc:docMk/>
            <pc:sldMk cId="1846234668" sldId="277"/>
            <ac:graphicFrameMk id="3" creationId="{A27D4B57-95FF-3F99-BEB8-4BDD3EE41BE7}"/>
          </ac:graphicFrameMkLst>
        </pc:graphicFrameChg>
      </pc:sldChg>
      <pc:sldChg chg="modSp mod">
        <pc:chgData name="Thomas Getchius" userId="ef367eb1-48a1-47b5-860c-f37bfabd7e55" providerId="ADAL" clId="{061BB2F3-15BF-4D30-BB07-F00CCA8E93DE}" dt="2025-12-02T19:41:45.722" v="2" actId="14100"/>
        <pc:sldMkLst>
          <pc:docMk/>
          <pc:sldMk cId="2498918646" sldId="287"/>
        </pc:sldMkLst>
        <pc:graphicFrameChg chg="modGraphic">
          <ac:chgData name="Thomas Getchius" userId="ef367eb1-48a1-47b5-860c-f37bfabd7e55" providerId="ADAL" clId="{061BB2F3-15BF-4D30-BB07-F00CCA8E93DE}" dt="2025-12-02T19:41:45.722" v="2" actId="14100"/>
          <ac:graphicFrameMkLst>
            <pc:docMk/>
            <pc:sldMk cId="2498918646" sldId="287"/>
            <ac:graphicFrameMk id="7" creationId="{BD06F5D2-4A36-A4E7-0CB9-12C91B0041BA}"/>
          </ac:graphicFrameMkLst>
        </pc:graphicFrameChg>
      </pc:sldChg>
      <pc:sldChg chg="modSp mod">
        <pc:chgData name="Thomas Getchius" userId="ef367eb1-48a1-47b5-860c-f37bfabd7e55" providerId="ADAL" clId="{061BB2F3-15BF-4D30-BB07-F00CCA8E93DE}" dt="2025-12-02T19:51:35.086" v="4" actId="120"/>
        <pc:sldMkLst>
          <pc:docMk/>
          <pc:sldMk cId="1163965634" sldId="345"/>
        </pc:sldMkLst>
        <pc:graphicFrameChg chg="modGraphic">
          <ac:chgData name="Thomas Getchius" userId="ef367eb1-48a1-47b5-860c-f37bfabd7e55" providerId="ADAL" clId="{061BB2F3-15BF-4D30-BB07-F00CCA8E93DE}" dt="2025-12-02T19:51:35.086" v="4" actId="120"/>
          <ac:graphicFrameMkLst>
            <pc:docMk/>
            <pc:sldMk cId="1163965634" sldId="345"/>
            <ac:graphicFrameMk id="3" creationId="{42EDDC62-9AD2-E335-74AE-A552155610E7}"/>
          </ac:graphicFrameMkLst>
        </pc:graphicFrameChg>
      </pc:sldChg>
    </pc:docChg>
  </pc:docChgLst>
  <pc:docChgLst>
    <pc:chgData name="Tanisha Gitchuway" userId="S::tanisha.gitchuway@heart.org::42b79c91-3176-4347-9e44-a48c4756fc73" providerId="AD" clId="Web-{AE3BB879-72B0-D9CF-AFBD-6CFC286C305A}"/>
    <pc:docChg chg="mod">
      <pc:chgData name="Tanisha Gitchuway" userId="S::tanisha.gitchuway@heart.org::42b79c91-3176-4347-9e44-a48c4756fc73" providerId="AD" clId="Web-{AE3BB879-72B0-D9CF-AFBD-6CFC286C305A}" dt="2025-12-02T20:43:34.022" v="0"/>
      <pc:docMkLst>
        <pc:docMk/>
      </pc:docMkLst>
    </pc:docChg>
  </pc:docChgLst>
  <pc:docChgLst>
    <pc:chgData name="Tanisha Gitchuway" userId="S::tanisha.gitchuway@heart.org::42b79c91-3176-4347-9e44-a48c4756fc73" providerId="AD" clId="Web-{125B6544-6F1D-25AC-AEA6-E4B4706183DB}"/>
    <pc:docChg chg="modSld">
      <pc:chgData name="Tanisha Gitchuway" userId="S::tanisha.gitchuway@heart.org::42b79c91-3176-4347-9e44-a48c4756fc73" providerId="AD" clId="Web-{125B6544-6F1D-25AC-AEA6-E4B4706183DB}" dt="2025-12-05T12:57:37.343" v="22" actId="20577"/>
      <pc:docMkLst>
        <pc:docMk/>
      </pc:docMkLst>
      <pc:sldChg chg="modSp">
        <pc:chgData name="Tanisha Gitchuway" userId="S::tanisha.gitchuway@heart.org::42b79c91-3176-4347-9e44-a48c4756fc73" providerId="AD" clId="Web-{125B6544-6F1D-25AC-AEA6-E4B4706183DB}" dt="2025-12-05T12:57:37.343" v="22" actId="20577"/>
        <pc:sldMkLst>
          <pc:docMk/>
          <pc:sldMk cId="1109741829" sldId="259"/>
        </pc:sldMkLst>
        <pc:spChg chg="mod">
          <ac:chgData name="Tanisha Gitchuway" userId="S::tanisha.gitchuway@heart.org::42b79c91-3176-4347-9e44-a48c4756fc73" providerId="AD" clId="Web-{125B6544-6F1D-25AC-AEA6-E4B4706183DB}" dt="2025-12-05T12:57:37.343" v="22" actId="20577"/>
          <ac:spMkLst>
            <pc:docMk/>
            <pc:sldMk cId="1109741829" sldId="259"/>
            <ac:spMk id="4" creationId="{134B80CF-89F1-F09B-13E0-126BBA032CED}"/>
          </ac:spMkLst>
        </pc:spChg>
      </pc:sldChg>
    </pc:docChg>
  </pc:docChgLst>
  <pc:docChgLst>
    <pc:chgData name="Matt Buchanan" userId="fc67d2ac-c495-4a96-ade0-1cb267aaf921" providerId="ADAL" clId="{2829501B-DC80-45BB-A688-9B08AF103BC0}"/>
    <pc:docChg chg="undo redo custSel modSld sldOrd">
      <pc:chgData name="Matt Buchanan" userId="fc67d2ac-c495-4a96-ade0-1cb267aaf921" providerId="ADAL" clId="{2829501B-DC80-45BB-A688-9B08AF103BC0}" dt="2025-11-26T22:39:25.335" v="98" actId="798"/>
      <pc:docMkLst>
        <pc:docMk/>
      </pc:docMkLst>
      <pc:sldChg chg="modSp mod">
        <pc:chgData name="Matt Buchanan" userId="fc67d2ac-c495-4a96-ade0-1cb267aaf921" providerId="ADAL" clId="{2829501B-DC80-45BB-A688-9B08AF103BC0}" dt="2025-11-17T00:40:31.221" v="0" actId="400"/>
        <pc:sldMkLst>
          <pc:docMk/>
          <pc:sldMk cId="3310724382" sldId="272"/>
        </pc:sldMkLst>
        <pc:graphicFrameChg chg="modGraphic">
          <ac:chgData name="Matt Buchanan" userId="fc67d2ac-c495-4a96-ade0-1cb267aaf921" providerId="ADAL" clId="{2829501B-DC80-45BB-A688-9B08AF103BC0}" dt="2025-11-17T00:40:31.221" v="0" actId="400"/>
          <ac:graphicFrameMkLst>
            <pc:docMk/>
            <pc:sldMk cId="3310724382" sldId="272"/>
            <ac:graphicFrameMk id="4" creationId="{233E2C4D-BB23-68E9-D490-59E98CF5DB34}"/>
          </ac:graphicFrameMkLst>
        </pc:graphicFrameChg>
      </pc:sldChg>
      <pc:sldChg chg="modSp mod">
        <pc:chgData name="Matt Buchanan" userId="fc67d2ac-c495-4a96-ade0-1cb267aaf921" providerId="ADAL" clId="{2829501B-DC80-45BB-A688-9B08AF103BC0}" dt="2025-11-18T02:42:23.390" v="1" actId="400"/>
        <pc:sldMkLst>
          <pc:docMk/>
          <pc:sldMk cId="3698039374" sldId="282"/>
        </pc:sldMkLst>
      </pc:sldChg>
      <pc:sldChg chg="modSp mod">
        <pc:chgData name="Matt Buchanan" userId="fc67d2ac-c495-4a96-ade0-1cb267aaf921" providerId="ADAL" clId="{2829501B-DC80-45BB-A688-9B08AF103BC0}" dt="2025-11-24T23:49:15.012" v="7" actId="6549"/>
        <pc:sldMkLst>
          <pc:docMk/>
          <pc:sldMk cId="1787871001" sldId="298"/>
        </pc:sldMkLst>
        <pc:graphicFrameChg chg="modGraphic">
          <ac:chgData name="Matt Buchanan" userId="fc67d2ac-c495-4a96-ade0-1cb267aaf921" providerId="ADAL" clId="{2829501B-DC80-45BB-A688-9B08AF103BC0}" dt="2025-11-24T23:49:15.012" v="7" actId="6549"/>
          <ac:graphicFrameMkLst>
            <pc:docMk/>
            <pc:sldMk cId="1787871001" sldId="298"/>
            <ac:graphicFrameMk id="3" creationId="{6A91B38E-709F-11BA-BC6E-02CFC9B76F52}"/>
          </ac:graphicFrameMkLst>
        </pc:graphicFrameChg>
      </pc:sldChg>
      <pc:sldChg chg="modSp mod">
        <pc:chgData name="Matt Buchanan" userId="fc67d2ac-c495-4a96-ade0-1cb267aaf921" providerId="ADAL" clId="{2829501B-DC80-45BB-A688-9B08AF103BC0}" dt="2025-11-24T23:56:17.996" v="19" actId="20577"/>
        <pc:sldMkLst>
          <pc:docMk/>
          <pc:sldMk cId="3474286047" sldId="299"/>
        </pc:sldMkLst>
        <pc:graphicFrameChg chg="modGraphic">
          <ac:chgData name="Matt Buchanan" userId="fc67d2ac-c495-4a96-ade0-1cb267aaf921" providerId="ADAL" clId="{2829501B-DC80-45BB-A688-9B08AF103BC0}" dt="2025-11-24T23:56:17.996" v="19" actId="20577"/>
          <ac:graphicFrameMkLst>
            <pc:docMk/>
            <pc:sldMk cId="3474286047" sldId="299"/>
            <ac:graphicFrameMk id="3" creationId="{EDDE11CD-567C-01D3-B5FB-CB901F1F5926}"/>
          </ac:graphicFrameMkLst>
        </pc:graphicFrameChg>
      </pc:sldChg>
      <pc:sldChg chg="modSp mod ord">
        <pc:chgData name="Matt Buchanan" userId="fc67d2ac-c495-4a96-ade0-1cb267aaf921" providerId="ADAL" clId="{2829501B-DC80-45BB-A688-9B08AF103BC0}" dt="2025-11-25T01:29:12.592" v="49"/>
        <pc:sldMkLst>
          <pc:docMk/>
          <pc:sldMk cId="2910044682" sldId="314"/>
        </pc:sldMkLst>
        <pc:spChg chg="mod">
          <ac:chgData name="Matt Buchanan" userId="fc67d2ac-c495-4a96-ade0-1cb267aaf921" providerId="ADAL" clId="{2829501B-DC80-45BB-A688-9B08AF103BC0}" dt="2025-11-25T01:24:15.151" v="29" actId="20577"/>
          <ac:spMkLst>
            <pc:docMk/>
            <pc:sldMk cId="2910044682" sldId="314"/>
            <ac:spMk id="2" creationId="{58610BD3-0D8E-63D3-46DF-78E82F55DF2E}"/>
          </ac:spMkLst>
        </pc:spChg>
        <pc:graphicFrameChg chg="mod modGraphic">
          <ac:chgData name="Matt Buchanan" userId="fc67d2ac-c495-4a96-ade0-1cb267aaf921" providerId="ADAL" clId="{2829501B-DC80-45BB-A688-9B08AF103BC0}" dt="2025-11-25T01:29:12.592" v="49"/>
          <ac:graphicFrameMkLst>
            <pc:docMk/>
            <pc:sldMk cId="2910044682" sldId="314"/>
            <ac:graphicFrameMk id="3" creationId="{216C8F71-27A5-8857-1E51-9CD25F8CE49C}"/>
          </ac:graphicFrameMkLst>
        </pc:graphicFrameChg>
      </pc:sldChg>
      <pc:sldChg chg="modSp mod ord">
        <pc:chgData name="Matt Buchanan" userId="fc67d2ac-c495-4a96-ade0-1cb267aaf921" providerId="ADAL" clId="{2829501B-DC80-45BB-A688-9B08AF103BC0}" dt="2025-11-25T01:24:32.105" v="32" actId="20577"/>
        <pc:sldMkLst>
          <pc:docMk/>
          <pc:sldMk cId="2370725749" sldId="316"/>
        </pc:sldMkLst>
        <pc:spChg chg="mod">
          <ac:chgData name="Matt Buchanan" userId="fc67d2ac-c495-4a96-ade0-1cb267aaf921" providerId="ADAL" clId="{2829501B-DC80-45BB-A688-9B08AF103BC0}" dt="2025-11-25T01:24:32.105" v="32" actId="20577"/>
          <ac:spMkLst>
            <pc:docMk/>
            <pc:sldMk cId="2370725749" sldId="316"/>
            <ac:spMk id="2" creationId="{1CBE0F2E-F264-5389-52AB-338601604D85}"/>
          </ac:spMkLst>
        </pc:spChg>
      </pc:sldChg>
      <pc:sldChg chg="modSp mod">
        <pc:chgData name="Matt Buchanan" userId="fc67d2ac-c495-4a96-ade0-1cb267aaf921" providerId="ADAL" clId="{2829501B-DC80-45BB-A688-9B08AF103BC0}" dt="2025-11-25T22:43:25.173" v="53" actId="108"/>
        <pc:sldMkLst>
          <pc:docMk/>
          <pc:sldMk cId="183582586" sldId="328"/>
        </pc:sldMkLst>
        <pc:graphicFrameChg chg="mod modGraphic">
          <ac:chgData name="Matt Buchanan" userId="fc67d2ac-c495-4a96-ade0-1cb267aaf921" providerId="ADAL" clId="{2829501B-DC80-45BB-A688-9B08AF103BC0}" dt="2025-11-25T22:43:25.173" v="53" actId="108"/>
          <ac:graphicFrameMkLst>
            <pc:docMk/>
            <pc:sldMk cId="183582586" sldId="328"/>
            <ac:graphicFrameMk id="3" creationId="{51EF0E60-32F0-C83E-C650-1BF537B31B69}"/>
          </ac:graphicFrameMkLst>
        </pc:graphicFrameChg>
      </pc:sldChg>
      <pc:sldChg chg="modSp mod">
        <pc:chgData name="Matt Buchanan" userId="fc67d2ac-c495-4a96-ade0-1cb267aaf921" providerId="ADAL" clId="{2829501B-DC80-45BB-A688-9B08AF103BC0}" dt="2025-11-26T00:15:18.867" v="58" actId="20577"/>
        <pc:sldMkLst>
          <pc:docMk/>
          <pc:sldMk cId="1667605188" sldId="353"/>
        </pc:sldMkLst>
        <pc:graphicFrameChg chg="modGraphic">
          <ac:chgData name="Matt Buchanan" userId="fc67d2ac-c495-4a96-ade0-1cb267aaf921" providerId="ADAL" clId="{2829501B-DC80-45BB-A688-9B08AF103BC0}" dt="2025-11-26T00:15:18.867" v="58" actId="20577"/>
          <ac:graphicFrameMkLst>
            <pc:docMk/>
            <pc:sldMk cId="1667605188" sldId="353"/>
            <ac:graphicFrameMk id="3" creationId="{B319C203-F473-EB46-B550-559E0357AC74}"/>
          </ac:graphicFrameMkLst>
        </pc:graphicFrameChg>
      </pc:sldChg>
      <pc:sldChg chg="modSp mod">
        <pc:chgData name="Matt Buchanan" userId="fc67d2ac-c495-4a96-ade0-1cb267aaf921" providerId="ADAL" clId="{2829501B-DC80-45BB-A688-9B08AF103BC0}" dt="2025-11-26T00:43:59.052" v="60" actId="108"/>
        <pc:sldMkLst>
          <pc:docMk/>
          <pc:sldMk cId="2614848350" sldId="363"/>
        </pc:sldMkLst>
        <pc:spChg chg="mod">
          <ac:chgData name="Matt Buchanan" userId="fc67d2ac-c495-4a96-ade0-1cb267aaf921" providerId="ADAL" clId="{2829501B-DC80-45BB-A688-9B08AF103BC0}" dt="2025-11-26T00:43:59.052" v="60" actId="108"/>
          <ac:spMkLst>
            <pc:docMk/>
            <pc:sldMk cId="2614848350" sldId="363"/>
            <ac:spMk id="2" creationId="{988F6D6B-0C57-1B2C-118B-2DFDA6B65DD6}"/>
          </ac:spMkLst>
        </pc:spChg>
      </pc:sldChg>
      <pc:sldChg chg="modSp mod">
        <pc:chgData name="Matt Buchanan" userId="fc67d2ac-c495-4a96-ade0-1cb267aaf921" providerId="ADAL" clId="{2829501B-DC80-45BB-A688-9B08AF103BC0}" dt="2025-11-26T01:09:51.795" v="74" actId="20577"/>
        <pc:sldMkLst>
          <pc:docMk/>
          <pc:sldMk cId="4016334735" sldId="369"/>
        </pc:sldMkLst>
        <pc:graphicFrameChg chg="modGraphic">
          <ac:chgData name="Matt Buchanan" userId="fc67d2ac-c495-4a96-ade0-1cb267aaf921" providerId="ADAL" clId="{2829501B-DC80-45BB-A688-9B08AF103BC0}" dt="2025-11-26T01:09:51.795" v="74" actId="20577"/>
          <ac:graphicFrameMkLst>
            <pc:docMk/>
            <pc:sldMk cId="4016334735" sldId="369"/>
            <ac:graphicFrameMk id="3" creationId="{FA718E7E-5DB4-26C1-9B3C-A617EE928829}"/>
          </ac:graphicFrameMkLst>
        </pc:graphicFrameChg>
      </pc:sldChg>
      <pc:sldChg chg="modSp mod">
        <pc:chgData name="Matt Buchanan" userId="fc67d2ac-c495-4a96-ade0-1cb267aaf921" providerId="ADAL" clId="{2829501B-DC80-45BB-A688-9B08AF103BC0}" dt="2025-11-26T22:34:36.107" v="82" actId="108"/>
        <pc:sldMkLst>
          <pc:docMk/>
          <pc:sldMk cId="1905261535" sldId="450"/>
        </pc:sldMkLst>
        <pc:graphicFrameChg chg="mod modGraphic">
          <ac:chgData name="Matt Buchanan" userId="fc67d2ac-c495-4a96-ade0-1cb267aaf921" providerId="ADAL" clId="{2829501B-DC80-45BB-A688-9B08AF103BC0}" dt="2025-11-26T22:34:36.107" v="82" actId="108"/>
          <ac:graphicFrameMkLst>
            <pc:docMk/>
            <pc:sldMk cId="1905261535" sldId="450"/>
            <ac:graphicFrameMk id="3" creationId="{AF368FF0-D512-3E67-5A4D-002E2996C851}"/>
          </ac:graphicFrameMkLst>
        </pc:graphicFrameChg>
      </pc:sldChg>
      <pc:sldChg chg="modSp mod">
        <pc:chgData name="Matt Buchanan" userId="fc67d2ac-c495-4a96-ade0-1cb267aaf921" providerId="ADAL" clId="{2829501B-DC80-45BB-A688-9B08AF103BC0}" dt="2025-11-26T22:39:25.335" v="98" actId="798"/>
        <pc:sldMkLst>
          <pc:docMk/>
          <pc:sldMk cId="4114653983" sldId="451"/>
        </pc:sldMkLst>
        <pc:graphicFrameChg chg="mod modGraphic">
          <ac:chgData name="Matt Buchanan" userId="fc67d2ac-c495-4a96-ade0-1cb267aaf921" providerId="ADAL" clId="{2829501B-DC80-45BB-A688-9B08AF103BC0}" dt="2025-11-26T22:39:25.335" v="98" actId="798"/>
          <ac:graphicFrameMkLst>
            <pc:docMk/>
            <pc:sldMk cId="4114653983" sldId="451"/>
            <ac:graphicFrameMk id="3" creationId="{DC84FFC7-48A1-724E-09AC-6216B6F2E285}"/>
          </ac:graphicFrameMkLst>
        </pc:graphicFrameChg>
      </pc:sldChg>
      <pc:sldChg chg="modSp mod">
        <pc:chgData name="Matt Buchanan" userId="fc67d2ac-c495-4a96-ade0-1cb267aaf921" providerId="ADAL" clId="{2829501B-DC80-45BB-A688-9B08AF103BC0}" dt="2025-11-26T21:46:27.680" v="75" actId="947"/>
        <pc:sldMkLst>
          <pc:docMk/>
          <pc:sldMk cId="464169237" sldId="457"/>
        </pc:sldMkLst>
        <pc:spChg chg="mod">
          <ac:chgData name="Matt Buchanan" userId="fc67d2ac-c495-4a96-ade0-1cb267aaf921" providerId="ADAL" clId="{2829501B-DC80-45BB-A688-9B08AF103BC0}" dt="2025-11-26T21:46:27.680" v="75" actId="947"/>
          <ac:spMkLst>
            <pc:docMk/>
            <pc:sldMk cId="464169237" sldId="457"/>
            <ac:spMk id="7" creationId="{E70184BD-D38C-3BA5-1920-172B07F501A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98C9C6-BC80-4455-9D56-CFCA1805A81D}"/>
              </a:ext>
            </a:extLst>
          </p:cNvPr>
          <p:cNvSpPr>
            <a:spLocks noGrp="1"/>
          </p:cNvSpPr>
          <p:nvPr>
            <p:ph type="hdr" sz="quarter"/>
          </p:nvPr>
        </p:nvSpPr>
        <p:spPr>
          <a:xfrm>
            <a:off x="0" y="0"/>
            <a:ext cx="6340475" cy="41275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D9AB37C-46DA-4926-94B6-E46BCF06C2A5}"/>
              </a:ext>
            </a:extLst>
          </p:cNvPr>
          <p:cNvSpPr>
            <a:spLocks noGrp="1"/>
          </p:cNvSpPr>
          <p:nvPr>
            <p:ph type="dt" sz="quarter" idx="1"/>
          </p:nvPr>
        </p:nvSpPr>
        <p:spPr>
          <a:xfrm>
            <a:off x="8286750" y="0"/>
            <a:ext cx="6340475" cy="412750"/>
          </a:xfrm>
          <a:prstGeom prst="rect">
            <a:avLst/>
          </a:prstGeom>
        </p:spPr>
        <p:txBody>
          <a:bodyPr vert="horz" lIns="91440" tIns="45720" rIns="91440" bIns="45720" rtlCol="0"/>
          <a:lstStyle>
            <a:lvl1pPr algn="r">
              <a:defRPr sz="1200"/>
            </a:lvl1pPr>
          </a:lstStyle>
          <a:p>
            <a:fld id="{27A3611F-7A02-481D-BC57-382DD2AC28CE}" type="datetimeFigureOut">
              <a:rPr lang="en-US" smtClean="0"/>
              <a:t>12/11/2025</a:t>
            </a:fld>
            <a:endParaRPr lang="en-US" dirty="0"/>
          </a:p>
        </p:txBody>
      </p:sp>
      <p:sp>
        <p:nvSpPr>
          <p:cNvPr id="4" name="Footer Placeholder 3">
            <a:extLst>
              <a:ext uri="{FF2B5EF4-FFF2-40B4-BE49-F238E27FC236}">
                <a16:creationId xmlns:a16="http://schemas.microsoft.com/office/drawing/2014/main" id="{0DDB703C-622C-4E39-86B9-B24BFAC7ED4E}"/>
              </a:ext>
            </a:extLst>
          </p:cNvPr>
          <p:cNvSpPr>
            <a:spLocks noGrp="1"/>
          </p:cNvSpPr>
          <p:nvPr>
            <p:ph type="ftr" sz="quarter" idx="2"/>
          </p:nvPr>
        </p:nvSpPr>
        <p:spPr>
          <a:xfrm>
            <a:off x="0" y="7816850"/>
            <a:ext cx="6340475" cy="4127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EE805A1-1A07-4E46-BAFA-7D7741745E40}"/>
              </a:ext>
            </a:extLst>
          </p:cNvPr>
          <p:cNvSpPr>
            <a:spLocks noGrp="1"/>
          </p:cNvSpPr>
          <p:nvPr>
            <p:ph type="sldNum" sz="quarter" idx="3"/>
          </p:nvPr>
        </p:nvSpPr>
        <p:spPr>
          <a:xfrm>
            <a:off x="8286750" y="7816850"/>
            <a:ext cx="6340475" cy="412750"/>
          </a:xfrm>
          <a:prstGeom prst="rect">
            <a:avLst/>
          </a:prstGeom>
        </p:spPr>
        <p:txBody>
          <a:bodyPr vert="horz" lIns="91440" tIns="45720" rIns="91440" bIns="45720" rtlCol="0" anchor="b"/>
          <a:lstStyle>
            <a:lvl1pPr algn="r">
              <a:defRPr sz="1200"/>
            </a:lvl1pPr>
          </a:lstStyle>
          <a:p>
            <a:fld id="{96D0125A-D328-4F75-A91B-A8CEDB63953F}" type="slidenum">
              <a:rPr lang="en-US" smtClean="0"/>
              <a:t>‹#›</a:t>
            </a:fld>
            <a:endParaRPr lang="en-US" dirty="0"/>
          </a:p>
        </p:txBody>
      </p:sp>
    </p:spTree>
    <p:extLst>
      <p:ext uri="{BB962C8B-B14F-4D97-AF65-F5344CB8AC3E}">
        <p14:creationId xmlns:p14="http://schemas.microsoft.com/office/powerpoint/2010/main" val="3461625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340475" cy="4127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8286750" y="0"/>
            <a:ext cx="6340475" cy="412750"/>
          </a:xfrm>
          <a:prstGeom prst="rect">
            <a:avLst/>
          </a:prstGeom>
        </p:spPr>
        <p:txBody>
          <a:bodyPr vert="horz" lIns="91440" tIns="45720" rIns="91440" bIns="45720" rtlCol="0"/>
          <a:lstStyle>
            <a:lvl1pPr algn="r">
              <a:defRPr sz="1200"/>
            </a:lvl1pPr>
          </a:lstStyle>
          <a:p>
            <a:fld id="{85EE48BB-5CE7-364D-8AC6-A015D31DA59B}" type="datetimeFigureOut">
              <a:rPr lang="en-US" smtClean="0"/>
              <a:t>12/11/2025</a:t>
            </a:fld>
            <a:endParaRPr lang="en-US" dirty="0"/>
          </a:p>
        </p:txBody>
      </p:sp>
      <p:sp>
        <p:nvSpPr>
          <p:cNvPr id="4" name="Slide Image Placeholder 3"/>
          <p:cNvSpPr>
            <a:spLocks noGrp="1" noRot="1" noChangeAspect="1"/>
          </p:cNvSpPr>
          <p:nvPr>
            <p:ph type="sldImg" idx="2"/>
          </p:nvPr>
        </p:nvSpPr>
        <p:spPr>
          <a:xfrm>
            <a:off x="4845050" y="1028700"/>
            <a:ext cx="4940300" cy="27781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463675" y="3960813"/>
            <a:ext cx="11703050" cy="324008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816850"/>
            <a:ext cx="6340475" cy="4127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8286750" y="7816850"/>
            <a:ext cx="6340475" cy="412750"/>
          </a:xfrm>
          <a:prstGeom prst="rect">
            <a:avLst/>
          </a:prstGeom>
        </p:spPr>
        <p:txBody>
          <a:bodyPr vert="horz" lIns="91440" tIns="45720" rIns="91440" bIns="45720" rtlCol="0" anchor="b"/>
          <a:lstStyle>
            <a:lvl1pPr algn="r">
              <a:defRPr sz="1200"/>
            </a:lvl1pPr>
          </a:lstStyle>
          <a:p>
            <a:fld id="{9535E1C7-88C3-9143-9718-91C56336BFCE}" type="slidenum">
              <a:rPr lang="en-US" smtClean="0"/>
              <a:t>‹#›</a:t>
            </a:fld>
            <a:endParaRPr lang="en-US" dirty="0"/>
          </a:p>
        </p:txBody>
      </p:sp>
    </p:spTree>
    <p:extLst>
      <p:ext uri="{BB962C8B-B14F-4D97-AF65-F5344CB8AC3E}">
        <p14:creationId xmlns:p14="http://schemas.microsoft.com/office/powerpoint/2010/main" val="2098789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5847EF98-FE67-924C-B40C-478327D6FCFD}"/>
              </a:ext>
            </a:extLst>
          </p:cNvPr>
          <p:cNvSpPr/>
          <p:nvPr userDrawn="1"/>
        </p:nvSpPr>
        <p:spPr>
          <a:xfrm flipH="1">
            <a:off x="7291388" y="2416175"/>
            <a:ext cx="7326312" cy="5813425"/>
          </a:xfrm>
          <a:prstGeom prst="rtTriangle">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ight Triangle 6">
            <a:extLst>
              <a:ext uri="{FF2B5EF4-FFF2-40B4-BE49-F238E27FC236}">
                <a16:creationId xmlns:a16="http://schemas.microsoft.com/office/drawing/2014/main" id="{25FA5ACE-6E30-CE4A-9699-7DD33C243EA6}"/>
              </a:ext>
            </a:extLst>
          </p:cNvPr>
          <p:cNvSpPr/>
          <p:nvPr userDrawn="1"/>
        </p:nvSpPr>
        <p:spPr>
          <a:xfrm flipH="1">
            <a:off x="7975600" y="2949575"/>
            <a:ext cx="6642100" cy="5280025"/>
          </a:xfrm>
          <a:prstGeom prst="rtTriangl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8" name="Picture 10">
            <a:extLst>
              <a:ext uri="{FF2B5EF4-FFF2-40B4-BE49-F238E27FC236}">
                <a16:creationId xmlns:a16="http://schemas.microsoft.com/office/drawing/2014/main" id="{DBAFCCAB-7163-D44B-8686-3D305593615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76727" y="6675120"/>
            <a:ext cx="2396473" cy="1292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bject 4">
            <a:extLst>
              <a:ext uri="{FF2B5EF4-FFF2-40B4-BE49-F238E27FC236}">
                <a16:creationId xmlns:a16="http://schemas.microsoft.com/office/drawing/2014/main" id="{49B1250E-2FA9-6347-B9BF-43851009C456}"/>
              </a:ext>
            </a:extLst>
          </p:cNvPr>
          <p:cNvSpPr>
            <a:spLocks/>
          </p:cNvSpPr>
          <p:nvPr userDrawn="1"/>
        </p:nvSpPr>
        <p:spPr bwMode="auto">
          <a:xfrm>
            <a:off x="0" y="3079750"/>
            <a:ext cx="155575" cy="14478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sp>
        <p:nvSpPr>
          <p:cNvPr id="13" name="object 2">
            <a:extLst>
              <a:ext uri="{FF2B5EF4-FFF2-40B4-BE49-F238E27FC236}">
                <a16:creationId xmlns:a16="http://schemas.microsoft.com/office/drawing/2014/main" id="{19CAB701-6BE7-2C43-B694-9E21587E9496}"/>
              </a:ext>
            </a:extLst>
          </p:cNvPr>
          <p:cNvSpPr>
            <a:spLocks/>
          </p:cNvSpPr>
          <p:nvPr userDrawn="1"/>
        </p:nvSpPr>
        <p:spPr bwMode="auto">
          <a:xfrm>
            <a:off x="0" y="4038600"/>
            <a:ext cx="3886200" cy="76200"/>
          </a:xfrm>
          <a:custGeom>
            <a:avLst/>
            <a:gdLst>
              <a:gd name="T0" fmla="*/ 0 w 3885565"/>
              <a:gd name="T1" fmla="*/ 0 h 70245"/>
              <a:gd name="T2" fmla="*/ 3885336 w 3885565"/>
              <a:gd name="T3" fmla="*/ 0 h 70245"/>
            </a:gdLst>
            <a:ahLst/>
            <a:cxnLst>
              <a:cxn ang="0">
                <a:pos x="T0" y="T1"/>
              </a:cxn>
              <a:cxn ang="0">
                <a:pos x="T2" y="T3"/>
              </a:cxn>
            </a:cxnLst>
            <a:rect l="0" t="0" r="r" b="b"/>
            <a:pathLst>
              <a:path w="3885565" h="70245">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9" name="Subtitle 2">
            <a:extLst>
              <a:ext uri="{FF2B5EF4-FFF2-40B4-BE49-F238E27FC236}">
                <a16:creationId xmlns:a16="http://schemas.microsoft.com/office/drawing/2014/main" id="{052C6E0A-3C3E-8546-8D36-C5B71C787F11}"/>
              </a:ext>
            </a:extLst>
          </p:cNvPr>
          <p:cNvSpPr>
            <a:spLocks noGrp="1"/>
          </p:cNvSpPr>
          <p:nvPr>
            <p:ph type="subTitle" idx="1" hasCustomPrompt="1"/>
          </p:nvPr>
        </p:nvSpPr>
        <p:spPr>
          <a:xfrm>
            <a:off x="533400" y="4155946"/>
            <a:ext cx="89916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20" name="Title 1">
            <a:extLst>
              <a:ext uri="{FF2B5EF4-FFF2-40B4-BE49-F238E27FC236}">
                <a16:creationId xmlns:a16="http://schemas.microsoft.com/office/drawing/2014/main" id="{53FACF0E-7710-8C45-B38A-36FE875BCA03}"/>
              </a:ext>
            </a:extLst>
          </p:cNvPr>
          <p:cNvSpPr>
            <a:spLocks noGrp="1"/>
          </p:cNvSpPr>
          <p:nvPr>
            <p:ph type="ctrTitle" hasCustomPrompt="1"/>
          </p:nvPr>
        </p:nvSpPr>
        <p:spPr>
          <a:xfrm>
            <a:off x="533400" y="2743201"/>
            <a:ext cx="10668000" cy="1311016"/>
          </a:xfrm>
          <a:prstGeom prst="rect">
            <a:avLst/>
          </a:prstGeom>
        </p:spPr>
        <p:txBody>
          <a:bodyPr anchor="b"/>
          <a:lstStyle>
            <a:lvl1pPr algn="l">
              <a:defRPr sz="7800" b="1" i="0" spc="300">
                <a:solidFill>
                  <a:schemeClr val="tx1"/>
                </a:solidFill>
                <a:latin typeface="Lub Dub Heavy" panose="020B0603030403020204" pitchFamily="34" charset="77"/>
              </a:defRPr>
            </a:lvl1pPr>
          </a:lstStyle>
          <a:p>
            <a:r>
              <a:rPr lang="en-US" dirty="0"/>
              <a:t>TITLE SLIDE</a:t>
            </a:r>
          </a:p>
        </p:txBody>
      </p:sp>
      <p:pic>
        <p:nvPicPr>
          <p:cNvPr id="3" name="Picture 2">
            <a:extLst>
              <a:ext uri="{FF2B5EF4-FFF2-40B4-BE49-F238E27FC236}">
                <a16:creationId xmlns:a16="http://schemas.microsoft.com/office/drawing/2014/main" id="{20D24466-DC47-42E2-A26B-EB38134E0F9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838790" y="457200"/>
            <a:ext cx="2273091" cy="908633"/>
          </a:xfrm>
          <a:prstGeom prst="rect">
            <a:avLst/>
          </a:prstGeom>
        </p:spPr>
      </p:pic>
    </p:spTree>
    <p:extLst>
      <p:ext uri="{BB962C8B-B14F-4D97-AF65-F5344CB8AC3E}">
        <p14:creationId xmlns:p14="http://schemas.microsoft.com/office/powerpoint/2010/main" val="420153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mple Slides - One Column">
    <p:spTree>
      <p:nvGrpSpPr>
        <p:cNvPr id="1" name=""/>
        <p:cNvGrpSpPr/>
        <p:nvPr/>
      </p:nvGrpSpPr>
      <p:grpSpPr>
        <a:xfrm>
          <a:off x="0" y="0"/>
          <a:ext cx="0" cy="0"/>
          <a:chOff x="0" y="0"/>
          <a:chExt cx="0" cy="0"/>
        </a:xfrm>
      </p:grpSpPr>
      <p:sp>
        <p:nvSpPr>
          <p:cNvPr id="12" name="Text Placeholder 17">
            <a:extLst>
              <a:ext uri="{FF2B5EF4-FFF2-40B4-BE49-F238E27FC236}">
                <a16:creationId xmlns:a16="http://schemas.microsoft.com/office/drawing/2014/main" id="{01E162F1-DE1D-D541-873B-D19CF471034F}"/>
              </a:ext>
            </a:extLst>
          </p:cNvPr>
          <p:cNvSpPr>
            <a:spLocks noGrp="1"/>
          </p:cNvSpPr>
          <p:nvPr>
            <p:ph type="body" sz="quarter" idx="15" hasCustomPrompt="1"/>
          </p:nvPr>
        </p:nvSpPr>
        <p:spPr>
          <a:xfrm>
            <a:off x="685800" y="3048000"/>
            <a:ext cx="128778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6BEDE2E2-0412-E04F-8B0C-108E90FADF79}"/>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4A3D4483-C17C-114E-AAA8-4523FAE7D1C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9" name="Oval 8">
            <a:extLst>
              <a:ext uri="{FF2B5EF4-FFF2-40B4-BE49-F238E27FC236}">
                <a16:creationId xmlns:a16="http://schemas.microsoft.com/office/drawing/2014/main" id="{6825512A-79DD-984F-A5A7-1863E2C4B2B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2">
            <a:extLst>
              <a:ext uri="{FF2B5EF4-FFF2-40B4-BE49-F238E27FC236}">
                <a16:creationId xmlns:a16="http://schemas.microsoft.com/office/drawing/2014/main" id="{0FE1480A-7749-2744-B65A-F58DC8EC2794}"/>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1" name="Picture 10">
            <a:extLst>
              <a:ext uri="{FF2B5EF4-FFF2-40B4-BE49-F238E27FC236}">
                <a16:creationId xmlns:a16="http://schemas.microsoft.com/office/drawing/2014/main" id="{960CA2AB-CF41-47ED-873A-D3258F5117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4" name="TextBox 13">
            <a:extLst>
              <a:ext uri="{FF2B5EF4-FFF2-40B4-BE49-F238E27FC236}">
                <a16:creationId xmlns:a16="http://schemas.microsoft.com/office/drawing/2014/main" id="{7EE7A0F1-4F4E-4E26-8269-DE9C516F3631}"/>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345288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imple Slides - One Column">
    <p:spTree>
      <p:nvGrpSpPr>
        <p:cNvPr id="1" name=""/>
        <p:cNvGrpSpPr/>
        <p:nvPr/>
      </p:nvGrpSpPr>
      <p:grpSpPr>
        <a:xfrm>
          <a:off x="0" y="0"/>
          <a:ext cx="0" cy="0"/>
          <a:chOff x="0" y="0"/>
          <a:chExt cx="0" cy="0"/>
        </a:xfrm>
      </p:grpSpPr>
      <p:sp>
        <p:nvSpPr>
          <p:cNvPr id="12" name="Text Placeholder 17">
            <a:extLst>
              <a:ext uri="{FF2B5EF4-FFF2-40B4-BE49-F238E27FC236}">
                <a16:creationId xmlns:a16="http://schemas.microsoft.com/office/drawing/2014/main" id="{01E162F1-DE1D-D541-873B-D19CF471034F}"/>
              </a:ext>
            </a:extLst>
          </p:cNvPr>
          <p:cNvSpPr>
            <a:spLocks noGrp="1"/>
          </p:cNvSpPr>
          <p:nvPr>
            <p:ph type="body" sz="quarter" idx="15" hasCustomPrompt="1"/>
          </p:nvPr>
        </p:nvSpPr>
        <p:spPr>
          <a:xfrm>
            <a:off x="685800" y="3048000"/>
            <a:ext cx="128778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6BEDE2E2-0412-E04F-8B0C-108E90FADF79}"/>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4A3D4483-C17C-114E-AAA8-4523FAE7D1C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9" name="Oval 8">
            <a:extLst>
              <a:ext uri="{FF2B5EF4-FFF2-40B4-BE49-F238E27FC236}">
                <a16:creationId xmlns:a16="http://schemas.microsoft.com/office/drawing/2014/main" id="{6825512A-79DD-984F-A5A7-1863E2C4B2B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2">
            <a:extLst>
              <a:ext uri="{FF2B5EF4-FFF2-40B4-BE49-F238E27FC236}">
                <a16:creationId xmlns:a16="http://schemas.microsoft.com/office/drawing/2014/main" id="{0FE1480A-7749-2744-B65A-F58DC8EC2794}"/>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1" name="Picture 10">
            <a:extLst>
              <a:ext uri="{FF2B5EF4-FFF2-40B4-BE49-F238E27FC236}">
                <a16:creationId xmlns:a16="http://schemas.microsoft.com/office/drawing/2014/main" id="{960CA2AB-CF41-47ED-873A-D3258F5117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4" name="TextBox 13">
            <a:extLst>
              <a:ext uri="{FF2B5EF4-FFF2-40B4-BE49-F238E27FC236}">
                <a16:creationId xmlns:a16="http://schemas.microsoft.com/office/drawing/2014/main" id="{378FE397-4402-4C4C-8DBB-E5971B7A8006}"/>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365482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mple Slides - Two Column">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498A16D-F29A-4B47-9973-22BF68A388C7}"/>
              </a:ext>
            </a:extLst>
          </p:cNvPr>
          <p:cNvSpPr>
            <a:spLocks noGrp="1"/>
          </p:cNvSpPr>
          <p:nvPr>
            <p:ph sz="quarter" idx="14" hasCustomPrompt="1"/>
          </p:nvPr>
        </p:nvSpPr>
        <p:spPr>
          <a:xfrm>
            <a:off x="6858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5">
            <a:extLst>
              <a:ext uri="{FF2B5EF4-FFF2-40B4-BE49-F238E27FC236}">
                <a16:creationId xmlns:a16="http://schemas.microsoft.com/office/drawing/2014/main" id="{5D37EE80-0F81-B24A-A8D4-25EFF546BF11}"/>
              </a:ext>
            </a:extLst>
          </p:cNvPr>
          <p:cNvSpPr>
            <a:spLocks noGrp="1"/>
          </p:cNvSpPr>
          <p:nvPr>
            <p:ph sz="quarter" idx="15" hasCustomPrompt="1"/>
          </p:nvPr>
        </p:nvSpPr>
        <p:spPr>
          <a:xfrm>
            <a:off x="73152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352A0864-913A-744E-97D9-B5F3D10B0428}"/>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33C1D0BF-DADE-104C-B1AD-6A24FC83C0E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7AADEBE1-0008-444B-A330-1EF28DBCE1EE}"/>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DA9DC9A5-5917-BE42-B90F-8B88BA2105D5}"/>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9" name="Picture 8">
            <a:extLst>
              <a:ext uri="{FF2B5EF4-FFF2-40B4-BE49-F238E27FC236}">
                <a16:creationId xmlns:a16="http://schemas.microsoft.com/office/drawing/2014/main" id="{AC03AB69-A7A1-4946-98D5-665DA99F90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3" name="TextBox 12">
            <a:extLst>
              <a:ext uri="{FF2B5EF4-FFF2-40B4-BE49-F238E27FC236}">
                <a16:creationId xmlns:a16="http://schemas.microsoft.com/office/drawing/2014/main" id="{BC4F22BC-6D35-4FFF-B4E3-FE315F50BF66}"/>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3082868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imple Slides - Two Column">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498A16D-F29A-4B47-9973-22BF68A388C7}"/>
              </a:ext>
            </a:extLst>
          </p:cNvPr>
          <p:cNvSpPr>
            <a:spLocks noGrp="1"/>
          </p:cNvSpPr>
          <p:nvPr>
            <p:ph sz="quarter" idx="14" hasCustomPrompt="1"/>
          </p:nvPr>
        </p:nvSpPr>
        <p:spPr>
          <a:xfrm>
            <a:off x="6858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5">
            <a:extLst>
              <a:ext uri="{FF2B5EF4-FFF2-40B4-BE49-F238E27FC236}">
                <a16:creationId xmlns:a16="http://schemas.microsoft.com/office/drawing/2014/main" id="{5D37EE80-0F81-B24A-A8D4-25EFF546BF11}"/>
              </a:ext>
            </a:extLst>
          </p:cNvPr>
          <p:cNvSpPr>
            <a:spLocks noGrp="1"/>
          </p:cNvSpPr>
          <p:nvPr>
            <p:ph sz="quarter" idx="15" hasCustomPrompt="1"/>
          </p:nvPr>
        </p:nvSpPr>
        <p:spPr>
          <a:xfrm>
            <a:off x="73152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352A0864-913A-744E-97D9-B5F3D10B0428}"/>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33C1D0BF-DADE-104C-B1AD-6A24FC83C0E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7AADEBE1-0008-444B-A330-1EF28DBCE1EE}"/>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DA9DC9A5-5917-BE42-B90F-8B88BA2105D5}"/>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9" name="Picture 8">
            <a:extLst>
              <a:ext uri="{FF2B5EF4-FFF2-40B4-BE49-F238E27FC236}">
                <a16:creationId xmlns:a16="http://schemas.microsoft.com/office/drawing/2014/main" id="{AC03AB69-A7A1-4946-98D5-665DA99F90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3" name="TextBox 12">
            <a:extLst>
              <a:ext uri="{FF2B5EF4-FFF2-40B4-BE49-F238E27FC236}">
                <a16:creationId xmlns:a16="http://schemas.microsoft.com/office/drawing/2014/main" id="{48EEDD4E-DB99-4C47-84D8-C12E7573206B}"/>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2173248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mple Slides - Three Column">
    <p:spTree>
      <p:nvGrpSpPr>
        <p:cNvPr id="1" name=""/>
        <p:cNvGrpSpPr/>
        <p:nvPr/>
      </p:nvGrpSpPr>
      <p:grpSpPr>
        <a:xfrm>
          <a:off x="0" y="0"/>
          <a:ext cx="0" cy="0"/>
          <a:chOff x="0" y="0"/>
          <a:chExt cx="0" cy="0"/>
        </a:xfrm>
      </p:grpSpPr>
      <p:sp>
        <p:nvSpPr>
          <p:cNvPr id="8" name="Content Placeholder 15">
            <a:extLst>
              <a:ext uri="{FF2B5EF4-FFF2-40B4-BE49-F238E27FC236}">
                <a16:creationId xmlns:a16="http://schemas.microsoft.com/office/drawing/2014/main" id="{489D98E7-9AB5-704E-A7B3-35778CD6ED68}"/>
              </a:ext>
            </a:extLst>
          </p:cNvPr>
          <p:cNvSpPr>
            <a:spLocks noGrp="1"/>
          </p:cNvSpPr>
          <p:nvPr>
            <p:ph sz="quarter" idx="14" hasCustomPrompt="1"/>
          </p:nvPr>
        </p:nvSpPr>
        <p:spPr>
          <a:xfrm>
            <a:off x="6858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5">
            <a:extLst>
              <a:ext uri="{FF2B5EF4-FFF2-40B4-BE49-F238E27FC236}">
                <a16:creationId xmlns:a16="http://schemas.microsoft.com/office/drawing/2014/main" id="{AE1C5EA5-5FBD-7043-B925-D73F4D4759CB}"/>
              </a:ext>
            </a:extLst>
          </p:cNvPr>
          <p:cNvSpPr>
            <a:spLocks noGrp="1"/>
          </p:cNvSpPr>
          <p:nvPr>
            <p:ph sz="quarter" idx="15" hasCustomPrompt="1"/>
          </p:nvPr>
        </p:nvSpPr>
        <p:spPr>
          <a:xfrm>
            <a:off x="9677400" y="3048000"/>
            <a:ext cx="38862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5">
            <a:extLst>
              <a:ext uri="{FF2B5EF4-FFF2-40B4-BE49-F238E27FC236}">
                <a16:creationId xmlns:a16="http://schemas.microsoft.com/office/drawing/2014/main" id="{A8AEA138-EF89-5B4E-85EC-1A78D845188F}"/>
              </a:ext>
            </a:extLst>
          </p:cNvPr>
          <p:cNvSpPr>
            <a:spLocks noGrp="1"/>
          </p:cNvSpPr>
          <p:nvPr>
            <p:ph sz="quarter" idx="16" hasCustomPrompt="1"/>
          </p:nvPr>
        </p:nvSpPr>
        <p:spPr>
          <a:xfrm>
            <a:off x="51816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FCA20B7F-DB91-5B42-8772-995F89C16C81}"/>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3C8D48B6-0FFD-6E40-9D1E-E714914C21B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4" name="Oval 13">
            <a:extLst>
              <a:ext uri="{FF2B5EF4-FFF2-40B4-BE49-F238E27FC236}">
                <a16:creationId xmlns:a16="http://schemas.microsoft.com/office/drawing/2014/main" id="{F22F69F2-8FAB-5B42-9171-982FA11B266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2">
            <a:extLst>
              <a:ext uri="{FF2B5EF4-FFF2-40B4-BE49-F238E27FC236}">
                <a16:creationId xmlns:a16="http://schemas.microsoft.com/office/drawing/2014/main" id="{49446BA8-058E-034F-AB76-4422A9AE37BE}"/>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7641F30B-85CB-4A8F-AB1E-1DA874F07A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7" name="TextBox 16">
            <a:extLst>
              <a:ext uri="{FF2B5EF4-FFF2-40B4-BE49-F238E27FC236}">
                <a16:creationId xmlns:a16="http://schemas.microsoft.com/office/drawing/2014/main" id="{01984FAA-BD07-416B-9A8E-376451A9342A}"/>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1224439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imple Slides - Three Column">
    <p:spTree>
      <p:nvGrpSpPr>
        <p:cNvPr id="1" name=""/>
        <p:cNvGrpSpPr/>
        <p:nvPr/>
      </p:nvGrpSpPr>
      <p:grpSpPr>
        <a:xfrm>
          <a:off x="0" y="0"/>
          <a:ext cx="0" cy="0"/>
          <a:chOff x="0" y="0"/>
          <a:chExt cx="0" cy="0"/>
        </a:xfrm>
      </p:grpSpPr>
      <p:sp>
        <p:nvSpPr>
          <p:cNvPr id="8" name="Content Placeholder 15">
            <a:extLst>
              <a:ext uri="{FF2B5EF4-FFF2-40B4-BE49-F238E27FC236}">
                <a16:creationId xmlns:a16="http://schemas.microsoft.com/office/drawing/2014/main" id="{489D98E7-9AB5-704E-A7B3-35778CD6ED68}"/>
              </a:ext>
            </a:extLst>
          </p:cNvPr>
          <p:cNvSpPr>
            <a:spLocks noGrp="1"/>
          </p:cNvSpPr>
          <p:nvPr>
            <p:ph sz="quarter" idx="14" hasCustomPrompt="1"/>
          </p:nvPr>
        </p:nvSpPr>
        <p:spPr>
          <a:xfrm>
            <a:off x="6858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5">
            <a:extLst>
              <a:ext uri="{FF2B5EF4-FFF2-40B4-BE49-F238E27FC236}">
                <a16:creationId xmlns:a16="http://schemas.microsoft.com/office/drawing/2014/main" id="{AE1C5EA5-5FBD-7043-B925-D73F4D4759CB}"/>
              </a:ext>
            </a:extLst>
          </p:cNvPr>
          <p:cNvSpPr>
            <a:spLocks noGrp="1"/>
          </p:cNvSpPr>
          <p:nvPr>
            <p:ph sz="quarter" idx="15" hasCustomPrompt="1"/>
          </p:nvPr>
        </p:nvSpPr>
        <p:spPr>
          <a:xfrm>
            <a:off x="9677400" y="3048000"/>
            <a:ext cx="38862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5">
            <a:extLst>
              <a:ext uri="{FF2B5EF4-FFF2-40B4-BE49-F238E27FC236}">
                <a16:creationId xmlns:a16="http://schemas.microsoft.com/office/drawing/2014/main" id="{A8AEA138-EF89-5B4E-85EC-1A78D845188F}"/>
              </a:ext>
            </a:extLst>
          </p:cNvPr>
          <p:cNvSpPr>
            <a:spLocks noGrp="1"/>
          </p:cNvSpPr>
          <p:nvPr>
            <p:ph sz="quarter" idx="16" hasCustomPrompt="1"/>
          </p:nvPr>
        </p:nvSpPr>
        <p:spPr>
          <a:xfrm>
            <a:off x="51816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FCA20B7F-DB91-5B42-8772-995F89C16C81}"/>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3C8D48B6-0FFD-6E40-9D1E-E714914C21B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4" name="Oval 13">
            <a:extLst>
              <a:ext uri="{FF2B5EF4-FFF2-40B4-BE49-F238E27FC236}">
                <a16:creationId xmlns:a16="http://schemas.microsoft.com/office/drawing/2014/main" id="{F22F69F2-8FAB-5B42-9171-982FA11B266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2">
            <a:extLst>
              <a:ext uri="{FF2B5EF4-FFF2-40B4-BE49-F238E27FC236}">
                <a16:creationId xmlns:a16="http://schemas.microsoft.com/office/drawing/2014/main" id="{49446BA8-058E-034F-AB76-4422A9AE37BE}"/>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7641F30B-85CB-4A8F-AB1E-1DA874F07A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6" name="TextBox 15">
            <a:extLst>
              <a:ext uri="{FF2B5EF4-FFF2-40B4-BE49-F238E27FC236}">
                <a16:creationId xmlns:a16="http://schemas.microsoft.com/office/drawing/2014/main" id="{E761F5B7-0E06-4DCC-847D-EEFBB1A22BF6}"/>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3502400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Slides - Photo Only">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1A1176CE-ACD2-0649-82A4-CB21ED1FE4F7}"/>
              </a:ext>
            </a:extLst>
          </p:cNvPr>
          <p:cNvSpPr>
            <a:spLocks noGrp="1"/>
          </p:cNvSpPr>
          <p:nvPr>
            <p:ph type="pic" sz="quarter" idx="10"/>
          </p:nvPr>
        </p:nvSpPr>
        <p:spPr>
          <a:xfrm>
            <a:off x="142874" y="0"/>
            <a:ext cx="14487525" cy="8229600"/>
          </a:xfrm>
          <a:prstGeom prst="rect">
            <a:avLst/>
          </a:prstGeom>
        </p:spPr>
        <p:txBody>
          <a:bodyPr/>
          <a:lstStyle/>
          <a:p>
            <a:endParaRPr lang="en-US" dirty="0"/>
          </a:p>
        </p:txBody>
      </p:sp>
      <p:sp>
        <p:nvSpPr>
          <p:cNvPr id="3" name="object 4">
            <a:extLst>
              <a:ext uri="{FF2B5EF4-FFF2-40B4-BE49-F238E27FC236}">
                <a16:creationId xmlns:a16="http://schemas.microsoft.com/office/drawing/2014/main" id="{8C8D5801-9BE1-6142-BC32-56BBE40E147E}"/>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4" name="Picture 3">
            <a:extLst>
              <a:ext uri="{FF2B5EF4-FFF2-40B4-BE49-F238E27FC236}">
                <a16:creationId xmlns:a16="http://schemas.microsoft.com/office/drawing/2014/main" id="{9A8428B2-E1D8-6242-BE84-24F70A3B57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
        <p:nvSpPr>
          <p:cNvPr id="6" name="Oval 5">
            <a:extLst>
              <a:ext uri="{FF2B5EF4-FFF2-40B4-BE49-F238E27FC236}">
                <a16:creationId xmlns:a16="http://schemas.microsoft.com/office/drawing/2014/main" id="{CD7ECD57-6281-6647-8604-6BDCA7F1138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501CC036-35EB-724C-925B-AFE34D3DE79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DF2ABD52-5E76-4B6B-8D05-700C3B272EA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Tree>
    <p:extLst>
      <p:ext uri="{BB962C8B-B14F-4D97-AF65-F5344CB8AC3E}">
        <p14:creationId xmlns:p14="http://schemas.microsoft.com/office/powerpoint/2010/main" val="2763124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Slides - Photo and Titl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BA7B55E-4760-D54F-A779-CBEB05DF9858}"/>
              </a:ext>
            </a:extLst>
          </p:cNvPr>
          <p:cNvSpPr>
            <a:spLocks noGrp="1"/>
          </p:cNvSpPr>
          <p:nvPr>
            <p:ph type="pic" sz="quarter" idx="10"/>
          </p:nvPr>
        </p:nvSpPr>
        <p:spPr>
          <a:xfrm>
            <a:off x="142874" y="0"/>
            <a:ext cx="14487525" cy="8229600"/>
          </a:xfrm>
          <a:prstGeom prst="rect">
            <a:avLst/>
          </a:prstGeom>
        </p:spPr>
        <p:txBody>
          <a:bodyPr/>
          <a:lstStyle/>
          <a:p>
            <a:endParaRPr lang="en-US" dirty="0"/>
          </a:p>
        </p:txBody>
      </p:sp>
      <p:sp>
        <p:nvSpPr>
          <p:cNvPr id="4" name="object 4">
            <a:extLst>
              <a:ext uri="{FF2B5EF4-FFF2-40B4-BE49-F238E27FC236}">
                <a16:creationId xmlns:a16="http://schemas.microsoft.com/office/drawing/2014/main" id="{91623268-0FBE-3043-A9AB-94B1D687CFF8}"/>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5" name="Picture 4">
            <a:extLst>
              <a:ext uri="{FF2B5EF4-FFF2-40B4-BE49-F238E27FC236}">
                <a16:creationId xmlns:a16="http://schemas.microsoft.com/office/drawing/2014/main" id="{2176BA84-C665-124A-AD82-9ADF60C22A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
        <p:nvSpPr>
          <p:cNvPr id="8" name="Subtitle 2">
            <a:extLst>
              <a:ext uri="{FF2B5EF4-FFF2-40B4-BE49-F238E27FC236}">
                <a16:creationId xmlns:a16="http://schemas.microsoft.com/office/drawing/2014/main" id="{81798FFD-7972-4C41-A1BF-1F5E78A6273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45F08A23-0D0A-604A-B122-1143AC77178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823FCDC5-09AA-4E4D-99F5-A435E87BED50}"/>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45942103-09C0-3946-B874-1D277B93356A}"/>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65D32050-436E-47F8-87B9-1689FC08551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Tree>
    <p:extLst>
      <p:ext uri="{BB962C8B-B14F-4D97-AF65-F5344CB8AC3E}">
        <p14:creationId xmlns:p14="http://schemas.microsoft.com/office/powerpoint/2010/main" val="3411260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plit Content - Title Only">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dirty="0"/>
          </a:p>
        </p:txBody>
      </p:sp>
      <p:sp>
        <p:nvSpPr>
          <p:cNvPr id="6" name="Subtitle 2">
            <a:extLst>
              <a:ext uri="{FF2B5EF4-FFF2-40B4-BE49-F238E27FC236}">
                <a16:creationId xmlns:a16="http://schemas.microsoft.com/office/drawing/2014/main" id="{F5A34989-DB6B-1C47-9B02-53A27AB01FCA}"/>
              </a:ext>
            </a:extLst>
          </p:cNvPr>
          <p:cNvSpPr>
            <a:spLocks noGrp="1"/>
          </p:cNvSpPr>
          <p:nvPr>
            <p:ph type="subTitle" idx="1" hasCustomPrompt="1"/>
          </p:nvPr>
        </p:nvSpPr>
        <p:spPr>
          <a:xfrm>
            <a:off x="7391400" y="4267199"/>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E7B90F26-5B26-2D49-947D-3C1DF8DB18ED}"/>
              </a:ext>
            </a:extLst>
          </p:cNvPr>
          <p:cNvSpPr>
            <a:spLocks noGrp="1"/>
          </p:cNvSpPr>
          <p:nvPr>
            <p:ph type="ctrTitle" hasCustomPrompt="1"/>
          </p:nvPr>
        </p:nvSpPr>
        <p:spPr>
          <a:xfrm>
            <a:off x="7391400" y="3429000"/>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5" name="Oval 4">
            <a:extLst>
              <a:ext uri="{FF2B5EF4-FFF2-40B4-BE49-F238E27FC236}">
                <a16:creationId xmlns:a16="http://schemas.microsoft.com/office/drawing/2014/main" id="{1569F22E-B2E0-B24E-9B0F-DF7020148A7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61A349BA-F882-9A47-AC0B-B7341A2C05D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B659C271-5C34-4EF1-B447-F0DA22A55FE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763521" y="609600"/>
            <a:ext cx="1231983" cy="492466"/>
          </a:xfrm>
          <a:prstGeom prst="rect">
            <a:avLst/>
          </a:prstGeom>
        </p:spPr>
      </p:pic>
    </p:spTree>
    <p:extLst>
      <p:ext uri="{BB962C8B-B14F-4D97-AF65-F5344CB8AC3E}">
        <p14:creationId xmlns:p14="http://schemas.microsoft.com/office/powerpoint/2010/main" val="1734363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plit Content - Titl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dirty="0"/>
          </a:p>
        </p:txBody>
      </p:sp>
      <p:sp>
        <p:nvSpPr>
          <p:cNvPr id="6" name="Subtitle 2">
            <a:extLst>
              <a:ext uri="{FF2B5EF4-FFF2-40B4-BE49-F238E27FC236}">
                <a16:creationId xmlns:a16="http://schemas.microsoft.com/office/drawing/2014/main" id="{F5A34989-DB6B-1C47-9B02-53A27AB01FCA}"/>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E7B90F26-5B26-2D49-947D-3C1DF8DB18ED}"/>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5" name="Oval 4">
            <a:extLst>
              <a:ext uri="{FF2B5EF4-FFF2-40B4-BE49-F238E27FC236}">
                <a16:creationId xmlns:a16="http://schemas.microsoft.com/office/drawing/2014/main" id="{4BBAE693-D56F-7448-87FA-F37C077EBB71}"/>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9F0B3A60-FF11-6D47-8544-AACB4B620B6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216D3FA7-52B5-47E9-A111-93C3AAB6DD7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609600"/>
            <a:ext cx="1231983" cy="492466"/>
          </a:xfrm>
          <a:prstGeom prst="rect">
            <a:avLst/>
          </a:prstGeom>
        </p:spPr>
      </p:pic>
    </p:spTree>
    <p:extLst>
      <p:ext uri="{BB962C8B-B14F-4D97-AF65-F5344CB8AC3E}">
        <p14:creationId xmlns:p14="http://schemas.microsoft.com/office/powerpoint/2010/main" val="1916492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8F24E8C2-88D0-8543-A512-86696E5FF2E1}"/>
              </a:ext>
            </a:extLst>
          </p:cNvPr>
          <p:cNvSpPr>
            <a:spLocks/>
          </p:cNvSpPr>
          <p:nvPr userDrawn="1"/>
        </p:nvSpPr>
        <p:spPr bwMode="auto">
          <a:xfrm>
            <a:off x="14325600" y="3079750"/>
            <a:ext cx="304800" cy="1447800"/>
          </a:xfrm>
          <a:custGeom>
            <a:avLst/>
            <a:gdLst>
              <a:gd name="T0" fmla="*/ 0 w 440054"/>
              <a:gd name="T1" fmla="*/ 8229600 h 8229600"/>
              <a:gd name="T2" fmla="*/ 439712 w 440054"/>
              <a:gd name="T3" fmla="*/ 8229600 h 8229600"/>
              <a:gd name="T4" fmla="*/ 439712 w 440054"/>
              <a:gd name="T5" fmla="*/ 0 h 8229600"/>
              <a:gd name="T6" fmla="*/ 0 w 440054"/>
              <a:gd name="T7" fmla="*/ 0 h 8229600"/>
              <a:gd name="T8" fmla="*/ 0 w 440054"/>
              <a:gd name="T9" fmla="*/ 8229600 h 8229600"/>
            </a:gdLst>
            <a:ahLst/>
            <a:cxnLst>
              <a:cxn ang="0">
                <a:pos x="T0" y="T1"/>
              </a:cxn>
              <a:cxn ang="0">
                <a:pos x="T2" y="T3"/>
              </a:cxn>
              <a:cxn ang="0">
                <a:pos x="T4" y="T5"/>
              </a:cxn>
              <a:cxn ang="0">
                <a:pos x="T6" y="T7"/>
              </a:cxn>
              <a:cxn ang="0">
                <a:pos x="T8" y="T9"/>
              </a:cxn>
            </a:cxnLst>
            <a:rect l="0" t="0" r="r" b="b"/>
            <a:pathLst>
              <a:path w="440054" h="8229600">
                <a:moveTo>
                  <a:pt x="0" y="8229600"/>
                </a:moveTo>
                <a:lnTo>
                  <a:pt x="439712" y="8229600"/>
                </a:lnTo>
                <a:lnTo>
                  <a:pt x="439712" y="0"/>
                </a:lnTo>
                <a:lnTo>
                  <a:pt x="0" y="0"/>
                </a:lnTo>
                <a:lnTo>
                  <a:pt x="0" y="8229600"/>
                </a:lnTo>
                <a:close/>
              </a:path>
            </a:pathLst>
          </a:custGeom>
          <a:solidFill>
            <a:srgbClr val="C10E21"/>
          </a:solidFill>
          <a:ln>
            <a:noFill/>
          </a:ln>
        </p:spPr>
        <p:txBody>
          <a:bodyPr lIns="0" tIns="0" rIns="0" bIns="0"/>
          <a:lstStyle/>
          <a:p>
            <a:endParaRPr lang="en-US" dirty="0"/>
          </a:p>
        </p:txBody>
      </p:sp>
      <p:sp>
        <p:nvSpPr>
          <p:cNvPr id="19" name="object 2">
            <a:extLst>
              <a:ext uri="{FF2B5EF4-FFF2-40B4-BE49-F238E27FC236}">
                <a16:creationId xmlns:a16="http://schemas.microsoft.com/office/drawing/2014/main" id="{21FBA6B4-9211-EF49-AF9D-88B4DD38744B}"/>
              </a:ext>
            </a:extLst>
          </p:cNvPr>
          <p:cNvSpPr>
            <a:spLocks/>
          </p:cNvSpPr>
          <p:nvPr userDrawn="1"/>
        </p:nvSpPr>
        <p:spPr bwMode="auto">
          <a:xfrm>
            <a:off x="596900" y="4038600"/>
            <a:ext cx="14033500" cy="609600"/>
          </a:xfrm>
          <a:custGeom>
            <a:avLst/>
            <a:gdLst>
              <a:gd name="T0" fmla="*/ 0 w 3885565"/>
              <a:gd name="T1" fmla="*/ 0 h 152400"/>
              <a:gd name="T2" fmla="*/ 3885336 w 3885565"/>
              <a:gd name="T3" fmla="*/ 0 h 152400"/>
            </a:gdLst>
            <a:ahLst/>
            <a:cxnLst>
              <a:cxn ang="0">
                <a:pos x="T0" y="T1"/>
              </a:cxn>
              <a:cxn ang="0">
                <a:pos x="T2" y="T3"/>
              </a:cxn>
            </a:cxnLst>
            <a:rect l="0" t="0" r="r" b="b"/>
            <a:pathLst>
              <a:path w="3885565" h="152400">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21" name="Subtitle 2">
            <a:extLst>
              <a:ext uri="{FF2B5EF4-FFF2-40B4-BE49-F238E27FC236}">
                <a16:creationId xmlns:a16="http://schemas.microsoft.com/office/drawing/2014/main" id="{8C148770-7075-5D49-A2F3-01F8004D6A72}"/>
              </a:ext>
            </a:extLst>
          </p:cNvPr>
          <p:cNvSpPr>
            <a:spLocks noGrp="1"/>
          </p:cNvSpPr>
          <p:nvPr>
            <p:ph type="subTitle" idx="1" hasCustomPrompt="1"/>
          </p:nvPr>
        </p:nvSpPr>
        <p:spPr>
          <a:xfrm>
            <a:off x="533400" y="4155946"/>
            <a:ext cx="132588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22" name="Title 1">
            <a:extLst>
              <a:ext uri="{FF2B5EF4-FFF2-40B4-BE49-F238E27FC236}">
                <a16:creationId xmlns:a16="http://schemas.microsoft.com/office/drawing/2014/main" id="{B9FB1A25-CAE0-FC4F-A7F8-28305F3782C0}"/>
              </a:ext>
            </a:extLst>
          </p:cNvPr>
          <p:cNvSpPr>
            <a:spLocks noGrp="1"/>
          </p:cNvSpPr>
          <p:nvPr>
            <p:ph type="ctrTitle" hasCustomPrompt="1"/>
          </p:nvPr>
        </p:nvSpPr>
        <p:spPr>
          <a:xfrm>
            <a:off x="533400" y="2743201"/>
            <a:ext cx="13258800" cy="1311016"/>
          </a:xfrm>
          <a:prstGeom prst="rect">
            <a:avLst/>
          </a:prstGeom>
        </p:spPr>
        <p:txBody>
          <a:bodyPr anchor="b"/>
          <a:lstStyle>
            <a:lvl1pPr algn="l">
              <a:defRPr sz="7800" b="1" i="0" spc="300">
                <a:solidFill>
                  <a:schemeClr val="tx1"/>
                </a:solidFill>
                <a:latin typeface="Lub Dub Heavy" panose="020B0603030403020204" pitchFamily="34" charset="77"/>
              </a:defRPr>
            </a:lvl1pPr>
          </a:lstStyle>
          <a:p>
            <a:r>
              <a:rPr lang="en-US" dirty="0"/>
              <a:t>Title Slide</a:t>
            </a:r>
          </a:p>
        </p:txBody>
      </p:sp>
      <p:sp>
        <p:nvSpPr>
          <p:cNvPr id="2" name="Rectangle 1">
            <a:extLst>
              <a:ext uri="{FF2B5EF4-FFF2-40B4-BE49-F238E27FC236}">
                <a16:creationId xmlns:a16="http://schemas.microsoft.com/office/drawing/2014/main" id="{CFB90EDC-B8CB-E841-BCB2-A63384585752}"/>
              </a:ext>
            </a:extLst>
          </p:cNvPr>
          <p:cNvSpPr/>
          <p:nvPr userDrawn="1"/>
        </p:nvSpPr>
        <p:spPr>
          <a:xfrm>
            <a:off x="0" y="7010400"/>
            <a:ext cx="14630400" cy="1219200"/>
          </a:xfrm>
          <a:prstGeom prst="rect">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10E21"/>
              </a:solidFill>
            </a:endParaRPr>
          </a:p>
        </p:txBody>
      </p:sp>
      <p:sp>
        <p:nvSpPr>
          <p:cNvPr id="10" name="Rectangle 9">
            <a:extLst>
              <a:ext uri="{FF2B5EF4-FFF2-40B4-BE49-F238E27FC236}">
                <a16:creationId xmlns:a16="http://schemas.microsoft.com/office/drawing/2014/main" id="{4CDABD89-4697-7A46-9378-1D6696666B3E}"/>
              </a:ext>
            </a:extLst>
          </p:cNvPr>
          <p:cNvSpPr/>
          <p:nvPr userDrawn="1"/>
        </p:nvSpPr>
        <p:spPr>
          <a:xfrm flipV="1">
            <a:off x="0" y="7315200"/>
            <a:ext cx="14630400" cy="91440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90000"/>
              </a:solidFill>
            </a:endParaRPr>
          </a:p>
        </p:txBody>
      </p:sp>
      <p:pic>
        <p:nvPicPr>
          <p:cNvPr id="9" name="Picture 8">
            <a:extLst>
              <a:ext uri="{FF2B5EF4-FFF2-40B4-BE49-F238E27FC236}">
                <a16:creationId xmlns:a16="http://schemas.microsoft.com/office/drawing/2014/main" id="{25C71139-E34D-D04E-A7C2-F2E7DAA14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52393"/>
            <a:ext cx="2364956" cy="1279289"/>
          </a:xfrm>
          <a:prstGeom prst="rect">
            <a:avLst/>
          </a:prstGeom>
        </p:spPr>
      </p:pic>
      <p:pic>
        <p:nvPicPr>
          <p:cNvPr id="11" name="Picture 10">
            <a:extLst>
              <a:ext uri="{FF2B5EF4-FFF2-40B4-BE49-F238E27FC236}">
                <a16:creationId xmlns:a16="http://schemas.microsoft.com/office/drawing/2014/main" id="{767F2B47-1C63-4CB8-88E1-447C29CF2DB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442456" y="564283"/>
            <a:ext cx="2654544" cy="1061113"/>
          </a:xfrm>
          <a:prstGeom prst="rect">
            <a:avLst/>
          </a:prstGeom>
        </p:spPr>
      </p:pic>
      <p:sp>
        <p:nvSpPr>
          <p:cNvPr id="3" name="Rectangle 2">
            <a:extLst>
              <a:ext uri="{FF2B5EF4-FFF2-40B4-BE49-F238E27FC236}">
                <a16:creationId xmlns:a16="http://schemas.microsoft.com/office/drawing/2014/main" id="{5D368B5D-317D-41A4-B0ED-67361050E6D1}"/>
              </a:ext>
            </a:extLst>
          </p:cNvPr>
          <p:cNvSpPr/>
          <p:nvPr userDrawn="1"/>
        </p:nvSpPr>
        <p:spPr>
          <a:xfrm>
            <a:off x="14325600" y="2971800"/>
            <a:ext cx="3048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sp>
        <p:nvSpPr>
          <p:cNvPr id="12" name="TextBox 11">
            <a:extLst>
              <a:ext uri="{FF2B5EF4-FFF2-40B4-BE49-F238E27FC236}">
                <a16:creationId xmlns:a16="http://schemas.microsoft.com/office/drawing/2014/main" id="{CDF90826-05C2-4B2E-8539-BD2916C67EA4}"/>
              </a:ext>
            </a:extLst>
          </p:cNvPr>
          <p:cNvSpPr txBox="1"/>
          <p:nvPr userDrawn="1"/>
        </p:nvSpPr>
        <p:spPr>
          <a:xfrm rot="10800000">
            <a:off x="0" y="6906161"/>
            <a:ext cx="14630400" cy="1323439"/>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898726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plit Content - Basic Conten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dirty="0"/>
          </a:p>
        </p:txBody>
      </p:sp>
      <p:sp>
        <p:nvSpPr>
          <p:cNvPr id="12" name="Subtitle 2">
            <a:extLst>
              <a:ext uri="{FF2B5EF4-FFF2-40B4-BE49-F238E27FC236}">
                <a16:creationId xmlns:a16="http://schemas.microsoft.com/office/drawing/2014/main" id="{59D77126-D501-464C-8E85-B7D943936202}"/>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3" name="Title 1">
            <a:extLst>
              <a:ext uri="{FF2B5EF4-FFF2-40B4-BE49-F238E27FC236}">
                <a16:creationId xmlns:a16="http://schemas.microsoft.com/office/drawing/2014/main" id="{BA48D990-F660-F748-BB05-82ACBE430FD1}"/>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4" name="Text Placeholder 9">
            <a:extLst>
              <a:ext uri="{FF2B5EF4-FFF2-40B4-BE49-F238E27FC236}">
                <a16:creationId xmlns:a16="http://schemas.microsoft.com/office/drawing/2014/main" id="{F35E03D2-EF9E-C247-AD8B-154D56C5B07B}"/>
              </a:ext>
            </a:extLst>
          </p:cNvPr>
          <p:cNvSpPr>
            <a:spLocks noGrp="1"/>
          </p:cNvSpPr>
          <p:nvPr>
            <p:ph type="body" sz="quarter" idx="10" hasCustomPrompt="1"/>
          </p:nvPr>
        </p:nvSpPr>
        <p:spPr>
          <a:xfrm>
            <a:off x="7391400" y="3048000"/>
            <a:ext cx="5943600" cy="45720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6" name="Oval 5">
            <a:extLst>
              <a:ext uri="{FF2B5EF4-FFF2-40B4-BE49-F238E27FC236}">
                <a16:creationId xmlns:a16="http://schemas.microsoft.com/office/drawing/2014/main" id="{64B34046-8BCE-3D4F-99C7-B68567F1F642}"/>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D996E112-1B45-A74F-8501-DD441D00F6CD}"/>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AC8034F5-86AE-4AF9-9B39-63609395BC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609600"/>
            <a:ext cx="1231983" cy="492466"/>
          </a:xfrm>
          <a:prstGeom prst="rect">
            <a:avLst/>
          </a:prstGeom>
        </p:spPr>
      </p:pic>
    </p:spTree>
    <p:extLst>
      <p:ext uri="{BB962C8B-B14F-4D97-AF65-F5344CB8AC3E}">
        <p14:creationId xmlns:p14="http://schemas.microsoft.com/office/powerpoint/2010/main" val="2310481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plit Content - One Column">
    <p:spTree>
      <p:nvGrpSpPr>
        <p:cNvPr id="1" name=""/>
        <p:cNvGrpSpPr/>
        <p:nvPr/>
      </p:nvGrpSpPr>
      <p:grpSpPr>
        <a:xfrm>
          <a:off x="0" y="0"/>
          <a:ext cx="0" cy="0"/>
          <a:chOff x="0" y="0"/>
          <a:chExt cx="0" cy="0"/>
        </a:xfrm>
      </p:grpSpPr>
      <p:sp>
        <p:nvSpPr>
          <p:cNvPr id="6" name="Picture Placeholder 9">
            <a:extLst>
              <a:ext uri="{FF2B5EF4-FFF2-40B4-BE49-F238E27FC236}">
                <a16:creationId xmlns:a16="http://schemas.microsoft.com/office/drawing/2014/main" id="{6164BC8B-2DDC-624C-A5E0-17F9D36C6C22}"/>
              </a:ext>
            </a:extLst>
          </p:cNvPr>
          <p:cNvSpPr>
            <a:spLocks noGrp="1"/>
          </p:cNvSpPr>
          <p:nvPr>
            <p:ph type="pic" sz="quarter" idx="11"/>
          </p:nvPr>
        </p:nvSpPr>
        <p:spPr>
          <a:xfrm>
            <a:off x="1371599" y="1987550"/>
            <a:ext cx="5129891" cy="4489450"/>
          </a:xfrm>
          <a:prstGeom prst="rect">
            <a:avLst/>
          </a:prstGeom>
        </p:spPr>
        <p:txBody>
          <a:bodyPr/>
          <a:lstStyle/>
          <a:p>
            <a:endParaRPr lang="en-US" dirty="0"/>
          </a:p>
        </p:txBody>
      </p:sp>
      <p:sp>
        <p:nvSpPr>
          <p:cNvPr id="8" name="Content Placeholder 15">
            <a:extLst>
              <a:ext uri="{FF2B5EF4-FFF2-40B4-BE49-F238E27FC236}">
                <a16:creationId xmlns:a16="http://schemas.microsoft.com/office/drawing/2014/main" id="{61E630F4-058D-094F-B095-F42FA481FDED}"/>
              </a:ext>
            </a:extLst>
          </p:cNvPr>
          <p:cNvSpPr>
            <a:spLocks noGrp="1"/>
          </p:cNvSpPr>
          <p:nvPr>
            <p:ph sz="quarter" idx="14" hasCustomPrompt="1"/>
          </p:nvPr>
        </p:nvSpPr>
        <p:spPr>
          <a:xfrm>
            <a:off x="7391400" y="3048000"/>
            <a:ext cx="5943600" cy="45720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ubtitle 2">
            <a:extLst>
              <a:ext uri="{FF2B5EF4-FFF2-40B4-BE49-F238E27FC236}">
                <a16:creationId xmlns:a16="http://schemas.microsoft.com/office/drawing/2014/main" id="{3A499F2E-D4BF-6241-B666-AECAC4376125}"/>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1" name="Title 1">
            <a:extLst>
              <a:ext uri="{FF2B5EF4-FFF2-40B4-BE49-F238E27FC236}">
                <a16:creationId xmlns:a16="http://schemas.microsoft.com/office/drawing/2014/main" id="{7CD8ABC0-539D-4E40-B8EC-8E2AE2233701}"/>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7" name="Oval 6">
            <a:extLst>
              <a:ext uri="{FF2B5EF4-FFF2-40B4-BE49-F238E27FC236}">
                <a16:creationId xmlns:a16="http://schemas.microsoft.com/office/drawing/2014/main" id="{2ABCDC6D-A828-4F4A-901D-D307BFA19520}"/>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2">
            <a:extLst>
              <a:ext uri="{FF2B5EF4-FFF2-40B4-BE49-F238E27FC236}">
                <a16:creationId xmlns:a16="http://schemas.microsoft.com/office/drawing/2014/main" id="{9FA10DA0-4455-3D43-ACD5-EF24C9BDC133}"/>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D0038BC1-865C-4EC7-8442-40094C5B0C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609600"/>
            <a:ext cx="1231983" cy="492466"/>
          </a:xfrm>
          <a:prstGeom prst="rect">
            <a:avLst/>
          </a:prstGeom>
        </p:spPr>
      </p:pic>
    </p:spTree>
    <p:extLst>
      <p:ext uri="{BB962C8B-B14F-4D97-AF65-F5344CB8AC3E}">
        <p14:creationId xmlns:p14="http://schemas.microsoft.com/office/powerpoint/2010/main" val="3704955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Right - Title Only">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5F22C1C2-FE88-CB4E-9288-00F45F659375}"/>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3" name="Title 1">
            <a:extLst>
              <a:ext uri="{FF2B5EF4-FFF2-40B4-BE49-F238E27FC236}">
                <a16:creationId xmlns:a16="http://schemas.microsoft.com/office/drawing/2014/main" id="{4F7531D0-4694-D142-9626-C24B523FA067}"/>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4" name="Picture Placeholder 9">
            <a:extLst>
              <a:ext uri="{FF2B5EF4-FFF2-40B4-BE49-F238E27FC236}">
                <a16:creationId xmlns:a16="http://schemas.microsoft.com/office/drawing/2014/main" id="{30833C13-1F9B-3C42-9C7D-27E25968D170}"/>
              </a:ext>
            </a:extLst>
          </p:cNvPr>
          <p:cNvSpPr>
            <a:spLocks noGrp="1"/>
          </p:cNvSpPr>
          <p:nvPr>
            <p:ph type="pic" sz="quarter" idx="11"/>
          </p:nvPr>
        </p:nvSpPr>
        <p:spPr>
          <a:xfrm>
            <a:off x="8718550" y="0"/>
            <a:ext cx="5911850" cy="8229600"/>
          </a:xfrm>
          <a:prstGeom prst="rect">
            <a:avLst/>
          </a:prstGeom>
        </p:spPr>
        <p:txBody>
          <a:bodyPr/>
          <a:lstStyle/>
          <a:p>
            <a:endParaRPr lang="en-US" dirty="0"/>
          </a:p>
        </p:txBody>
      </p:sp>
      <p:sp>
        <p:nvSpPr>
          <p:cNvPr id="5" name="Oval 4">
            <a:extLst>
              <a:ext uri="{FF2B5EF4-FFF2-40B4-BE49-F238E27FC236}">
                <a16:creationId xmlns:a16="http://schemas.microsoft.com/office/drawing/2014/main" id="{B57A8FD8-0BAD-ED48-BA15-0DD596AE339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2">
            <a:extLst>
              <a:ext uri="{FF2B5EF4-FFF2-40B4-BE49-F238E27FC236}">
                <a16:creationId xmlns:a16="http://schemas.microsoft.com/office/drawing/2014/main" id="{8A23F1EA-FE2D-2542-A304-9429368A26B2}"/>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7" name="Picture 6">
            <a:extLst>
              <a:ext uri="{FF2B5EF4-FFF2-40B4-BE49-F238E27FC236}">
                <a16:creationId xmlns:a16="http://schemas.microsoft.com/office/drawing/2014/main" id="{CE911D8C-3F3D-489E-896A-5F75CEFC094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38232" y="577061"/>
            <a:ext cx="1231983" cy="492466"/>
          </a:xfrm>
          <a:prstGeom prst="rect">
            <a:avLst/>
          </a:prstGeom>
        </p:spPr>
      </p:pic>
    </p:spTree>
    <p:extLst>
      <p:ext uri="{BB962C8B-B14F-4D97-AF65-F5344CB8AC3E}">
        <p14:creationId xmlns:p14="http://schemas.microsoft.com/office/powerpoint/2010/main" val="27069038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Right - Basic Content">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7A3C3A83-05F3-7249-BE06-6450862A74A5}"/>
              </a:ext>
            </a:extLst>
          </p:cNvPr>
          <p:cNvSpPr>
            <a:spLocks noGrp="1"/>
          </p:cNvSpPr>
          <p:nvPr>
            <p:ph type="pic" sz="quarter" idx="11"/>
          </p:nvPr>
        </p:nvSpPr>
        <p:spPr>
          <a:xfrm>
            <a:off x="8718550" y="0"/>
            <a:ext cx="5911850" cy="8229600"/>
          </a:xfrm>
          <a:prstGeom prst="rect">
            <a:avLst/>
          </a:prstGeom>
        </p:spPr>
        <p:txBody>
          <a:bodyPr/>
          <a:lstStyle/>
          <a:p>
            <a:endParaRPr lang="en-US" dirty="0"/>
          </a:p>
        </p:txBody>
      </p:sp>
      <p:sp>
        <p:nvSpPr>
          <p:cNvPr id="7" name="Text Placeholder 9">
            <a:extLst>
              <a:ext uri="{FF2B5EF4-FFF2-40B4-BE49-F238E27FC236}">
                <a16:creationId xmlns:a16="http://schemas.microsoft.com/office/drawing/2014/main" id="{26076040-D0B2-F045-83D5-24B463563355}"/>
              </a:ext>
            </a:extLst>
          </p:cNvPr>
          <p:cNvSpPr>
            <a:spLocks noGrp="1"/>
          </p:cNvSpPr>
          <p:nvPr>
            <p:ph type="body" sz="quarter" idx="10" hasCustomPrompt="1"/>
          </p:nvPr>
        </p:nvSpPr>
        <p:spPr>
          <a:xfrm>
            <a:off x="685800" y="3048000"/>
            <a:ext cx="5943600" cy="45720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DCF5348A-731F-EA46-96B3-05A1F66489B7}"/>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D6781F4C-FC8D-D54D-92A4-89280638ABD6}"/>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bject 11">
            <a:extLst>
              <a:ext uri="{FF2B5EF4-FFF2-40B4-BE49-F238E27FC236}">
                <a16:creationId xmlns:a16="http://schemas.microsoft.com/office/drawing/2014/main" id="{C4C3982A-5FE4-4C4E-AE78-0FD3C46F5728}"/>
              </a:ext>
            </a:extLst>
          </p:cNvPr>
          <p:cNvSpPr>
            <a:spLocks/>
          </p:cNvSpPr>
          <p:nvPr userDrawn="1"/>
        </p:nvSpPr>
        <p:spPr bwMode="auto">
          <a:xfrm>
            <a:off x="685800" y="2819400"/>
            <a:ext cx="760413" cy="0"/>
          </a:xfrm>
          <a:custGeom>
            <a:avLst/>
            <a:gdLst>
              <a:gd name="T0" fmla="*/ 0 w 759459"/>
              <a:gd name="T1" fmla="*/ 759460 w 759459"/>
            </a:gdLst>
            <a:ahLst/>
            <a:cxnLst>
              <a:cxn ang="0">
                <a:pos x="T0" y="0"/>
              </a:cxn>
              <a:cxn ang="0">
                <a:pos x="T1" y="0"/>
              </a:cxn>
            </a:cxnLst>
            <a:rect l="0" t="0" r="r" b="b"/>
            <a:pathLst>
              <a:path w="759459">
                <a:moveTo>
                  <a:pt x="0" y="0"/>
                </a:moveTo>
                <a:lnTo>
                  <a:pt x="759460" y="0"/>
                </a:lnTo>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1" name="Oval 10">
            <a:extLst>
              <a:ext uri="{FF2B5EF4-FFF2-40B4-BE49-F238E27FC236}">
                <a16:creationId xmlns:a16="http://schemas.microsoft.com/office/drawing/2014/main" id="{1CD90073-4747-F844-BDFF-DE623FE36792}"/>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2">
            <a:extLst>
              <a:ext uri="{FF2B5EF4-FFF2-40B4-BE49-F238E27FC236}">
                <a16:creationId xmlns:a16="http://schemas.microsoft.com/office/drawing/2014/main" id="{7A7C26E4-40D6-E34F-917F-4F7C10793CE1}"/>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3" name="Picture 12">
            <a:extLst>
              <a:ext uri="{FF2B5EF4-FFF2-40B4-BE49-F238E27FC236}">
                <a16:creationId xmlns:a16="http://schemas.microsoft.com/office/drawing/2014/main" id="{087F61C7-185D-4C50-8C61-12BE539DD4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38232" y="577061"/>
            <a:ext cx="1231983" cy="492466"/>
          </a:xfrm>
          <a:prstGeom prst="rect">
            <a:avLst/>
          </a:prstGeom>
        </p:spPr>
      </p:pic>
    </p:spTree>
    <p:extLst>
      <p:ext uri="{BB962C8B-B14F-4D97-AF65-F5344CB8AC3E}">
        <p14:creationId xmlns:p14="http://schemas.microsoft.com/office/powerpoint/2010/main" val="871190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Right - One Column">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625101B7-49A3-8944-BC1B-6F8DF661DA61}"/>
              </a:ext>
            </a:extLst>
          </p:cNvPr>
          <p:cNvSpPr>
            <a:spLocks noGrp="1"/>
          </p:cNvSpPr>
          <p:nvPr>
            <p:ph type="pic" sz="quarter" idx="11"/>
          </p:nvPr>
        </p:nvSpPr>
        <p:spPr>
          <a:xfrm>
            <a:off x="8718550" y="0"/>
            <a:ext cx="5911850" cy="8229600"/>
          </a:xfrm>
          <a:prstGeom prst="rect">
            <a:avLst/>
          </a:prstGeom>
        </p:spPr>
        <p:txBody>
          <a:bodyPr/>
          <a:lstStyle/>
          <a:p>
            <a:endParaRPr lang="en-US" dirty="0"/>
          </a:p>
        </p:txBody>
      </p:sp>
      <p:sp>
        <p:nvSpPr>
          <p:cNvPr id="7" name="Content Placeholder 15">
            <a:extLst>
              <a:ext uri="{FF2B5EF4-FFF2-40B4-BE49-F238E27FC236}">
                <a16:creationId xmlns:a16="http://schemas.microsoft.com/office/drawing/2014/main" id="{B174C1E9-BB6B-6B47-820E-D4339AF65BE4}"/>
              </a:ext>
            </a:extLst>
          </p:cNvPr>
          <p:cNvSpPr>
            <a:spLocks noGrp="1"/>
          </p:cNvSpPr>
          <p:nvPr>
            <p:ph sz="quarter" idx="14" hasCustomPrompt="1"/>
          </p:nvPr>
        </p:nvSpPr>
        <p:spPr>
          <a:xfrm>
            <a:off x="685800" y="3048000"/>
            <a:ext cx="5943600" cy="45720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2">
            <a:extLst>
              <a:ext uri="{FF2B5EF4-FFF2-40B4-BE49-F238E27FC236}">
                <a16:creationId xmlns:a16="http://schemas.microsoft.com/office/drawing/2014/main" id="{4551712B-66B3-5543-B0A3-F298F5E9E697}"/>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28085ECD-EEF8-7D48-8630-01864158D03A}"/>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1" name="object 11">
            <a:extLst>
              <a:ext uri="{FF2B5EF4-FFF2-40B4-BE49-F238E27FC236}">
                <a16:creationId xmlns:a16="http://schemas.microsoft.com/office/drawing/2014/main" id="{0FB5E4C0-4D36-294B-921A-D1DEB3D66B64}"/>
              </a:ext>
            </a:extLst>
          </p:cNvPr>
          <p:cNvSpPr>
            <a:spLocks/>
          </p:cNvSpPr>
          <p:nvPr userDrawn="1"/>
        </p:nvSpPr>
        <p:spPr bwMode="auto">
          <a:xfrm>
            <a:off x="685800" y="2819400"/>
            <a:ext cx="760413" cy="0"/>
          </a:xfrm>
          <a:custGeom>
            <a:avLst/>
            <a:gdLst>
              <a:gd name="T0" fmla="*/ 0 w 759459"/>
              <a:gd name="T1" fmla="*/ 759460 w 759459"/>
            </a:gdLst>
            <a:ahLst/>
            <a:cxnLst>
              <a:cxn ang="0">
                <a:pos x="T0" y="0"/>
              </a:cxn>
              <a:cxn ang="0">
                <a:pos x="T1" y="0"/>
              </a:cxn>
            </a:cxnLst>
            <a:rect l="0" t="0" r="r" b="b"/>
            <a:pathLst>
              <a:path w="759459">
                <a:moveTo>
                  <a:pt x="0" y="0"/>
                </a:moveTo>
                <a:lnTo>
                  <a:pt x="759460" y="0"/>
                </a:lnTo>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0" name="Oval 9">
            <a:extLst>
              <a:ext uri="{FF2B5EF4-FFF2-40B4-BE49-F238E27FC236}">
                <a16:creationId xmlns:a16="http://schemas.microsoft.com/office/drawing/2014/main" id="{ADB783BE-9726-EE41-93AA-518A5DAC358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2">
            <a:extLst>
              <a:ext uri="{FF2B5EF4-FFF2-40B4-BE49-F238E27FC236}">
                <a16:creationId xmlns:a16="http://schemas.microsoft.com/office/drawing/2014/main" id="{FF36A4CE-E968-1549-B8E8-8D8C4787FEC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3" name="Picture 12">
            <a:extLst>
              <a:ext uri="{FF2B5EF4-FFF2-40B4-BE49-F238E27FC236}">
                <a16:creationId xmlns:a16="http://schemas.microsoft.com/office/drawing/2014/main" id="{D185E008-04A7-4A94-B78C-192CF43E43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38232" y="577061"/>
            <a:ext cx="1231983" cy="492466"/>
          </a:xfrm>
          <a:prstGeom prst="rect">
            <a:avLst/>
          </a:prstGeom>
        </p:spPr>
      </p:pic>
    </p:spTree>
    <p:extLst>
      <p:ext uri="{BB962C8B-B14F-4D97-AF65-F5344CB8AC3E}">
        <p14:creationId xmlns:p14="http://schemas.microsoft.com/office/powerpoint/2010/main" val="17052646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A32AB-44C5-B3FF-8751-AAFFE2E35DEE}"/>
              </a:ext>
            </a:extLst>
          </p:cNvPr>
          <p:cNvSpPr>
            <a:spLocks noGrp="1"/>
          </p:cNvSpPr>
          <p:nvPr>
            <p:ph type="ctrTitle"/>
          </p:nvPr>
        </p:nvSpPr>
        <p:spPr>
          <a:xfrm>
            <a:off x="1828800" y="1346200"/>
            <a:ext cx="10972800" cy="2865438"/>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7F3E26-D0D7-B367-091F-2CCDB13D1B36}"/>
              </a:ext>
            </a:extLst>
          </p:cNvPr>
          <p:cNvSpPr>
            <a:spLocks noGrp="1"/>
          </p:cNvSpPr>
          <p:nvPr>
            <p:ph type="subTitle" idx="1"/>
          </p:nvPr>
        </p:nvSpPr>
        <p:spPr>
          <a:xfrm>
            <a:off x="1828800" y="4322763"/>
            <a:ext cx="10972800" cy="19859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46884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8F24E8C2-88D0-8543-A512-86696E5FF2E1}"/>
              </a:ext>
            </a:extLst>
          </p:cNvPr>
          <p:cNvSpPr>
            <a:spLocks/>
          </p:cNvSpPr>
          <p:nvPr userDrawn="1"/>
        </p:nvSpPr>
        <p:spPr bwMode="auto">
          <a:xfrm>
            <a:off x="14325600" y="3079750"/>
            <a:ext cx="304800" cy="1447800"/>
          </a:xfrm>
          <a:custGeom>
            <a:avLst/>
            <a:gdLst>
              <a:gd name="T0" fmla="*/ 0 w 440054"/>
              <a:gd name="T1" fmla="*/ 8229600 h 8229600"/>
              <a:gd name="T2" fmla="*/ 439712 w 440054"/>
              <a:gd name="T3" fmla="*/ 8229600 h 8229600"/>
              <a:gd name="T4" fmla="*/ 439712 w 440054"/>
              <a:gd name="T5" fmla="*/ 0 h 8229600"/>
              <a:gd name="T6" fmla="*/ 0 w 440054"/>
              <a:gd name="T7" fmla="*/ 0 h 8229600"/>
              <a:gd name="T8" fmla="*/ 0 w 440054"/>
              <a:gd name="T9" fmla="*/ 8229600 h 8229600"/>
            </a:gdLst>
            <a:ahLst/>
            <a:cxnLst>
              <a:cxn ang="0">
                <a:pos x="T0" y="T1"/>
              </a:cxn>
              <a:cxn ang="0">
                <a:pos x="T2" y="T3"/>
              </a:cxn>
              <a:cxn ang="0">
                <a:pos x="T4" y="T5"/>
              </a:cxn>
              <a:cxn ang="0">
                <a:pos x="T6" y="T7"/>
              </a:cxn>
              <a:cxn ang="0">
                <a:pos x="T8" y="T9"/>
              </a:cxn>
            </a:cxnLst>
            <a:rect l="0" t="0" r="r" b="b"/>
            <a:pathLst>
              <a:path w="440054" h="8229600">
                <a:moveTo>
                  <a:pt x="0" y="8229600"/>
                </a:moveTo>
                <a:lnTo>
                  <a:pt x="439712" y="8229600"/>
                </a:lnTo>
                <a:lnTo>
                  <a:pt x="439712" y="0"/>
                </a:lnTo>
                <a:lnTo>
                  <a:pt x="0" y="0"/>
                </a:lnTo>
                <a:lnTo>
                  <a:pt x="0" y="8229600"/>
                </a:lnTo>
                <a:close/>
              </a:path>
            </a:pathLst>
          </a:custGeom>
          <a:solidFill>
            <a:srgbClr val="C10E21"/>
          </a:solidFill>
          <a:ln>
            <a:noFill/>
          </a:ln>
        </p:spPr>
        <p:txBody>
          <a:bodyPr lIns="0" tIns="0" rIns="0" bIns="0"/>
          <a:lstStyle/>
          <a:p>
            <a:endParaRPr lang="en-US" dirty="0"/>
          </a:p>
        </p:txBody>
      </p:sp>
      <p:sp>
        <p:nvSpPr>
          <p:cNvPr id="19" name="object 2">
            <a:extLst>
              <a:ext uri="{FF2B5EF4-FFF2-40B4-BE49-F238E27FC236}">
                <a16:creationId xmlns:a16="http://schemas.microsoft.com/office/drawing/2014/main" id="{21FBA6B4-9211-EF49-AF9D-88B4DD38744B}"/>
              </a:ext>
            </a:extLst>
          </p:cNvPr>
          <p:cNvSpPr>
            <a:spLocks/>
          </p:cNvSpPr>
          <p:nvPr userDrawn="1"/>
        </p:nvSpPr>
        <p:spPr bwMode="auto">
          <a:xfrm>
            <a:off x="596900" y="4038600"/>
            <a:ext cx="14033500" cy="609600"/>
          </a:xfrm>
          <a:custGeom>
            <a:avLst/>
            <a:gdLst>
              <a:gd name="T0" fmla="*/ 0 w 3885565"/>
              <a:gd name="T1" fmla="*/ 0 h 152400"/>
              <a:gd name="T2" fmla="*/ 3885336 w 3885565"/>
              <a:gd name="T3" fmla="*/ 0 h 152400"/>
            </a:gdLst>
            <a:ahLst/>
            <a:cxnLst>
              <a:cxn ang="0">
                <a:pos x="T0" y="T1"/>
              </a:cxn>
              <a:cxn ang="0">
                <a:pos x="T2" y="T3"/>
              </a:cxn>
            </a:cxnLst>
            <a:rect l="0" t="0" r="r" b="b"/>
            <a:pathLst>
              <a:path w="3885565" h="152400">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21" name="Subtitle 2">
            <a:extLst>
              <a:ext uri="{FF2B5EF4-FFF2-40B4-BE49-F238E27FC236}">
                <a16:creationId xmlns:a16="http://schemas.microsoft.com/office/drawing/2014/main" id="{8C148770-7075-5D49-A2F3-01F8004D6A72}"/>
              </a:ext>
            </a:extLst>
          </p:cNvPr>
          <p:cNvSpPr>
            <a:spLocks noGrp="1"/>
          </p:cNvSpPr>
          <p:nvPr>
            <p:ph type="subTitle" idx="1" hasCustomPrompt="1"/>
          </p:nvPr>
        </p:nvSpPr>
        <p:spPr>
          <a:xfrm>
            <a:off x="533400" y="4155946"/>
            <a:ext cx="132588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22" name="Title 1">
            <a:extLst>
              <a:ext uri="{FF2B5EF4-FFF2-40B4-BE49-F238E27FC236}">
                <a16:creationId xmlns:a16="http://schemas.microsoft.com/office/drawing/2014/main" id="{B9FB1A25-CAE0-FC4F-A7F8-28305F3782C0}"/>
              </a:ext>
            </a:extLst>
          </p:cNvPr>
          <p:cNvSpPr>
            <a:spLocks noGrp="1"/>
          </p:cNvSpPr>
          <p:nvPr>
            <p:ph type="ctrTitle" hasCustomPrompt="1"/>
          </p:nvPr>
        </p:nvSpPr>
        <p:spPr>
          <a:xfrm>
            <a:off x="533400" y="2743201"/>
            <a:ext cx="13258800" cy="1311016"/>
          </a:xfrm>
          <a:prstGeom prst="rect">
            <a:avLst/>
          </a:prstGeom>
        </p:spPr>
        <p:txBody>
          <a:bodyPr anchor="b"/>
          <a:lstStyle>
            <a:lvl1pPr algn="l">
              <a:defRPr sz="7800" b="1" i="0" spc="300">
                <a:solidFill>
                  <a:schemeClr val="tx1"/>
                </a:solidFill>
                <a:latin typeface="Lub Dub Heavy" panose="020B0603030403020204" pitchFamily="34" charset="77"/>
              </a:defRPr>
            </a:lvl1pPr>
          </a:lstStyle>
          <a:p>
            <a:r>
              <a:rPr lang="en-US" dirty="0"/>
              <a:t>Title Slide</a:t>
            </a:r>
          </a:p>
        </p:txBody>
      </p:sp>
      <p:sp>
        <p:nvSpPr>
          <p:cNvPr id="2" name="Rectangle 1">
            <a:extLst>
              <a:ext uri="{FF2B5EF4-FFF2-40B4-BE49-F238E27FC236}">
                <a16:creationId xmlns:a16="http://schemas.microsoft.com/office/drawing/2014/main" id="{CFB90EDC-B8CB-E841-BCB2-A63384585752}"/>
              </a:ext>
            </a:extLst>
          </p:cNvPr>
          <p:cNvSpPr/>
          <p:nvPr userDrawn="1"/>
        </p:nvSpPr>
        <p:spPr>
          <a:xfrm>
            <a:off x="0" y="7010400"/>
            <a:ext cx="14630400" cy="1219200"/>
          </a:xfrm>
          <a:prstGeom prst="rect">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10E21"/>
              </a:solidFill>
            </a:endParaRPr>
          </a:p>
        </p:txBody>
      </p:sp>
      <p:sp>
        <p:nvSpPr>
          <p:cNvPr id="10" name="Rectangle 9">
            <a:extLst>
              <a:ext uri="{FF2B5EF4-FFF2-40B4-BE49-F238E27FC236}">
                <a16:creationId xmlns:a16="http://schemas.microsoft.com/office/drawing/2014/main" id="{4CDABD89-4697-7A46-9378-1D6696666B3E}"/>
              </a:ext>
            </a:extLst>
          </p:cNvPr>
          <p:cNvSpPr/>
          <p:nvPr userDrawn="1"/>
        </p:nvSpPr>
        <p:spPr>
          <a:xfrm flipV="1">
            <a:off x="0" y="7315200"/>
            <a:ext cx="14630400" cy="91440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90000"/>
              </a:solidFill>
            </a:endParaRPr>
          </a:p>
        </p:txBody>
      </p:sp>
      <p:pic>
        <p:nvPicPr>
          <p:cNvPr id="9" name="Picture 8">
            <a:extLst>
              <a:ext uri="{FF2B5EF4-FFF2-40B4-BE49-F238E27FC236}">
                <a16:creationId xmlns:a16="http://schemas.microsoft.com/office/drawing/2014/main" id="{25C71139-E34D-D04E-A7C2-F2E7DAA14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52393"/>
            <a:ext cx="2364956" cy="1279289"/>
          </a:xfrm>
          <a:prstGeom prst="rect">
            <a:avLst/>
          </a:prstGeom>
        </p:spPr>
      </p:pic>
      <p:pic>
        <p:nvPicPr>
          <p:cNvPr id="11" name="Picture 10">
            <a:extLst>
              <a:ext uri="{FF2B5EF4-FFF2-40B4-BE49-F238E27FC236}">
                <a16:creationId xmlns:a16="http://schemas.microsoft.com/office/drawing/2014/main" id="{767F2B47-1C63-4CB8-88E1-447C29CF2DB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498576" y="642733"/>
            <a:ext cx="2598424" cy="1038680"/>
          </a:xfrm>
          <a:prstGeom prst="rect">
            <a:avLst/>
          </a:prstGeom>
        </p:spPr>
      </p:pic>
      <p:sp>
        <p:nvSpPr>
          <p:cNvPr id="3" name="Rectangle 2">
            <a:extLst>
              <a:ext uri="{FF2B5EF4-FFF2-40B4-BE49-F238E27FC236}">
                <a16:creationId xmlns:a16="http://schemas.microsoft.com/office/drawing/2014/main" id="{5D368B5D-317D-41A4-B0ED-67361050E6D1}"/>
              </a:ext>
            </a:extLst>
          </p:cNvPr>
          <p:cNvSpPr/>
          <p:nvPr userDrawn="1"/>
        </p:nvSpPr>
        <p:spPr>
          <a:xfrm>
            <a:off x="14325600" y="2971800"/>
            <a:ext cx="3048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sp>
        <p:nvSpPr>
          <p:cNvPr id="12" name="TextBox 11">
            <a:extLst>
              <a:ext uri="{FF2B5EF4-FFF2-40B4-BE49-F238E27FC236}">
                <a16:creationId xmlns:a16="http://schemas.microsoft.com/office/drawing/2014/main" id="{CDF90826-05C2-4B2E-8539-BD2916C67EA4}"/>
              </a:ext>
            </a:extLst>
          </p:cNvPr>
          <p:cNvSpPr txBox="1"/>
          <p:nvPr userDrawn="1"/>
        </p:nvSpPr>
        <p:spPr>
          <a:xfrm>
            <a:off x="0" y="6906161"/>
            <a:ext cx="14630400" cy="1323439"/>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2903838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88133-CCBE-4D5B-F19B-F9E91CE2A98D}"/>
              </a:ext>
            </a:extLst>
          </p:cNvPr>
          <p:cNvSpPr>
            <a:spLocks noGrp="1"/>
          </p:cNvSpPr>
          <p:nvPr>
            <p:ph type="ctrTitle"/>
          </p:nvPr>
        </p:nvSpPr>
        <p:spPr>
          <a:xfrm>
            <a:off x="1828800" y="1346200"/>
            <a:ext cx="10972800" cy="2865438"/>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1D1736-8AC2-A521-A59E-25DC3D66CAC0}"/>
              </a:ext>
            </a:extLst>
          </p:cNvPr>
          <p:cNvSpPr>
            <a:spLocks noGrp="1"/>
          </p:cNvSpPr>
          <p:nvPr>
            <p:ph type="subTitle" idx="1"/>
          </p:nvPr>
        </p:nvSpPr>
        <p:spPr>
          <a:xfrm>
            <a:off x="1828800" y="4322763"/>
            <a:ext cx="10972800" cy="19859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73703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mple Slides - Blank">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DD78818-412B-FE44-895A-9337A55C547F}"/>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2">
            <a:extLst>
              <a:ext uri="{FF2B5EF4-FFF2-40B4-BE49-F238E27FC236}">
                <a16:creationId xmlns:a16="http://schemas.microsoft.com/office/drawing/2014/main" id="{E7D0F66D-373B-FB49-907C-22051F984F0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6" name="Picture 5">
            <a:extLst>
              <a:ext uri="{FF2B5EF4-FFF2-40B4-BE49-F238E27FC236}">
                <a16:creationId xmlns:a16="http://schemas.microsoft.com/office/drawing/2014/main" id="{2B006C9A-B571-4F4B-8AEE-118B36A330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609600"/>
            <a:ext cx="1231983" cy="492466"/>
          </a:xfrm>
          <a:prstGeom prst="rect">
            <a:avLst/>
          </a:prstGeom>
        </p:spPr>
      </p:pic>
    </p:spTree>
    <p:extLst>
      <p:ext uri="{BB962C8B-B14F-4D97-AF65-F5344CB8AC3E}">
        <p14:creationId xmlns:p14="http://schemas.microsoft.com/office/powerpoint/2010/main" val="668071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Slides - Title Only">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1AA6EDBC-FB6A-B64C-81F8-E3CC6A7D4B9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1" name="Title 1">
            <a:extLst>
              <a:ext uri="{FF2B5EF4-FFF2-40B4-BE49-F238E27FC236}">
                <a16:creationId xmlns:a16="http://schemas.microsoft.com/office/drawing/2014/main" id="{D071E32A-24AE-B14F-B5C9-A4A95D514888}"/>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6" name="Oval 5">
            <a:extLst>
              <a:ext uri="{FF2B5EF4-FFF2-40B4-BE49-F238E27FC236}">
                <a16:creationId xmlns:a16="http://schemas.microsoft.com/office/drawing/2014/main" id="{0DE6F699-6614-4E4A-9A3A-5CBC08D00386}"/>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B1297DD0-FE1F-E240-B9DD-27B5D6D8BB69}"/>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05365441-9754-4E5E-A4C3-78E00EC85D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2" name="TextBox 11">
            <a:extLst>
              <a:ext uri="{FF2B5EF4-FFF2-40B4-BE49-F238E27FC236}">
                <a16:creationId xmlns:a16="http://schemas.microsoft.com/office/drawing/2014/main" id="{2D3A6BFD-F00C-4917-9E22-B401C71022B9}"/>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1099747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imple Slides - Title Only">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1AA6EDBC-FB6A-B64C-81F8-E3CC6A7D4B9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1" name="Title 1">
            <a:extLst>
              <a:ext uri="{FF2B5EF4-FFF2-40B4-BE49-F238E27FC236}">
                <a16:creationId xmlns:a16="http://schemas.microsoft.com/office/drawing/2014/main" id="{D071E32A-24AE-B14F-B5C9-A4A95D514888}"/>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6" name="Oval 5">
            <a:extLst>
              <a:ext uri="{FF2B5EF4-FFF2-40B4-BE49-F238E27FC236}">
                <a16:creationId xmlns:a16="http://schemas.microsoft.com/office/drawing/2014/main" id="{0DE6F699-6614-4E4A-9A3A-5CBC08D00386}"/>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B1297DD0-FE1F-E240-B9DD-27B5D6D8BB69}"/>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05365441-9754-4E5E-A4C3-78E00EC85D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2" name="TextBox 11">
            <a:extLst>
              <a:ext uri="{FF2B5EF4-FFF2-40B4-BE49-F238E27FC236}">
                <a16:creationId xmlns:a16="http://schemas.microsoft.com/office/drawing/2014/main" id="{D9933B73-CBF8-4D78-AE91-FC687090A463}"/>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2003763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mple Slides - Basic Conten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0667A15C-60AE-E648-AA9F-A7CD6BDCE55E}"/>
              </a:ext>
            </a:extLst>
          </p:cNvPr>
          <p:cNvSpPr>
            <a:spLocks noGrp="1"/>
          </p:cNvSpPr>
          <p:nvPr>
            <p:ph type="body" sz="quarter" idx="10" hasCustomPrompt="1"/>
          </p:nvPr>
        </p:nvSpPr>
        <p:spPr>
          <a:xfrm>
            <a:off x="685800" y="3048000"/>
            <a:ext cx="8458200" cy="44196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AE941285-5DAB-EB45-BBC9-430771F69B85}"/>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2B0CDC34-C872-E444-B355-C45F23CFFC90}"/>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3E56B900-ADAD-8346-A8B0-DFCC0F2F8AE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883F241E-1237-3148-932F-9EB979FBD9B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A2224E5D-51A5-41DB-86FF-1A75F0B85E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4" name="TextBox 13">
            <a:extLst>
              <a:ext uri="{FF2B5EF4-FFF2-40B4-BE49-F238E27FC236}">
                <a16:creationId xmlns:a16="http://schemas.microsoft.com/office/drawing/2014/main" id="{3BA815EF-0ECA-40DD-831C-2CF9F0F8AA3B}"/>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49840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imple Slides - Basic Conten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0667A15C-60AE-E648-AA9F-A7CD6BDCE55E}"/>
              </a:ext>
            </a:extLst>
          </p:cNvPr>
          <p:cNvSpPr>
            <a:spLocks noGrp="1"/>
          </p:cNvSpPr>
          <p:nvPr>
            <p:ph type="body" sz="quarter" idx="10" hasCustomPrompt="1"/>
          </p:nvPr>
        </p:nvSpPr>
        <p:spPr>
          <a:xfrm>
            <a:off x="685800" y="3048000"/>
            <a:ext cx="8458200" cy="44196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AE941285-5DAB-EB45-BBC9-430771F69B85}"/>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2B0CDC34-C872-E444-B355-C45F23CFFC90}"/>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3E56B900-ADAD-8346-A8B0-DFCC0F2F8AE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883F241E-1237-3148-932F-9EB979FBD9B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A2224E5D-51A5-41DB-86FF-1A75F0B85E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3" name="TextBox 12">
            <a:extLst>
              <a:ext uri="{FF2B5EF4-FFF2-40B4-BE49-F238E27FC236}">
                <a16:creationId xmlns:a16="http://schemas.microsoft.com/office/drawing/2014/main" id="{0F2EA940-C15B-4B8F-865E-A4FB11EDDE1F}"/>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14013830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2.jp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3.png"/><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3.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2" r:id="rId1"/>
    <p:sldLayoutId id="2147483667" r:id="rId2"/>
    <p:sldLayoutId id="2147483751" r:id="rId3"/>
  </p:sldLayoutIdLst>
  <p:hf hdr="0" ftr="0" dt="0"/>
  <p:txStyles>
    <p:titleStyle>
      <a:lvl1pPr algn="ctr" rtl="0" eaLnBrk="1" fontAlgn="base" hangingPunct="1">
        <a:spcBef>
          <a:spcPct val="0"/>
        </a:spcBef>
        <a:spcAft>
          <a:spcPct val="0"/>
        </a:spcAft>
        <a:defRPr>
          <a:solidFill>
            <a:schemeClr val="tx2"/>
          </a:solidFill>
          <a:latin typeface="+mj-lt"/>
          <a:ea typeface="+mj-ea"/>
          <a:cs typeface="+mj-c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57200" algn="ctr" rtl="0" eaLnBrk="1" fontAlgn="base" hangingPunct="1">
        <a:spcBef>
          <a:spcPct val="0"/>
        </a:spcBef>
        <a:spcAft>
          <a:spcPct val="0"/>
        </a:spcAft>
        <a:defRPr>
          <a:solidFill>
            <a:schemeClr val="tx2"/>
          </a:solidFill>
          <a:latin typeface="Calibri" panose="020F0502020204030204" pitchFamily="34" charset="0"/>
        </a:defRPr>
      </a:lvl6pPr>
      <a:lvl7pPr marL="914400" algn="ctr" rtl="0" eaLnBrk="1" fontAlgn="base" hangingPunct="1">
        <a:spcBef>
          <a:spcPct val="0"/>
        </a:spcBef>
        <a:spcAft>
          <a:spcPct val="0"/>
        </a:spcAft>
        <a:defRPr>
          <a:solidFill>
            <a:schemeClr val="tx2"/>
          </a:solidFill>
          <a:latin typeface="Calibri" panose="020F0502020204030204" pitchFamily="34" charset="0"/>
        </a:defRPr>
      </a:lvl7pPr>
      <a:lvl8pPr marL="1371600" algn="ctr" rtl="0" eaLnBrk="1" fontAlgn="base" hangingPunct="1">
        <a:spcBef>
          <a:spcPct val="0"/>
        </a:spcBef>
        <a:spcAft>
          <a:spcPct val="0"/>
        </a:spcAft>
        <a:defRPr>
          <a:solidFill>
            <a:schemeClr val="tx2"/>
          </a:solidFill>
          <a:latin typeface="Calibri" panose="020F0502020204030204" pitchFamily="34" charset="0"/>
        </a:defRPr>
      </a:lvl8pPr>
      <a:lvl9pPr marL="1828800" algn="ctr" rtl="0" eaLnBrk="1" fontAlgn="base" hangingPunct="1">
        <a:spcBef>
          <a:spcPct val="0"/>
        </a:spcBef>
        <a:spcAft>
          <a:spcPct val="0"/>
        </a:spcAft>
        <a:defRPr>
          <a:solidFill>
            <a:schemeClr val="tx2"/>
          </a:solidFill>
          <a:latin typeface="Calibri" panose="020F0502020204030204" pitchFamily="34" charset="0"/>
        </a:defRPr>
      </a:lvl9pPr>
    </p:titleStyle>
    <p:bodyStyle>
      <a:lvl1pPr algn="l" rtl="0" eaLnBrk="1" fontAlgn="base" hangingPunct="1">
        <a:spcBef>
          <a:spcPct val="20000"/>
        </a:spcBef>
        <a:spcAft>
          <a:spcPct val="0"/>
        </a:spcAft>
        <a:defRPr>
          <a:solidFill>
            <a:schemeClr val="tx1"/>
          </a:solidFill>
          <a:latin typeface="+mn-lt"/>
          <a:ea typeface="+mn-ea"/>
          <a:cs typeface="+mn-cs"/>
        </a:defRPr>
      </a:lvl1pPr>
      <a:lvl2pPr marL="457200" algn="l" rtl="0" eaLnBrk="1" fontAlgn="base" hangingPunct="1">
        <a:spcBef>
          <a:spcPct val="20000"/>
        </a:spcBef>
        <a:spcAft>
          <a:spcPct val="0"/>
        </a:spcAft>
        <a:defRPr>
          <a:solidFill>
            <a:schemeClr val="tx1"/>
          </a:solidFill>
          <a:latin typeface="+mn-lt"/>
          <a:ea typeface="+mn-ea"/>
          <a:cs typeface="+mn-cs"/>
        </a:defRPr>
      </a:lvl2pPr>
      <a:lvl3pPr marL="914400" algn="l" rtl="0" eaLnBrk="1" fontAlgn="base" hangingPunct="1">
        <a:spcBef>
          <a:spcPct val="20000"/>
        </a:spcBef>
        <a:spcAft>
          <a:spcPct val="0"/>
        </a:spcAft>
        <a:defRPr>
          <a:solidFill>
            <a:schemeClr val="tx1"/>
          </a:solidFill>
          <a:latin typeface="+mn-lt"/>
          <a:ea typeface="+mn-ea"/>
          <a:cs typeface="+mn-cs"/>
        </a:defRPr>
      </a:lvl3pPr>
      <a:lvl4pPr marL="1371600" algn="l" rtl="0" eaLnBrk="1" fontAlgn="base" hangingPunct="1">
        <a:spcBef>
          <a:spcPct val="20000"/>
        </a:spcBef>
        <a:spcAft>
          <a:spcPct val="0"/>
        </a:spcAft>
        <a:defRPr>
          <a:solidFill>
            <a:schemeClr val="tx1"/>
          </a:solidFill>
          <a:latin typeface="+mn-lt"/>
          <a:ea typeface="+mn-ea"/>
          <a:cs typeface="+mn-cs"/>
        </a:defRPr>
      </a:lvl4pPr>
      <a:lvl5pPr marL="1828800" algn="l" rtl="0" eaLnBrk="1" fontAlgn="base" hangingPunct="1">
        <a:spcBef>
          <a:spcPct val="20000"/>
        </a:spcBef>
        <a:spcAft>
          <a:spcPct val="0"/>
        </a:spcAft>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0310402"/>
      </p:ext>
    </p:extLst>
  </p:cSld>
  <p:clrMap bg1="lt1" tx1="dk1" bg2="lt2" tx2="dk2" accent1="accent1" accent2="accent2" accent3="accent3" accent4="accent4" accent5="accent5" accent6="accent6" hlink="hlink" folHlink="folHlink"/>
  <p:sldLayoutIdLst>
    <p:sldLayoutId id="2147483757" r:id="rId1"/>
  </p:sldLayoutIdLst>
  <p:hf hdr="0" ftr="0" dt="0"/>
  <p:txStyles>
    <p:titleStyle>
      <a:lvl1pPr algn="ctr" rtl="0" eaLnBrk="1" fontAlgn="base" hangingPunct="1">
        <a:spcBef>
          <a:spcPct val="0"/>
        </a:spcBef>
        <a:spcAft>
          <a:spcPct val="0"/>
        </a:spcAft>
        <a:defRPr>
          <a:solidFill>
            <a:schemeClr val="tx2"/>
          </a:solidFill>
          <a:latin typeface="+mj-lt"/>
          <a:ea typeface="+mj-ea"/>
          <a:cs typeface="+mj-c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57200" algn="ctr" rtl="0" eaLnBrk="1" fontAlgn="base" hangingPunct="1">
        <a:spcBef>
          <a:spcPct val="0"/>
        </a:spcBef>
        <a:spcAft>
          <a:spcPct val="0"/>
        </a:spcAft>
        <a:defRPr>
          <a:solidFill>
            <a:schemeClr val="tx2"/>
          </a:solidFill>
          <a:latin typeface="Calibri" panose="020F0502020204030204" pitchFamily="34" charset="0"/>
        </a:defRPr>
      </a:lvl6pPr>
      <a:lvl7pPr marL="914400" algn="ctr" rtl="0" eaLnBrk="1" fontAlgn="base" hangingPunct="1">
        <a:spcBef>
          <a:spcPct val="0"/>
        </a:spcBef>
        <a:spcAft>
          <a:spcPct val="0"/>
        </a:spcAft>
        <a:defRPr>
          <a:solidFill>
            <a:schemeClr val="tx2"/>
          </a:solidFill>
          <a:latin typeface="Calibri" panose="020F0502020204030204" pitchFamily="34" charset="0"/>
        </a:defRPr>
      </a:lvl7pPr>
      <a:lvl8pPr marL="1371600" algn="ctr" rtl="0" eaLnBrk="1" fontAlgn="base" hangingPunct="1">
        <a:spcBef>
          <a:spcPct val="0"/>
        </a:spcBef>
        <a:spcAft>
          <a:spcPct val="0"/>
        </a:spcAft>
        <a:defRPr>
          <a:solidFill>
            <a:schemeClr val="tx2"/>
          </a:solidFill>
          <a:latin typeface="Calibri" panose="020F0502020204030204" pitchFamily="34" charset="0"/>
        </a:defRPr>
      </a:lvl8pPr>
      <a:lvl9pPr marL="1828800" algn="ctr" rtl="0" eaLnBrk="1" fontAlgn="base" hangingPunct="1">
        <a:spcBef>
          <a:spcPct val="0"/>
        </a:spcBef>
        <a:spcAft>
          <a:spcPct val="0"/>
        </a:spcAft>
        <a:defRPr>
          <a:solidFill>
            <a:schemeClr val="tx2"/>
          </a:solidFill>
          <a:latin typeface="Calibri" panose="020F0502020204030204" pitchFamily="34" charset="0"/>
        </a:defRPr>
      </a:lvl9pPr>
    </p:titleStyle>
    <p:bodyStyle>
      <a:lvl1pPr algn="l" rtl="0" eaLnBrk="1" fontAlgn="base" hangingPunct="1">
        <a:spcBef>
          <a:spcPct val="20000"/>
        </a:spcBef>
        <a:spcAft>
          <a:spcPct val="0"/>
        </a:spcAft>
        <a:defRPr>
          <a:solidFill>
            <a:schemeClr val="tx1"/>
          </a:solidFill>
          <a:latin typeface="+mn-lt"/>
          <a:ea typeface="+mn-ea"/>
          <a:cs typeface="+mn-cs"/>
        </a:defRPr>
      </a:lvl1pPr>
      <a:lvl2pPr marL="457200" algn="l" rtl="0" eaLnBrk="1" fontAlgn="base" hangingPunct="1">
        <a:spcBef>
          <a:spcPct val="20000"/>
        </a:spcBef>
        <a:spcAft>
          <a:spcPct val="0"/>
        </a:spcAft>
        <a:defRPr>
          <a:solidFill>
            <a:schemeClr val="tx1"/>
          </a:solidFill>
          <a:latin typeface="+mn-lt"/>
          <a:ea typeface="+mn-ea"/>
          <a:cs typeface="+mn-cs"/>
        </a:defRPr>
      </a:lvl2pPr>
      <a:lvl3pPr marL="914400" algn="l" rtl="0" eaLnBrk="1" fontAlgn="base" hangingPunct="1">
        <a:spcBef>
          <a:spcPct val="20000"/>
        </a:spcBef>
        <a:spcAft>
          <a:spcPct val="0"/>
        </a:spcAft>
        <a:defRPr>
          <a:solidFill>
            <a:schemeClr val="tx1"/>
          </a:solidFill>
          <a:latin typeface="+mn-lt"/>
          <a:ea typeface="+mn-ea"/>
          <a:cs typeface="+mn-cs"/>
        </a:defRPr>
      </a:lvl3pPr>
      <a:lvl4pPr marL="1371600" algn="l" rtl="0" eaLnBrk="1" fontAlgn="base" hangingPunct="1">
        <a:spcBef>
          <a:spcPct val="20000"/>
        </a:spcBef>
        <a:spcAft>
          <a:spcPct val="0"/>
        </a:spcAft>
        <a:defRPr>
          <a:solidFill>
            <a:schemeClr val="tx1"/>
          </a:solidFill>
          <a:latin typeface="+mn-lt"/>
          <a:ea typeface="+mn-ea"/>
          <a:cs typeface="+mn-cs"/>
        </a:defRPr>
      </a:lvl4pPr>
      <a:lvl5pPr marL="1828800" algn="l" rtl="0" eaLnBrk="1" fontAlgn="base" hangingPunct="1">
        <a:spcBef>
          <a:spcPct val="20000"/>
        </a:spcBef>
        <a:spcAft>
          <a:spcPct val="0"/>
        </a:spcAft>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24A076FD-13A1-4746-BDE2-4CF2846E150B}"/>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5" name="Picture 4">
            <a:extLst>
              <a:ext uri="{FF2B5EF4-FFF2-40B4-BE49-F238E27FC236}">
                <a16:creationId xmlns:a16="http://schemas.microsoft.com/office/drawing/2014/main" id="{16A36E79-B8E1-0544-A7D4-0652F6F7FF3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Tree>
    <p:extLst>
      <p:ext uri="{BB962C8B-B14F-4D97-AF65-F5344CB8AC3E}">
        <p14:creationId xmlns:p14="http://schemas.microsoft.com/office/powerpoint/2010/main" val="613640918"/>
      </p:ext>
    </p:extLst>
  </p:cSld>
  <p:clrMap bg1="lt1" tx1="dk1" bg2="lt2" tx2="dk2" accent1="accent1" accent2="accent2" accent3="accent3" accent4="accent4" accent5="accent5" accent6="accent6" hlink="hlink" folHlink="folHlink"/>
  <p:sldLayoutIdLst>
    <p:sldLayoutId id="2147483736" r:id="rId1"/>
    <p:sldLayoutId id="2147483708" r:id="rId2"/>
    <p:sldLayoutId id="2147483752" r:id="rId3"/>
    <p:sldLayoutId id="2147483709" r:id="rId4"/>
    <p:sldLayoutId id="2147483753" r:id="rId5"/>
    <p:sldLayoutId id="2147483710" r:id="rId6"/>
    <p:sldLayoutId id="2147483754" r:id="rId7"/>
    <p:sldLayoutId id="2147483711" r:id="rId8"/>
    <p:sldLayoutId id="2147483755" r:id="rId9"/>
    <p:sldLayoutId id="2147483712" r:id="rId10"/>
    <p:sldLayoutId id="214748375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6152662"/>
      </p:ext>
    </p:extLst>
  </p:cSld>
  <p:clrMap bg1="lt1" tx1="dk1" bg2="lt2" tx2="dk2" accent1="accent1" accent2="accent2" accent3="accent3" accent4="accent4" accent5="accent5" accent6="accent6" hlink="hlink" folHlink="folHlink"/>
  <p:sldLayoutIdLst>
    <p:sldLayoutId id="2147483747" r:id="rId1"/>
    <p:sldLayoutId id="2147483748"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15">
            <a:extLst>
              <a:ext uri="{FF2B5EF4-FFF2-40B4-BE49-F238E27FC236}">
                <a16:creationId xmlns:a16="http://schemas.microsoft.com/office/drawing/2014/main" id="{035E415B-D00C-7D4B-92D4-6ECA34AC6D39}"/>
              </a:ext>
            </a:extLst>
          </p:cNvPr>
          <p:cNvSpPr>
            <a:spLocks/>
          </p:cNvSpPr>
          <p:nvPr userDrawn="1"/>
        </p:nvSpPr>
        <p:spPr bwMode="auto">
          <a:xfrm>
            <a:off x="6923586" y="1987550"/>
            <a:ext cx="45719" cy="4489450"/>
          </a:xfrm>
          <a:custGeom>
            <a:avLst/>
            <a:gdLst>
              <a:gd name="T0" fmla="*/ 0 h 5119370"/>
              <a:gd name="T1" fmla="*/ 5118976 h 5119370"/>
            </a:gdLst>
            <a:ahLst/>
            <a:cxnLst>
              <a:cxn ang="0">
                <a:pos x="0" y="T0"/>
              </a:cxn>
              <a:cxn ang="0">
                <a:pos x="0" y="T1"/>
              </a:cxn>
            </a:cxnLst>
            <a:rect l="0" t="0" r="r" b="b"/>
            <a:pathLst>
              <a:path h="5119370">
                <a:moveTo>
                  <a:pt x="0" y="0"/>
                </a:moveTo>
                <a:lnTo>
                  <a:pt x="0" y="5118976"/>
                </a:lnTo>
              </a:path>
            </a:pathLst>
          </a:custGeom>
          <a:noFill/>
          <a:ln w="25400">
            <a:solidFill>
              <a:srgbClr val="626469"/>
            </a:solidFill>
            <a:prstDash val="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9" name="object 4">
            <a:extLst>
              <a:ext uri="{FF2B5EF4-FFF2-40B4-BE49-F238E27FC236}">
                <a16:creationId xmlns:a16="http://schemas.microsoft.com/office/drawing/2014/main" id="{81087960-ACC1-9E44-A88B-8BAEE7CDC18B}"/>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5" name="Picture 4">
            <a:extLst>
              <a:ext uri="{FF2B5EF4-FFF2-40B4-BE49-F238E27FC236}">
                <a16:creationId xmlns:a16="http://schemas.microsoft.com/office/drawing/2014/main" id="{2289171A-E85E-9744-8C3D-4C36E29FF89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pic>
        <p:nvPicPr>
          <p:cNvPr id="6" name="Picture 5">
            <a:extLst>
              <a:ext uri="{FF2B5EF4-FFF2-40B4-BE49-F238E27FC236}">
                <a16:creationId xmlns:a16="http://schemas.microsoft.com/office/drawing/2014/main" id="{1F04B597-54DC-4A6E-B393-86DECABEF6A2}"/>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2763521" y="609600"/>
            <a:ext cx="1231983" cy="492466"/>
          </a:xfrm>
          <a:prstGeom prst="rect">
            <a:avLst/>
          </a:prstGeom>
        </p:spPr>
      </p:pic>
    </p:spTree>
    <p:extLst>
      <p:ext uri="{BB962C8B-B14F-4D97-AF65-F5344CB8AC3E}">
        <p14:creationId xmlns:p14="http://schemas.microsoft.com/office/powerpoint/2010/main" val="2595193367"/>
      </p:ext>
    </p:extLst>
  </p:cSld>
  <p:clrMap bg1="lt1" tx1="dk1" bg2="lt2" tx2="dk2" accent1="accent1" accent2="accent2" accent3="accent3" accent4="accent4" accent5="accent5" accent6="accent6" hlink="hlink" folHlink="folHlink"/>
  <p:sldLayoutIdLst>
    <p:sldLayoutId id="2147483718" r:id="rId1"/>
    <p:sldLayoutId id="2147483750" r:id="rId2"/>
    <p:sldLayoutId id="2147483714" r:id="rId3"/>
    <p:sldLayoutId id="2147483715"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1086F47F-978C-6346-A004-B73C5114D8BF}"/>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4" name="Picture 3">
            <a:extLst>
              <a:ext uri="{FF2B5EF4-FFF2-40B4-BE49-F238E27FC236}">
                <a16:creationId xmlns:a16="http://schemas.microsoft.com/office/drawing/2014/main" id="{C8B6CB7C-356D-6D4E-8FC7-49F827EBF25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Tree>
    <p:extLst>
      <p:ext uri="{BB962C8B-B14F-4D97-AF65-F5344CB8AC3E}">
        <p14:creationId xmlns:p14="http://schemas.microsoft.com/office/powerpoint/2010/main" val="357090870"/>
      </p:ext>
    </p:extLst>
  </p:cSld>
  <p:clrMap bg1="lt1" tx1="dk1" bg2="lt2" tx2="dk2" accent1="accent1" accent2="accent2" accent3="accent3" accent4="accent4" accent5="accent5" accent6="accent6" hlink="hlink" folHlink="folHlink"/>
  <p:sldLayoutIdLst>
    <p:sldLayoutId id="2147483725" r:id="rId1"/>
    <p:sldLayoutId id="2147483731" r:id="rId2"/>
    <p:sldLayoutId id="2147483732"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8387540"/>
      </p:ext>
    </p:extLst>
  </p:cSld>
  <p:clrMap bg1="lt1" tx1="dk1" bg2="lt2" tx2="dk2" accent1="accent1" accent2="accent2" accent3="accent3" accent4="accent4" accent5="accent5" accent6="accent6" hlink="hlink" folHlink="folHlink"/>
  <p:sldLayoutIdLst>
    <p:sldLayoutId id="214748375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2" Type="http://schemas.openxmlformats.org/officeDocument/2006/relationships/hyperlink" Target="https://www.ahajournals.org/doi/10.1161/CIR.0000000000000603#tab16fn1" TargetMode="External"/><Relationship Id="rId1" Type="http://schemas.openxmlformats.org/officeDocument/2006/relationships/slideLayout" Target="../slideLayouts/slideLayout10.xml"/></Relationships>
</file>

<file path=ppt/slides/_rels/slide10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2" Type="http://schemas.openxmlformats.org/officeDocument/2006/relationships/hyperlink" Target="#_bookmark66"/><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2" Type="http://schemas.openxmlformats.org/officeDocument/2006/relationships/hyperlink" Target="#_bookmark66"/><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A42F99-7224-4EEC-9E99-AB3C14B4DD6F}"/>
              </a:ext>
            </a:extLst>
          </p:cNvPr>
          <p:cNvSpPr>
            <a:spLocks noGrp="1"/>
          </p:cNvSpPr>
          <p:nvPr>
            <p:ph type="ctrTitle"/>
          </p:nvPr>
        </p:nvSpPr>
        <p:spPr>
          <a:xfrm>
            <a:off x="0" y="1840468"/>
            <a:ext cx="14630400" cy="2203322"/>
          </a:xfrm>
        </p:spPr>
        <p:txBody>
          <a:bodyPr/>
          <a:lstStyle/>
          <a:p>
            <a:pPr algn="ctr"/>
            <a:r>
              <a:rPr lang="en-US" sz="5000" dirty="0"/>
              <a:t>2025 ACC/AHA/HRS/ISACHD/SCAI Guideline for the Management of Adults With Congenital Heart Disease</a:t>
            </a:r>
          </a:p>
        </p:txBody>
      </p:sp>
      <p:sp>
        <p:nvSpPr>
          <p:cNvPr id="2" name="Subtitle 6">
            <a:extLst>
              <a:ext uri="{FF2B5EF4-FFF2-40B4-BE49-F238E27FC236}">
                <a16:creationId xmlns:a16="http://schemas.microsoft.com/office/drawing/2014/main" id="{CCD8C55F-C106-E83F-2C6C-F2C5DDCC3ED8}"/>
              </a:ext>
            </a:extLst>
          </p:cNvPr>
          <p:cNvSpPr>
            <a:spLocks noGrp="1"/>
          </p:cNvSpPr>
          <p:nvPr>
            <p:ph type="subTitle" idx="1"/>
          </p:nvPr>
        </p:nvSpPr>
        <p:spPr>
          <a:xfrm>
            <a:off x="533400" y="4156076"/>
            <a:ext cx="13792200" cy="1311016"/>
          </a:xfrm>
        </p:spPr>
        <p:txBody>
          <a:bodyPr/>
          <a:lstStyle/>
          <a:p>
            <a:r>
              <a:rPr lang="en-US" dirty="0"/>
              <a:t>A Report of the American College of Cardiology/American Heart Association Joint Committee on Clinical Practice Guidelines</a:t>
            </a:r>
          </a:p>
        </p:txBody>
      </p:sp>
      <p:sp>
        <p:nvSpPr>
          <p:cNvPr id="3" name="TextBox 2">
            <a:extLst>
              <a:ext uri="{FF2B5EF4-FFF2-40B4-BE49-F238E27FC236}">
                <a16:creationId xmlns:a16="http://schemas.microsoft.com/office/drawing/2014/main" id="{E9EE7001-92D8-0CE4-6253-BC8798FD2F68}"/>
              </a:ext>
            </a:extLst>
          </p:cNvPr>
          <p:cNvSpPr txBox="1"/>
          <p:nvPr/>
        </p:nvSpPr>
        <p:spPr>
          <a:xfrm>
            <a:off x="359375" y="6019800"/>
            <a:ext cx="13623325" cy="646331"/>
          </a:xfrm>
          <a:prstGeom prst="rect">
            <a:avLst/>
          </a:prstGeom>
          <a:noFill/>
        </p:spPr>
        <p:txBody>
          <a:bodyPr wrap="square">
            <a:spAutoFit/>
          </a:bodyPr>
          <a:lstStyle/>
          <a:p>
            <a:r>
              <a:rPr lang="en-US" i="1">
                <a:latin typeface="Lub Dub Medium" panose="020B0603030403020204" pitchFamily="34" charset="0"/>
              </a:rPr>
              <a:t>Developed in Collaboration With and Endorsed by the Heart Rhythm Society, International Society for Adult Congenital Heart Disease, and Society for Cardiovascular Angiography and Interventions</a:t>
            </a:r>
            <a:endParaRPr lang="en-US" i="1" dirty="0">
              <a:latin typeface="Lub Dub Medium" panose="020B0603030403020204" pitchFamily="34" charset="0"/>
            </a:endParaRPr>
          </a:p>
        </p:txBody>
      </p:sp>
    </p:spTree>
    <p:extLst>
      <p:ext uri="{BB962C8B-B14F-4D97-AF65-F5344CB8AC3E}">
        <p14:creationId xmlns:p14="http://schemas.microsoft.com/office/powerpoint/2010/main" val="1736425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76275-9905-0A24-C2C7-E491B7E85761}"/>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726E12C8-CB95-B318-4ED7-1D46416764C2}"/>
              </a:ext>
            </a:extLst>
          </p:cNvPr>
          <p:cNvSpPr>
            <a:spLocks noGrp="1"/>
          </p:cNvSpPr>
          <p:nvPr/>
        </p:nvSpPr>
        <p:spPr>
          <a:xfrm>
            <a:off x="4133850" y="762000"/>
            <a:ext cx="636270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 What Is New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7ABBEA36-92C7-4CB8-CF9B-CCB113CE7829}"/>
              </a:ext>
            </a:extLst>
          </p:cNvPr>
          <p:cNvGraphicFramePr>
            <a:graphicFrameLocks noGrp="1"/>
          </p:cNvGraphicFramePr>
          <p:nvPr>
            <p:extLst>
              <p:ext uri="{D42A27DB-BD31-4B8C-83A1-F6EECF244321}">
                <p14:modId xmlns:p14="http://schemas.microsoft.com/office/powerpoint/2010/main" val="4185254991"/>
              </p:ext>
            </p:extLst>
          </p:nvPr>
        </p:nvGraphicFramePr>
        <p:xfrm>
          <a:off x="2286001" y="1920240"/>
          <a:ext cx="10058398" cy="4389120"/>
        </p:xfrm>
        <a:graphic>
          <a:graphicData uri="http://schemas.openxmlformats.org/drawingml/2006/table">
            <a:tbl>
              <a:tblPr firstRow="1" firstCol="1" bandRow="1"/>
              <a:tblGrid>
                <a:gridCol w="1337607">
                  <a:extLst>
                    <a:ext uri="{9D8B030D-6E8A-4147-A177-3AD203B41FA5}">
                      <a16:colId xmlns:a16="http://schemas.microsoft.com/office/drawing/2014/main" val="950154346"/>
                    </a:ext>
                  </a:extLst>
                </a:gridCol>
                <a:gridCol w="1859476">
                  <a:extLst>
                    <a:ext uri="{9D8B030D-6E8A-4147-A177-3AD203B41FA5}">
                      <a16:colId xmlns:a16="http://schemas.microsoft.com/office/drawing/2014/main" val="3478421952"/>
                    </a:ext>
                  </a:extLst>
                </a:gridCol>
                <a:gridCol w="2823161">
                  <a:extLst>
                    <a:ext uri="{9D8B030D-6E8A-4147-A177-3AD203B41FA5}">
                      <a16:colId xmlns:a16="http://schemas.microsoft.com/office/drawing/2014/main" val="1458271720"/>
                    </a:ext>
                  </a:extLst>
                </a:gridCol>
                <a:gridCol w="4038154">
                  <a:extLst>
                    <a:ext uri="{9D8B030D-6E8A-4147-A177-3AD203B41FA5}">
                      <a16:colId xmlns:a16="http://schemas.microsoft.com/office/drawing/2014/main" val="4209676155"/>
                    </a:ext>
                  </a:extLst>
                </a:gridCol>
              </a:tblGrid>
              <a:tr h="390525">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4.1.2. Ventricular Septal Defect</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3 No Benefit: In adults with a VSD, Qp:Qs &lt;1.5, and no other indications, closure should not be performed to avoid unnecessary perioperative risks.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51215330"/>
                  </a:ext>
                </a:extLst>
              </a:tr>
              <a:tr h="993775">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Revised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4.1.3. Atrioventricular Septal Defect</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2a: Cardiac catheterization can be useful in adults with atrioventricular septal defect (AVSD) when pulmonary hypertension is suspected.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1: Adults with an unrepaired AVSD or those with residual shunts after prior repair should be assessed for the presence of PAH to guide medical therapy and assess suitability for repair.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59425204"/>
                  </a:ext>
                </a:extLst>
              </a:tr>
              <a:tr h="390525">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4.1.3. Atrioventricular Septal Defect</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COR 1: Adults with an AVSD (repaired or unrepaired) and PAH should be managed by pulmonary hypertension specialists and by clinicians with pulmonary hypertension expertise to improve outcomes.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2873205"/>
                  </a:ext>
                </a:extLst>
              </a:tr>
            </a:tbl>
          </a:graphicData>
        </a:graphic>
      </p:graphicFrame>
    </p:spTree>
    <p:extLst>
      <p:ext uri="{BB962C8B-B14F-4D97-AF65-F5344CB8AC3E}">
        <p14:creationId xmlns:p14="http://schemas.microsoft.com/office/powerpoint/2010/main" val="250876767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100</a:t>
            </a:fld>
            <a:endParaRPr lang="en-US" dirty="0"/>
          </a:p>
        </p:txBody>
      </p:sp>
      <p:sp>
        <p:nvSpPr>
          <p:cNvPr id="2" name="TextBox 1">
            <a:extLst>
              <a:ext uri="{FF2B5EF4-FFF2-40B4-BE49-F238E27FC236}">
                <a16:creationId xmlns:a16="http://schemas.microsoft.com/office/drawing/2014/main" id="{86E442FA-75CF-2EDB-9655-1F4E3E663A85}"/>
              </a:ext>
            </a:extLst>
          </p:cNvPr>
          <p:cNvSpPr txBox="1"/>
          <p:nvPr/>
        </p:nvSpPr>
        <p:spPr>
          <a:xfrm>
            <a:off x="3416498" y="838200"/>
            <a:ext cx="7797404" cy="523220"/>
          </a:xfrm>
          <a:prstGeom prst="rect">
            <a:avLst/>
          </a:prstGeom>
          <a:noFill/>
        </p:spPr>
        <p:txBody>
          <a:bodyPr wrap="square">
            <a:spAutoFit/>
          </a:bodyPr>
          <a:lstStyle/>
          <a:p>
            <a:r>
              <a:rPr lang="en-US" sz="2800" dirty="0">
                <a:latin typeface="Lub Dub Medium" panose="020B0603030403020204" pitchFamily="34" charset="0"/>
              </a:rPr>
              <a:t>Anomalous Pulmonary Venous Connections </a:t>
            </a:r>
          </a:p>
        </p:txBody>
      </p:sp>
      <p:graphicFrame>
        <p:nvGraphicFramePr>
          <p:cNvPr id="3" name="Table 2">
            <a:extLst>
              <a:ext uri="{FF2B5EF4-FFF2-40B4-BE49-F238E27FC236}">
                <a16:creationId xmlns:a16="http://schemas.microsoft.com/office/drawing/2014/main" id="{48A30C5C-A7CF-EE82-E4BE-CACE6DFBD1B2}"/>
              </a:ext>
            </a:extLst>
          </p:cNvPr>
          <p:cNvGraphicFramePr>
            <a:graphicFrameLocks noGrp="1"/>
          </p:cNvGraphicFramePr>
          <p:nvPr>
            <p:extLst>
              <p:ext uri="{D42A27DB-BD31-4B8C-83A1-F6EECF244321}">
                <p14:modId xmlns:p14="http://schemas.microsoft.com/office/powerpoint/2010/main" val="784052613"/>
              </p:ext>
            </p:extLst>
          </p:nvPr>
        </p:nvGraphicFramePr>
        <p:xfrm>
          <a:off x="2587674" y="1676400"/>
          <a:ext cx="9455052" cy="5499319"/>
        </p:xfrm>
        <a:graphic>
          <a:graphicData uri="http://schemas.openxmlformats.org/drawingml/2006/table">
            <a:tbl>
              <a:tblPr firstRow="1" firstCol="1" bandRow="1"/>
              <a:tblGrid>
                <a:gridCol w="1054990">
                  <a:extLst>
                    <a:ext uri="{9D8B030D-6E8A-4147-A177-3AD203B41FA5}">
                      <a16:colId xmlns:a16="http://schemas.microsoft.com/office/drawing/2014/main" val="1022984223"/>
                    </a:ext>
                  </a:extLst>
                </a:gridCol>
                <a:gridCol w="1060103">
                  <a:extLst>
                    <a:ext uri="{9D8B030D-6E8A-4147-A177-3AD203B41FA5}">
                      <a16:colId xmlns:a16="http://schemas.microsoft.com/office/drawing/2014/main" val="760823655"/>
                    </a:ext>
                  </a:extLst>
                </a:gridCol>
                <a:gridCol w="7339959">
                  <a:extLst>
                    <a:ext uri="{9D8B030D-6E8A-4147-A177-3AD203B41FA5}">
                      <a16:colId xmlns:a16="http://schemas.microsoft.com/office/drawing/2014/main" val="1543969554"/>
                    </a:ext>
                  </a:extLst>
                </a:gridCol>
              </a:tblGrid>
              <a:tr h="906670">
                <a:tc>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4394" marR="54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0000"/>
                        </a:lnSpc>
                        <a:spcAft>
                          <a:spcPts val="800"/>
                        </a:spcAft>
                        <a:buNone/>
                      </a:pPr>
                      <a:r>
                        <a:rPr lang="en-US" sz="1800" b="1">
                          <a:effectLst/>
                          <a:latin typeface="Times New Roman" panose="02020603050405020304" pitchFamily="18" charset="0"/>
                          <a:ea typeface="Calibri" panose="020F0502020204030204" pitchFamily="34" charset="0"/>
                          <a:cs typeface="Arial" panose="020B0604020202020204" pitchFamily="34" charset="0"/>
                        </a:rPr>
                        <a:t>Recommendations for </a:t>
                      </a:r>
                      <a:r>
                        <a:rPr lang="en-US" sz="1800" b="1">
                          <a:effectLst/>
                          <a:latin typeface="Times New Roman" panose="02020603050405020304" pitchFamily="18" charset="0"/>
                          <a:ea typeface="Times New Roman" panose="02020603050405020304" pitchFamily="18" charset="0"/>
                          <a:cs typeface="Arial" panose="020B0604020202020204" pitchFamily="34" charset="0"/>
                        </a:rPr>
                        <a:t>Anomalous Pulmonary Venous Connections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Referenced studies that support recommendations are summarized in the Evidence Table.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4394" marR="54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757239341"/>
                  </a:ext>
                </a:extLst>
              </a:tr>
              <a:tr h="245882">
                <a:tc>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COR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4394" marR="54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LOE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4394" marR="54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Recommendations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4394" marR="54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69167419"/>
                  </a:ext>
                </a:extLst>
              </a:tr>
              <a:tr h="228708">
                <a:tc gridSpan="3">
                  <a:txBody>
                    <a:bodyPr/>
                    <a:lstStyle/>
                    <a:p>
                      <a:pPr marL="0" marR="0" algn="ctr">
                        <a:lnSpc>
                          <a:spcPct val="100000"/>
                        </a:lnSpc>
                        <a:spcAft>
                          <a:spcPts val="800"/>
                        </a:spcAft>
                        <a:buNone/>
                      </a:pPr>
                      <a:r>
                        <a:rPr lang="en-US" sz="1800" b="1">
                          <a:effectLst/>
                          <a:latin typeface="Calibri" panose="020F0502020204030204" pitchFamily="34" charset="0"/>
                          <a:ea typeface="Times New Roman" panose="02020603050405020304" pitchFamily="18" charset="0"/>
                          <a:cs typeface="Arial" panose="020B0604020202020204" pitchFamily="34" charset="0"/>
                        </a:rPr>
                        <a:t>Diagnostic</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txBody>
                  <a:tcPr marL="54394" marR="54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02767510"/>
                  </a:ext>
                </a:extLst>
              </a:tr>
              <a:tr h="1026489">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4394" marR="54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4394" marR="54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For adults with APVCs, cardiovascular magnetic resonance (CMR) imaging is recommended to assess pulmonary venous anatomy, to evaluate RV size and function, and to determine shunt fraction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Qp:Qs</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4" marR="54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9934158"/>
                  </a:ext>
                </a:extLst>
              </a:tr>
              <a:tr h="760562">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4394" marR="54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4394" marR="54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For adults with APVCs who do not have an indication for repair, routine cardiac imaging is recommended for serial evaluation of RV size and function and for assessment of pulmonary hypertension.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4" marR="54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92525173"/>
                  </a:ext>
                </a:extLst>
              </a:tr>
              <a:tr h="1026489">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4394" marR="54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4394" marR="54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3"/>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For adults with repaired APVCs and dyspnea on exertion and/or reduced functional capacity, CMR or computed tomography (CT) angiography is recommended to evaluate for venous obstruction or residual shunt.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4" marR="54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75841596"/>
                  </a:ext>
                </a:extLst>
              </a:tr>
              <a:tr h="1026489">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4394" marR="54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4394" marR="54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4"/>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For adults with unrepaired APVCs and noninvasive evidence of, and/or risk factors for, PAH, cardiac catheterization can be useful to evaluate hemodynamics and aid in determining indication for repair.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4" marR="54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60137888"/>
                  </a:ext>
                </a:extLst>
              </a:tr>
            </a:tbl>
          </a:graphicData>
        </a:graphic>
      </p:graphicFrame>
    </p:spTree>
    <p:extLst>
      <p:ext uri="{BB962C8B-B14F-4D97-AF65-F5344CB8AC3E}">
        <p14:creationId xmlns:p14="http://schemas.microsoft.com/office/powerpoint/2010/main" val="102376393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A40599-9BDD-D8A2-BDBA-80B711663956}"/>
              </a:ext>
            </a:extLst>
          </p:cNvPr>
          <p:cNvSpPr txBox="1"/>
          <p:nvPr/>
        </p:nvSpPr>
        <p:spPr>
          <a:xfrm>
            <a:off x="4527649" y="685800"/>
            <a:ext cx="5575102" cy="954107"/>
          </a:xfrm>
          <a:prstGeom prst="rect">
            <a:avLst/>
          </a:prstGeom>
          <a:noFill/>
        </p:spPr>
        <p:txBody>
          <a:bodyPr wrap="square">
            <a:spAutoFit/>
          </a:bodyPr>
          <a:lstStyle/>
          <a:p>
            <a:r>
              <a:rPr lang="en-US" sz="2800" dirty="0">
                <a:latin typeface="Lub Dub Medium" panose="020B0603030403020204" pitchFamily="34" charset="0"/>
              </a:rPr>
              <a:t>Anomalous Pulmonary Venous Connections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B2EBC4B8-3DE4-0E77-2036-4E7E859D62C4}"/>
              </a:ext>
            </a:extLst>
          </p:cNvPr>
          <p:cNvGraphicFramePr>
            <a:graphicFrameLocks noGrp="1"/>
          </p:cNvGraphicFramePr>
          <p:nvPr>
            <p:extLst>
              <p:ext uri="{D42A27DB-BD31-4B8C-83A1-F6EECF244321}">
                <p14:modId xmlns:p14="http://schemas.microsoft.com/office/powerpoint/2010/main" val="3130344410"/>
              </p:ext>
            </p:extLst>
          </p:nvPr>
        </p:nvGraphicFramePr>
        <p:xfrm>
          <a:off x="2989420" y="1981200"/>
          <a:ext cx="8651559" cy="4937760"/>
        </p:xfrm>
        <a:graphic>
          <a:graphicData uri="http://schemas.openxmlformats.org/drawingml/2006/table">
            <a:tbl>
              <a:tblPr firstRow="1" firstCol="1" bandRow="1"/>
              <a:tblGrid>
                <a:gridCol w="965338">
                  <a:extLst>
                    <a:ext uri="{9D8B030D-6E8A-4147-A177-3AD203B41FA5}">
                      <a16:colId xmlns:a16="http://schemas.microsoft.com/office/drawing/2014/main" val="3955658477"/>
                    </a:ext>
                  </a:extLst>
                </a:gridCol>
                <a:gridCol w="970015">
                  <a:extLst>
                    <a:ext uri="{9D8B030D-6E8A-4147-A177-3AD203B41FA5}">
                      <a16:colId xmlns:a16="http://schemas.microsoft.com/office/drawing/2014/main" val="2214091425"/>
                    </a:ext>
                  </a:extLst>
                </a:gridCol>
                <a:gridCol w="6716206">
                  <a:extLst>
                    <a:ext uri="{9D8B030D-6E8A-4147-A177-3AD203B41FA5}">
                      <a16:colId xmlns:a16="http://schemas.microsoft.com/office/drawing/2014/main" val="4100323105"/>
                    </a:ext>
                  </a:extLst>
                </a:gridCol>
              </a:tblGrid>
              <a:tr h="260350">
                <a:tc gridSpan="3">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Therapeutic</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4073582"/>
                  </a:ext>
                </a:extLst>
              </a:tr>
              <a:tr h="260350">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5"/>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For adults with APVCs who have cardiac symptoms and/or reduced functional capacity with RV volume overload, and whose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Qp:Qs</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is ≥1.5, surgical repair is recommended to improve symptoms and clinical outcomes.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956412"/>
                  </a:ext>
                </a:extLst>
              </a:tr>
              <a:tr h="260350">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6"/>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For adults with APVCs undergoing surgical repair for an ASD, repair of the APVC(s) is recommended, when technically feasible, to reduce left-to-right shunting and RV volume overload.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4448823"/>
                  </a:ext>
                </a:extLst>
              </a:tr>
              <a:tr h="260350">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7"/>
                      </a:pPr>
                      <a:r>
                        <a:rPr lang="en-US" sz="1800" b="1" dirty="0">
                          <a:effectLst/>
                          <a:latin typeface="Times New Roman" panose="02020603050405020304" pitchFamily="18" charset="0"/>
                          <a:ea typeface="Segoe UI" panose="020B0502040204020203" pitchFamily="34" charset="0"/>
                          <a:cs typeface="Times New Roman" panose="02020603050405020304" pitchFamily="18" charset="0"/>
                        </a:rPr>
                        <a:t>For adults with APVCs who are asymptomatic; whose </a:t>
                      </a:r>
                      <a:r>
                        <a:rPr lang="en-US" sz="1800" b="1" dirty="0" err="1">
                          <a:effectLst/>
                          <a:latin typeface="Times New Roman" panose="02020603050405020304" pitchFamily="18" charset="0"/>
                          <a:ea typeface="Segoe UI" panose="020B0502040204020203" pitchFamily="34" charset="0"/>
                          <a:cs typeface="Times New Roman" panose="02020603050405020304" pitchFamily="18" charset="0"/>
                        </a:rPr>
                        <a:t>Qp:Qs</a:t>
                      </a:r>
                      <a:r>
                        <a:rPr lang="en-US" sz="1800" b="1" dirty="0">
                          <a:effectLst/>
                          <a:latin typeface="Times New Roman" panose="02020603050405020304" pitchFamily="18" charset="0"/>
                          <a:ea typeface="Segoe UI" panose="020B0502040204020203" pitchFamily="34" charset="0"/>
                          <a:cs typeface="Times New Roman" panose="02020603050405020304" pitchFamily="18" charset="0"/>
                        </a:rPr>
                        <a:t> is ≥1.5; and who have severe or progressive RV volume overload, reduced RV systolic function, PAH by invasive measurement, or objective exercise intolerance, surgical repair* is reasonable in order to improve hemodynamics and/or stabilize RV size and function.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3547666"/>
                  </a:ext>
                </a:extLst>
              </a:tr>
              <a:tr h="260350">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 No Benefit</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F7F"/>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8"/>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For adults with APVCs who have a normal to mildly enlarged right ventricle and whose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Qp:Qs</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is &lt;1.5, surgical repair is not indicated, given the absence of data to support benefit.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9573101"/>
                  </a:ext>
                </a:extLst>
              </a:tr>
            </a:tbl>
          </a:graphicData>
        </a:graphic>
      </p:graphicFrame>
    </p:spTree>
    <p:extLst>
      <p:ext uri="{BB962C8B-B14F-4D97-AF65-F5344CB8AC3E}">
        <p14:creationId xmlns:p14="http://schemas.microsoft.com/office/powerpoint/2010/main" val="390163972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102</a:t>
            </a:fld>
            <a:endParaRPr lang="en-US" dirty="0"/>
          </a:p>
        </p:txBody>
      </p:sp>
      <p:sp>
        <p:nvSpPr>
          <p:cNvPr id="2" name="TextBox 1">
            <a:extLst>
              <a:ext uri="{FF2B5EF4-FFF2-40B4-BE49-F238E27FC236}">
                <a16:creationId xmlns:a16="http://schemas.microsoft.com/office/drawing/2014/main" id="{A6DE5E4B-0790-5FC7-E8DE-A65BAA71D08F}"/>
              </a:ext>
            </a:extLst>
          </p:cNvPr>
          <p:cNvSpPr txBox="1"/>
          <p:nvPr/>
        </p:nvSpPr>
        <p:spPr>
          <a:xfrm>
            <a:off x="3940224" y="685800"/>
            <a:ext cx="6749951" cy="1384995"/>
          </a:xfrm>
          <a:prstGeom prst="rect">
            <a:avLst/>
          </a:prstGeom>
          <a:noFill/>
        </p:spPr>
        <p:txBody>
          <a:bodyPr wrap="square">
            <a:spAutoFit/>
          </a:bodyPr>
          <a:lstStyle/>
          <a:p>
            <a:r>
              <a:rPr lang="en-US" sz="2800" dirty="0">
                <a:latin typeface="Lub Dub Medium" panose="020B0603030403020204" pitchFamily="34" charset="0"/>
              </a:rPr>
              <a:t>Table 16. Comparison of Anomalous Pulmonary Venous Connections With Atrial Septal Defect</a:t>
            </a:r>
          </a:p>
        </p:txBody>
      </p:sp>
      <p:graphicFrame>
        <p:nvGraphicFramePr>
          <p:cNvPr id="3" name="Table 2">
            <a:extLst>
              <a:ext uri="{FF2B5EF4-FFF2-40B4-BE49-F238E27FC236}">
                <a16:creationId xmlns:a16="http://schemas.microsoft.com/office/drawing/2014/main" id="{51EF0E60-32F0-C83E-C650-1BF537B31B69}"/>
              </a:ext>
            </a:extLst>
          </p:cNvPr>
          <p:cNvGraphicFramePr>
            <a:graphicFrameLocks noGrp="1"/>
          </p:cNvGraphicFramePr>
          <p:nvPr>
            <p:extLst>
              <p:ext uri="{D42A27DB-BD31-4B8C-83A1-F6EECF244321}">
                <p14:modId xmlns:p14="http://schemas.microsoft.com/office/powerpoint/2010/main" val="1142473695"/>
              </p:ext>
            </p:extLst>
          </p:nvPr>
        </p:nvGraphicFramePr>
        <p:xfrm>
          <a:off x="3195954" y="2514600"/>
          <a:ext cx="8238490" cy="3291840"/>
        </p:xfrm>
        <a:graphic>
          <a:graphicData uri="http://schemas.openxmlformats.org/drawingml/2006/table">
            <a:tbl>
              <a:tblPr firstRow="1" firstCol="1" bandRow="1"/>
              <a:tblGrid>
                <a:gridCol w="3158334">
                  <a:extLst>
                    <a:ext uri="{9D8B030D-6E8A-4147-A177-3AD203B41FA5}">
                      <a16:colId xmlns:a16="http://schemas.microsoft.com/office/drawing/2014/main" val="2368886914"/>
                    </a:ext>
                  </a:extLst>
                </a:gridCol>
                <a:gridCol w="2497073">
                  <a:extLst>
                    <a:ext uri="{9D8B030D-6E8A-4147-A177-3AD203B41FA5}">
                      <a16:colId xmlns:a16="http://schemas.microsoft.com/office/drawing/2014/main" val="515894366"/>
                    </a:ext>
                  </a:extLst>
                </a:gridCol>
                <a:gridCol w="2583083">
                  <a:extLst>
                    <a:ext uri="{9D8B030D-6E8A-4147-A177-3AD203B41FA5}">
                      <a16:colId xmlns:a16="http://schemas.microsoft.com/office/drawing/2014/main" val="1998968624"/>
                    </a:ext>
                  </a:extLst>
                </a:gridCol>
              </a:tblGrid>
              <a:tr h="0">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dirty="0">
                          <a:effectLst/>
                          <a:latin typeface="Times New Roman" panose="02020603050405020304" pitchFamily="18" charset="0"/>
                          <a:ea typeface="Times New Roman" panose="02020603050405020304" pitchFamily="18" charset="0"/>
                        </a:rPr>
                        <a:t>Anomalous Pulmonary Venous Connections</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dirty="0">
                          <a:effectLst/>
                          <a:latin typeface="Times New Roman" panose="02020603050405020304" pitchFamily="18" charset="0"/>
                          <a:ea typeface="Times New Roman" panose="02020603050405020304" pitchFamily="18" charset="0"/>
                        </a:rPr>
                        <a:t>Atrial Septal Defect</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86965788"/>
                  </a:ext>
                </a:extLst>
              </a:tr>
              <a:tr h="0">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Shunt direction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Left-to-right only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Left-to-right, right-to-left, or bidirectional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04994603"/>
                  </a:ext>
                </a:extLst>
              </a:tr>
              <a:tr h="0">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Risk for paradoxical embolism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No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Yes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1014284"/>
                  </a:ext>
                </a:extLst>
              </a:tr>
              <a:tr h="0">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Risk for hypoxemia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Yes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6765989"/>
                  </a:ext>
                </a:extLst>
              </a:tr>
              <a:tr h="0">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Magnitude of shunt change over time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Yes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85254885"/>
                  </a:ext>
                </a:extLst>
              </a:tr>
              <a:tr h="0">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Right ventricular volume overload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Yes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Yes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0063122"/>
                  </a:ext>
                </a:extLst>
              </a:tr>
              <a:tr h="0">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Risk for pulmonary arterial hypertension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Yes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6196989"/>
                  </a:ext>
                </a:extLst>
              </a:tr>
            </a:tbl>
          </a:graphicData>
        </a:graphic>
      </p:graphicFrame>
    </p:spTree>
    <p:extLst>
      <p:ext uri="{BB962C8B-B14F-4D97-AF65-F5344CB8AC3E}">
        <p14:creationId xmlns:p14="http://schemas.microsoft.com/office/powerpoint/2010/main" val="18358258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5A326F-4FE9-7B6A-9925-2B9DA4D39B77}"/>
              </a:ext>
            </a:extLst>
          </p:cNvPr>
          <p:cNvSpPr txBox="1"/>
          <p:nvPr/>
        </p:nvSpPr>
        <p:spPr>
          <a:xfrm>
            <a:off x="4370412" y="838200"/>
            <a:ext cx="5889576" cy="1384995"/>
          </a:xfrm>
          <a:prstGeom prst="rect">
            <a:avLst/>
          </a:prstGeom>
          <a:noFill/>
        </p:spPr>
        <p:txBody>
          <a:bodyPr wrap="square">
            <a:spAutoFit/>
          </a:bodyPr>
          <a:lstStyle/>
          <a:p>
            <a:r>
              <a:rPr lang="en-US" sz="2800" dirty="0">
                <a:latin typeface="Lub Dub Medium" panose="020B0603030403020204" pitchFamily="34" charset="0"/>
              </a:rPr>
              <a:t>Table 17. Anomalous Pulmonary Venous Connections: Routine Follow-Up and Testing Intervals </a:t>
            </a:r>
          </a:p>
        </p:txBody>
      </p:sp>
      <p:graphicFrame>
        <p:nvGraphicFramePr>
          <p:cNvPr id="3" name="Table 2">
            <a:extLst>
              <a:ext uri="{FF2B5EF4-FFF2-40B4-BE49-F238E27FC236}">
                <a16:creationId xmlns:a16="http://schemas.microsoft.com/office/drawing/2014/main" id="{CE360235-90B4-43B1-1EB5-7D40C0C158E4}"/>
              </a:ext>
            </a:extLst>
          </p:cNvPr>
          <p:cNvGraphicFramePr>
            <a:graphicFrameLocks noGrp="1"/>
          </p:cNvGraphicFramePr>
          <p:nvPr>
            <p:extLst>
              <p:ext uri="{D42A27DB-BD31-4B8C-83A1-F6EECF244321}">
                <p14:modId xmlns:p14="http://schemas.microsoft.com/office/powerpoint/2010/main" val="386578863"/>
              </p:ext>
            </p:extLst>
          </p:nvPr>
        </p:nvGraphicFramePr>
        <p:xfrm>
          <a:off x="2861309" y="2584835"/>
          <a:ext cx="8907782" cy="3059930"/>
        </p:xfrm>
        <a:graphic>
          <a:graphicData uri="http://schemas.openxmlformats.org/drawingml/2006/table">
            <a:tbl>
              <a:tblPr firstRow="1" firstCol="1" bandRow="1"/>
              <a:tblGrid>
                <a:gridCol w="2619934">
                  <a:extLst>
                    <a:ext uri="{9D8B030D-6E8A-4147-A177-3AD203B41FA5}">
                      <a16:colId xmlns:a16="http://schemas.microsoft.com/office/drawing/2014/main" val="1809001195"/>
                    </a:ext>
                  </a:extLst>
                </a:gridCol>
                <a:gridCol w="1571962">
                  <a:extLst>
                    <a:ext uri="{9D8B030D-6E8A-4147-A177-3AD203B41FA5}">
                      <a16:colId xmlns:a16="http://schemas.microsoft.com/office/drawing/2014/main" val="2670733773"/>
                    </a:ext>
                  </a:extLst>
                </a:gridCol>
                <a:gridCol w="1571962">
                  <a:extLst>
                    <a:ext uri="{9D8B030D-6E8A-4147-A177-3AD203B41FA5}">
                      <a16:colId xmlns:a16="http://schemas.microsoft.com/office/drawing/2014/main" val="4001717933"/>
                    </a:ext>
                  </a:extLst>
                </a:gridCol>
                <a:gridCol w="1571962">
                  <a:extLst>
                    <a:ext uri="{9D8B030D-6E8A-4147-A177-3AD203B41FA5}">
                      <a16:colId xmlns:a16="http://schemas.microsoft.com/office/drawing/2014/main" val="2863545674"/>
                    </a:ext>
                  </a:extLst>
                </a:gridCol>
                <a:gridCol w="1571962">
                  <a:extLst>
                    <a:ext uri="{9D8B030D-6E8A-4147-A177-3AD203B41FA5}">
                      <a16:colId xmlns:a16="http://schemas.microsoft.com/office/drawing/2014/main" val="1177514766"/>
                    </a:ext>
                  </a:extLst>
                </a:gridCol>
              </a:tblGrid>
              <a:tr h="567428">
                <a:tc>
                  <a:txBody>
                    <a:bodyPr/>
                    <a:lstStyle/>
                    <a:p>
                      <a:pPr marL="0" marR="0">
                        <a:lnSpc>
                          <a:spcPct val="100000"/>
                        </a:lnSpc>
                        <a:spcAft>
                          <a:spcPts val="800"/>
                        </a:spcAft>
                        <a:buNone/>
                      </a:pPr>
                      <a:r>
                        <a:rPr lang="en-US" sz="1800" b="1" kern="100" dirty="0">
                          <a:effectLst/>
                          <a:latin typeface="Times New Roman" panose="02020603050405020304" pitchFamily="18" charset="0"/>
                          <a:ea typeface="Times New Roman" panose="02020603050405020304" pitchFamily="18" charset="0"/>
                          <a:cs typeface="Arial" panose="020B0604020202020204" pitchFamily="34" charset="0"/>
                        </a:rPr>
                        <a:t>Type of Follow-Up or Testing</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Physiological Stage A* (mo)</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Physiological Stage B* (mo)</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Physiological Stage C* (mo)</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Physiological Stage D* (mo)</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0075253"/>
                  </a:ext>
                </a:extLst>
              </a:tr>
              <a:tr h="698952">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Outpatient ACHD cardiologist</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36–60</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24</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6–12</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3–6</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58253389"/>
                  </a:ext>
                </a:extLst>
              </a:tr>
              <a:tr h="320667">
                <a:tc>
                  <a:txBody>
                    <a:bodyPr/>
                    <a:lstStyle/>
                    <a:p>
                      <a:pPr marL="0" marR="0">
                        <a:lnSpc>
                          <a:spcPct val="2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Electrocardiogram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36–60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77611491"/>
                  </a:ext>
                </a:extLst>
              </a:tr>
              <a:tr h="698952">
                <a:tc>
                  <a:txBody>
                    <a:bodyPr/>
                    <a:lstStyle/>
                    <a:p>
                      <a:pPr marL="0" marR="0">
                        <a:lnSpc>
                          <a:spcPct val="200000"/>
                        </a:lnSpc>
                        <a:spcAft>
                          <a:spcPts val="800"/>
                        </a:spcAft>
                        <a:buNone/>
                      </a:pPr>
                      <a:r>
                        <a:rPr lang="en-US"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Transthoracic echocardiogram</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36–60</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24</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2476936"/>
                  </a:ext>
                </a:extLst>
              </a:tr>
            </a:tbl>
          </a:graphicData>
        </a:graphic>
      </p:graphicFrame>
      <p:sp>
        <p:nvSpPr>
          <p:cNvPr id="5" name="TextBox 4">
            <a:extLst>
              <a:ext uri="{FF2B5EF4-FFF2-40B4-BE49-F238E27FC236}">
                <a16:creationId xmlns:a16="http://schemas.microsoft.com/office/drawing/2014/main" id="{885B88E9-6ABE-4EC6-BDF5-C5A4B5D26E29}"/>
              </a:ext>
            </a:extLst>
          </p:cNvPr>
          <p:cNvSpPr txBox="1"/>
          <p:nvPr/>
        </p:nvSpPr>
        <p:spPr>
          <a:xfrm>
            <a:off x="2861310" y="6006405"/>
            <a:ext cx="8907782" cy="1200329"/>
          </a:xfrm>
          <a:prstGeom prst="rect">
            <a:avLst/>
          </a:prstGeom>
          <a:noFill/>
        </p:spPr>
        <p:txBody>
          <a:bodyPr wrap="square">
            <a:spAutoFit/>
          </a:bodyPr>
          <a:lstStyle/>
          <a:p>
            <a:r>
              <a:rPr lang="en-US" sz="1200" dirty="0">
                <a:latin typeface="Lub Dub Medium" panose="020B0603030403020204" pitchFamily="34" charset="0"/>
              </a:rPr>
              <a:t>For recommendations on CMR and CT angiography, see Section 4.1.4 supportive text for recommendations #1–3.</a:t>
            </a:r>
          </a:p>
          <a:p>
            <a:endParaRPr lang="en-US" sz="1200" dirty="0">
              <a:latin typeface="Lub Dub Medium" panose="020B0603030403020204" pitchFamily="34" charset="0"/>
            </a:endParaRPr>
          </a:p>
          <a:p>
            <a:r>
              <a:rPr lang="en-US" sz="1200" dirty="0">
                <a:latin typeface="Lub Dub Medium" panose="020B0603030403020204" pitchFamily="34" charset="0"/>
              </a:rPr>
              <a:t>*See Section 2.2 for details on the ACHD anatomic and physiological classification system.</a:t>
            </a:r>
          </a:p>
          <a:p>
            <a:endParaRPr lang="en-US" sz="1200" dirty="0">
              <a:latin typeface="Lub Dub Medium" panose="020B0603030403020204" pitchFamily="34" charset="0"/>
            </a:endParaRPr>
          </a:p>
          <a:p>
            <a:r>
              <a:rPr lang="en-US" sz="1200" dirty="0">
                <a:latin typeface="Lub Dub Medium" panose="020B0603030403020204" pitchFamily="34" charset="0"/>
              </a:rPr>
              <a:t>ACHD indicates adult congenital heart disease; CMR, cardiovascular magnetic resonance; and CT, computed tomography.</a:t>
            </a:r>
          </a:p>
        </p:txBody>
      </p:sp>
    </p:spTree>
    <p:extLst>
      <p:ext uri="{BB962C8B-B14F-4D97-AF65-F5344CB8AC3E}">
        <p14:creationId xmlns:p14="http://schemas.microsoft.com/office/powerpoint/2010/main" val="223012743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104</a:t>
            </a:fld>
            <a:endParaRPr lang="en-US" dirty="0"/>
          </a:p>
        </p:txBody>
      </p:sp>
      <p:sp>
        <p:nvSpPr>
          <p:cNvPr id="2" name="TextBox 1">
            <a:extLst>
              <a:ext uri="{FF2B5EF4-FFF2-40B4-BE49-F238E27FC236}">
                <a16:creationId xmlns:a16="http://schemas.microsoft.com/office/drawing/2014/main" id="{2804D68B-EA6B-1520-D55E-3A68FEA5A967}"/>
              </a:ext>
            </a:extLst>
          </p:cNvPr>
          <p:cNvSpPr txBox="1"/>
          <p:nvPr/>
        </p:nvSpPr>
        <p:spPr>
          <a:xfrm>
            <a:off x="5080806" y="990600"/>
            <a:ext cx="4468788" cy="523220"/>
          </a:xfrm>
          <a:prstGeom prst="rect">
            <a:avLst/>
          </a:prstGeom>
          <a:noFill/>
        </p:spPr>
        <p:txBody>
          <a:bodyPr wrap="square">
            <a:spAutoFit/>
          </a:bodyPr>
          <a:lstStyle/>
          <a:p>
            <a:r>
              <a:rPr lang="en-US" sz="2800" dirty="0">
                <a:latin typeface="Lub Dub Medium" panose="020B0603030403020204" pitchFamily="34" charset="0"/>
              </a:rPr>
              <a:t>Patent Ductus Arteriosus </a:t>
            </a:r>
          </a:p>
        </p:txBody>
      </p:sp>
      <p:graphicFrame>
        <p:nvGraphicFramePr>
          <p:cNvPr id="3" name="Table 2">
            <a:extLst>
              <a:ext uri="{FF2B5EF4-FFF2-40B4-BE49-F238E27FC236}">
                <a16:creationId xmlns:a16="http://schemas.microsoft.com/office/drawing/2014/main" id="{FDB7ED67-BEC8-9089-9687-0BE7C86F8005}"/>
              </a:ext>
            </a:extLst>
          </p:cNvPr>
          <p:cNvGraphicFramePr>
            <a:graphicFrameLocks noGrp="1"/>
          </p:cNvGraphicFramePr>
          <p:nvPr>
            <p:extLst>
              <p:ext uri="{D42A27DB-BD31-4B8C-83A1-F6EECF244321}">
                <p14:modId xmlns:p14="http://schemas.microsoft.com/office/powerpoint/2010/main" val="1635417237"/>
              </p:ext>
            </p:extLst>
          </p:nvPr>
        </p:nvGraphicFramePr>
        <p:xfrm>
          <a:off x="2590800" y="2057400"/>
          <a:ext cx="9448799" cy="5030883"/>
        </p:xfrm>
        <a:graphic>
          <a:graphicData uri="http://schemas.openxmlformats.org/drawingml/2006/table">
            <a:tbl>
              <a:tblPr firstRow="1" firstCol="1" bandRow="1"/>
              <a:tblGrid>
                <a:gridCol w="1054293">
                  <a:extLst>
                    <a:ext uri="{9D8B030D-6E8A-4147-A177-3AD203B41FA5}">
                      <a16:colId xmlns:a16="http://schemas.microsoft.com/office/drawing/2014/main" val="1447281057"/>
                    </a:ext>
                  </a:extLst>
                </a:gridCol>
                <a:gridCol w="1059401">
                  <a:extLst>
                    <a:ext uri="{9D8B030D-6E8A-4147-A177-3AD203B41FA5}">
                      <a16:colId xmlns:a16="http://schemas.microsoft.com/office/drawing/2014/main" val="346034182"/>
                    </a:ext>
                  </a:extLst>
                </a:gridCol>
                <a:gridCol w="7335105">
                  <a:extLst>
                    <a:ext uri="{9D8B030D-6E8A-4147-A177-3AD203B41FA5}">
                      <a16:colId xmlns:a16="http://schemas.microsoft.com/office/drawing/2014/main" val="3257676986"/>
                    </a:ext>
                  </a:extLst>
                </a:gridCol>
              </a:tblGrid>
              <a:tr h="1069329">
                <a:tc>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4362" marR="643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0000"/>
                        </a:lnSpc>
                        <a:spcAft>
                          <a:spcPts val="800"/>
                        </a:spcAft>
                        <a:buNone/>
                      </a:pPr>
                      <a:r>
                        <a:rPr lang="en-US" sz="1800" b="1">
                          <a:effectLst/>
                          <a:latin typeface="Times New Roman" panose="02020603050405020304" pitchFamily="18" charset="0"/>
                          <a:ea typeface="Calibri" panose="020F0502020204030204" pitchFamily="34" charset="0"/>
                          <a:cs typeface="Arial" panose="020B0604020202020204" pitchFamily="34" charset="0"/>
                        </a:rPr>
                        <a:t>Recommendations for Patent Ductus Arteriosus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Referenced studies that support recommendations are summarized in the Evidence Table.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4362" marR="643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74966590"/>
                  </a:ext>
                </a:extLst>
              </a:tr>
              <a:tr h="289994">
                <a:tc>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COR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4362" marR="643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LOE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4362" marR="643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Recommendations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4362" marR="643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64818510"/>
                  </a:ext>
                </a:extLst>
              </a:tr>
              <a:tr h="289994">
                <a:tc gridSpan="3">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Diagnostic</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4362" marR="643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57063496"/>
                  </a:ext>
                </a:extLst>
              </a:tr>
              <a:tr h="941483">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4362" marR="643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4362" marR="643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a:pPr>
                      <a:r>
                        <a:rPr lang="en-US" sz="1800" b="1" dirty="0">
                          <a:effectLst/>
                          <a:latin typeface="Times New Roman" panose="02020603050405020304" pitchFamily="18" charset="0"/>
                          <a:ea typeface="FrutigerLTStd-Light"/>
                          <a:cs typeface="Arial" panose="020B0604020202020204" pitchFamily="34" charset="0"/>
                        </a:rPr>
                        <a:t>Adults with a PDA and PAH should be managed by an ACHD specialist and clinicians with pulmonary hypertension expertise, to minimize morbidity and mortality.</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4362" marR="643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2072898"/>
                  </a:ext>
                </a:extLst>
              </a:tr>
              <a:tr h="632141">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4362" marR="643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C-EO</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4362" marR="643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2"/>
                      </a:pPr>
                      <a:r>
                        <a:rPr lang="en-US" sz="1800" b="1" dirty="0">
                          <a:effectLst/>
                          <a:latin typeface="Times New Roman" panose="02020603050405020304" pitchFamily="18" charset="0"/>
                          <a:ea typeface="FrutigerLTStd-Light"/>
                          <a:cs typeface="Arial" panose="020B0604020202020204" pitchFamily="34" charset="0"/>
                        </a:rPr>
                        <a:t>Patients with an unrepaired PDA should be evaluated for PAH to guide recommendations for treatment. </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4362" marR="643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4877240"/>
                  </a:ext>
                </a:extLst>
              </a:tr>
              <a:tr h="917428">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4362" marR="643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C-EO</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4362" marR="643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3"/>
                      </a:pPr>
                      <a:r>
                        <a:rPr lang="en-US" sz="1800" b="1" dirty="0">
                          <a:effectLst/>
                          <a:latin typeface="Times New Roman" panose="02020603050405020304" pitchFamily="18" charset="0"/>
                          <a:ea typeface="FrutigerLTStd-Light"/>
                          <a:cs typeface="Arial" panose="020B0604020202020204" pitchFamily="34" charset="0"/>
                        </a:rPr>
                        <a:t>Adults with a PDA should undergo assessment of LV function and left-sided chamber size with echocardiography and/or CMR imaging, to guide recommendations for treatment. </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4362" marR="643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89084588"/>
                  </a:ext>
                </a:extLst>
              </a:tr>
              <a:tr h="890514">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4362" marR="643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4362" marR="643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4"/>
                      </a:pPr>
                      <a:r>
                        <a:rPr lang="en-US" sz="1800" b="1" dirty="0">
                          <a:effectLst/>
                          <a:latin typeface="Times New Roman" panose="02020603050405020304" pitchFamily="18" charset="0"/>
                          <a:ea typeface="FrutigerLTStd-Light"/>
                          <a:cs typeface="Arial" panose="020B0604020202020204" pitchFamily="34" charset="0"/>
                        </a:rPr>
                        <a:t>In adults with a PDA and PAH, balloon test occlusion of the PDA can be useful to facilitate accurate quantification of PVR and to identify patients who are candidates for closure.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4362" marR="643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43513841"/>
                  </a:ext>
                </a:extLst>
              </a:tr>
            </a:tbl>
          </a:graphicData>
        </a:graphic>
      </p:graphicFrame>
    </p:spTree>
    <p:extLst>
      <p:ext uri="{BB962C8B-B14F-4D97-AF65-F5344CB8AC3E}">
        <p14:creationId xmlns:p14="http://schemas.microsoft.com/office/powerpoint/2010/main" val="188329677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2DD0EB-E605-9C0F-400D-673F16A478D3}"/>
              </a:ext>
            </a:extLst>
          </p:cNvPr>
          <p:cNvSpPr txBox="1"/>
          <p:nvPr/>
        </p:nvSpPr>
        <p:spPr>
          <a:xfrm>
            <a:off x="4370411" y="810353"/>
            <a:ext cx="5889576" cy="523220"/>
          </a:xfrm>
          <a:prstGeom prst="rect">
            <a:avLst/>
          </a:prstGeom>
          <a:noFill/>
        </p:spPr>
        <p:txBody>
          <a:bodyPr wrap="square">
            <a:spAutoFit/>
          </a:bodyPr>
          <a:lstStyle/>
          <a:p>
            <a:r>
              <a:rPr lang="en-US" sz="2800" dirty="0">
                <a:latin typeface="Lub Dub Medium" panose="020B0603030403020204" pitchFamily="34" charset="0"/>
              </a:rPr>
              <a:t>Patent Ductus Arteriosus (</a:t>
            </a:r>
            <a:r>
              <a:rPr lang="en-US" sz="2800" dirty="0" err="1">
                <a:latin typeface="Lub Dub Medium" panose="020B0603030403020204" pitchFamily="34" charset="0"/>
              </a:rPr>
              <a:t>con’t</a:t>
            </a:r>
            <a:r>
              <a:rPr lang="en-US" sz="2800" dirty="0">
                <a:latin typeface="Lub Dub Medium" panose="020B0603030403020204" pitchFamily="34" charset="0"/>
              </a:rPr>
              <a:t>.) </a:t>
            </a:r>
          </a:p>
        </p:txBody>
      </p:sp>
      <p:graphicFrame>
        <p:nvGraphicFramePr>
          <p:cNvPr id="3" name="Table 2">
            <a:extLst>
              <a:ext uri="{FF2B5EF4-FFF2-40B4-BE49-F238E27FC236}">
                <a16:creationId xmlns:a16="http://schemas.microsoft.com/office/drawing/2014/main" id="{783BED9E-AACE-E553-72A5-D9E0D87C29DD}"/>
              </a:ext>
            </a:extLst>
          </p:cNvPr>
          <p:cNvGraphicFramePr>
            <a:graphicFrameLocks noGrp="1"/>
          </p:cNvGraphicFramePr>
          <p:nvPr>
            <p:extLst>
              <p:ext uri="{D42A27DB-BD31-4B8C-83A1-F6EECF244321}">
                <p14:modId xmlns:p14="http://schemas.microsoft.com/office/powerpoint/2010/main" val="1598230574"/>
              </p:ext>
            </p:extLst>
          </p:nvPr>
        </p:nvGraphicFramePr>
        <p:xfrm>
          <a:off x="2879658" y="1905000"/>
          <a:ext cx="8871083" cy="5252637"/>
        </p:xfrm>
        <a:graphic>
          <a:graphicData uri="http://schemas.openxmlformats.org/drawingml/2006/table">
            <a:tbl>
              <a:tblPr firstRow="1" firstCol="1" bandRow="1"/>
              <a:tblGrid>
                <a:gridCol w="989832">
                  <a:extLst>
                    <a:ext uri="{9D8B030D-6E8A-4147-A177-3AD203B41FA5}">
                      <a16:colId xmlns:a16="http://schemas.microsoft.com/office/drawing/2014/main" val="2432634558"/>
                    </a:ext>
                  </a:extLst>
                </a:gridCol>
                <a:gridCol w="994628">
                  <a:extLst>
                    <a:ext uri="{9D8B030D-6E8A-4147-A177-3AD203B41FA5}">
                      <a16:colId xmlns:a16="http://schemas.microsoft.com/office/drawing/2014/main" val="2937789060"/>
                    </a:ext>
                  </a:extLst>
                </a:gridCol>
                <a:gridCol w="6886623">
                  <a:extLst>
                    <a:ext uri="{9D8B030D-6E8A-4147-A177-3AD203B41FA5}">
                      <a16:colId xmlns:a16="http://schemas.microsoft.com/office/drawing/2014/main" val="1796395297"/>
                    </a:ext>
                  </a:extLst>
                </a:gridCol>
              </a:tblGrid>
              <a:tr h="244695">
                <a:tc gridSpan="3">
                  <a:txBody>
                    <a:bodyPr/>
                    <a:lstStyle/>
                    <a:p>
                      <a:pPr marL="0" marR="0" algn="ctr">
                        <a:lnSpc>
                          <a:spcPct val="100000"/>
                        </a:lnSpc>
                        <a:spcAft>
                          <a:spcPts val="800"/>
                        </a:spcAft>
                        <a:buNone/>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Therapeutic</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4132" marR="541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28393400"/>
                  </a:ext>
                </a:extLst>
              </a:tr>
              <a:tr h="1110799">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4132" marR="541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4132" marR="541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5"/>
                      </a:pPr>
                      <a:r>
                        <a:rPr lang="en-US" sz="1800" b="1" dirty="0">
                          <a:effectLst/>
                          <a:latin typeface="Times New Roman" panose="02020603050405020304" pitchFamily="18" charset="0"/>
                          <a:ea typeface="FrutigerLTStd-Light"/>
                          <a:cs typeface="Arial" panose="020B0604020202020204" pitchFamily="34" charset="0"/>
                        </a:rPr>
                        <a:t>In adults with a PDA, left heart enlargement attributable to the PDA, a net left-to-right shunt, and no evidence of PAH (PVR ≤2 Wood units), closure to eliminate the shunt is recommended to improve clinical outcomes.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4132" marR="54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73342015"/>
                  </a:ext>
                </a:extLst>
              </a:tr>
              <a:tr h="1110799">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4132" marR="541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4132" marR="541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6"/>
                      </a:pPr>
                      <a:r>
                        <a:rPr lang="en-US" sz="1800" b="1" dirty="0">
                          <a:effectLst/>
                          <a:latin typeface="Times New Roman" panose="02020603050405020304" pitchFamily="18" charset="0"/>
                          <a:ea typeface="FrutigerLTStd-Light"/>
                          <a:cs typeface="Arial" panose="020B0604020202020204" pitchFamily="34" charset="0"/>
                        </a:rPr>
                        <a:t>In adults with a PDA, left heart enlargement attributable to the PDA, a net left-to-right shunt, and PVR &gt;2 but &lt;5 Wood units, closure to eliminate the shunt is reasonable to improve clinical outcomes.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4132" marR="54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4731727"/>
                  </a:ext>
                </a:extLst>
              </a:tr>
              <a:tr h="1110799">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2b</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4132" marR="541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C-EO</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4132" marR="541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7"/>
                      </a:pPr>
                      <a:r>
                        <a:rPr lang="en-US" sz="1800" b="1" dirty="0">
                          <a:effectLst/>
                          <a:latin typeface="Times New Roman" panose="02020603050405020304" pitchFamily="18" charset="0"/>
                          <a:ea typeface="FrutigerLTStd-Light"/>
                          <a:cs typeface="Arial" panose="020B0604020202020204" pitchFamily="34" charset="0"/>
                        </a:rPr>
                        <a:t>In adults with a PDA, left heart enlargement attributable to the PDA, a net left-to-right shunt, and moderate PAH (PVR 5 to 8 Wood units), closure may be considered if the PVR drops to &lt;5 Wood units with initiation of PAH therapies.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4132" marR="54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7009932"/>
                  </a:ext>
                </a:extLst>
              </a:tr>
              <a:tr h="822098">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 No Benefit</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4132" marR="541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F7F"/>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C-EO</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4132" marR="541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8"/>
                      </a:pPr>
                      <a:r>
                        <a:rPr lang="en-US" sz="1800" b="1" dirty="0">
                          <a:effectLst/>
                          <a:latin typeface="Times New Roman" panose="02020603050405020304" pitchFamily="18" charset="0"/>
                          <a:ea typeface="FrutigerLTStd-Light"/>
                          <a:cs typeface="Arial" panose="020B0604020202020204" pitchFamily="34" charset="0"/>
                        </a:rPr>
                        <a:t>In asymptomatic adults with a PDA, no evidence of left atrial or LV enlargement, and no prior history of endarteritis, closure has no benefit.</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4132" marR="54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54540475"/>
                  </a:ext>
                </a:extLst>
              </a:tr>
              <a:tr h="822098">
                <a:tc>
                  <a:txBody>
                    <a:bodyPr/>
                    <a:lstStyle/>
                    <a:p>
                      <a:pPr marL="0" marR="0" algn="ctr">
                        <a:lnSpc>
                          <a:spcPct val="100000"/>
                        </a:lnSpc>
                        <a:spcAft>
                          <a:spcPts val="800"/>
                        </a:spcAft>
                        <a:buNone/>
                      </a:pPr>
                      <a:r>
                        <a:rPr lang="en-US" sz="1800" b="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3: Harm</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4132" marR="541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1C08"/>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4132" marR="541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9"/>
                      </a:pPr>
                      <a:r>
                        <a:rPr lang="en-US" sz="1800" b="1" dirty="0">
                          <a:effectLst/>
                          <a:latin typeface="Times New Roman" panose="02020603050405020304" pitchFamily="18" charset="0"/>
                          <a:ea typeface="FrutigerLTStd-Light"/>
                          <a:cs typeface="Arial" panose="020B0604020202020204" pitchFamily="34" charset="0"/>
                        </a:rPr>
                        <a:t>In adults with a PDA and Eisenmenger syndrome or PVR &gt;10 Wood units, closure to eliminate the shunt should not be performed to avoid additional morbidity or mortality risk.</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4132" marR="54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6808259"/>
                  </a:ext>
                </a:extLst>
              </a:tr>
            </a:tbl>
          </a:graphicData>
        </a:graphic>
      </p:graphicFrame>
    </p:spTree>
    <p:extLst>
      <p:ext uri="{BB962C8B-B14F-4D97-AF65-F5344CB8AC3E}">
        <p14:creationId xmlns:p14="http://schemas.microsoft.com/office/powerpoint/2010/main" val="325571605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0FE4CC-AD42-90AC-1DE5-007E0416D9A6}"/>
              </a:ext>
            </a:extLst>
          </p:cNvPr>
          <p:cNvSpPr txBox="1"/>
          <p:nvPr/>
        </p:nvSpPr>
        <p:spPr>
          <a:xfrm>
            <a:off x="3759603" y="304800"/>
            <a:ext cx="7111194" cy="954107"/>
          </a:xfrm>
          <a:prstGeom prst="rect">
            <a:avLst/>
          </a:prstGeom>
          <a:noFill/>
        </p:spPr>
        <p:txBody>
          <a:bodyPr wrap="square">
            <a:spAutoFit/>
          </a:bodyPr>
          <a:lstStyle/>
          <a:p>
            <a:r>
              <a:rPr lang="en-US" sz="2800" dirty="0">
                <a:latin typeface="Lub Dub Medium" panose="020B0603030403020204" pitchFamily="34" charset="0"/>
              </a:rPr>
              <a:t>Table 18. Patent Ductus Arteriosus: Routine Follow-Up and Testing Intervals</a:t>
            </a:r>
          </a:p>
        </p:txBody>
      </p:sp>
      <p:graphicFrame>
        <p:nvGraphicFramePr>
          <p:cNvPr id="3" name="Table 2">
            <a:extLst>
              <a:ext uri="{FF2B5EF4-FFF2-40B4-BE49-F238E27FC236}">
                <a16:creationId xmlns:a16="http://schemas.microsoft.com/office/drawing/2014/main" id="{874955D3-77E0-45C2-4EC8-BFDF2F86BC99}"/>
              </a:ext>
            </a:extLst>
          </p:cNvPr>
          <p:cNvGraphicFramePr>
            <a:graphicFrameLocks noGrp="1"/>
          </p:cNvGraphicFramePr>
          <p:nvPr>
            <p:extLst>
              <p:ext uri="{D42A27DB-BD31-4B8C-83A1-F6EECF244321}">
                <p14:modId xmlns:p14="http://schemas.microsoft.com/office/powerpoint/2010/main" val="1151663802"/>
              </p:ext>
            </p:extLst>
          </p:nvPr>
        </p:nvGraphicFramePr>
        <p:xfrm>
          <a:off x="2708671" y="1600200"/>
          <a:ext cx="9213057" cy="3097151"/>
        </p:xfrm>
        <a:graphic>
          <a:graphicData uri="http://schemas.openxmlformats.org/drawingml/2006/table">
            <a:tbl>
              <a:tblPr firstRow="1" firstCol="1" bandRow="1"/>
              <a:tblGrid>
                <a:gridCol w="2535661">
                  <a:extLst>
                    <a:ext uri="{9D8B030D-6E8A-4147-A177-3AD203B41FA5}">
                      <a16:colId xmlns:a16="http://schemas.microsoft.com/office/drawing/2014/main" val="3127127519"/>
                    </a:ext>
                  </a:extLst>
                </a:gridCol>
                <a:gridCol w="1799896">
                  <a:extLst>
                    <a:ext uri="{9D8B030D-6E8A-4147-A177-3AD203B41FA5}">
                      <a16:colId xmlns:a16="http://schemas.microsoft.com/office/drawing/2014/main" val="429521405"/>
                    </a:ext>
                  </a:extLst>
                </a:gridCol>
                <a:gridCol w="1756615">
                  <a:extLst>
                    <a:ext uri="{9D8B030D-6E8A-4147-A177-3AD203B41FA5}">
                      <a16:colId xmlns:a16="http://schemas.microsoft.com/office/drawing/2014/main" val="2904717181"/>
                    </a:ext>
                  </a:extLst>
                </a:gridCol>
                <a:gridCol w="1524219">
                  <a:extLst>
                    <a:ext uri="{9D8B030D-6E8A-4147-A177-3AD203B41FA5}">
                      <a16:colId xmlns:a16="http://schemas.microsoft.com/office/drawing/2014/main" val="223830612"/>
                    </a:ext>
                  </a:extLst>
                </a:gridCol>
                <a:gridCol w="1596666">
                  <a:extLst>
                    <a:ext uri="{9D8B030D-6E8A-4147-A177-3AD203B41FA5}">
                      <a16:colId xmlns:a16="http://schemas.microsoft.com/office/drawing/2014/main" val="1573918430"/>
                    </a:ext>
                  </a:extLst>
                </a:gridCol>
              </a:tblGrid>
              <a:tr h="596928">
                <a:tc>
                  <a:txBody>
                    <a:bodyPr/>
                    <a:lstStyle/>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Type of Follow-Up or Testing</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dirty="0">
                          <a:effectLst/>
                          <a:latin typeface="Times New Roman" panose="02020603050405020304" pitchFamily="18" charset="0"/>
                          <a:ea typeface="Times New Roman" panose="02020603050405020304" pitchFamily="18" charset="0"/>
                          <a:cs typeface="Arial" panose="020B0604020202020204" pitchFamily="34" charset="0"/>
                        </a:rPr>
                        <a:t>Physiological Stage A</a:t>
                      </a:r>
                      <a:r>
                        <a:rPr lang="en-US" sz="1800" b="1" u="none" strike="noStrike" kern="100" dirty="0">
                          <a:solidFill>
                            <a:srgbClr val="0070C0"/>
                          </a:solidFill>
                          <a:effectLst/>
                          <a:latin typeface="Times New Roman" panose="02020603050405020304" pitchFamily="18" charset="0"/>
                          <a:ea typeface="Times New Roman" panose="02020603050405020304" pitchFamily="18" charset="0"/>
                          <a:cs typeface="Arial" panose="020B0604020202020204" pitchFamily="34" charset="0"/>
                          <a:hlinkClick r:id="rId2"/>
                        </a:rPr>
                        <a:t>*</a:t>
                      </a:r>
                      <a:r>
                        <a:rPr lang="en-US" sz="1800" b="1" kern="100" dirty="0">
                          <a:effectLst/>
                          <a:latin typeface="Times New Roman" panose="02020603050405020304" pitchFamily="18" charset="0"/>
                          <a:ea typeface="Times New Roman" panose="02020603050405020304" pitchFamily="18" charset="0"/>
                          <a:cs typeface="Arial" panose="020B0604020202020204" pitchFamily="34" charset="0"/>
                        </a:rPr>
                        <a:t>† (mo)</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dirty="0">
                          <a:effectLst/>
                          <a:latin typeface="Times New Roman" panose="02020603050405020304" pitchFamily="18" charset="0"/>
                          <a:ea typeface="Times New Roman" panose="02020603050405020304" pitchFamily="18" charset="0"/>
                          <a:cs typeface="Arial" panose="020B0604020202020204" pitchFamily="34" charset="0"/>
                        </a:rPr>
                        <a:t>Physiological Stage B*‡ (</a:t>
                      </a:r>
                      <a:r>
                        <a:rPr lang="en-US" sz="1800" b="1" kern="100" dirty="0" err="1">
                          <a:effectLst/>
                          <a:latin typeface="Times New Roman" panose="02020603050405020304" pitchFamily="18" charset="0"/>
                          <a:ea typeface="Times New Roman" panose="02020603050405020304" pitchFamily="18" charset="0"/>
                          <a:cs typeface="Arial" panose="020B0604020202020204" pitchFamily="34" charset="0"/>
                        </a:rPr>
                        <a:t>mo</a:t>
                      </a:r>
                      <a:r>
                        <a:rPr lang="en-US" sz="1800" b="1" kern="1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Physiological Stage C* (mo)</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Physiological Stage D* (mo)</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4961100"/>
                  </a:ext>
                </a:extLst>
              </a:tr>
              <a:tr h="740347">
                <a:tc>
                  <a:txBody>
                    <a:bodyPr/>
                    <a:lstStyle/>
                    <a:p>
                      <a:pPr marL="0" marR="0">
                        <a:lnSpc>
                          <a:spcPct val="200000"/>
                        </a:lnSpc>
                        <a:spcAft>
                          <a:spcPts val="800"/>
                        </a:spcAft>
                        <a:buNone/>
                      </a:pPr>
                      <a:r>
                        <a:rPr lang="en-US"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Outpatient ACHD cardiologist</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36–60</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12–60</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6–12</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3–6</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41388448"/>
                  </a:ext>
                </a:extLst>
              </a:tr>
              <a:tr h="472795">
                <a:tc>
                  <a:txBody>
                    <a:bodyPr/>
                    <a:lstStyle/>
                    <a:p>
                      <a:pPr marL="0" marR="0">
                        <a:lnSpc>
                          <a:spcPct val="2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Electrocardiogram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36–60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12–60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02026686"/>
                  </a:ext>
                </a:extLst>
              </a:tr>
              <a:tr h="740347">
                <a:tc>
                  <a:txBody>
                    <a:bodyPr/>
                    <a:lstStyle/>
                    <a:p>
                      <a:pPr marL="0" marR="0">
                        <a:lnSpc>
                          <a:spcPct val="200000"/>
                        </a:lnSpc>
                        <a:spcAft>
                          <a:spcPts val="800"/>
                        </a:spcAft>
                        <a:buNone/>
                      </a:pPr>
                      <a:r>
                        <a:rPr lang="en-US"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Transthoracic echocardiogram</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36–60</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12–60</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3848054"/>
                  </a:ext>
                </a:extLst>
              </a:tr>
            </a:tbl>
          </a:graphicData>
        </a:graphic>
      </p:graphicFrame>
      <p:sp>
        <p:nvSpPr>
          <p:cNvPr id="8" name="TextBox 7">
            <a:extLst>
              <a:ext uri="{FF2B5EF4-FFF2-40B4-BE49-F238E27FC236}">
                <a16:creationId xmlns:a16="http://schemas.microsoft.com/office/drawing/2014/main" id="{FE0D1FE3-8D61-4E27-299A-74F7DBD228F8}"/>
              </a:ext>
            </a:extLst>
          </p:cNvPr>
          <p:cNvSpPr txBox="1"/>
          <p:nvPr/>
        </p:nvSpPr>
        <p:spPr>
          <a:xfrm>
            <a:off x="2708671" y="4953000"/>
            <a:ext cx="9213057" cy="2492990"/>
          </a:xfrm>
          <a:prstGeom prst="rect">
            <a:avLst/>
          </a:prstGeom>
          <a:noFill/>
        </p:spPr>
        <p:txBody>
          <a:bodyPr wrap="square">
            <a:spAutoFit/>
          </a:bodyPr>
          <a:lstStyle/>
          <a:p>
            <a:r>
              <a:rPr lang="en-US" sz="1200" dirty="0">
                <a:latin typeface="Lub Dub Medium" panose="020B0603030403020204" pitchFamily="34" charset="0"/>
              </a:rPr>
              <a:t>Modified with permission from Stout et al. Copyright 2018 American Heart Association, Inc. and American College of Cardiology Foundation.</a:t>
            </a:r>
          </a:p>
          <a:p>
            <a:endParaRPr lang="en-US" sz="1200" dirty="0">
              <a:latin typeface="Lub Dub Medium" panose="020B0603030403020204" pitchFamily="34" charset="0"/>
            </a:endParaRPr>
          </a:p>
          <a:p>
            <a:r>
              <a:rPr lang="en-US" sz="1200" dirty="0">
                <a:latin typeface="Lub Dub Medium" panose="020B0603030403020204" pitchFamily="34" charset="0"/>
              </a:rPr>
              <a:t>*See Section 2.2 for details on the ACHD anatomic and physiological classification system.</a:t>
            </a:r>
          </a:p>
          <a:p>
            <a:endParaRPr lang="en-US" sz="1200" dirty="0">
              <a:latin typeface="Lub Dub Medium" panose="020B0603030403020204" pitchFamily="34" charset="0"/>
            </a:endParaRPr>
          </a:p>
          <a:p>
            <a:r>
              <a:rPr lang="en-US" sz="1200" dirty="0">
                <a:latin typeface="Lub Dub Medium" panose="020B0603030403020204" pitchFamily="34" charset="0"/>
              </a:rPr>
              <a:t>†Stage A patients who had closure of their PDA during infancy without residual shunt, chamber dilation, or complications can likely be discharged from cardiology care or be seen on an as-needed basis </a:t>
            </a:r>
          </a:p>
          <a:p>
            <a:endParaRPr lang="en-US" sz="1200" dirty="0">
              <a:latin typeface="Lub Dub Medium" panose="020B0603030403020204" pitchFamily="34" charset="0"/>
            </a:endParaRPr>
          </a:p>
          <a:p>
            <a:r>
              <a:rPr lang="en-US" sz="1200" dirty="0">
                <a:latin typeface="Lub Dub Medium" panose="020B0603030403020204" pitchFamily="34" charset="0"/>
              </a:rPr>
              <a:t>‡Stage B patients with a PDA and a hemodynamically insignificant shunt who have normal chamber size without pulmonary hypertension can be seen every 36 to 60 months. Patients with ventricular dilation, dysfunction, or arrhythmia should be seen more frequently.</a:t>
            </a:r>
          </a:p>
          <a:p>
            <a:endParaRPr lang="en-US" sz="1200" dirty="0">
              <a:latin typeface="Lub Dub Medium" panose="020B0603030403020204" pitchFamily="34" charset="0"/>
            </a:endParaRPr>
          </a:p>
          <a:p>
            <a:r>
              <a:rPr lang="en-US" sz="1200" dirty="0">
                <a:latin typeface="Lub Dub Medium" panose="020B0603030403020204" pitchFamily="34" charset="0"/>
              </a:rPr>
              <a:t>ACHD indicates adult congenital heart disease; and PDA, patent ductus arteriosus.</a:t>
            </a:r>
          </a:p>
        </p:txBody>
      </p:sp>
    </p:spTree>
    <p:extLst>
      <p:ext uri="{BB962C8B-B14F-4D97-AF65-F5344CB8AC3E}">
        <p14:creationId xmlns:p14="http://schemas.microsoft.com/office/powerpoint/2010/main" val="425305523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107</a:t>
            </a:fld>
            <a:endParaRPr lang="en-US" dirty="0"/>
          </a:p>
        </p:txBody>
      </p:sp>
      <p:pic>
        <p:nvPicPr>
          <p:cNvPr id="3" name="Picture 2" descr="A diagram of a flowchart&#10;&#10;AI-generated content may be incorrect.">
            <a:extLst>
              <a:ext uri="{FF2B5EF4-FFF2-40B4-BE49-F238E27FC236}">
                <a16:creationId xmlns:a16="http://schemas.microsoft.com/office/drawing/2014/main" id="{2531C6B0-9AAF-FB6E-16B1-A7BF43DD07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0"/>
            <a:ext cx="7010400" cy="7448550"/>
          </a:xfrm>
          <a:prstGeom prst="rect">
            <a:avLst/>
          </a:prstGeom>
        </p:spPr>
      </p:pic>
      <p:sp>
        <p:nvSpPr>
          <p:cNvPr id="4" name="TextBox 3">
            <a:extLst>
              <a:ext uri="{FF2B5EF4-FFF2-40B4-BE49-F238E27FC236}">
                <a16:creationId xmlns:a16="http://schemas.microsoft.com/office/drawing/2014/main" id="{C6981D24-04AB-1274-2B77-E5B7AC9DF4B6}"/>
              </a:ext>
            </a:extLst>
          </p:cNvPr>
          <p:cNvSpPr txBox="1"/>
          <p:nvPr/>
        </p:nvSpPr>
        <p:spPr>
          <a:xfrm>
            <a:off x="457200" y="1371600"/>
            <a:ext cx="2860678" cy="2677656"/>
          </a:xfrm>
          <a:prstGeom prst="rect">
            <a:avLst/>
          </a:prstGeom>
          <a:noFill/>
        </p:spPr>
        <p:txBody>
          <a:bodyPr wrap="square">
            <a:spAutoFit/>
          </a:bodyPr>
          <a:lstStyle/>
          <a:p>
            <a:r>
              <a:rPr lang="en-US" sz="2800" dirty="0">
                <a:latin typeface="Lub Dub Medium" panose="020B0603030403020204" pitchFamily="34" charset="0"/>
              </a:rPr>
              <a:t>Figure 4. Closure Considerations for Patent Ductus Arteriosus. </a:t>
            </a:r>
          </a:p>
        </p:txBody>
      </p:sp>
      <p:sp>
        <p:nvSpPr>
          <p:cNvPr id="7" name="TextBox 6">
            <a:extLst>
              <a:ext uri="{FF2B5EF4-FFF2-40B4-BE49-F238E27FC236}">
                <a16:creationId xmlns:a16="http://schemas.microsoft.com/office/drawing/2014/main" id="{D94FBCB8-84FE-EA83-F348-15347281DE1C}"/>
              </a:ext>
            </a:extLst>
          </p:cNvPr>
          <p:cNvSpPr txBox="1"/>
          <p:nvPr/>
        </p:nvSpPr>
        <p:spPr>
          <a:xfrm>
            <a:off x="431800" y="6432887"/>
            <a:ext cx="2743200" cy="1015663"/>
          </a:xfrm>
          <a:prstGeom prst="rect">
            <a:avLst/>
          </a:prstGeom>
          <a:noFill/>
        </p:spPr>
        <p:txBody>
          <a:bodyPr wrap="square">
            <a:spAutoFit/>
          </a:bodyPr>
          <a:lstStyle/>
          <a:p>
            <a:r>
              <a:rPr lang="en-US" sz="1200" dirty="0">
                <a:latin typeface="Lub Dub Medium" panose="020B0603030403020204" pitchFamily="34" charset="0"/>
              </a:rPr>
              <a:t>PAH indicates pulmonary arterial hypertension; PDA, patent ductus arteriosus; PVR, pulmonary vascular resistance; and WU, Wood units.</a:t>
            </a:r>
          </a:p>
        </p:txBody>
      </p:sp>
    </p:spTree>
    <p:extLst>
      <p:ext uri="{BB962C8B-B14F-4D97-AF65-F5344CB8AC3E}">
        <p14:creationId xmlns:p14="http://schemas.microsoft.com/office/powerpoint/2010/main" val="128689214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1E8F9409-BBFE-27C4-0BD1-62F6ADD69109}"/>
              </a:ext>
            </a:extLst>
          </p:cNvPr>
          <p:cNvGraphicFramePr>
            <a:graphicFrameLocks noGrp="1"/>
          </p:cNvGraphicFramePr>
          <p:nvPr>
            <p:extLst>
              <p:ext uri="{D42A27DB-BD31-4B8C-83A1-F6EECF244321}">
                <p14:modId xmlns:p14="http://schemas.microsoft.com/office/powerpoint/2010/main" val="1996030079"/>
              </p:ext>
            </p:extLst>
          </p:nvPr>
        </p:nvGraphicFramePr>
        <p:xfrm>
          <a:off x="2858687" y="2039212"/>
          <a:ext cx="8913020" cy="4151176"/>
        </p:xfrm>
        <a:graphic>
          <a:graphicData uri="http://schemas.openxmlformats.org/drawingml/2006/table">
            <a:tbl>
              <a:tblPr firstRow="1" firstCol="1" bandRow="1"/>
              <a:tblGrid>
                <a:gridCol w="839321">
                  <a:extLst>
                    <a:ext uri="{9D8B030D-6E8A-4147-A177-3AD203B41FA5}">
                      <a16:colId xmlns:a16="http://schemas.microsoft.com/office/drawing/2014/main" val="547018062"/>
                    </a:ext>
                  </a:extLst>
                </a:gridCol>
                <a:gridCol w="771603">
                  <a:extLst>
                    <a:ext uri="{9D8B030D-6E8A-4147-A177-3AD203B41FA5}">
                      <a16:colId xmlns:a16="http://schemas.microsoft.com/office/drawing/2014/main" val="3241622032"/>
                    </a:ext>
                  </a:extLst>
                </a:gridCol>
                <a:gridCol w="7302096">
                  <a:extLst>
                    <a:ext uri="{9D8B030D-6E8A-4147-A177-3AD203B41FA5}">
                      <a16:colId xmlns:a16="http://schemas.microsoft.com/office/drawing/2014/main" val="1402908156"/>
                    </a:ext>
                  </a:extLst>
                </a:gridCol>
              </a:tblGrid>
              <a:tr h="1010512">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Recommendations for </a:t>
                      </a:r>
                      <a:r>
                        <a:rPr lang="en-US" sz="1800" b="1">
                          <a:effectLst/>
                          <a:latin typeface="Times New Roman" panose="02020603050405020304" pitchFamily="18" charset="0"/>
                          <a:ea typeface="Times New Roman" panose="02020603050405020304" pitchFamily="18" charset="0"/>
                        </a:rPr>
                        <a:t>Cor Triatriatum Sinister</a:t>
                      </a:r>
                      <a:endParaRPr lang="en-US" sz="1800">
                        <a:effectLst/>
                        <a:latin typeface="Times New Roman" panose="02020603050405020304" pitchFamily="18" charset="0"/>
                        <a:ea typeface="Times New Roman" panose="02020603050405020304" pitchFamily="18" charset="0"/>
                      </a:endParaRPr>
                    </a:p>
                    <a:p>
                      <a:pPr marL="0" marR="0" algn="ctr">
                        <a:lnSpc>
                          <a:spcPct val="100000"/>
                        </a:lnSpc>
                        <a:spcAft>
                          <a:spcPts val="800"/>
                        </a:spcAft>
                        <a:buNone/>
                      </a:pPr>
                      <a:r>
                        <a:rPr lang="en-US" sz="1800">
                          <a:solidFill>
                            <a:srgbClr val="000000"/>
                          </a:solidFill>
                          <a:effectLst/>
                          <a:latin typeface="Times New Roman" panose="02020603050405020304" pitchFamily="18" charset="0"/>
                          <a:ea typeface="Times New Roman" panose="02020603050405020304" pitchFamily="18" charset="0"/>
                        </a:rPr>
                        <a:t>Referenced studies that support recommendations are summarized in the Evidence Table.</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692309427"/>
                  </a:ext>
                </a:extLst>
              </a:tr>
              <a:tr h="299822">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Recommendations </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0711444"/>
                  </a:ext>
                </a:extLst>
              </a:tr>
              <a:tr h="442266">
                <a:tc gridSpan="3">
                  <a:txBody>
                    <a:bodyPr/>
                    <a:lstStyle/>
                    <a:p>
                      <a:pPr marL="0" marR="0" algn="ctr">
                        <a:lnSpc>
                          <a:spcPct val="1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rPr>
                        <a:t>Diagnostic</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90260344"/>
                  </a:ext>
                </a:extLst>
              </a:tr>
              <a:tr h="1199288">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Clr>
                          <a:srgbClr val="000000"/>
                        </a:buClr>
                        <a:buFont typeface="+mj-lt"/>
                        <a:buAutoNum type="arabicPeriod"/>
                      </a:pPr>
                      <a:r>
                        <a:rPr lang="en-US" sz="1800" b="1" dirty="0">
                          <a:solidFill>
                            <a:srgbClr val="000000"/>
                          </a:solidFill>
                          <a:effectLst/>
                          <a:latin typeface="Times New Roman" panose="02020603050405020304" pitchFamily="18" charset="0"/>
                          <a:ea typeface="Times New Roman" panose="02020603050405020304" pitchFamily="18" charset="0"/>
                        </a:rPr>
                        <a:t>In </a:t>
                      </a:r>
                      <a:r>
                        <a:rPr lang="en-US" sz="1800" b="1" dirty="0">
                          <a:effectLst/>
                          <a:latin typeface="Times New Roman" panose="02020603050405020304" pitchFamily="18" charset="0"/>
                          <a:ea typeface="Times New Roman" panose="02020603050405020304" pitchFamily="18" charset="0"/>
                        </a:rPr>
                        <a:t>adults with unrepaired </a:t>
                      </a:r>
                      <a:r>
                        <a:rPr lang="en-US" sz="1800" b="1" dirty="0" err="1">
                          <a:effectLst/>
                          <a:latin typeface="Times New Roman" panose="02020603050405020304" pitchFamily="18" charset="0"/>
                          <a:ea typeface="Times New Roman" panose="02020603050405020304" pitchFamily="18" charset="0"/>
                        </a:rPr>
                        <a:t>cor</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triatriatum</a:t>
                      </a:r>
                      <a:r>
                        <a:rPr lang="en-US" sz="1800" b="1" dirty="0">
                          <a:effectLst/>
                          <a:latin typeface="Times New Roman" panose="02020603050405020304" pitchFamily="18" charset="0"/>
                          <a:ea typeface="Times New Roman" panose="02020603050405020304" pitchFamily="18" charset="0"/>
                        </a:rPr>
                        <a:t> sinister, transesophageal echocardiography and/or cross-sectional imaging can be useful to identify the size and location of the membrane orifice and to assess for the presence of associated congenital cardiac defects.</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1278222"/>
                  </a:ext>
                </a:extLst>
              </a:tr>
              <a:tr h="1199288">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Clr>
                          <a:srgbClr val="000000"/>
                        </a:buClr>
                        <a:buFont typeface="+mj-lt"/>
                        <a:buAutoNum type="arabicPeriod" startAt="2"/>
                      </a:pPr>
                      <a:r>
                        <a:rPr lang="en-US" sz="1800" b="1" dirty="0">
                          <a:solidFill>
                            <a:srgbClr val="000000"/>
                          </a:solidFill>
                          <a:effectLst/>
                          <a:latin typeface="Times New Roman" panose="02020603050405020304" pitchFamily="18" charset="0"/>
                          <a:ea typeface="Times New Roman" panose="02020603050405020304" pitchFamily="18" charset="0"/>
                        </a:rPr>
                        <a:t>In adults with repaired </a:t>
                      </a:r>
                      <a:r>
                        <a:rPr lang="en-US" sz="1800" b="1" dirty="0" err="1">
                          <a:solidFill>
                            <a:srgbClr val="000000"/>
                          </a:solidFill>
                          <a:effectLst/>
                          <a:latin typeface="Times New Roman" panose="02020603050405020304" pitchFamily="18" charset="0"/>
                          <a:ea typeface="Times New Roman" panose="02020603050405020304" pitchFamily="18" charset="0"/>
                        </a:rPr>
                        <a:t>cor</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triatriatum</a:t>
                      </a:r>
                      <a:r>
                        <a:rPr lang="en-US" sz="1800" b="1" dirty="0">
                          <a:solidFill>
                            <a:srgbClr val="000000"/>
                          </a:solidFill>
                          <a:effectLst/>
                          <a:latin typeface="Times New Roman" panose="02020603050405020304" pitchFamily="18" charset="0"/>
                          <a:ea typeface="Times New Roman" panose="02020603050405020304" pitchFamily="18" charset="0"/>
                        </a:rPr>
                        <a:t> sinister and symptoms compatible with recurrent membrane obstruction, it is reasonable to evaluate for the presence of residual congenital cardiac defects, including pulmonary vein stenosis.</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58663274"/>
                  </a:ext>
                </a:extLst>
              </a:tr>
            </a:tbl>
          </a:graphicData>
        </a:graphic>
      </p:graphicFrame>
      <p:sp>
        <p:nvSpPr>
          <p:cNvPr id="7" name="TextBox 6">
            <a:extLst>
              <a:ext uri="{FF2B5EF4-FFF2-40B4-BE49-F238E27FC236}">
                <a16:creationId xmlns:a16="http://schemas.microsoft.com/office/drawing/2014/main" id="{26EB3670-2431-FE58-62D5-38FB963CD1F6}"/>
              </a:ext>
            </a:extLst>
          </p:cNvPr>
          <p:cNvSpPr txBox="1"/>
          <p:nvPr/>
        </p:nvSpPr>
        <p:spPr>
          <a:xfrm>
            <a:off x="5194501" y="1143000"/>
            <a:ext cx="4241397" cy="523220"/>
          </a:xfrm>
          <a:prstGeom prst="rect">
            <a:avLst/>
          </a:prstGeom>
          <a:noFill/>
        </p:spPr>
        <p:txBody>
          <a:bodyPr wrap="square">
            <a:spAutoFit/>
          </a:bodyPr>
          <a:lstStyle/>
          <a:p>
            <a:r>
              <a:rPr lang="en-US" sz="2800" dirty="0">
                <a:latin typeface="Lub Dub Medium" panose="020B0603030403020204" pitchFamily="34" charset="0"/>
              </a:rPr>
              <a:t>Cor </a:t>
            </a:r>
            <a:r>
              <a:rPr lang="en-US" sz="2800" dirty="0" err="1">
                <a:latin typeface="Lub Dub Medium" panose="020B0603030403020204" pitchFamily="34" charset="0"/>
              </a:rPr>
              <a:t>Triatriatum</a:t>
            </a:r>
            <a:r>
              <a:rPr lang="en-US" sz="2800" dirty="0">
                <a:latin typeface="Lub Dub Medium" panose="020B0603030403020204" pitchFamily="34" charset="0"/>
              </a:rPr>
              <a:t> Sinister</a:t>
            </a:r>
          </a:p>
        </p:txBody>
      </p:sp>
    </p:spTree>
    <p:extLst>
      <p:ext uri="{BB962C8B-B14F-4D97-AF65-F5344CB8AC3E}">
        <p14:creationId xmlns:p14="http://schemas.microsoft.com/office/powerpoint/2010/main" val="285276042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109</a:t>
            </a:fld>
            <a:endParaRPr lang="en-US" dirty="0"/>
          </a:p>
        </p:txBody>
      </p:sp>
      <p:graphicFrame>
        <p:nvGraphicFramePr>
          <p:cNvPr id="4" name="Table 3">
            <a:extLst>
              <a:ext uri="{FF2B5EF4-FFF2-40B4-BE49-F238E27FC236}">
                <a16:creationId xmlns:a16="http://schemas.microsoft.com/office/drawing/2014/main" id="{99CB41AE-F979-934E-D8B7-F7554906A916}"/>
              </a:ext>
            </a:extLst>
          </p:cNvPr>
          <p:cNvGraphicFramePr>
            <a:graphicFrameLocks noGrp="1"/>
          </p:cNvGraphicFramePr>
          <p:nvPr>
            <p:extLst>
              <p:ext uri="{D42A27DB-BD31-4B8C-83A1-F6EECF244321}">
                <p14:modId xmlns:p14="http://schemas.microsoft.com/office/powerpoint/2010/main" val="3288410991"/>
              </p:ext>
            </p:extLst>
          </p:nvPr>
        </p:nvGraphicFramePr>
        <p:xfrm>
          <a:off x="2285999" y="1411336"/>
          <a:ext cx="10058399" cy="5406928"/>
        </p:xfrm>
        <a:graphic>
          <a:graphicData uri="http://schemas.openxmlformats.org/drawingml/2006/table">
            <a:tbl>
              <a:tblPr firstRow="1" firstCol="1" bandRow="1"/>
              <a:tblGrid>
                <a:gridCol w="947180">
                  <a:extLst>
                    <a:ext uri="{9D8B030D-6E8A-4147-A177-3AD203B41FA5}">
                      <a16:colId xmlns:a16="http://schemas.microsoft.com/office/drawing/2014/main" val="3100891741"/>
                    </a:ext>
                  </a:extLst>
                </a:gridCol>
                <a:gridCol w="870760">
                  <a:extLst>
                    <a:ext uri="{9D8B030D-6E8A-4147-A177-3AD203B41FA5}">
                      <a16:colId xmlns:a16="http://schemas.microsoft.com/office/drawing/2014/main" val="1765605888"/>
                    </a:ext>
                  </a:extLst>
                </a:gridCol>
                <a:gridCol w="8240459">
                  <a:extLst>
                    <a:ext uri="{9D8B030D-6E8A-4147-A177-3AD203B41FA5}">
                      <a16:colId xmlns:a16="http://schemas.microsoft.com/office/drawing/2014/main" val="232943379"/>
                    </a:ext>
                  </a:extLst>
                </a:gridCol>
              </a:tblGrid>
              <a:tr h="544956">
                <a:tc gridSpan="3">
                  <a:txBody>
                    <a:bodyPr/>
                    <a:lstStyle/>
                    <a:p>
                      <a:pPr marL="0" marR="0" algn="ctr">
                        <a:lnSpc>
                          <a:spcPct val="100000"/>
                        </a:lnSpc>
                        <a:spcAft>
                          <a:spcPts val="800"/>
                        </a:spcAft>
                        <a:buNone/>
                        <a:tabLst>
                          <a:tab pos="2487295" algn="l"/>
                          <a:tab pos="2900045" algn="ctr"/>
                        </a:tabLst>
                      </a:pPr>
                      <a:r>
                        <a:rPr lang="en-US" sz="1800" b="1" dirty="0">
                          <a:effectLst/>
                          <a:latin typeface="Times New Roman" panose="02020603050405020304" pitchFamily="18" charset="0"/>
                          <a:ea typeface="Times New Roman" panose="02020603050405020304" pitchFamily="18" charset="0"/>
                        </a:rPr>
                        <a:t>Therapeutic</a:t>
                      </a:r>
                      <a:endParaRPr lang="en-US" sz="1800" dirty="0">
                        <a:effectLst/>
                        <a:latin typeface="Times New Roman" panose="02020603050405020304" pitchFamily="18" charset="0"/>
                        <a:ea typeface="Times New Roman" panose="02020603050405020304" pitchFamily="18" charset="0"/>
                      </a:endParaRPr>
                    </a:p>
                  </a:txBody>
                  <a:tcPr marL="48077" marR="48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74236956"/>
                  </a:ext>
                </a:extLst>
              </a:tr>
              <a:tr h="986548">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48077" marR="48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48077" marR="48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Clr>
                          <a:srgbClr val="000000"/>
                        </a:buClr>
                        <a:buFont typeface="+mj-lt"/>
                        <a:buAutoNum type="arabicPeriod" startAt="3"/>
                      </a:pPr>
                      <a:r>
                        <a:rPr lang="en-US" sz="1800" b="1" dirty="0">
                          <a:solidFill>
                            <a:srgbClr val="000000"/>
                          </a:solidFill>
                          <a:effectLst/>
                          <a:latin typeface="Times New Roman" panose="02020603050405020304" pitchFamily="18" charset="0"/>
                          <a:ea typeface="Times New Roman" panose="02020603050405020304" pitchFamily="18" charset="0"/>
                        </a:rPr>
                        <a:t>In </a:t>
                      </a:r>
                      <a:r>
                        <a:rPr lang="en-US" sz="1800" b="1" dirty="0">
                          <a:effectLst/>
                          <a:latin typeface="Times New Roman" panose="02020603050405020304" pitchFamily="18" charset="0"/>
                          <a:ea typeface="Times New Roman" panose="02020603050405020304" pitchFamily="18" charset="0"/>
                        </a:rPr>
                        <a:t>adults with unrepaired </a:t>
                      </a:r>
                      <a:r>
                        <a:rPr lang="en-US" sz="1800" b="1" dirty="0" err="1">
                          <a:effectLst/>
                          <a:latin typeface="Times New Roman" panose="02020603050405020304" pitchFamily="18" charset="0"/>
                          <a:ea typeface="Times New Roman" panose="02020603050405020304" pitchFamily="18" charset="0"/>
                        </a:rPr>
                        <a:t>cor</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triatriatum</a:t>
                      </a:r>
                      <a:r>
                        <a:rPr lang="en-US" sz="1800" b="1" dirty="0">
                          <a:effectLst/>
                          <a:latin typeface="Times New Roman" panose="02020603050405020304" pitchFamily="18" charset="0"/>
                          <a:ea typeface="Times New Roman" panose="02020603050405020304" pitchFamily="18" charset="0"/>
                        </a:rPr>
                        <a:t> sinister and symptoms attributable to membrane obstruction, surgical resection is recommended</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Yu Mincho" panose="02020400000000000000" pitchFamily="18" charset="-128"/>
                        </a:rPr>
                        <a:t>to reduce the consequences of left atrial hypertension</a:t>
                      </a:r>
                      <a:r>
                        <a:rPr lang="en-US" sz="1800" b="1"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txBody>
                  <a:tcPr marL="48077" marR="48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73172097"/>
                  </a:ext>
                </a:extLst>
              </a:tr>
              <a:tr h="1242956">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48077" marR="48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endParaRPr>
                    </a:p>
                  </a:txBody>
                  <a:tcPr marL="48077" marR="48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AF2"/>
                    </a:solidFill>
                  </a:tcPr>
                </a:tc>
                <a:tc>
                  <a:txBody>
                    <a:bodyPr/>
                    <a:lstStyle/>
                    <a:p>
                      <a:pPr marL="342900" marR="0" lvl="0" indent="-342900">
                        <a:lnSpc>
                          <a:spcPct val="100000"/>
                        </a:lnSpc>
                        <a:spcAft>
                          <a:spcPts val="800"/>
                        </a:spcAft>
                        <a:buClr>
                          <a:srgbClr val="000000"/>
                        </a:buClr>
                        <a:buFont typeface="+mj-lt"/>
                        <a:buAutoNum type="arabicPeriod" startAt="4"/>
                      </a:pPr>
                      <a:r>
                        <a:rPr lang="en-US" sz="1800" b="1" dirty="0">
                          <a:effectLst/>
                          <a:latin typeface="Times New Roman" panose="02020603050405020304" pitchFamily="18" charset="0"/>
                          <a:ea typeface="Times New Roman" panose="02020603050405020304" pitchFamily="18" charset="0"/>
                        </a:rPr>
                        <a:t>In adults with unrepaired </a:t>
                      </a:r>
                      <a:r>
                        <a:rPr lang="en-US" sz="1800" b="1" dirty="0" err="1">
                          <a:effectLst/>
                          <a:latin typeface="Times New Roman" panose="02020603050405020304" pitchFamily="18" charset="0"/>
                          <a:ea typeface="Times New Roman" panose="02020603050405020304" pitchFamily="18" charset="0"/>
                        </a:rPr>
                        <a:t>cor</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triatriatum</a:t>
                      </a:r>
                      <a:r>
                        <a:rPr lang="en-US" sz="1800" b="1" dirty="0">
                          <a:effectLst/>
                          <a:latin typeface="Times New Roman" panose="02020603050405020304" pitchFamily="18" charset="0"/>
                          <a:ea typeface="Times New Roman" panose="02020603050405020304" pitchFamily="18" charset="0"/>
                        </a:rPr>
                        <a:t> sinister and atrial fibrillation or atrial flutter, prior stroke, or left atrial thrombus, chronic anticoagulation is recommended to prevent embolic stroke, whether or not conventional thromboembolic risk factors are present.</a:t>
                      </a:r>
                      <a:endParaRPr lang="en-US" sz="1800" dirty="0">
                        <a:effectLst/>
                        <a:latin typeface="Times New Roman" panose="02020603050405020304" pitchFamily="18" charset="0"/>
                        <a:ea typeface="Times New Roman" panose="02020603050405020304" pitchFamily="18" charset="0"/>
                      </a:endParaRPr>
                    </a:p>
                  </a:txBody>
                  <a:tcPr marL="48077" marR="48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4471584"/>
                  </a:ext>
                </a:extLst>
              </a:tr>
              <a:tr h="730140">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endParaRPr>
                    </a:p>
                  </a:txBody>
                  <a:tcPr marL="48077" marR="48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endParaRPr>
                    </a:p>
                  </a:txBody>
                  <a:tcPr marL="48077" marR="48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AF1"/>
                    </a:solidFill>
                  </a:tcPr>
                </a:tc>
                <a:tc>
                  <a:txBody>
                    <a:bodyPr/>
                    <a:lstStyle/>
                    <a:p>
                      <a:pPr marL="342900" marR="0" lvl="0" indent="-342900">
                        <a:lnSpc>
                          <a:spcPct val="100000"/>
                        </a:lnSpc>
                        <a:spcAft>
                          <a:spcPts val="800"/>
                        </a:spcAft>
                        <a:buClr>
                          <a:srgbClr val="000000"/>
                        </a:buClr>
                        <a:buFont typeface="+mj-lt"/>
                        <a:buAutoNum type="arabicPeriod" startAt="5"/>
                      </a:pPr>
                      <a:r>
                        <a:rPr lang="en-US" sz="1800" b="1" dirty="0">
                          <a:solidFill>
                            <a:srgbClr val="000000"/>
                          </a:solidFill>
                          <a:effectLst/>
                          <a:latin typeface="Times New Roman" panose="02020603050405020304" pitchFamily="18" charset="0"/>
                          <a:ea typeface="Times New Roman" panose="02020603050405020304" pitchFamily="18" charset="0"/>
                        </a:rPr>
                        <a:t>In </a:t>
                      </a:r>
                      <a:r>
                        <a:rPr lang="en-US" sz="1800" b="1" dirty="0">
                          <a:effectLst/>
                          <a:latin typeface="Times New Roman" panose="02020603050405020304" pitchFamily="18" charset="0"/>
                          <a:ea typeface="Times New Roman" panose="02020603050405020304" pitchFamily="18" charset="0"/>
                        </a:rPr>
                        <a:t>asymptomatic adults with unrepaired </a:t>
                      </a:r>
                      <a:r>
                        <a:rPr lang="en-US" sz="1800" b="1" dirty="0" err="1">
                          <a:effectLst/>
                          <a:latin typeface="Times New Roman" panose="02020603050405020304" pitchFamily="18" charset="0"/>
                          <a:ea typeface="Times New Roman" panose="02020603050405020304" pitchFamily="18" charset="0"/>
                        </a:rPr>
                        <a:t>cor</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triatriatum</a:t>
                      </a:r>
                      <a:r>
                        <a:rPr lang="en-US" sz="1800" b="1" dirty="0">
                          <a:effectLst/>
                          <a:latin typeface="Times New Roman" panose="02020603050405020304" pitchFamily="18" charset="0"/>
                          <a:ea typeface="Times New Roman" panose="02020603050405020304" pitchFamily="18" charset="0"/>
                        </a:rPr>
                        <a:t> sinister and severe membrane obstruction, surgical resection can be useful to prevent the sequelae of left atrial hypertension.</a:t>
                      </a:r>
                      <a:endParaRPr lang="en-US" sz="1800" dirty="0">
                        <a:effectLst/>
                        <a:latin typeface="Times New Roman" panose="02020603050405020304" pitchFamily="18" charset="0"/>
                        <a:ea typeface="Times New Roman" panose="02020603050405020304" pitchFamily="18" charset="0"/>
                      </a:endParaRPr>
                    </a:p>
                  </a:txBody>
                  <a:tcPr marL="48077" marR="48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7189576"/>
                  </a:ext>
                </a:extLst>
              </a:tr>
              <a:tr h="730140">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endParaRPr>
                    </a:p>
                  </a:txBody>
                  <a:tcPr marL="48077" marR="48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endParaRPr>
                    </a:p>
                  </a:txBody>
                  <a:tcPr marL="48077" marR="48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AF1"/>
                    </a:solidFill>
                  </a:tcPr>
                </a:tc>
                <a:tc>
                  <a:txBody>
                    <a:bodyPr/>
                    <a:lstStyle/>
                    <a:p>
                      <a:pPr marL="342900" marR="0" lvl="0" indent="-342900">
                        <a:lnSpc>
                          <a:spcPct val="100000"/>
                        </a:lnSpc>
                        <a:spcAft>
                          <a:spcPts val="800"/>
                        </a:spcAft>
                        <a:buClr>
                          <a:srgbClr val="000000"/>
                        </a:buClr>
                        <a:buFont typeface="+mj-lt"/>
                        <a:buAutoNum type="arabicPeriod" startAt="6"/>
                      </a:pPr>
                      <a:r>
                        <a:rPr lang="en-US" sz="1800" b="1" dirty="0">
                          <a:effectLst/>
                          <a:latin typeface="Times New Roman" panose="02020603050405020304" pitchFamily="18" charset="0"/>
                          <a:ea typeface="Times New Roman" panose="02020603050405020304" pitchFamily="18" charset="0"/>
                        </a:rPr>
                        <a:t>In adults with unrepaired </a:t>
                      </a:r>
                      <a:r>
                        <a:rPr lang="en-US" sz="1800" b="1" dirty="0" err="1">
                          <a:effectLst/>
                          <a:latin typeface="Times New Roman" panose="02020603050405020304" pitchFamily="18" charset="0"/>
                          <a:ea typeface="Times New Roman" panose="02020603050405020304" pitchFamily="18" charset="0"/>
                        </a:rPr>
                        <a:t>cor</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triatriatum</a:t>
                      </a:r>
                      <a:r>
                        <a:rPr lang="en-US" sz="1800" b="1" dirty="0">
                          <a:effectLst/>
                          <a:latin typeface="Times New Roman" panose="02020603050405020304" pitchFamily="18" charset="0"/>
                          <a:ea typeface="Times New Roman" panose="02020603050405020304" pitchFamily="18" charset="0"/>
                        </a:rPr>
                        <a:t> sinister and atrial fibrillation or atrial flutter, a rhythm control strategy can be beneficial to avoid clinical decompensation.</a:t>
                      </a:r>
                      <a:endParaRPr lang="en-US" sz="1800" dirty="0">
                        <a:effectLst/>
                        <a:latin typeface="Times New Roman" panose="02020603050405020304" pitchFamily="18" charset="0"/>
                        <a:ea typeface="Times New Roman" panose="02020603050405020304" pitchFamily="18" charset="0"/>
                      </a:endParaRPr>
                    </a:p>
                  </a:txBody>
                  <a:tcPr marL="48077" marR="48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2646040"/>
                  </a:ext>
                </a:extLst>
              </a:tr>
              <a:tr h="986548">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endParaRPr>
                    </a:p>
                  </a:txBody>
                  <a:tcPr marL="48077" marR="48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endParaRPr>
                    </a:p>
                  </a:txBody>
                  <a:tcPr marL="48077" marR="48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AF1"/>
                    </a:solidFill>
                  </a:tcPr>
                </a:tc>
                <a:tc>
                  <a:txBody>
                    <a:bodyPr/>
                    <a:lstStyle/>
                    <a:p>
                      <a:pPr marL="342900" marR="0" lvl="0" indent="-342900">
                        <a:lnSpc>
                          <a:spcPct val="100000"/>
                        </a:lnSpc>
                        <a:spcAft>
                          <a:spcPts val="800"/>
                        </a:spcAft>
                        <a:buClr>
                          <a:srgbClr val="000000"/>
                        </a:buClr>
                        <a:buFont typeface="+mj-lt"/>
                        <a:buAutoNum type="arabicPeriod" startAt="7"/>
                      </a:pPr>
                      <a:r>
                        <a:rPr lang="en-US" sz="1800" b="1" dirty="0">
                          <a:effectLst/>
                          <a:latin typeface="Times New Roman" panose="02020603050405020304" pitchFamily="18" charset="0"/>
                          <a:ea typeface="Times New Roman" panose="02020603050405020304" pitchFamily="18" charset="0"/>
                        </a:rPr>
                        <a:t>In highly symptomatic adults with unrepaired </a:t>
                      </a:r>
                      <a:r>
                        <a:rPr lang="en-US" sz="1800" b="1" dirty="0" err="1">
                          <a:effectLst/>
                          <a:latin typeface="Times New Roman" panose="02020603050405020304" pitchFamily="18" charset="0"/>
                          <a:ea typeface="Times New Roman" panose="02020603050405020304" pitchFamily="18" charset="0"/>
                        </a:rPr>
                        <a:t>cor</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triatriatum</a:t>
                      </a:r>
                      <a:r>
                        <a:rPr lang="en-US" sz="1800" b="1" dirty="0">
                          <a:effectLst/>
                          <a:latin typeface="Times New Roman" panose="02020603050405020304" pitchFamily="18" charset="0"/>
                          <a:ea typeface="Times New Roman" panose="02020603050405020304" pitchFamily="18" charset="0"/>
                        </a:rPr>
                        <a:t> sinister, significant membrane obstruction, and elevated operative risk,* catheter-based intervention may be considered as a bridge to surgical resection.</a:t>
                      </a:r>
                      <a:endParaRPr lang="en-US" sz="1800" dirty="0">
                        <a:effectLst/>
                        <a:latin typeface="Times New Roman" panose="02020603050405020304" pitchFamily="18" charset="0"/>
                        <a:ea typeface="Times New Roman" panose="02020603050405020304" pitchFamily="18" charset="0"/>
                      </a:endParaRPr>
                    </a:p>
                  </a:txBody>
                  <a:tcPr marL="48077" marR="48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6251172"/>
                  </a:ext>
                </a:extLst>
              </a:tr>
            </a:tbl>
          </a:graphicData>
        </a:graphic>
      </p:graphicFrame>
      <p:sp>
        <p:nvSpPr>
          <p:cNvPr id="6" name="TextBox 5">
            <a:extLst>
              <a:ext uri="{FF2B5EF4-FFF2-40B4-BE49-F238E27FC236}">
                <a16:creationId xmlns:a16="http://schemas.microsoft.com/office/drawing/2014/main" id="{71929170-86EF-AC7B-5F6E-B610A535F017}"/>
              </a:ext>
            </a:extLst>
          </p:cNvPr>
          <p:cNvSpPr txBox="1"/>
          <p:nvPr/>
        </p:nvSpPr>
        <p:spPr>
          <a:xfrm>
            <a:off x="4578450" y="762000"/>
            <a:ext cx="5473499" cy="523220"/>
          </a:xfrm>
          <a:prstGeom prst="rect">
            <a:avLst/>
          </a:prstGeom>
          <a:noFill/>
        </p:spPr>
        <p:txBody>
          <a:bodyPr wrap="square">
            <a:spAutoFit/>
          </a:bodyPr>
          <a:lstStyle/>
          <a:p>
            <a:r>
              <a:rPr lang="en-US" sz="2800" dirty="0">
                <a:latin typeface="Lub Dub Medium" panose="020B0603030403020204" pitchFamily="34" charset="0"/>
              </a:rPr>
              <a:t>Cor </a:t>
            </a:r>
            <a:r>
              <a:rPr lang="en-US" sz="2800" dirty="0" err="1">
                <a:latin typeface="Lub Dub Medium" panose="020B0603030403020204" pitchFamily="34" charset="0"/>
              </a:rPr>
              <a:t>Triatriatum</a:t>
            </a:r>
            <a:r>
              <a:rPr lang="en-US" sz="2800" dirty="0">
                <a:latin typeface="Lub Dub Medium" panose="020B0603030403020204" pitchFamily="34" charset="0"/>
              </a:rPr>
              <a:t> Sinister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7" name="TextBox 6">
            <a:extLst>
              <a:ext uri="{FF2B5EF4-FFF2-40B4-BE49-F238E27FC236}">
                <a16:creationId xmlns:a16="http://schemas.microsoft.com/office/drawing/2014/main" id="{4C31E793-94DF-F5BF-E4E5-53F51A965E57}"/>
              </a:ext>
            </a:extLst>
          </p:cNvPr>
          <p:cNvSpPr txBox="1"/>
          <p:nvPr/>
        </p:nvSpPr>
        <p:spPr>
          <a:xfrm>
            <a:off x="2285998" y="6944380"/>
            <a:ext cx="10058399" cy="276999"/>
          </a:xfrm>
          <a:prstGeom prst="rect">
            <a:avLst/>
          </a:prstGeom>
          <a:noFill/>
        </p:spPr>
        <p:txBody>
          <a:bodyPr wrap="square">
            <a:spAutoFit/>
          </a:bodyPr>
          <a:lstStyle/>
          <a:p>
            <a:r>
              <a:rPr lang="en-US" sz="1200" dirty="0">
                <a:latin typeface="Lub Dub Medium" panose="020B0603030403020204" pitchFamily="34" charset="0"/>
              </a:rPr>
              <a:t>*For example, decompensated heart failure, severe pulmonary hypertension, or pregnancy (see supportive text for details).</a:t>
            </a:r>
          </a:p>
        </p:txBody>
      </p:sp>
    </p:spTree>
    <p:extLst>
      <p:ext uri="{BB962C8B-B14F-4D97-AF65-F5344CB8AC3E}">
        <p14:creationId xmlns:p14="http://schemas.microsoft.com/office/powerpoint/2010/main" val="3014937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38EE2-38B3-15CA-FB87-DDB2B37314AD}"/>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703C87A-F98A-D210-1769-0C81444BD479}"/>
              </a:ext>
            </a:extLst>
          </p:cNvPr>
          <p:cNvSpPr>
            <a:spLocks noGrp="1"/>
          </p:cNvSpPr>
          <p:nvPr>
            <p:ph type="sldNum" sz="quarter" idx="4"/>
          </p:nvPr>
        </p:nvSpPr>
        <p:spPr/>
        <p:txBody>
          <a:bodyPr/>
          <a:lstStyle/>
          <a:p>
            <a:fld id="{01CD3B2E-BC1C-6C4D-9D91-A67B950EE325}" type="slidenum">
              <a:rPr lang="en-US" smtClean="0"/>
              <a:pPr/>
              <a:t>11</a:t>
            </a:fld>
            <a:endParaRPr lang="en-US" dirty="0"/>
          </a:p>
        </p:txBody>
      </p:sp>
      <p:sp>
        <p:nvSpPr>
          <p:cNvPr id="2" name="Title 3">
            <a:extLst>
              <a:ext uri="{FF2B5EF4-FFF2-40B4-BE49-F238E27FC236}">
                <a16:creationId xmlns:a16="http://schemas.microsoft.com/office/drawing/2014/main" id="{F4B7FECA-3D3F-7E46-FF95-B2F03BC1FAB0}"/>
              </a:ext>
            </a:extLst>
          </p:cNvPr>
          <p:cNvSpPr>
            <a:spLocks noGrp="1"/>
          </p:cNvSpPr>
          <p:nvPr/>
        </p:nvSpPr>
        <p:spPr>
          <a:xfrm>
            <a:off x="4133850" y="228600"/>
            <a:ext cx="636270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 What Is New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4FA35EDB-7E7A-78C2-9C94-152E7B61795C}"/>
              </a:ext>
            </a:extLst>
          </p:cNvPr>
          <p:cNvGraphicFramePr>
            <a:graphicFrameLocks noGrp="1"/>
          </p:cNvGraphicFramePr>
          <p:nvPr>
            <p:extLst>
              <p:ext uri="{D42A27DB-BD31-4B8C-83A1-F6EECF244321}">
                <p14:modId xmlns:p14="http://schemas.microsoft.com/office/powerpoint/2010/main" val="3674130945"/>
              </p:ext>
            </p:extLst>
          </p:nvPr>
        </p:nvGraphicFramePr>
        <p:xfrm>
          <a:off x="990601" y="1234440"/>
          <a:ext cx="12649198" cy="5760720"/>
        </p:xfrm>
        <a:graphic>
          <a:graphicData uri="http://schemas.openxmlformats.org/drawingml/2006/table">
            <a:tbl>
              <a:tblPr firstRow="1" firstCol="1" bandRow="1"/>
              <a:tblGrid>
                <a:gridCol w="1682142">
                  <a:extLst>
                    <a:ext uri="{9D8B030D-6E8A-4147-A177-3AD203B41FA5}">
                      <a16:colId xmlns:a16="http://schemas.microsoft.com/office/drawing/2014/main" val="1244338923"/>
                    </a:ext>
                  </a:extLst>
                </a:gridCol>
                <a:gridCol w="2338433">
                  <a:extLst>
                    <a:ext uri="{9D8B030D-6E8A-4147-A177-3AD203B41FA5}">
                      <a16:colId xmlns:a16="http://schemas.microsoft.com/office/drawing/2014/main" val="4042431899"/>
                    </a:ext>
                  </a:extLst>
                </a:gridCol>
                <a:gridCol w="3550337">
                  <a:extLst>
                    <a:ext uri="{9D8B030D-6E8A-4147-A177-3AD203B41FA5}">
                      <a16:colId xmlns:a16="http://schemas.microsoft.com/office/drawing/2014/main" val="3897465619"/>
                    </a:ext>
                  </a:extLst>
                </a:gridCol>
                <a:gridCol w="5078286">
                  <a:extLst>
                    <a:ext uri="{9D8B030D-6E8A-4147-A177-3AD203B41FA5}">
                      <a16:colId xmlns:a16="http://schemas.microsoft.com/office/drawing/2014/main" val="3132007110"/>
                    </a:ext>
                  </a:extLst>
                </a:gridCol>
              </a:tblGrid>
              <a:tr h="2167256">
                <a:tc>
                  <a:txBody>
                    <a:bodyPr/>
                    <a:lstStyle/>
                    <a:p>
                      <a:pPr marL="0" marR="0">
                        <a:lnSpc>
                          <a:spcPct val="10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Revised</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7417" marR="37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4.1.3. Atrioventricular Septal Defect</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37417" marR="37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2a: Operation for discrete LV outflow tract (LVOT) obstruction in adults with ASVD is reasonable with a maximum gradient of ≥50 mm Hg, a lesser gradient if heart failure (HF) symptoms are present, or if concomitant moderate-to-severe mitral or atrial regurgitation are present.</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37417" marR="37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1: In adults with repaired AVSD and LVOT obstruction with symptoms attributable to the obstruction, or LV systolic dysfunction (LV ejection fraction &lt;50%), surgical repair is recommended to improve functional status and preserve ventricular function.</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37417" marR="37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25353698"/>
                  </a:ext>
                </a:extLst>
              </a:tr>
              <a:tr h="1801405">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Revised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37417" marR="37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4.1.3. Atrioventricular Septal Defect</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37417" marR="37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1: Surgery for primary repair of ASVD or closure of residual shunts in adults with repaired ASVD is recommended when there is a net left-to-right shunt (Qp:Qs ≥1.5:1), PA systolic pressure &lt;50% systemic, and PVR less than one-third systemic.</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37417" marR="37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1: In adults with an unrepaired AVSD or those with residual shunts after previous repair, significant left-to-right shunt (Qp:Qs ≥1.5), and/or significant or progressive atrial/ventricular dilatation with no PAH (PVR ≤2 Wood units), closure of the AVSD or residual shunt is recommended to improve functional class and clinical outcomes.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37417" marR="37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8267142"/>
                  </a:ext>
                </a:extLst>
              </a:tr>
              <a:tr h="1252627">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37417" marR="37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4.1.4. Anomalous Pulmonary Venous Connections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37417" marR="37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37417" marR="37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COR 1: For adults with anomalous pulmonary venous connections (APVCs) who do not have an indication for repair, routine cardiac imaging is recommended for serial evaluation of RV size and function and for assessment of pulmonary hypertension.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7417" marR="37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99968122"/>
                  </a:ext>
                </a:extLst>
              </a:tr>
            </a:tbl>
          </a:graphicData>
        </a:graphic>
      </p:graphicFrame>
    </p:spTree>
    <p:extLst>
      <p:ext uri="{BB962C8B-B14F-4D97-AF65-F5344CB8AC3E}">
        <p14:creationId xmlns:p14="http://schemas.microsoft.com/office/powerpoint/2010/main" val="239516824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110</a:t>
            </a:fld>
            <a:endParaRPr lang="en-US" dirty="0"/>
          </a:p>
        </p:txBody>
      </p:sp>
      <p:sp>
        <p:nvSpPr>
          <p:cNvPr id="2" name="TextBox 1">
            <a:extLst>
              <a:ext uri="{FF2B5EF4-FFF2-40B4-BE49-F238E27FC236}">
                <a16:creationId xmlns:a16="http://schemas.microsoft.com/office/drawing/2014/main" id="{CFD6FE16-1EA3-A395-C7FB-B89F20E711DB}"/>
              </a:ext>
            </a:extLst>
          </p:cNvPr>
          <p:cNvSpPr txBox="1"/>
          <p:nvPr/>
        </p:nvSpPr>
        <p:spPr>
          <a:xfrm>
            <a:off x="3737025" y="1219200"/>
            <a:ext cx="7156350" cy="954107"/>
          </a:xfrm>
          <a:prstGeom prst="rect">
            <a:avLst/>
          </a:prstGeom>
          <a:noFill/>
        </p:spPr>
        <p:txBody>
          <a:bodyPr wrap="square">
            <a:spAutoFit/>
          </a:bodyPr>
          <a:lstStyle/>
          <a:p>
            <a:r>
              <a:rPr lang="en-US" sz="2800" dirty="0">
                <a:latin typeface="Lub Dub Medium" panose="020B0603030403020204" pitchFamily="34" charset="0"/>
              </a:rPr>
              <a:t>Table 19. Cor </a:t>
            </a:r>
            <a:r>
              <a:rPr lang="en-US" sz="2800" dirty="0" err="1">
                <a:latin typeface="Lub Dub Medium" panose="020B0603030403020204" pitchFamily="34" charset="0"/>
              </a:rPr>
              <a:t>Triatriatum</a:t>
            </a:r>
            <a:r>
              <a:rPr lang="en-US" sz="2800" dirty="0">
                <a:latin typeface="Lub Dub Medium" panose="020B0603030403020204" pitchFamily="34" charset="0"/>
              </a:rPr>
              <a:t> Sinister: Routine Follow-Up and Testing Intervals</a:t>
            </a:r>
          </a:p>
        </p:txBody>
      </p:sp>
      <p:graphicFrame>
        <p:nvGraphicFramePr>
          <p:cNvPr id="3" name="Table 2">
            <a:extLst>
              <a:ext uri="{FF2B5EF4-FFF2-40B4-BE49-F238E27FC236}">
                <a16:creationId xmlns:a16="http://schemas.microsoft.com/office/drawing/2014/main" id="{FF2E808F-5349-0F2E-179F-D4C4DF1C2B8A}"/>
              </a:ext>
            </a:extLst>
          </p:cNvPr>
          <p:cNvGraphicFramePr>
            <a:graphicFrameLocks noGrp="1"/>
          </p:cNvGraphicFramePr>
          <p:nvPr>
            <p:extLst>
              <p:ext uri="{D42A27DB-BD31-4B8C-83A1-F6EECF244321}">
                <p14:modId xmlns:p14="http://schemas.microsoft.com/office/powerpoint/2010/main" val="707999522"/>
              </p:ext>
            </p:extLst>
          </p:nvPr>
        </p:nvGraphicFramePr>
        <p:xfrm>
          <a:off x="2826541" y="2594229"/>
          <a:ext cx="8977314" cy="3041142"/>
        </p:xfrm>
        <a:graphic>
          <a:graphicData uri="http://schemas.openxmlformats.org/drawingml/2006/table">
            <a:tbl>
              <a:tblPr firstRow="1" firstCol="1" bandRow="1"/>
              <a:tblGrid>
                <a:gridCol w="2640386">
                  <a:extLst>
                    <a:ext uri="{9D8B030D-6E8A-4147-A177-3AD203B41FA5}">
                      <a16:colId xmlns:a16="http://schemas.microsoft.com/office/drawing/2014/main" val="1519529874"/>
                    </a:ext>
                  </a:extLst>
                </a:gridCol>
                <a:gridCol w="1584232">
                  <a:extLst>
                    <a:ext uri="{9D8B030D-6E8A-4147-A177-3AD203B41FA5}">
                      <a16:colId xmlns:a16="http://schemas.microsoft.com/office/drawing/2014/main" val="239799403"/>
                    </a:ext>
                  </a:extLst>
                </a:gridCol>
                <a:gridCol w="1584232">
                  <a:extLst>
                    <a:ext uri="{9D8B030D-6E8A-4147-A177-3AD203B41FA5}">
                      <a16:colId xmlns:a16="http://schemas.microsoft.com/office/drawing/2014/main" val="868205281"/>
                    </a:ext>
                  </a:extLst>
                </a:gridCol>
                <a:gridCol w="1584232">
                  <a:extLst>
                    <a:ext uri="{9D8B030D-6E8A-4147-A177-3AD203B41FA5}">
                      <a16:colId xmlns:a16="http://schemas.microsoft.com/office/drawing/2014/main" val="2729356876"/>
                    </a:ext>
                  </a:extLst>
                </a:gridCol>
                <a:gridCol w="1584232">
                  <a:extLst>
                    <a:ext uri="{9D8B030D-6E8A-4147-A177-3AD203B41FA5}">
                      <a16:colId xmlns:a16="http://schemas.microsoft.com/office/drawing/2014/main" val="626173510"/>
                    </a:ext>
                  </a:extLst>
                </a:gridCol>
              </a:tblGrid>
              <a:tr h="476511">
                <a:tc>
                  <a:txBody>
                    <a:bodyPr/>
                    <a:lstStyle/>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Type of Follow-Up or Testing</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Physiological Stage A* (mo)</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Physiological Stage B* (mo)</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Physiological Stage C* (mo)</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Physiological Stage D* (mo)</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8854941"/>
                  </a:ext>
                </a:extLst>
              </a:tr>
              <a:tr h="880443">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Outpatient ACHD cardiologist</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36–60</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12–24</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6–12</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3–6</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4326861"/>
                  </a:ext>
                </a:extLst>
              </a:tr>
              <a:tr h="403932">
                <a:tc>
                  <a:txBody>
                    <a:bodyPr/>
                    <a:lstStyle/>
                    <a:p>
                      <a:pPr marL="0" marR="0">
                        <a:lnSpc>
                          <a:spcPct val="2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Electrocardiogram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36–60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12–24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6–12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90662779"/>
                  </a:ext>
                </a:extLst>
              </a:tr>
              <a:tr h="880443">
                <a:tc>
                  <a:txBody>
                    <a:bodyPr/>
                    <a:lstStyle/>
                    <a:p>
                      <a:pPr marL="0" marR="0">
                        <a:lnSpc>
                          <a:spcPct val="200000"/>
                        </a:lnSpc>
                        <a:spcAft>
                          <a:spcPts val="800"/>
                        </a:spcAft>
                        <a:buNone/>
                      </a:pPr>
                      <a:r>
                        <a:rPr lang="en-US"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Transthoracic echocardiogram </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36–60</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12–24</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71063600"/>
                  </a:ext>
                </a:extLst>
              </a:tr>
            </a:tbl>
          </a:graphicData>
        </a:graphic>
      </p:graphicFrame>
      <p:sp>
        <p:nvSpPr>
          <p:cNvPr id="6" name="TextBox 5">
            <a:extLst>
              <a:ext uri="{FF2B5EF4-FFF2-40B4-BE49-F238E27FC236}">
                <a16:creationId xmlns:a16="http://schemas.microsoft.com/office/drawing/2014/main" id="{F4A732FB-5D77-FBC8-520B-057CC12545AB}"/>
              </a:ext>
            </a:extLst>
          </p:cNvPr>
          <p:cNvSpPr txBox="1"/>
          <p:nvPr/>
        </p:nvSpPr>
        <p:spPr>
          <a:xfrm>
            <a:off x="2826541" y="6056293"/>
            <a:ext cx="8977313" cy="1384995"/>
          </a:xfrm>
          <a:prstGeom prst="rect">
            <a:avLst/>
          </a:prstGeom>
          <a:noFill/>
        </p:spPr>
        <p:txBody>
          <a:bodyPr wrap="square">
            <a:spAutoFit/>
          </a:bodyPr>
          <a:lstStyle/>
          <a:p>
            <a:r>
              <a:rPr lang="en-US" sz="1200" dirty="0">
                <a:latin typeface="Lub Dub Medium" panose="020B0603030403020204" pitchFamily="34" charset="0"/>
              </a:rPr>
              <a:t>For recommendations about timing of CMR and CT angiography, see Section 4.2.1 supportive text for recommendations #1 and #2.</a:t>
            </a:r>
          </a:p>
          <a:p>
            <a:endParaRPr lang="en-US" sz="1200" dirty="0">
              <a:latin typeface="Lub Dub Medium" panose="020B0603030403020204" pitchFamily="34" charset="0"/>
            </a:endParaRPr>
          </a:p>
          <a:p>
            <a:r>
              <a:rPr lang="en-US" sz="1200" dirty="0">
                <a:latin typeface="Lub Dub Medium" panose="020B0603030403020204" pitchFamily="34" charset="0"/>
              </a:rPr>
              <a:t>*See Section 2.2 for details on the ACHD anatomic and physiological classification system. </a:t>
            </a:r>
          </a:p>
          <a:p>
            <a:endParaRPr lang="en-US" sz="1200" dirty="0">
              <a:latin typeface="Lub Dub Medium" panose="020B0603030403020204" pitchFamily="34" charset="0"/>
            </a:endParaRPr>
          </a:p>
          <a:p>
            <a:r>
              <a:rPr lang="en-US" sz="1200" dirty="0">
                <a:latin typeface="Lub Dub Medium" panose="020B0603030403020204" pitchFamily="34" charset="0"/>
              </a:rPr>
              <a:t>ACHD indicates adult congenital heart disease, CMR, cardiovascular magnetic resonance; and CT, computed tomography.</a:t>
            </a:r>
          </a:p>
        </p:txBody>
      </p:sp>
    </p:spTree>
    <p:extLst>
      <p:ext uri="{BB962C8B-B14F-4D97-AF65-F5344CB8AC3E}">
        <p14:creationId xmlns:p14="http://schemas.microsoft.com/office/powerpoint/2010/main" val="133028250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78DB5B-319F-929D-BFB2-26CE7BF549AE}"/>
              </a:ext>
            </a:extLst>
          </p:cNvPr>
          <p:cNvSpPr txBox="1"/>
          <p:nvPr/>
        </p:nvSpPr>
        <p:spPr>
          <a:xfrm>
            <a:off x="4802211" y="1066800"/>
            <a:ext cx="5025975" cy="954107"/>
          </a:xfrm>
          <a:prstGeom prst="rect">
            <a:avLst/>
          </a:prstGeom>
          <a:noFill/>
        </p:spPr>
        <p:txBody>
          <a:bodyPr wrap="square">
            <a:spAutoFit/>
          </a:bodyPr>
          <a:lstStyle/>
          <a:p>
            <a:r>
              <a:rPr lang="en-US" sz="2800" dirty="0">
                <a:latin typeface="Lub Dub Medium" panose="020B0603030403020204" pitchFamily="34" charset="0"/>
              </a:rPr>
              <a:t>Congenital Mitral Stenosis, Including Shone Complex</a:t>
            </a:r>
          </a:p>
        </p:txBody>
      </p:sp>
      <p:graphicFrame>
        <p:nvGraphicFramePr>
          <p:cNvPr id="3" name="Table 2">
            <a:extLst>
              <a:ext uri="{FF2B5EF4-FFF2-40B4-BE49-F238E27FC236}">
                <a16:creationId xmlns:a16="http://schemas.microsoft.com/office/drawing/2014/main" id="{599C657E-B1D5-ED3F-9CE9-695E066218FE}"/>
              </a:ext>
            </a:extLst>
          </p:cNvPr>
          <p:cNvGraphicFramePr>
            <a:graphicFrameLocks noGrp="1"/>
          </p:cNvGraphicFramePr>
          <p:nvPr>
            <p:extLst>
              <p:ext uri="{D42A27DB-BD31-4B8C-83A1-F6EECF244321}">
                <p14:modId xmlns:p14="http://schemas.microsoft.com/office/powerpoint/2010/main" val="3458811367"/>
              </p:ext>
            </p:extLst>
          </p:nvPr>
        </p:nvGraphicFramePr>
        <p:xfrm>
          <a:off x="2770980" y="2438400"/>
          <a:ext cx="9088438" cy="3733800"/>
        </p:xfrm>
        <a:graphic>
          <a:graphicData uri="http://schemas.openxmlformats.org/drawingml/2006/table">
            <a:tbl>
              <a:tblPr firstRow="1" firstCol="1" bandRow="1"/>
              <a:tblGrid>
                <a:gridCol w="926240">
                  <a:extLst>
                    <a:ext uri="{9D8B030D-6E8A-4147-A177-3AD203B41FA5}">
                      <a16:colId xmlns:a16="http://schemas.microsoft.com/office/drawing/2014/main" val="4271905028"/>
                    </a:ext>
                  </a:extLst>
                </a:gridCol>
                <a:gridCol w="1015573">
                  <a:extLst>
                    <a:ext uri="{9D8B030D-6E8A-4147-A177-3AD203B41FA5}">
                      <a16:colId xmlns:a16="http://schemas.microsoft.com/office/drawing/2014/main" val="2558167333"/>
                    </a:ext>
                  </a:extLst>
                </a:gridCol>
                <a:gridCol w="7146625">
                  <a:extLst>
                    <a:ext uri="{9D8B030D-6E8A-4147-A177-3AD203B41FA5}">
                      <a16:colId xmlns:a16="http://schemas.microsoft.com/office/drawing/2014/main" val="1461149539"/>
                    </a:ext>
                  </a:extLst>
                </a:gridCol>
              </a:tblGrid>
              <a:tr h="1069897">
                <a:tc>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0000"/>
                        </a:lnSpc>
                        <a:spcAft>
                          <a:spcPts val="800"/>
                        </a:spcAft>
                        <a:buNone/>
                      </a:pPr>
                      <a:r>
                        <a:rPr lang="en-US" sz="1800" b="1">
                          <a:effectLst/>
                          <a:latin typeface="Times New Roman" panose="02020603050405020304" pitchFamily="18" charset="0"/>
                          <a:ea typeface="Calibri" panose="020F0502020204030204" pitchFamily="34" charset="0"/>
                          <a:cs typeface="Arial" panose="020B0604020202020204" pitchFamily="34" charset="0"/>
                        </a:rPr>
                        <a:t>Recommendations for</a:t>
                      </a:r>
                      <a:r>
                        <a:rPr lang="en-US" sz="1800">
                          <a:effectLst/>
                          <a:latin typeface="Times New Roman" panose="02020603050405020304" pitchFamily="18" charset="0"/>
                          <a:ea typeface="Times New Roman" panose="02020603050405020304" pitchFamily="18" charset="0"/>
                          <a:cs typeface="Arial" panose="020B0604020202020204" pitchFamily="34" charset="0"/>
                        </a:rPr>
                        <a:t> </a:t>
                      </a:r>
                      <a:r>
                        <a:rPr lang="en-US" sz="1800" b="1">
                          <a:effectLst/>
                          <a:latin typeface="Times New Roman" panose="02020603050405020304" pitchFamily="18" charset="0"/>
                          <a:ea typeface="Calibri" panose="020F0502020204030204" pitchFamily="34" charset="0"/>
                          <a:cs typeface="Arial" panose="020B0604020202020204" pitchFamily="34" charset="0"/>
                        </a:rPr>
                        <a:t>Congenital Mitral Stenosis, Including Shone Complex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Referenced studies that support recommendations are summarized in the Evidence Table.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918073015"/>
                  </a:ext>
                </a:extLst>
              </a:tr>
              <a:tr h="489614">
                <a:tc>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COR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LOE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Recommendations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1965706"/>
                  </a:ext>
                </a:extLst>
              </a:tr>
              <a:tr h="979228">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a:pPr>
                      <a:r>
                        <a:rPr lang="en-US" sz="1800" b="1" dirty="0">
                          <a:effectLst/>
                          <a:latin typeface="Times New Roman" panose="02020603050405020304" pitchFamily="18" charset="0"/>
                          <a:ea typeface="FrutigerLTStd-Light"/>
                          <a:cs typeface="Arial" panose="020B0604020202020204" pitchFamily="34" charset="0"/>
                        </a:rPr>
                        <a:t>Adults with congenital mitral stenosis or a parachute mitral valve should be evaluated for additional left-sided obstructive lesions to guide management.</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25904369"/>
                  </a:ext>
                </a:extLst>
              </a:tr>
              <a:tr h="1195061">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Adults with multiple left-sided obstructive lesions (Shone complex) and suspected pulmonary hypertension should undergo invasive hemodynamic assessment to identify and classify pulmonary hypertension.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33856244"/>
                  </a:ext>
                </a:extLst>
              </a:tr>
            </a:tbl>
          </a:graphicData>
        </a:graphic>
      </p:graphicFrame>
    </p:spTree>
    <p:extLst>
      <p:ext uri="{BB962C8B-B14F-4D97-AF65-F5344CB8AC3E}">
        <p14:creationId xmlns:p14="http://schemas.microsoft.com/office/powerpoint/2010/main" val="238826264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112</a:t>
            </a:fld>
            <a:endParaRPr lang="en-US" dirty="0"/>
          </a:p>
        </p:txBody>
      </p:sp>
      <p:sp>
        <p:nvSpPr>
          <p:cNvPr id="2" name="TextBox 1">
            <a:extLst>
              <a:ext uri="{FF2B5EF4-FFF2-40B4-BE49-F238E27FC236}">
                <a16:creationId xmlns:a16="http://schemas.microsoft.com/office/drawing/2014/main" id="{01CBCB30-783C-4D39-4BD9-3A3623367EE8}"/>
              </a:ext>
            </a:extLst>
          </p:cNvPr>
          <p:cNvSpPr txBox="1"/>
          <p:nvPr/>
        </p:nvSpPr>
        <p:spPr>
          <a:xfrm>
            <a:off x="3734604" y="1447800"/>
            <a:ext cx="7161189" cy="954107"/>
          </a:xfrm>
          <a:prstGeom prst="rect">
            <a:avLst/>
          </a:prstGeom>
          <a:noFill/>
        </p:spPr>
        <p:txBody>
          <a:bodyPr wrap="square">
            <a:spAutoFit/>
          </a:bodyPr>
          <a:lstStyle/>
          <a:p>
            <a:r>
              <a:rPr lang="en-US" sz="2800" dirty="0">
                <a:latin typeface="Lub Dub Medium" panose="020B0603030403020204" pitchFamily="34" charset="0"/>
              </a:rPr>
              <a:t>Table 20. Congenital Mitral Stenosis: Routine Follow-Up and Testing Intervals</a:t>
            </a:r>
          </a:p>
        </p:txBody>
      </p:sp>
      <p:graphicFrame>
        <p:nvGraphicFramePr>
          <p:cNvPr id="3" name="Table 2">
            <a:extLst>
              <a:ext uri="{FF2B5EF4-FFF2-40B4-BE49-F238E27FC236}">
                <a16:creationId xmlns:a16="http://schemas.microsoft.com/office/drawing/2014/main" id="{46DFA6FD-32A2-B61A-E618-40DBE32143FB}"/>
              </a:ext>
            </a:extLst>
          </p:cNvPr>
          <p:cNvGraphicFramePr>
            <a:graphicFrameLocks noGrp="1"/>
          </p:cNvGraphicFramePr>
          <p:nvPr>
            <p:extLst>
              <p:ext uri="{D42A27DB-BD31-4B8C-83A1-F6EECF244321}">
                <p14:modId xmlns:p14="http://schemas.microsoft.com/office/powerpoint/2010/main" val="521083154"/>
              </p:ext>
            </p:extLst>
          </p:nvPr>
        </p:nvGraphicFramePr>
        <p:xfrm>
          <a:off x="2903220" y="2663309"/>
          <a:ext cx="8823958" cy="3164385"/>
        </p:xfrm>
        <a:graphic>
          <a:graphicData uri="http://schemas.openxmlformats.org/drawingml/2006/table">
            <a:tbl>
              <a:tblPr firstRow="1" firstCol="1" bandRow="1"/>
              <a:tblGrid>
                <a:gridCol w="2595282">
                  <a:extLst>
                    <a:ext uri="{9D8B030D-6E8A-4147-A177-3AD203B41FA5}">
                      <a16:colId xmlns:a16="http://schemas.microsoft.com/office/drawing/2014/main" val="857777457"/>
                    </a:ext>
                  </a:extLst>
                </a:gridCol>
                <a:gridCol w="1557169">
                  <a:extLst>
                    <a:ext uri="{9D8B030D-6E8A-4147-A177-3AD203B41FA5}">
                      <a16:colId xmlns:a16="http://schemas.microsoft.com/office/drawing/2014/main" val="3076241701"/>
                    </a:ext>
                  </a:extLst>
                </a:gridCol>
                <a:gridCol w="1557169">
                  <a:extLst>
                    <a:ext uri="{9D8B030D-6E8A-4147-A177-3AD203B41FA5}">
                      <a16:colId xmlns:a16="http://schemas.microsoft.com/office/drawing/2014/main" val="3631777850"/>
                    </a:ext>
                  </a:extLst>
                </a:gridCol>
                <a:gridCol w="1557169">
                  <a:extLst>
                    <a:ext uri="{9D8B030D-6E8A-4147-A177-3AD203B41FA5}">
                      <a16:colId xmlns:a16="http://schemas.microsoft.com/office/drawing/2014/main" val="3982645127"/>
                    </a:ext>
                  </a:extLst>
                </a:gridCol>
                <a:gridCol w="1557169">
                  <a:extLst>
                    <a:ext uri="{9D8B030D-6E8A-4147-A177-3AD203B41FA5}">
                      <a16:colId xmlns:a16="http://schemas.microsoft.com/office/drawing/2014/main" val="2113498112"/>
                    </a:ext>
                  </a:extLst>
                </a:gridCol>
              </a:tblGrid>
              <a:tr h="671883">
                <a:tc>
                  <a:txBody>
                    <a:bodyPr/>
                    <a:lstStyle/>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Type of Follow-Up or Testing</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Physiological</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Stage A* (mo)</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Physiological</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Stage B* (mo)</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Physiological</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Stage C* (mo)</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Physiological</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Stage D* (mo)</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4948119"/>
                  </a:ext>
                </a:extLst>
              </a:tr>
              <a:tr h="881355">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Outpatient ACHD cardiologist</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36–60</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12–24</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6–12</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3–6</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57337338"/>
                  </a:ext>
                </a:extLst>
              </a:tr>
              <a:tr h="421300">
                <a:tc>
                  <a:txBody>
                    <a:bodyPr/>
                    <a:lstStyle/>
                    <a:p>
                      <a:pPr marL="0" marR="0">
                        <a:lnSpc>
                          <a:spcPct val="2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Electrocardiogram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36–60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12–24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1365106"/>
                  </a:ext>
                </a:extLst>
              </a:tr>
              <a:tr h="881355">
                <a:tc>
                  <a:txBody>
                    <a:bodyPr/>
                    <a:lstStyle/>
                    <a:p>
                      <a:pPr marL="0" marR="0">
                        <a:lnSpc>
                          <a:spcPct val="200000"/>
                        </a:lnSpc>
                        <a:spcAft>
                          <a:spcPts val="800"/>
                        </a:spcAft>
                        <a:buNone/>
                      </a:pPr>
                      <a:r>
                        <a:rPr lang="en-US"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Transthoracic echocardiogram</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36–60</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24</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44464771"/>
                  </a:ext>
                </a:extLst>
              </a:tr>
            </a:tbl>
          </a:graphicData>
        </a:graphic>
      </p:graphicFrame>
      <p:sp>
        <p:nvSpPr>
          <p:cNvPr id="7" name="TextBox 6">
            <a:extLst>
              <a:ext uri="{FF2B5EF4-FFF2-40B4-BE49-F238E27FC236}">
                <a16:creationId xmlns:a16="http://schemas.microsoft.com/office/drawing/2014/main" id="{431153BF-0B66-B20A-5A0D-BD955B5C22E5}"/>
              </a:ext>
            </a:extLst>
          </p:cNvPr>
          <p:cNvSpPr txBox="1"/>
          <p:nvPr/>
        </p:nvSpPr>
        <p:spPr>
          <a:xfrm>
            <a:off x="2903220" y="6089096"/>
            <a:ext cx="8823958" cy="1200329"/>
          </a:xfrm>
          <a:prstGeom prst="rect">
            <a:avLst/>
          </a:prstGeom>
          <a:noFill/>
        </p:spPr>
        <p:txBody>
          <a:bodyPr wrap="square">
            <a:spAutoFit/>
          </a:bodyPr>
          <a:lstStyle/>
          <a:p>
            <a:r>
              <a:rPr lang="en-US" sz="1200" dirty="0">
                <a:latin typeface="Lub Dub Medium" panose="020B0603030403020204" pitchFamily="34" charset="0"/>
              </a:rPr>
              <a:t>Modified with permission from Stout et al. Copyright 2018 American Heart Association, Inc. and American College of Cardiology Foundation.</a:t>
            </a:r>
          </a:p>
          <a:p>
            <a:endParaRPr lang="en-US" sz="1200" dirty="0">
              <a:latin typeface="Lub Dub Medium" panose="020B0603030403020204" pitchFamily="34" charset="0"/>
            </a:endParaRPr>
          </a:p>
          <a:p>
            <a:r>
              <a:rPr lang="en-US" sz="1200" dirty="0">
                <a:latin typeface="Lub Dub Medium" panose="020B0603030403020204" pitchFamily="34" charset="0"/>
              </a:rPr>
              <a:t>*See Section 2.2 for details on the ACHD anatomic and physiological classification system.</a:t>
            </a:r>
          </a:p>
          <a:p>
            <a:endParaRPr lang="en-US" sz="1200" dirty="0">
              <a:latin typeface="Lub Dub Medium" panose="020B0603030403020204" pitchFamily="34" charset="0"/>
            </a:endParaRPr>
          </a:p>
          <a:p>
            <a:r>
              <a:rPr lang="en-US" sz="1200" dirty="0">
                <a:latin typeface="Lub Dub Medium" panose="020B0603030403020204" pitchFamily="34" charset="0"/>
              </a:rPr>
              <a:t>ACHD indicates adult congenital heart disease.</a:t>
            </a:r>
          </a:p>
        </p:txBody>
      </p:sp>
    </p:spTree>
    <p:extLst>
      <p:ext uri="{BB962C8B-B14F-4D97-AF65-F5344CB8AC3E}">
        <p14:creationId xmlns:p14="http://schemas.microsoft.com/office/powerpoint/2010/main" val="263372915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E30F86-42D8-98B1-DCB0-CCDF941322F5}"/>
              </a:ext>
            </a:extLst>
          </p:cNvPr>
          <p:cNvSpPr txBox="1"/>
          <p:nvPr/>
        </p:nvSpPr>
        <p:spPr>
          <a:xfrm>
            <a:off x="5601102" y="990600"/>
            <a:ext cx="3428196" cy="523220"/>
          </a:xfrm>
          <a:prstGeom prst="rect">
            <a:avLst/>
          </a:prstGeom>
          <a:noFill/>
        </p:spPr>
        <p:txBody>
          <a:bodyPr wrap="square">
            <a:spAutoFit/>
          </a:bodyPr>
          <a:lstStyle/>
          <a:p>
            <a:r>
              <a:rPr lang="en-US" sz="2800" dirty="0">
                <a:latin typeface="Lub Dub Medium" panose="020B0603030403020204" pitchFamily="34" charset="0"/>
              </a:rPr>
              <a:t>Subaortic Stenosis</a:t>
            </a:r>
          </a:p>
        </p:txBody>
      </p:sp>
      <p:graphicFrame>
        <p:nvGraphicFramePr>
          <p:cNvPr id="3" name="Table 2">
            <a:extLst>
              <a:ext uri="{FF2B5EF4-FFF2-40B4-BE49-F238E27FC236}">
                <a16:creationId xmlns:a16="http://schemas.microsoft.com/office/drawing/2014/main" id="{ADADE135-5538-AE8E-93FB-F11FA24DA0E6}"/>
              </a:ext>
            </a:extLst>
          </p:cNvPr>
          <p:cNvGraphicFramePr>
            <a:graphicFrameLocks noGrp="1"/>
          </p:cNvGraphicFramePr>
          <p:nvPr>
            <p:extLst>
              <p:ext uri="{D42A27DB-BD31-4B8C-83A1-F6EECF244321}">
                <p14:modId xmlns:p14="http://schemas.microsoft.com/office/powerpoint/2010/main" val="857507730"/>
              </p:ext>
            </p:extLst>
          </p:nvPr>
        </p:nvGraphicFramePr>
        <p:xfrm>
          <a:off x="2438400" y="1752600"/>
          <a:ext cx="9753599" cy="5166731"/>
        </p:xfrm>
        <a:graphic>
          <a:graphicData uri="http://schemas.openxmlformats.org/drawingml/2006/table">
            <a:tbl>
              <a:tblPr firstRow="1" firstCol="1" bandRow="1"/>
              <a:tblGrid>
                <a:gridCol w="1088303">
                  <a:extLst>
                    <a:ext uri="{9D8B030D-6E8A-4147-A177-3AD203B41FA5}">
                      <a16:colId xmlns:a16="http://schemas.microsoft.com/office/drawing/2014/main" val="436616516"/>
                    </a:ext>
                  </a:extLst>
                </a:gridCol>
                <a:gridCol w="1093577">
                  <a:extLst>
                    <a:ext uri="{9D8B030D-6E8A-4147-A177-3AD203B41FA5}">
                      <a16:colId xmlns:a16="http://schemas.microsoft.com/office/drawing/2014/main" val="234032278"/>
                    </a:ext>
                  </a:extLst>
                </a:gridCol>
                <a:gridCol w="7571719">
                  <a:extLst>
                    <a:ext uri="{9D8B030D-6E8A-4147-A177-3AD203B41FA5}">
                      <a16:colId xmlns:a16="http://schemas.microsoft.com/office/drawing/2014/main" val="1222579523"/>
                    </a:ext>
                  </a:extLst>
                </a:gridCol>
              </a:tblGrid>
              <a:tr h="903646">
                <a:tc>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4213" marR="542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0000"/>
                        </a:lnSpc>
                        <a:spcAft>
                          <a:spcPts val="800"/>
                        </a:spcAft>
                        <a:buNone/>
                      </a:pPr>
                      <a:r>
                        <a:rPr lang="en-US" sz="1800" b="1" dirty="0">
                          <a:effectLst/>
                          <a:latin typeface="Times New Roman" panose="02020603050405020304" pitchFamily="18" charset="0"/>
                          <a:ea typeface="Calibri" panose="020F0502020204030204" pitchFamily="34" charset="0"/>
                          <a:cs typeface="Arial" panose="020B0604020202020204" pitchFamily="34" charset="0"/>
                        </a:rPr>
                        <a:t>Recommendations for Subaortic Stenosis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lnSpc>
                          <a:spcPct val="10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Referenced studies that support recommendations are summarized in the Evidence Table.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4213" marR="542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52115633"/>
                  </a:ext>
                </a:extLst>
              </a:tr>
              <a:tr h="245062">
                <a:tc>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COR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4213" marR="54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LOE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4213" marR="54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Recommendations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4213" marR="54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3989440"/>
                  </a:ext>
                </a:extLst>
              </a:tr>
              <a:tr h="245062">
                <a:tc gridSpan="3">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Diagnostic</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4213" marR="54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70929519"/>
                  </a:ext>
                </a:extLst>
              </a:tr>
              <a:tr h="1112465">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2b</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4213" marR="54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C-EO</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4213" marR="54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a:pPr>
                      <a:r>
                        <a:rPr lang="en-US" sz="1800" b="1">
                          <a:effectLst/>
                          <a:latin typeface="Times New Roman" panose="02020603050405020304" pitchFamily="18" charset="0"/>
                          <a:ea typeface="FrutigerLTStd-Light"/>
                          <a:cs typeface="Arial" panose="020B0604020202020204" pitchFamily="34" charset="0"/>
                        </a:rPr>
                        <a:t>For patients with subaortic stenosis and equivocal symptoms, exercise stress testing may be considered to assess the physiological response to exercise and to determine whether symptoms are attributable to subaortic stenosis.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4213" marR="542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60413332"/>
                  </a:ext>
                </a:extLst>
              </a:tr>
              <a:tr h="245062">
                <a:tc gridSpan="3">
                  <a:txBody>
                    <a:bodyPr/>
                    <a:lstStyle/>
                    <a:p>
                      <a:pPr marL="0" marR="0" algn="ctr">
                        <a:lnSpc>
                          <a:spcPct val="100000"/>
                        </a:lnSpc>
                        <a:spcAft>
                          <a:spcPts val="800"/>
                        </a:spcAft>
                        <a:buNone/>
                      </a:pPr>
                      <a:r>
                        <a:rPr lang="en-US" sz="1800" b="1">
                          <a:effectLst/>
                          <a:latin typeface="Times New Roman" panose="02020603050405020304" pitchFamily="18" charset="0"/>
                          <a:ea typeface="FrutigerLTStd-Light"/>
                          <a:cs typeface="Arial" panose="020B0604020202020204" pitchFamily="34" charset="0"/>
                        </a:rPr>
                        <a:t>Therapeutic</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4213" marR="54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91812397"/>
                  </a:ext>
                </a:extLst>
              </a:tr>
              <a:tr h="534196">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4213" marR="54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C-EO</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4213" marR="54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2"/>
                      </a:pPr>
                      <a:r>
                        <a:rPr lang="en-US" sz="1800" b="1" dirty="0">
                          <a:effectLst/>
                          <a:latin typeface="Times New Roman" panose="02020603050405020304" pitchFamily="18" charset="0"/>
                          <a:ea typeface="FrutigerLTStd-Light"/>
                          <a:cs typeface="Arial" panose="020B0604020202020204" pitchFamily="34" charset="0"/>
                        </a:rPr>
                        <a:t>For patients with symptoms attributable to subaortic stenosis, surgical repair is recommended to alleviate symptoms.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4213" marR="542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217798"/>
                  </a:ext>
                </a:extLst>
              </a:tr>
              <a:tr h="955689">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2b</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4213" marR="54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4213" marR="54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3"/>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For asymptomatic patients with LV dysfunction or LV hypertrophy in the setting of subaortic stenosis, </a:t>
                      </a:r>
                      <a:r>
                        <a:rPr lang="en-US" sz="1800" b="1" dirty="0">
                          <a:effectLst/>
                          <a:latin typeface="Times New Roman" panose="02020603050405020304" pitchFamily="18" charset="0"/>
                          <a:ea typeface="FrutigerLTStd-Light"/>
                          <a:cs typeface="Arial" panose="020B0604020202020204" pitchFamily="34" charset="0"/>
                        </a:rPr>
                        <a:t>surgical repair may be considered to mitigate worsening LV function, hypertrophy, or both.</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4213" marR="542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1708151"/>
                  </a:ext>
                </a:extLst>
              </a:tr>
              <a:tr h="823331">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2b</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4213" marR="54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4213" marR="54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4"/>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For asymptomatic patients with subaortic stenosis </a:t>
                      </a:r>
                      <a:r>
                        <a:rPr lang="en-US" sz="1800" b="1" dirty="0">
                          <a:effectLst/>
                          <a:latin typeface="Times New Roman" panose="02020603050405020304" pitchFamily="18" charset="0"/>
                          <a:ea typeface="FrutigerLTStd-Light"/>
                          <a:cs typeface="Arial" panose="020B0604020202020204" pitchFamily="34" charset="0"/>
                        </a:rPr>
                        <a:t>and at least mild aortic regurgitation, surgical repair may be considered to prevent progressive aortic regurgitation.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4213" marR="542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9361281"/>
                  </a:ext>
                </a:extLst>
              </a:tr>
            </a:tbl>
          </a:graphicData>
        </a:graphic>
      </p:graphicFrame>
    </p:spTree>
    <p:extLst>
      <p:ext uri="{BB962C8B-B14F-4D97-AF65-F5344CB8AC3E}">
        <p14:creationId xmlns:p14="http://schemas.microsoft.com/office/powerpoint/2010/main" val="85284985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114</a:t>
            </a:fld>
            <a:endParaRPr lang="en-US" dirty="0"/>
          </a:p>
        </p:txBody>
      </p:sp>
      <p:sp>
        <p:nvSpPr>
          <p:cNvPr id="2" name="TextBox 1">
            <a:extLst>
              <a:ext uri="{FF2B5EF4-FFF2-40B4-BE49-F238E27FC236}">
                <a16:creationId xmlns:a16="http://schemas.microsoft.com/office/drawing/2014/main" id="{461BABDD-F8CE-0107-4E9D-DB1444E29C49}"/>
              </a:ext>
            </a:extLst>
          </p:cNvPr>
          <p:cNvSpPr txBox="1"/>
          <p:nvPr/>
        </p:nvSpPr>
        <p:spPr>
          <a:xfrm>
            <a:off x="4039002" y="1447800"/>
            <a:ext cx="6552396" cy="954107"/>
          </a:xfrm>
          <a:prstGeom prst="rect">
            <a:avLst/>
          </a:prstGeom>
          <a:noFill/>
        </p:spPr>
        <p:txBody>
          <a:bodyPr wrap="square">
            <a:spAutoFit/>
          </a:bodyPr>
          <a:lstStyle/>
          <a:p>
            <a:r>
              <a:rPr lang="en-US" sz="2800" dirty="0">
                <a:latin typeface="Lub Dub Medium" panose="020B0603030403020204" pitchFamily="34" charset="0"/>
              </a:rPr>
              <a:t>Table 21. Subaortic Stenosis: Routine Follow-Up and Testing Intervals</a:t>
            </a:r>
          </a:p>
        </p:txBody>
      </p:sp>
      <p:graphicFrame>
        <p:nvGraphicFramePr>
          <p:cNvPr id="3" name="Table 2">
            <a:extLst>
              <a:ext uri="{FF2B5EF4-FFF2-40B4-BE49-F238E27FC236}">
                <a16:creationId xmlns:a16="http://schemas.microsoft.com/office/drawing/2014/main" id="{2ED46DCB-FAB7-5078-1813-683596C4615F}"/>
              </a:ext>
            </a:extLst>
          </p:cNvPr>
          <p:cNvGraphicFramePr>
            <a:graphicFrameLocks noGrp="1"/>
          </p:cNvGraphicFramePr>
          <p:nvPr>
            <p:extLst>
              <p:ext uri="{D42A27DB-BD31-4B8C-83A1-F6EECF244321}">
                <p14:modId xmlns:p14="http://schemas.microsoft.com/office/powerpoint/2010/main" val="4152495590"/>
              </p:ext>
            </p:extLst>
          </p:nvPr>
        </p:nvGraphicFramePr>
        <p:xfrm>
          <a:off x="2864643" y="2622803"/>
          <a:ext cx="8901114" cy="3041142"/>
        </p:xfrm>
        <a:graphic>
          <a:graphicData uri="http://schemas.openxmlformats.org/drawingml/2006/table">
            <a:tbl>
              <a:tblPr firstRow="1" firstCol="1" bandRow="1"/>
              <a:tblGrid>
                <a:gridCol w="2617974">
                  <a:extLst>
                    <a:ext uri="{9D8B030D-6E8A-4147-A177-3AD203B41FA5}">
                      <a16:colId xmlns:a16="http://schemas.microsoft.com/office/drawing/2014/main" val="2309285383"/>
                    </a:ext>
                  </a:extLst>
                </a:gridCol>
                <a:gridCol w="1570785">
                  <a:extLst>
                    <a:ext uri="{9D8B030D-6E8A-4147-A177-3AD203B41FA5}">
                      <a16:colId xmlns:a16="http://schemas.microsoft.com/office/drawing/2014/main" val="1054825748"/>
                    </a:ext>
                  </a:extLst>
                </a:gridCol>
                <a:gridCol w="1570785">
                  <a:extLst>
                    <a:ext uri="{9D8B030D-6E8A-4147-A177-3AD203B41FA5}">
                      <a16:colId xmlns:a16="http://schemas.microsoft.com/office/drawing/2014/main" val="1005590932"/>
                    </a:ext>
                  </a:extLst>
                </a:gridCol>
                <a:gridCol w="1570785">
                  <a:extLst>
                    <a:ext uri="{9D8B030D-6E8A-4147-A177-3AD203B41FA5}">
                      <a16:colId xmlns:a16="http://schemas.microsoft.com/office/drawing/2014/main" val="4177669548"/>
                    </a:ext>
                  </a:extLst>
                </a:gridCol>
                <a:gridCol w="1570785">
                  <a:extLst>
                    <a:ext uri="{9D8B030D-6E8A-4147-A177-3AD203B41FA5}">
                      <a16:colId xmlns:a16="http://schemas.microsoft.com/office/drawing/2014/main" val="1689867413"/>
                    </a:ext>
                  </a:extLst>
                </a:gridCol>
              </a:tblGrid>
              <a:tr h="446449">
                <a:tc>
                  <a:txBody>
                    <a:bodyPr/>
                    <a:lstStyle/>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Type of Follow-Up or Testing</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Physiological Stage A* (mo)</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Physiological Stage B* (mo)</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Physiological Stage C* (mo)</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Physiological Stage D* (mo)</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0430377"/>
                  </a:ext>
                </a:extLst>
              </a:tr>
              <a:tr h="813398">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Outpatient ACHD cardiologist</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36</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24</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6–12</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3–6</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4805333"/>
                  </a:ext>
                </a:extLst>
              </a:tr>
              <a:tr h="373172">
                <a:tc>
                  <a:txBody>
                    <a:bodyPr/>
                    <a:lstStyle/>
                    <a:p>
                      <a:pPr marL="0" marR="0">
                        <a:lnSpc>
                          <a:spcPct val="2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Electrocardiogram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2585292"/>
                  </a:ext>
                </a:extLst>
              </a:tr>
              <a:tr h="813398">
                <a:tc>
                  <a:txBody>
                    <a:bodyPr/>
                    <a:lstStyle/>
                    <a:p>
                      <a:pPr marL="0" marR="0">
                        <a:lnSpc>
                          <a:spcPct val="200000"/>
                        </a:lnSpc>
                        <a:spcAft>
                          <a:spcPts val="800"/>
                        </a:spcAft>
                        <a:buNone/>
                      </a:pPr>
                      <a:r>
                        <a:rPr lang="en-US"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Transthoracic echocardiogram</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36</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24</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90221137"/>
                  </a:ext>
                </a:extLst>
              </a:tr>
            </a:tbl>
          </a:graphicData>
        </a:graphic>
      </p:graphicFrame>
      <p:sp>
        <p:nvSpPr>
          <p:cNvPr id="6" name="TextBox 5">
            <a:extLst>
              <a:ext uri="{FF2B5EF4-FFF2-40B4-BE49-F238E27FC236}">
                <a16:creationId xmlns:a16="http://schemas.microsoft.com/office/drawing/2014/main" id="{CC10DA38-F61E-596C-A71D-9C514E7AABDD}"/>
              </a:ext>
            </a:extLst>
          </p:cNvPr>
          <p:cNvSpPr txBox="1"/>
          <p:nvPr/>
        </p:nvSpPr>
        <p:spPr>
          <a:xfrm>
            <a:off x="2864643" y="5884841"/>
            <a:ext cx="8901114" cy="1200329"/>
          </a:xfrm>
          <a:prstGeom prst="rect">
            <a:avLst/>
          </a:prstGeom>
          <a:noFill/>
        </p:spPr>
        <p:txBody>
          <a:bodyPr wrap="square">
            <a:spAutoFit/>
          </a:bodyPr>
          <a:lstStyle/>
          <a:p>
            <a:r>
              <a:rPr lang="en-US" sz="1200" dirty="0">
                <a:latin typeface="Lub Dub Medium" panose="020B0603030403020204" pitchFamily="34" charset="0"/>
              </a:rPr>
              <a:t>Modified with permission from Stout et al. Copyright 2018 American Heart Association, Inc. and American College of Cardiology Foundation.</a:t>
            </a:r>
          </a:p>
          <a:p>
            <a:endParaRPr lang="en-US" sz="1200" dirty="0">
              <a:latin typeface="Lub Dub Medium" panose="020B0603030403020204" pitchFamily="34" charset="0"/>
            </a:endParaRPr>
          </a:p>
          <a:p>
            <a:r>
              <a:rPr lang="en-US" sz="1200" dirty="0">
                <a:latin typeface="Lub Dub Medium" panose="020B0603030403020204" pitchFamily="34" charset="0"/>
              </a:rPr>
              <a:t>*See Section 2.2 for details on the ACHD anatomic and physiological classification system.</a:t>
            </a:r>
          </a:p>
          <a:p>
            <a:endParaRPr lang="en-US" sz="1200" dirty="0">
              <a:latin typeface="Lub Dub Medium" panose="020B0603030403020204" pitchFamily="34" charset="0"/>
            </a:endParaRPr>
          </a:p>
          <a:p>
            <a:r>
              <a:rPr lang="en-US" sz="1200" dirty="0">
                <a:latin typeface="Lub Dub Medium" panose="020B0603030403020204" pitchFamily="34" charset="0"/>
              </a:rPr>
              <a:t>ACHD indicates adult congenital heart disease.</a:t>
            </a:r>
          </a:p>
        </p:txBody>
      </p:sp>
    </p:spTree>
    <p:extLst>
      <p:ext uri="{BB962C8B-B14F-4D97-AF65-F5344CB8AC3E}">
        <p14:creationId xmlns:p14="http://schemas.microsoft.com/office/powerpoint/2010/main" val="376071318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52552C-DDCE-EA84-A2E8-297ADA9C927A}"/>
              </a:ext>
            </a:extLst>
          </p:cNvPr>
          <p:cNvSpPr txBox="1"/>
          <p:nvPr/>
        </p:nvSpPr>
        <p:spPr>
          <a:xfrm>
            <a:off x="3829251" y="1295400"/>
            <a:ext cx="6971898" cy="523220"/>
          </a:xfrm>
          <a:prstGeom prst="rect">
            <a:avLst/>
          </a:prstGeom>
          <a:noFill/>
        </p:spPr>
        <p:txBody>
          <a:bodyPr wrap="square">
            <a:spAutoFit/>
          </a:bodyPr>
          <a:lstStyle/>
          <a:p>
            <a:r>
              <a:rPr lang="en-US" sz="2800" dirty="0">
                <a:latin typeface="Lub Dub Medium" panose="020B0603030403020204" pitchFamily="34" charset="0"/>
              </a:rPr>
              <a:t>Congenital Diseases of the Aortic Valve</a:t>
            </a:r>
          </a:p>
        </p:txBody>
      </p:sp>
      <p:graphicFrame>
        <p:nvGraphicFramePr>
          <p:cNvPr id="3" name="Table 2">
            <a:extLst>
              <a:ext uri="{FF2B5EF4-FFF2-40B4-BE49-F238E27FC236}">
                <a16:creationId xmlns:a16="http://schemas.microsoft.com/office/drawing/2014/main" id="{638FF840-14D0-581E-7142-587E95129FDD}"/>
              </a:ext>
            </a:extLst>
          </p:cNvPr>
          <p:cNvGraphicFramePr>
            <a:graphicFrameLocks noGrp="1"/>
          </p:cNvGraphicFramePr>
          <p:nvPr>
            <p:extLst>
              <p:ext uri="{D42A27DB-BD31-4B8C-83A1-F6EECF244321}">
                <p14:modId xmlns:p14="http://schemas.microsoft.com/office/powerpoint/2010/main" val="2426766584"/>
              </p:ext>
            </p:extLst>
          </p:nvPr>
        </p:nvGraphicFramePr>
        <p:xfrm>
          <a:off x="2895600" y="2133600"/>
          <a:ext cx="8839200" cy="5186576"/>
        </p:xfrm>
        <a:graphic>
          <a:graphicData uri="http://schemas.openxmlformats.org/drawingml/2006/table">
            <a:tbl>
              <a:tblPr firstRow="1" firstCol="1" bandRow="1"/>
              <a:tblGrid>
                <a:gridCol w="1091657">
                  <a:extLst>
                    <a:ext uri="{9D8B030D-6E8A-4147-A177-3AD203B41FA5}">
                      <a16:colId xmlns:a16="http://schemas.microsoft.com/office/drawing/2014/main" val="2587098200"/>
                    </a:ext>
                  </a:extLst>
                </a:gridCol>
                <a:gridCol w="978139">
                  <a:extLst>
                    <a:ext uri="{9D8B030D-6E8A-4147-A177-3AD203B41FA5}">
                      <a16:colId xmlns:a16="http://schemas.microsoft.com/office/drawing/2014/main" val="1567439513"/>
                    </a:ext>
                  </a:extLst>
                </a:gridCol>
                <a:gridCol w="6769404">
                  <a:extLst>
                    <a:ext uri="{9D8B030D-6E8A-4147-A177-3AD203B41FA5}">
                      <a16:colId xmlns:a16="http://schemas.microsoft.com/office/drawing/2014/main" val="254481106"/>
                    </a:ext>
                  </a:extLst>
                </a:gridCol>
              </a:tblGrid>
              <a:tr h="988213">
                <a:tc>
                  <a:txBody>
                    <a:bodyPr/>
                    <a:lstStyle/>
                    <a:p>
                      <a:pPr marL="219075" marR="0" indent="-228600" algn="ctr" fontAlgn="base">
                        <a:lnSpc>
                          <a:spcPct val="10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219075" marR="0" indent="-228600" algn="ctr" fontAlgn="base">
                        <a:lnSpc>
                          <a:spcPct val="1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Recommendations for Congenital Diseases of the Aortic Valve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p>
                      <a:pPr marL="219075" marR="0" indent="-228600" algn="ctr" fontAlgn="base">
                        <a:lnSpc>
                          <a:spcPct val="10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Referenced studies that support recommendations are summarized in the Evidence Table.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334985215"/>
                  </a:ext>
                </a:extLst>
              </a:tr>
              <a:tr h="271832">
                <a:tc>
                  <a:txBody>
                    <a:bodyPr/>
                    <a:lstStyle/>
                    <a:p>
                      <a:pPr marL="219075" marR="0" indent="-228600" algn="ctr" fontAlgn="base">
                        <a:lnSpc>
                          <a:spcPct val="1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COR</a:t>
                      </a:r>
                      <a:r>
                        <a:rPr lang="en-US" sz="1800">
                          <a:effectLst/>
                          <a:latin typeface="Times New Roman" panose="02020603050405020304" pitchFamily="18" charset="0"/>
                          <a:ea typeface="Times New Roman" panose="02020603050405020304" pitchFamily="18"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075" marR="0" indent="-228600" algn="ctr" fontAlgn="base">
                        <a:lnSpc>
                          <a:spcPct val="1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LOE</a:t>
                      </a:r>
                      <a:r>
                        <a:rPr lang="en-US" sz="1800">
                          <a:effectLst/>
                          <a:latin typeface="Times New Roman" panose="02020603050405020304" pitchFamily="18" charset="0"/>
                          <a:ea typeface="Times New Roman" panose="02020603050405020304" pitchFamily="18"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075" marR="0" indent="-228600" algn="ctr" fontAlgn="base">
                        <a:lnSpc>
                          <a:spcPct val="1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Recommendations</a:t>
                      </a:r>
                      <a:r>
                        <a:rPr lang="en-US" sz="1800">
                          <a:effectLst/>
                          <a:latin typeface="Times New Roman" panose="02020603050405020304" pitchFamily="18" charset="0"/>
                          <a:ea typeface="Times New Roman" panose="02020603050405020304" pitchFamily="18"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3956510"/>
                  </a:ext>
                </a:extLst>
              </a:tr>
              <a:tr h="271832">
                <a:tc gridSpan="3">
                  <a:txBody>
                    <a:bodyPr/>
                    <a:lstStyle/>
                    <a:p>
                      <a:pPr marL="219075" marR="0" indent="-228600" algn="ctr" fontAlgn="base">
                        <a:lnSpc>
                          <a:spcPct val="1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Diagnostic</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89663391"/>
                  </a:ext>
                </a:extLst>
              </a:tr>
              <a:tr h="900381">
                <a:tc>
                  <a:txBody>
                    <a:bodyPr/>
                    <a:lstStyle/>
                    <a:p>
                      <a:pPr marL="219075" marR="0" indent="-228600" algn="ctr" fontAlgn="base">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219075" marR="0" indent="-228600" algn="ctr" fontAlgn="base">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Times New Roman" panose="02020603050405020304" pitchFamily="18" charset="0"/>
                        <a:buAutoNum type="arabicPeriod"/>
                      </a:pPr>
                      <a:r>
                        <a:rPr lang="en-US" sz="1800" b="1" dirty="0">
                          <a:effectLst/>
                          <a:latin typeface="Times New Roman" panose="02020603050405020304" pitchFamily="18" charset="0"/>
                          <a:ea typeface="Calibri,Bold"/>
                          <a:cs typeface="Times New Roman" panose="02020603050405020304" pitchFamily="18" charset="0"/>
                        </a:rPr>
                        <a:t>Adults with a BAV should be screened for the presence of COA and aortic aneurysm to obtain early diagnosis and determine a management plan.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7464581"/>
                  </a:ext>
                </a:extLst>
              </a:tr>
              <a:tr h="1532767">
                <a:tc>
                  <a:txBody>
                    <a:bodyPr/>
                    <a:lstStyle/>
                    <a:p>
                      <a:pPr marL="219075" marR="0" indent="-228600" algn="ctr" fontAlgn="base">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219075" marR="0" indent="-228600" algn="ctr" fontAlgn="base">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Adults with a BAV who have an aortic diameter &gt;4 cm at the level of the sinuses or the ascending aorta, or who have risk factors for aortic dissection,* should undergo lifelong surveillance for progression of thoracic aortic disease to improve early detection of aortic growth.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99741762"/>
                  </a:ext>
                </a:extLst>
              </a:tr>
              <a:tr h="1216575">
                <a:tc>
                  <a:txBody>
                    <a:bodyPr/>
                    <a:lstStyle/>
                    <a:p>
                      <a:pPr marL="219075" marR="0" indent="-228600" algn="ctr" fontAlgn="base">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219075" marR="0" indent="-228600" algn="ctr" fontAlgn="base">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3"/>
                      </a:pPr>
                      <a:r>
                        <a:rPr lang="en-US" sz="1800" b="1" dirty="0">
                          <a:effectLst/>
                          <a:latin typeface="Times New Roman" panose="02020603050405020304" pitchFamily="18" charset="0"/>
                          <a:ea typeface="Calibri,Bold"/>
                          <a:cs typeface="Times New Roman" panose="02020603050405020304" pitchFamily="18" charset="0"/>
                        </a:rPr>
                        <a:t>In first-degree relatives of adults with a BAV, 1-time echocardiographic screening for the presence of a congenitally abnormal aortic valve or aortic aneurysm is reasonable to obtain early diagnosis.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0515810"/>
                  </a:ext>
                </a:extLst>
              </a:tr>
            </a:tbl>
          </a:graphicData>
        </a:graphic>
      </p:graphicFrame>
      <p:sp>
        <p:nvSpPr>
          <p:cNvPr id="5" name="TextBox 4">
            <a:extLst>
              <a:ext uri="{FF2B5EF4-FFF2-40B4-BE49-F238E27FC236}">
                <a16:creationId xmlns:a16="http://schemas.microsoft.com/office/drawing/2014/main" id="{705278ED-323A-B170-1307-50AA2F5166C8}"/>
              </a:ext>
            </a:extLst>
          </p:cNvPr>
          <p:cNvSpPr txBox="1"/>
          <p:nvPr/>
        </p:nvSpPr>
        <p:spPr>
          <a:xfrm>
            <a:off x="11887200" y="5565850"/>
            <a:ext cx="2667000" cy="1754326"/>
          </a:xfrm>
          <a:prstGeom prst="rect">
            <a:avLst/>
          </a:prstGeom>
          <a:noFill/>
        </p:spPr>
        <p:txBody>
          <a:bodyPr wrap="square">
            <a:spAutoFit/>
          </a:bodyPr>
          <a:lstStyle/>
          <a:p>
            <a:r>
              <a:rPr lang="en-US" sz="1200" dirty="0">
                <a:latin typeface="Lub Dub Medium" panose="020B0603030403020204" pitchFamily="34" charset="0"/>
              </a:rPr>
              <a:t>*Risk factors: family history of aortic dissection, aortic growth rate ≥0.3 cm/year, COA, “root phenotype” </a:t>
            </a:r>
            <a:r>
              <a:rPr lang="en-US" sz="1200" dirty="0" err="1">
                <a:latin typeface="Lub Dub Medium" panose="020B0603030403020204" pitchFamily="34" charset="0"/>
              </a:rPr>
              <a:t>aortopathy</a:t>
            </a:r>
            <a:r>
              <a:rPr lang="en-US" sz="1200" dirty="0">
                <a:latin typeface="Lub Dub Medium" panose="020B0603030403020204" pitchFamily="34" charset="0"/>
              </a:rPr>
              <a:t>. </a:t>
            </a:r>
          </a:p>
          <a:p>
            <a:endParaRPr lang="en-US" sz="1200" dirty="0">
              <a:latin typeface="Lub Dub Medium" panose="020B0603030403020204" pitchFamily="34" charset="0"/>
            </a:endParaRPr>
          </a:p>
          <a:p>
            <a:r>
              <a:rPr lang="en-US" sz="1200" dirty="0">
                <a:latin typeface="Lub Dub Medium" panose="020B0603030403020204" pitchFamily="34" charset="0"/>
              </a:rPr>
              <a:t>†Modified from the “2022 ACC/AHA Guideline for the</a:t>
            </a:r>
          </a:p>
          <a:p>
            <a:r>
              <a:rPr lang="en-US" sz="1200" dirty="0">
                <a:latin typeface="Lub Dub Medium" panose="020B0603030403020204" pitchFamily="34" charset="0"/>
              </a:rPr>
              <a:t>Diagnosis and Management of Aortic Disease.”</a:t>
            </a:r>
          </a:p>
        </p:txBody>
      </p:sp>
    </p:spTree>
    <p:extLst>
      <p:ext uri="{BB962C8B-B14F-4D97-AF65-F5344CB8AC3E}">
        <p14:creationId xmlns:p14="http://schemas.microsoft.com/office/powerpoint/2010/main" val="373876831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116</a:t>
            </a:fld>
            <a:endParaRPr lang="en-US" dirty="0"/>
          </a:p>
        </p:txBody>
      </p:sp>
      <p:sp>
        <p:nvSpPr>
          <p:cNvPr id="2" name="TextBox 1">
            <a:extLst>
              <a:ext uri="{FF2B5EF4-FFF2-40B4-BE49-F238E27FC236}">
                <a16:creationId xmlns:a16="http://schemas.microsoft.com/office/drawing/2014/main" id="{87F3DB10-01BA-56AD-85F8-283090839CF8}"/>
              </a:ext>
            </a:extLst>
          </p:cNvPr>
          <p:cNvSpPr txBox="1"/>
          <p:nvPr/>
        </p:nvSpPr>
        <p:spPr>
          <a:xfrm>
            <a:off x="5153125" y="1066800"/>
            <a:ext cx="4324149" cy="954107"/>
          </a:xfrm>
          <a:prstGeom prst="rect">
            <a:avLst/>
          </a:prstGeom>
          <a:noFill/>
        </p:spPr>
        <p:txBody>
          <a:bodyPr wrap="square">
            <a:spAutoFit/>
          </a:bodyPr>
          <a:lstStyle/>
          <a:p>
            <a:r>
              <a:rPr lang="en-US" sz="2800" dirty="0">
                <a:latin typeface="Lub Dub Medium" panose="020B0603030403020204" pitchFamily="34" charset="0"/>
              </a:rPr>
              <a:t>Congenital Diseases of the Aortic Valve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02AA18CD-80B1-DCEE-F3D2-3C5D2FD80A37}"/>
              </a:ext>
            </a:extLst>
          </p:cNvPr>
          <p:cNvGraphicFramePr>
            <a:graphicFrameLocks noGrp="1"/>
          </p:cNvGraphicFramePr>
          <p:nvPr>
            <p:extLst>
              <p:ext uri="{D42A27DB-BD31-4B8C-83A1-F6EECF244321}">
                <p14:modId xmlns:p14="http://schemas.microsoft.com/office/powerpoint/2010/main" val="1301054704"/>
              </p:ext>
            </p:extLst>
          </p:nvPr>
        </p:nvGraphicFramePr>
        <p:xfrm>
          <a:off x="3202940" y="2421477"/>
          <a:ext cx="8224520" cy="3386646"/>
        </p:xfrm>
        <a:graphic>
          <a:graphicData uri="http://schemas.openxmlformats.org/drawingml/2006/table">
            <a:tbl>
              <a:tblPr firstRow="1" firstCol="1" bandRow="1"/>
              <a:tblGrid>
                <a:gridCol w="1015741">
                  <a:extLst>
                    <a:ext uri="{9D8B030D-6E8A-4147-A177-3AD203B41FA5}">
                      <a16:colId xmlns:a16="http://schemas.microsoft.com/office/drawing/2014/main" val="3566974897"/>
                    </a:ext>
                  </a:extLst>
                </a:gridCol>
                <a:gridCol w="910120">
                  <a:extLst>
                    <a:ext uri="{9D8B030D-6E8A-4147-A177-3AD203B41FA5}">
                      <a16:colId xmlns:a16="http://schemas.microsoft.com/office/drawing/2014/main" val="328533223"/>
                    </a:ext>
                  </a:extLst>
                </a:gridCol>
                <a:gridCol w="6298659">
                  <a:extLst>
                    <a:ext uri="{9D8B030D-6E8A-4147-A177-3AD203B41FA5}">
                      <a16:colId xmlns:a16="http://schemas.microsoft.com/office/drawing/2014/main" val="3016364649"/>
                    </a:ext>
                  </a:extLst>
                </a:gridCol>
              </a:tblGrid>
              <a:tr h="261011">
                <a:tc gridSpan="3">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Therapeutic</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02607876"/>
                  </a:ext>
                </a:extLst>
              </a:tr>
              <a:tr h="1546258">
                <a:tc>
                  <a:txBody>
                    <a:bodyPr/>
                    <a:lstStyle/>
                    <a:p>
                      <a:pPr marL="219075" marR="0" indent="-228600" algn="ctr" fontAlgn="base">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219075" marR="0" indent="-228600" algn="ctr" fontAlgn="base">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4"/>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adults with a congenitally abnormal aortic valve who meet indication for valve replacement, surgical and transcatheter options should be reviewed by heart valve and ACHD expert teams in a shared decision-making process to determine a management plan.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06089274"/>
                  </a:ext>
                </a:extLst>
              </a:tr>
              <a:tr h="1566068">
                <a:tc>
                  <a:txBody>
                    <a:bodyPr/>
                    <a:lstStyle/>
                    <a:p>
                      <a:pPr marL="219075" marR="0" indent="-228600" algn="ctr" fontAlgn="base">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2b</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219075" marR="0" indent="-228600" algn="ctr" fontAlgn="base">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5"/>
                      </a:pPr>
                      <a:r>
                        <a:rPr lang="en-US" sz="1800" b="1" dirty="0">
                          <a:effectLst/>
                          <a:latin typeface="Times New Roman" panose="02020603050405020304" pitchFamily="18" charset="0"/>
                          <a:ea typeface="Calibri,Bold"/>
                          <a:cs typeface="Times New Roman" panose="02020603050405020304" pitchFamily="18" charset="0"/>
                        </a:rPr>
                        <a:t>In young adults with congenital aortic valve stenosis, a noncalcified valve with no more than mild aortic regurgitation, and an indication for intervention, balloon valvuloplasty may be reasonable to delay the need for aortic valve surgery.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7080432"/>
                  </a:ext>
                </a:extLst>
              </a:tr>
            </a:tbl>
          </a:graphicData>
        </a:graphic>
      </p:graphicFrame>
    </p:spTree>
    <p:extLst>
      <p:ext uri="{BB962C8B-B14F-4D97-AF65-F5344CB8AC3E}">
        <p14:creationId xmlns:p14="http://schemas.microsoft.com/office/powerpoint/2010/main" val="365937018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4E516A-6697-9E0E-B552-735CC8C90D61}"/>
              </a:ext>
            </a:extLst>
          </p:cNvPr>
          <p:cNvSpPr txBox="1"/>
          <p:nvPr/>
        </p:nvSpPr>
        <p:spPr>
          <a:xfrm>
            <a:off x="3505401" y="838200"/>
            <a:ext cx="7619598" cy="1815882"/>
          </a:xfrm>
          <a:prstGeom prst="rect">
            <a:avLst/>
          </a:prstGeom>
          <a:noFill/>
        </p:spPr>
        <p:txBody>
          <a:bodyPr wrap="square">
            <a:spAutoFit/>
          </a:bodyPr>
          <a:lstStyle/>
          <a:p>
            <a:r>
              <a:rPr lang="en-US" sz="2800" dirty="0">
                <a:latin typeface="Lub Dub Medium" panose="020B0603030403020204" pitchFamily="34" charset="0"/>
              </a:rPr>
              <a:t>Table 22. Congenital Diseases of the Aortic Valve: Imaging Testing Intervals for Asymptomatic Patients With Normal LV Function</a:t>
            </a:r>
          </a:p>
        </p:txBody>
      </p:sp>
      <p:graphicFrame>
        <p:nvGraphicFramePr>
          <p:cNvPr id="3" name="Table 2">
            <a:extLst>
              <a:ext uri="{FF2B5EF4-FFF2-40B4-BE49-F238E27FC236}">
                <a16:creationId xmlns:a16="http://schemas.microsoft.com/office/drawing/2014/main" id="{74EBC661-78C2-C227-1B4E-B288B8AB754A}"/>
              </a:ext>
            </a:extLst>
          </p:cNvPr>
          <p:cNvGraphicFramePr>
            <a:graphicFrameLocks noGrp="1"/>
          </p:cNvGraphicFramePr>
          <p:nvPr>
            <p:extLst>
              <p:ext uri="{D42A27DB-BD31-4B8C-83A1-F6EECF244321}">
                <p14:modId xmlns:p14="http://schemas.microsoft.com/office/powerpoint/2010/main" val="272320579"/>
              </p:ext>
            </p:extLst>
          </p:nvPr>
        </p:nvGraphicFramePr>
        <p:xfrm>
          <a:off x="3505401" y="2925318"/>
          <a:ext cx="7619597" cy="4191000"/>
        </p:xfrm>
        <a:graphic>
          <a:graphicData uri="http://schemas.openxmlformats.org/drawingml/2006/table">
            <a:tbl>
              <a:tblPr firstRow="1" firstCol="1" bandRow="1"/>
              <a:tblGrid>
                <a:gridCol w="2497179">
                  <a:extLst>
                    <a:ext uri="{9D8B030D-6E8A-4147-A177-3AD203B41FA5}">
                      <a16:colId xmlns:a16="http://schemas.microsoft.com/office/drawing/2014/main" val="2684821532"/>
                    </a:ext>
                  </a:extLst>
                </a:gridCol>
                <a:gridCol w="5122418">
                  <a:extLst>
                    <a:ext uri="{9D8B030D-6E8A-4147-A177-3AD203B41FA5}">
                      <a16:colId xmlns:a16="http://schemas.microsoft.com/office/drawing/2014/main" val="1120322082"/>
                    </a:ext>
                  </a:extLst>
                </a:gridCol>
              </a:tblGrid>
              <a:tr h="307681">
                <a:tc>
                  <a:txBody>
                    <a:bodyPr/>
                    <a:lstStyle/>
                    <a:p>
                      <a:pPr marL="0" marR="0" algn="ctr">
                        <a:lnSpc>
                          <a:spcPct val="200000"/>
                        </a:lnSpc>
                        <a:spcAft>
                          <a:spcPts val="800"/>
                        </a:spcAft>
                        <a:buNone/>
                      </a:pPr>
                      <a:r>
                        <a:rPr lang="en-US" sz="1200">
                          <a:solidFill>
                            <a:srgbClr val="1E242C"/>
                          </a:solidFill>
                          <a:effectLst/>
                          <a:latin typeface="Helvetica" panose="020B0604020202020204" pitchFamily="34" charset="0"/>
                          <a:ea typeface="Helvetica" panose="020B0604020202020204" pitchFamily="34" charset="0"/>
                        </a:rPr>
                        <a:t> </a:t>
                      </a:r>
                      <a:endParaRPr lang="en-US" sz="11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dirty="0">
                          <a:effectLst/>
                          <a:latin typeface="Times New Roman" panose="02020603050405020304" pitchFamily="18" charset="0"/>
                          <a:ea typeface="Calibri,Bold"/>
                          <a:cs typeface="Times New Roman" panose="02020603050405020304" pitchFamily="18" charset="0"/>
                        </a:rPr>
                        <a:t>Frequency of Echocardiography</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2693715"/>
                  </a:ext>
                </a:extLst>
              </a:tr>
              <a:tr h="3725926">
                <a:tc>
                  <a:txBody>
                    <a:bodyPr/>
                    <a:lstStyle/>
                    <a:p>
                      <a:pPr marL="0" marR="0">
                        <a:lnSpc>
                          <a:spcPct val="150000"/>
                        </a:lnSpc>
                        <a:spcAft>
                          <a:spcPts val="800"/>
                        </a:spcAft>
                        <a:buNone/>
                      </a:pPr>
                      <a:r>
                        <a:rPr lang="en-US" sz="1800" dirty="0">
                          <a:effectLst/>
                          <a:latin typeface="Times New Roman" panose="02020603050405020304" pitchFamily="18" charset="0"/>
                          <a:ea typeface="Calibri,Bold"/>
                          <a:cs typeface="Times New Roman" panose="02020603050405020304" pitchFamily="18" charset="0"/>
                        </a:rPr>
                        <a:t>Progressive (Stage B)</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Aft>
                          <a:spcPts val="800"/>
                        </a:spcAft>
                        <a:buNone/>
                      </a:pPr>
                      <a:r>
                        <a:rPr lang="en-US" sz="1800" b="1" u="none" dirty="0">
                          <a:effectLst/>
                          <a:latin typeface="Times New Roman" panose="02020603050405020304" pitchFamily="18" charset="0"/>
                          <a:ea typeface="Calibri,Bold"/>
                          <a:cs typeface="Times New Roman" panose="02020603050405020304" pitchFamily="18" charset="0"/>
                        </a:rPr>
                        <a:t>Aortic stenosis</a:t>
                      </a:r>
                      <a:endParaRPr lang="en-US" sz="1800" u="none" dirty="0">
                        <a:effectLst/>
                        <a:latin typeface="Times New Roman" panose="02020603050405020304" pitchFamily="18" charset="0"/>
                        <a:ea typeface="Times New Roman" panose="02020603050405020304" pitchFamily="18" charset="0"/>
                      </a:endParaRPr>
                    </a:p>
                    <a:p>
                      <a:pPr marL="342900" marR="0" lvl="0" indent="-342900">
                        <a:lnSpc>
                          <a:spcPct val="150000"/>
                        </a:lnSpc>
                        <a:buFont typeface="Calibri" panose="020F0502020204030204" pitchFamily="34" charset="0"/>
                        <a:buChar char="-"/>
                      </a:pPr>
                      <a:r>
                        <a:rPr lang="en-US" sz="1800" dirty="0">
                          <a:effectLst/>
                          <a:latin typeface="Times New Roman" panose="02020603050405020304" pitchFamily="18" charset="0"/>
                          <a:ea typeface="Calibri,Bold"/>
                          <a:cs typeface="Times New Roman" panose="02020603050405020304" pitchFamily="18" charset="0"/>
                        </a:rPr>
                        <a:t>Every 3–5 years (mild severity, V</a:t>
                      </a:r>
                      <a:r>
                        <a:rPr lang="en-US" sz="1800" baseline="-25000" dirty="0">
                          <a:effectLst/>
                          <a:latin typeface="Times New Roman" panose="02020603050405020304" pitchFamily="18" charset="0"/>
                          <a:ea typeface="Calibri,Bold"/>
                          <a:cs typeface="Times New Roman" panose="02020603050405020304" pitchFamily="18" charset="0"/>
                        </a:rPr>
                        <a:t>max</a:t>
                      </a:r>
                      <a:r>
                        <a:rPr lang="en-US" sz="1800" dirty="0">
                          <a:effectLst/>
                          <a:latin typeface="Times New Roman" panose="02020603050405020304" pitchFamily="18" charset="0"/>
                          <a:ea typeface="Calibri,Bold"/>
                          <a:cs typeface="Times New Roman" panose="02020603050405020304" pitchFamily="18" charset="0"/>
                        </a:rPr>
                        <a:t> 2.0–2.9 m/s </a:t>
                      </a:r>
                      <a:r>
                        <a:rPr lang="en-US" sz="1800" dirty="0">
                          <a:effectLst/>
                          <a:latin typeface="Times New Roman" panose="02020603050405020304" pitchFamily="18" charset="0"/>
                          <a:ea typeface="FrutigerLTStd-Light"/>
                          <a:cs typeface="Times New Roman" panose="02020603050405020304" pitchFamily="18" charset="0"/>
                        </a:rPr>
                        <a:t>or mean </a:t>
                      </a:r>
                      <a:r>
                        <a:rPr lang="en-US" sz="1800" dirty="0">
                          <a:effectLst/>
                          <a:latin typeface="Times New Roman" panose="02020603050405020304" pitchFamily="18" charset="0"/>
                          <a:ea typeface="GandhariUnicode-Roman"/>
                          <a:cs typeface="Times New Roman" panose="02020603050405020304" pitchFamily="18" charset="0"/>
                        </a:rPr>
                        <a:t>Δ</a:t>
                      </a:r>
                      <a:r>
                        <a:rPr lang="en-US" sz="1800" dirty="0">
                          <a:effectLst/>
                          <a:latin typeface="Times New Roman" panose="02020603050405020304" pitchFamily="18" charset="0"/>
                          <a:ea typeface="FrutigerLTStd-Light"/>
                          <a:cs typeface="Times New Roman" panose="02020603050405020304" pitchFamily="18" charset="0"/>
                        </a:rPr>
                        <a:t>P &lt;20 mm Hg</a:t>
                      </a:r>
                      <a:r>
                        <a:rPr lang="en-US" sz="1800" dirty="0">
                          <a:effectLst/>
                          <a:latin typeface="Times New Roman" panose="02020603050405020304" pitchFamily="18" charset="0"/>
                          <a:ea typeface="Calibri,Bold"/>
                          <a:cs typeface="Times New Roman" panose="02020603050405020304" pitchFamily="18" charset="0"/>
                        </a:rPr>
                        <a:t>)</a:t>
                      </a:r>
                      <a:endParaRPr lang="en-US" sz="1800" dirty="0">
                        <a:effectLst/>
                        <a:latin typeface="Times New Roman" panose="02020603050405020304" pitchFamily="18" charset="0"/>
                        <a:ea typeface="Calibri,Bold"/>
                      </a:endParaRPr>
                    </a:p>
                    <a:p>
                      <a:pPr marL="342900" marR="0" lvl="0" indent="-342900">
                        <a:lnSpc>
                          <a:spcPct val="150000"/>
                        </a:lnSpc>
                        <a:spcAft>
                          <a:spcPts val="800"/>
                        </a:spcAft>
                        <a:buFont typeface="Calibri" panose="020F0502020204030204" pitchFamily="34" charset="0"/>
                        <a:buChar char="-"/>
                      </a:pPr>
                      <a:r>
                        <a:rPr lang="en-US" sz="1800" dirty="0">
                          <a:effectLst/>
                          <a:latin typeface="Times New Roman" panose="02020603050405020304" pitchFamily="18" charset="0"/>
                          <a:ea typeface="Calibri,Bold"/>
                          <a:cs typeface="Times New Roman" panose="02020603050405020304" pitchFamily="18" charset="0"/>
                        </a:rPr>
                        <a:t>Every 1–2 years (moderate severity, V</a:t>
                      </a:r>
                      <a:r>
                        <a:rPr lang="en-US" sz="1800" baseline="-25000" dirty="0">
                          <a:effectLst/>
                          <a:latin typeface="Times New Roman" panose="02020603050405020304" pitchFamily="18" charset="0"/>
                          <a:ea typeface="Calibri,Bold"/>
                          <a:cs typeface="Times New Roman" panose="02020603050405020304" pitchFamily="18" charset="0"/>
                        </a:rPr>
                        <a:t>max</a:t>
                      </a:r>
                      <a:r>
                        <a:rPr lang="en-US" sz="1800" dirty="0">
                          <a:effectLst/>
                          <a:latin typeface="Times New Roman" panose="02020603050405020304" pitchFamily="18" charset="0"/>
                          <a:ea typeface="Calibri,Bold"/>
                          <a:cs typeface="Times New Roman" panose="02020603050405020304" pitchFamily="18" charset="0"/>
                        </a:rPr>
                        <a:t> 3.0–3.9 m/s </a:t>
                      </a:r>
                      <a:r>
                        <a:rPr lang="en-US" sz="1800" dirty="0">
                          <a:effectLst/>
                          <a:latin typeface="Times New Roman" panose="02020603050405020304" pitchFamily="18" charset="0"/>
                          <a:ea typeface="FrutigerLTStd-Light"/>
                          <a:cs typeface="Times New Roman" panose="02020603050405020304" pitchFamily="18" charset="0"/>
                        </a:rPr>
                        <a:t>or mean </a:t>
                      </a:r>
                      <a:r>
                        <a:rPr lang="en-US" sz="1800" dirty="0">
                          <a:effectLst/>
                          <a:latin typeface="Times New Roman" panose="02020603050405020304" pitchFamily="18" charset="0"/>
                          <a:ea typeface="GandhariUnicode-Roman"/>
                          <a:cs typeface="Times New Roman" panose="02020603050405020304" pitchFamily="18" charset="0"/>
                        </a:rPr>
                        <a:t>Δ</a:t>
                      </a:r>
                      <a:r>
                        <a:rPr lang="en-US" sz="1800" dirty="0">
                          <a:effectLst/>
                          <a:latin typeface="Times New Roman" panose="02020603050405020304" pitchFamily="18" charset="0"/>
                          <a:ea typeface="FrutigerLTStd-Light"/>
                          <a:cs typeface="Times New Roman" panose="02020603050405020304" pitchFamily="18" charset="0"/>
                        </a:rPr>
                        <a:t>P 20–39 mm Hg)</a:t>
                      </a:r>
                      <a:endParaRPr lang="en-US" sz="1800" dirty="0">
                        <a:effectLst/>
                        <a:latin typeface="Times New Roman" panose="02020603050405020304" pitchFamily="18" charset="0"/>
                        <a:ea typeface="Times New Roman" panose="02020603050405020304" pitchFamily="18" charset="0"/>
                      </a:endParaRPr>
                    </a:p>
                    <a:p>
                      <a:pPr marL="0" marR="0">
                        <a:lnSpc>
                          <a:spcPct val="150000"/>
                        </a:lnSpc>
                        <a:spcAft>
                          <a:spcPts val="800"/>
                        </a:spcAft>
                        <a:buNone/>
                      </a:pPr>
                      <a:r>
                        <a:rPr lang="en-US" sz="1800" b="1" u="none" dirty="0">
                          <a:effectLst/>
                          <a:latin typeface="Times New Roman" panose="02020603050405020304" pitchFamily="18" charset="0"/>
                          <a:ea typeface="Calibri,Bold"/>
                          <a:cs typeface="Times New Roman" panose="02020603050405020304" pitchFamily="18" charset="0"/>
                        </a:rPr>
                        <a:t>Aortic regurgitation</a:t>
                      </a:r>
                      <a:endParaRPr lang="en-US" sz="1800" u="none" dirty="0">
                        <a:effectLst/>
                        <a:latin typeface="Times New Roman" panose="02020603050405020304" pitchFamily="18" charset="0"/>
                        <a:ea typeface="Times New Roman" panose="02020603050405020304" pitchFamily="18" charset="0"/>
                      </a:endParaRPr>
                    </a:p>
                    <a:p>
                      <a:pPr marL="342900" marR="0" lvl="0" indent="-342900">
                        <a:lnSpc>
                          <a:spcPct val="150000"/>
                        </a:lnSpc>
                        <a:buFont typeface="Calibri" panose="020F0502020204030204" pitchFamily="34" charset="0"/>
                        <a:buChar char="-"/>
                      </a:pPr>
                      <a:r>
                        <a:rPr lang="en-US" sz="1800" dirty="0">
                          <a:effectLst/>
                          <a:latin typeface="Times New Roman" panose="02020603050405020304" pitchFamily="18" charset="0"/>
                          <a:ea typeface="Calibri,Bold"/>
                          <a:cs typeface="Times New Roman" panose="02020603050405020304" pitchFamily="18" charset="0"/>
                        </a:rPr>
                        <a:t>Every 3–5 years (mild severity)</a:t>
                      </a:r>
                      <a:endParaRPr lang="en-US" sz="1800" dirty="0">
                        <a:effectLst/>
                        <a:latin typeface="Times New Roman" panose="02020603050405020304" pitchFamily="18" charset="0"/>
                        <a:ea typeface="Calibri,Bold"/>
                      </a:endParaRPr>
                    </a:p>
                    <a:p>
                      <a:pPr marL="342900" marR="0" lvl="0" indent="-342900">
                        <a:lnSpc>
                          <a:spcPct val="150000"/>
                        </a:lnSpc>
                        <a:spcAft>
                          <a:spcPts val="800"/>
                        </a:spcAft>
                        <a:buFont typeface="Calibri" panose="020F0502020204030204" pitchFamily="34" charset="0"/>
                        <a:buChar char="-"/>
                      </a:pPr>
                      <a:r>
                        <a:rPr lang="en-US" sz="1800" dirty="0">
                          <a:effectLst/>
                          <a:latin typeface="Times New Roman" panose="02020603050405020304" pitchFamily="18" charset="0"/>
                          <a:ea typeface="Calibri,Bold"/>
                          <a:cs typeface="Times New Roman" panose="02020603050405020304" pitchFamily="18" charset="0"/>
                        </a:rPr>
                        <a:t>Every 1–2 years (moderate severity)</a:t>
                      </a:r>
                      <a:endParaRPr lang="en-US" sz="1800" dirty="0">
                        <a:effectLst/>
                        <a:latin typeface="Times New Roman" panose="02020603050405020304" pitchFamily="18" charset="0"/>
                        <a:ea typeface="Calibri,Bold"/>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40249636"/>
                  </a:ext>
                </a:extLst>
              </a:tr>
            </a:tbl>
          </a:graphicData>
        </a:graphic>
      </p:graphicFrame>
      <p:sp>
        <p:nvSpPr>
          <p:cNvPr id="4" name="TextBox 3">
            <a:extLst>
              <a:ext uri="{FF2B5EF4-FFF2-40B4-BE49-F238E27FC236}">
                <a16:creationId xmlns:a16="http://schemas.microsoft.com/office/drawing/2014/main" id="{0DCA6D14-9ABB-02BA-91BC-D812BB605854}"/>
              </a:ext>
            </a:extLst>
          </p:cNvPr>
          <p:cNvSpPr txBox="1"/>
          <p:nvPr/>
        </p:nvSpPr>
        <p:spPr>
          <a:xfrm>
            <a:off x="914400" y="5915989"/>
            <a:ext cx="2379563" cy="1200329"/>
          </a:xfrm>
          <a:prstGeom prst="rect">
            <a:avLst/>
          </a:prstGeom>
          <a:noFill/>
        </p:spPr>
        <p:txBody>
          <a:bodyPr wrap="square">
            <a:spAutoFit/>
          </a:bodyPr>
          <a:lstStyle/>
          <a:p>
            <a:r>
              <a:rPr lang="en-US" sz="1200" dirty="0">
                <a:latin typeface="Lub Dub Medium" panose="020B0603030403020204" pitchFamily="34" charset="0"/>
              </a:rPr>
              <a:t>CMR indicates cardiovascular magnetic resonance; CT, computed tomography; LV, left ventricular; Vmax, maximum velocity; and ΔP, peak pressure gradient.</a:t>
            </a:r>
          </a:p>
        </p:txBody>
      </p:sp>
      <p:sp>
        <p:nvSpPr>
          <p:cNvPr id="6" name="TextBox 5">
            <a:extLst>
              <a:ext uri="{FF2B5EF4-FFF2-40B4-BE49-F238E27FC236}">
                <a16:creationId xmlns:a16="http://schemas.microsoft.com/office/drawing/2014/main" id="{DC7EC431-DF1E-0C80-A28B-5201E4FB33D9}"/>
              </a:ext>
            </a:extLst>
          </p:cNvPr>
          <p:cNvSpPr txBox="1"/>
          <p:nvPr/>
        </p:nvSpPr>
        <p:spPr>
          <a:xfrm>
            <a:off x="11277600" y="6285321"/>
            <a:ext cx="3124200" cy="830997"/>
          </a:xfrm>
          <a:prstGeom prst="rect">
            <a:avLst/>
          </a:prstGeom>
          <a:noFill/>
        </p:spPr>
        <p:txBody>
          <a:bodyPr wrap="square">
            <a:spAutoFit/>
          </a:bodyPr>
          <a:lstStyle/>
          <a:p>
            <a:r>
              <a:rPr lang="en-US" sz="1200" dirty="0">
                <a:latin typeface="Lub Dub Medium" panose="020B0603030403020204" pitchFamily="34" charset="0"/>
              </a:rPr>
              <a:t>Modified with permission from Otto et al. Copyright 2020 American Heart Association, Inc. and American College of Cardiology Foundation.</a:t>
            </a:r>
          </a:p>
        </p:txBody>
      </p:sp>
    </p:spTree>
    <p:extLst>
      <p:ext uri="{BB962C8B-B14F-4D97-AF65-F5344CB8AC3E}">
        <p14:creationId xmlns:p14="http://schemas.microsoft.com/office/powerpoint/2010/main" val="67675630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118</a:t>
            </a:fld>
            <a:endParaRPr lang="en-US" dirty="0"/>
          </a:p>
        </p:txBody>
      </p:sp>
      <p:sp>
        <p:nvSpPr>
          <p:cNvPr id="2" name="TextBox 1">
            <a:extLst>
              <a:ext uri="{FF2B5EF4-FFF2-40B4-BE49-F238E27FC236}">
                <a16:creationId xmlns:a16="http://schemas.microsoft.com/office/drawing/2014/main" id="{606196C4-7CFA-6458-A1BB-299D865B2C3F}"/>
              </a:ext>
            </a:extLst>
          </p:cNvPr>
          <p:cNvSpPr txBox="1"/>
          <p:nvPr/>
        </p:nvSpPr>
        <p:spPr>
          <a:xfrm>
            <a:off x="2895699" y="685800"/>
            <a:ext cx="8839000" cy="1384995"/>
          </a:xfrm>
          <a:prstGeom prst="rect">
            <a:avLst/>
          </a:prstGeom>
          <a:noFill/>
        </p:spPr>
        <p:txBody>
          <a:bodyPr wrap="square">
            <a:spAutoFit/>
          </a:bodyPr>
          <a:lstStyle/>
          <a:p>
            <a:r>
              <a:rPr lang="en-US" sz="2800" dirty="0">
                <a:latin typeface="Lub Dub Medium" panose="020B0603030403020204" pitchFamily="34" charset="0"/>
              </a:rPr>
              <a:t>Table 22. Congenital Diseases of the Aortic Valve: Imaging Testing Intervals for Asymptomatic Patients With Normal LV Function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8EA9C609-11C6-93B2-970D-81AE2AF50A8E}"/>
              </a:ext>
            </a:extLst>
          </p:cNvPr>
          <p:cNvGraphicFramePr>
            <a:graphicFrameLocks noGrp="1"/>
          </p:cNvGraphicFramePr>
          <p:nvPr>
            <p:extLst>
              <p:ext uri="{D42A27DB-BD31-4B8C-83A1-F6EECF244321}">
                <p14:modId xmlns:p14="http://schemas.microsoft.com/office/powerpoint/2010/main" val="3503309898"/>
              </p:ext>
            </p:extLst>
          </p:nvPr>
        </p:nvGraphicFramePr>
        <p:xfrm>
          <a:off x="2273400" y="2298918"/>
          <a:ext cx="10083599" cy="5018427"/>
        </p:xfrm>
        <a:graphic>
          <a:graphicData uri="http://schemas.openxmlformats.org/drawingml/2006/table">
            <a:tbl>
              <a:tblPr firstRow="1" firstCol="1" bandRow="1"/>
              <a:tblGrid>
                <a:gridCol w="3304709">
                  <a:extLst>
                    <a:ext uri="{9D8B030D-6E8A-4147-A177-3AD203B41FA5}">
                      <a16:colId xmlns:a16="http://schemas.microsoft.com/office/drawing/2014/main" val="2684821532"/>
                    </a:ext>
                  </a:extLst>
                </a:gridCol>
                <a:gridCol w="6778890">
                  <a:extLst>
                    <a:ext uri="{9D8B030D-6E8A-4147-A177-3AD203B41FA5}">
                      <a16:colId xmlns:a16="http://schemas.microsoft.com/office/drawing/2014/main" val="1120322082"/>
                    </a:ext>
                  </a:extLst>
                </a:gridCol>
              </a:tblGrid>
              <a:tr h="307681">
                <a:tc>
                  <a:txBody>
                    <a:bodyPr/>
                    <a:lstStyle/>
                    <a:p>
                      <a:pPr marL="0" marR="0" algn="ctr">
                        <a:lnSpc>
                          <a:spcPct val="200000"/>
                        </a:lnSpc>
                        <a:spcAft>
                          <a:spcPts val="800"/>
                        </a:spcAft>
                        <a:buNone/>
                      </a:pPr>
                      <a:r>
                        <a:rPr lang="en-US" sz="1200">
                          <a:solidFill>
                            <a:srgbClr val="1E242C"/>
                          </a:solidFill>
                          <a:effectLst/>
                          <a:latin typeface="Helvetica" panose="020B0604020202020204" pitchFamily="34" charset="0"/>
                          <a:ea typeface="Helvetica" panose="020B0604020202020204" pitchFamily="34" charset="0"/>
                        </a:rPr>
                        <a:t> </a:t>
                      </a:r>
                      <a:endParaRPr lang="en-US" sz="11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dirty="0">
                          <a:effectLst/>
                          <a:latin typeface="Times New Roman" panose="02020603050405020304" pitchFamily="18" charset="0"/>
                          <a:ea typeface="Calibri,Bold"/>
                          <a:cs typeface="Times New Roman" panose="02020603050405020304" pitchFamily="18" charset="0"/>
                        </a:rPr>
                        <a:t>Frequency of Echocardiography</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2693715"/>
                  </a:ext>
                </a:extLst>
              </a:tr>
              <a:tr h="2582926">
                <a:tc>
                  <a:txBody>
                    <a:bodyPr/>
                    <a:lstStyle/>
                    <a:p>
                      <a:pPr marL="0" marR="0">
                        <a:lnSpc>
                          <a:spcPct val="150000"/>
                        </a:lnSpc>
                        <a:spcAft>
                          <a:spcPts val="800"/>
                        </a:spcAft>
                        <a:buNone/>
                      </a:pPr>
                      <a:r>
                        <a:rPr lang="en-US" sz="1800" dirty="0">
                          <a:effectLst/>
                          <a:latin typeface="Times New Roman" panose="02020603050405020304" pitchFamily="18" charset="0"/>
                          <a:ea typeface="Calibri,Bold"/>
                          <a:cs typeface="Times New Roman" panose="02020603050405020304" pitchFamily="18" charset="0"/>
                        </a:rPr>
                        <a:t>Severe (Stage C)</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Aft>
                          <a:spcPts val="800"/>
                        </a:spcAft>
                        <a:buNone/>
                      </a:pPr>
                      <a:r>
                        <a:rPr lang="en-US" sz="1800" b="1" u="none" dirty="0">
                          <a:effectLst/>
                          <a:latin typeface="Times New Roman" panose="02020603050405020304" pitchFamily="18" charset="0"/>
                          <a:ea typeface="Calibri,Bold"/>
                          <a:cs typeface="Times New Roman" panose="02020603050405020304" pitchFamily="18" charset="0"/>
                        </a:rPr>
                        <a:t>Aortic stenosis</a:t>
                      </a:r>
                      <a:endParaRPr lang="en-US" sz="1800" u="none" dirty="0">
                        <a:effectLst/>
                        <a:latin typeface="Times New Roman" panose="02020603050405020304" pitchFamily="18" charset="0"/>
                        <a:ea typeface="Times New Roman" panose="02020603050405020304" pitchFamily="18" charset="0"/>
                      </a:endParaRPr>
                    </a:p>
                    <a:p>
                      <a:pPr marL="342900" marR="0" lvl="0" indent="-342900">
                        <a:lnSpc>
                          <a:spcPct val="150000"/>
                        </a:lnSpc>
                        <a:spcAft>
                          <a:spcPts val="800"/>
                        </a:spcAft>
                        <a:buFont typeface="Calibri" panose="020F0502020204030204" pitchFamily="34" charset="0"/>
                        <a:buChar char="-"/>
                      </a:pPr>
                      <a:r>
                        <a:rPr lang="en-US" sz="1800" dirty="0">
                          <a:effectLst/>
                          <a:latin typeface="Times New Roman" panose="02020603050405020304" pitchFamily="18" charset="0"/>
                          <a:ea typeface="Calibri,Bold"/>
                          <a:cs typeface="Times New Roman" panose="02020603050405020304" pitchFamily="18" charset="0"/>
                        </a:rPr>
                        <a:t>Every 6–12 months (V</a:t>
                      </a:r>
                      <a:r>
                        <a:rPr lang="en-US" sz="1800" baseline="-25000" dirty="0">
                          <a:effectLst/>
                          <a:latin typeface="Times New Roman" panose="02020603050405020304" pitchFamily="18" charset="0"/>
                          <a:ea typeface="Calibri,Bold"/>
                          <a:cs typeface="Times New Roman" panose="02020603050405020304" pitchFamily="18" charset="0"/>
                        </a:rPr>
                        <a:t>max</a:t>
                      </a:r>
                      <a:r>
                        <a:rPr lang="en-US" sz="1800" dirty="0">
                          <a:effectLst/>
                          <a:latin typeface="Times New Roman" panose="02020603050405020304" pitchFamily="18" charset="0"/>
                          <a:ea typeface="Calibri,Bold"/>
                          <a:cs typeface="Times New Roman" panose="02020603050405020304" pitchFamily="18" charset="0"/>
                        </a:rPr>
                        <a:t> ≥4.0 m/s </a:t>
                      </a:r>
                      <a:r>
                        <a:rPr lang="en-US" sz="1800" dirty="0">
                          <a:effectLst/>
                          <a:latin typeface="Times New Roman" panose="02020603050405020304" pitchFamily="18" charset="0"/>
                          <a:ea typeface="FrutigerLTStd-Light"/>
                          <a:cs typeface="Times New Roman" panose="02020603050405020304" pitchFamily="18" charset="0"/>
                        </a:rPr>
                        <a:t>or mean </a:t>
                      </a:r>
                      <a:r>
                        <a:rPr lang="en-US" sz="1800" dirty="0">
                          <a:effectLst/>
                          <a:latin typeface="Times New Roman" panose="02020603050405020304" pitchFamily="18" charset="0"/>
                          <a:ea typeface="GandhariUnicode-Roman"/>
                          <a:cs typeface="Times New Roman" panose="02020603050405020304" pitchFamily="18" charset="0"/>
                        </a:rPr>
                        <a:t>Δ</a:t>
                      </a:r>
                      <a:r>
                        <a:rPr lang="en-US" sz="1800" dirty="0">
                          <a:effectLst/>
                          <a:latin typeface="Times New Roman" panose="02020603050405020304" pitchFamily="18" charset="0"/>
                          <a:ea typeface="FrutigerLTStd-Light"/>
                          <a:cs typeface="Times New Roman" panose="02020603050405020304" pitchFamily="18" charset="0"/>
                        </a:rPr>
                        <a:t>P </a:t>
                      </a:r>
                      <a:r>
                        <a:rPr lang="en-US" sz="1800" dirty="0">
                          <a:effectLst/>
                          <a:latin typeface="Times New Roman" panose="02020603050405020304" pitchFamily="18" charset="0"/>
                          <a:ea typeface="GandhariUnicode-Roman"/>
                          <a:cs typeface="Times New Roman" panose="02020603050405020304" pitchFamily="18" charset="0"/>
                        </a:rPr>
                        <a:t>≥</a:t>
                      </a:r>
                      <a:r>
                        <a:rPr lang="en-US" sz="1800" dirty="0">
                          <a:effectLst/>
                          <a:latin typeface="Times New Roman" panose="02020603050405020304" pitchFamily="18" charset="0"/>
                          <a:ea typeface="FrutigerLTStd-Light"/>
                          <a:cs typeface="Times New Roman" panose="02020603050405020304" pitchFamily="18" charset="0"/>
                        </a:rPr>
                        <a:t>40 mm Hg)</a:t>
                      </a:r>
                      <a:endParaRPr lang="en-US" sz="1800" dirty="0">
                        <a:effectLst/>
                        <a:latin typeface="Times New Roman" panose="02020603050405020304" pitchFamily="18" charset="0"/>
                        <a:ea typeface="Times New Roman" panose="02020603050405020304" pitchFamily="18" charset="0"/>
                      </a:endParaRPr>
                    </a:p>
                    <a:p>
                      <a:pPr marL="0" marR="0">
                        <a:lnSpc>
                          <a:spcPct val="150000"/>
                        </a:lnSpc>
                        <a:spcAft>
                          <a:spcPts val="800"/>
                        </a:spcAft>
                        <a:buNone/>
                      </a:pPr>
                      <a:r>
                        <a:rPr lang="en-US" sz="1800" b="1" u="none" dirty="0">
                          <a:effectLst/>
                          <a:latin typeface="Times New Roman" panose="02020603050405020304" pitchFamily="18" charset="0"/>
                          <a:ea typeface="Calibri,Bold"/>
                          <a:cs typeface="Times New Roman" panose="02020603050405020304" pitchFamily="18" charset="0"/>
                        </a:rPr>
                        <a:t>Aortic regurgitation</a:t>
                      </a:r>
                      <a:endParaRPr lang="en-US" sz="1800" u="none" dirty="0">
                        <a:effectLst/>
                        <a:latin typeface="Times New Roman" panose="02020603050405020304" pitchFamily="18" charset="0"/>
                        <a:ea typeface="Times New Roman" panose="02020603050405020304" pitchFamily="18" charset="0"/>
                      </a:endParaRPr>
                    </a:p>
                    <a:p>
                      <a:pPr marL="342900" marR="0" lvl="0" indent="-342900">
                        <a:lnSpc>
                          <a:spcPct val="150000"/>
                        </a:lnSpc>
                        <a:buFont typeface="Calibri" panose="020F0502020204030204" pitchFamily="34" charset="0"/>
                        <a:buChar char="-"/>
                      </a:pPr>
                      <a:r>
                        <a:rPr lang="en-US" sz="1800" dirty="0">
                          <a:effectLst/>
                          <a:latin typeface="Times New Roman" panose="02020603050405020304" pitchFamily="18" charset="0"/>
                          <a:ea typeface="Calibri,Bold"/>
                          <a:cs typeface="Times New Roman" panose="02020603050405020304" pitchFamily="18" charset="0"/>
                        </a:rPr>
                        <a:t>Every 6–12 months</a:t>
                      </a:r>
                      <a:endParaRPr lang="en-US" sz="1800" dirty="0">
                        <a:effectLst/>
                        <a:latin typeface="Times New Roman" panose="02020603050405020304" pitchFamily="18" charset="0"/>
                        <a:ea typeface="Calibri,Bold"/>
                      </a:endParaRPr>
                    </a:p>
                    <a:p>
                      <a:pPr marL="342900" marR="0" lvl="0" indent="-342900">
                        <a:lnSpc>
                          <a:spcPct val="150000"/>
                        </a:lnSpc>
                        <a:spcAft>
                          <a:spcPts val="800"/>
                        </a:spcAft>
                        <a:buFont typeface="Calibri" panose="020F0502020204030204" pitchFamily="34" charset="0"/>
                        <a:buChar char="-"/>
                      </a:pPr>
                      <a:r>
                        <a:rPr lang="en-US" sz="1800" dirty="0">
                          <a:effectLst/>
                          <a:latin typeface="Times New Roman" panose="02020603050405020304" pitchFamily="18" charset="0"/>
                          <a:ea typeface="Calibri,Bold"/>
                          <a:cs typeface="Times New Roman" panose="02020603050405020304" pitchFamily="18" charset="0"/>
                        </a:rPr>
                        <a:t>Dilating left ventricle: more frequently</a:t>
                      </a:r>
                      <a:endParaRPr lang="en-US" sz="1800" dirty="0">
                        <a:effectLst/>
                        <a:latin typeface="Times New Roman" panose="02020603050405020304" pitchFamily="18" charset="0"/>
                        <a:ea typeface="Calibri,Bold"/>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40249636"/>
                  </a:ext>
                </a:extLst>
              </a:tr>
              <a:tr h="1970427">
                <a:tc>
                  <a:txBody>
                    <a:bodyPr/>
                    <a:lstStyle/>
                    <a:p>
                      <a:pPr marL="0" marR="0">
                        <a:lnSpc>
                          <a:spcPct val="150000"/>
                        </a:lnSpc>
                        <a:spcAft>
                          <a:spcPts val="800"/>
                        </a:spcAft>
                        <a:buNone/>
                      </a:pPr>
                      <a:r>
                        <a:rPr lang="en-US" sz="1800">
                          <a:effectLst/>
                          <a:latin typeface="Times New Roman" panose="02020603050405020304" pitchFamily="18" charset="0"/>
                          <a:ea typeface="Calibri,Bold"/>
                          <a:cs typeface="Times New Roman" panose="02020603050405020304" pitchFamily="18" charset="0"/>
                        </a:rPr>
                        <a:t>Aortic dilation &gt;4 cm at the level of the sinuses, the ascending aorta, or both</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Aft>
                          <a:spcPts val="800"/>
                        </a:spcAft>
                        <a:buNone/>
                      </a:pPr>
                      <a:r>
                        <a:rPr lang="en-US" sz="1800" dirty="0">
                          <a:effectLst/>
                          <a:latin typeface="Times New Roman" panose="02020603050405020304" pitchFamily="18" charset="0"/>
                          <a:ea typeface="Calibri,Bold"/>
                          <a:cs typeface="Times New Roman" panose="02020603050405020304" pitchFamily="18" charset="0"/>
                        </a:rPr>
                        <a:t>Periodic echocardiogram, CMR, or CT at intervals determined by:</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50000"/>
                        </a:lnSpc>
                        <a:buFont typeface="Calibri" panose="020F0502020204030204" pitchFamily="34" charset="0"/>
                        <a:buChar char="-"/>
                      </a:pPr>
                      <a:r>
                        <a:rPr lang="en-US" sz="1800" dirty="0">
                          <a:effectLst/>
                          <a:latin typeface="Times New Roman" panose="02020603050405020304" pitchFamily="18" charset="0"/>
                          <a:ea typeface="Calibri,Bold"/>
                          <a:cs typeface="Times New Roman" panose="02020603050405020304" pitchFamily="18" charset="0"/>
                        </a:rPr>
                        <a:t>Degree and rate of progression of aortic dilatation</a:t>
                      </a:r>
                      <a:endParaRPr lang="en-US" sz="1800" dirty="0">
                        <a:effectLst/>
                        <a:latin typeface="Times New Roman" panose="02020603050405020304" pitchFamily="18" charset="0"/>
                        <a:ea typeface="Calibri,Bold"/>
                      </a:endParaRPr>
                    </a:p>
                    <a:p>
                      <a:pPr marL="342900" marR="0" lvl="0" indent="-342900">
                        <a:lnSpc>
                          <a:spcPct val="150000"/>
                        </a:lnSpc>
                        <a:buFont typeface="Calibri" panose="020F0502020204030204" pitchFamily="34" charset="0"/>
                        <a:buChar char="-"/>
                      </a:pPr>
                      <a:r>
                        <a:rPr lang="en-US" sz="1800" dirty="0">
                          <a:effectLst/>
                          <a:latin typeface="Times New Roman" panose="02020603050405020304" pitchFamily="18" charset="0"/>
                          <a:ea typeface="Calibri,Bold"/>
                          <a:cs typeface="Times New Roman" panose="02020603050405020304" pitchFamily="18" charset="0"/>
                        </a:rPr>
                        <a:t>Family history of aortic dissection</a:t>
                      </a:r>
                      <a:endParaRPr lang="en-US" sz="1800" dirty="0">
                        <a:effectLst/>
                        <a:latin typeface="Times New Roman" panose="02020603050405020304" pitchFamily="18" charset="0"/>
                        <a:ea typeface="Calibri,Bold"/>
                      </a:endParaRPr>
                    </a:p>
                    <a:p>
                      <a:pPr marL="342900" marR="0" lvl="0" indent="-342900">
                        <a:lnSpc>
                          <a:spcPct val="150000"/>
                        </a:lnSpc>
                        <a:spcAft>
                          <a:spcPts val="800"/>
                        </a:spcAft>
                        <a:buFont typeface="Calibri" panose="020F0502020204030204" pitchFamily="34" charset="0"/>
                        <a:buChar char="-"/>
                      </a:pPr>
                      <a:r>
                        <a:rPr lang="en-US" sz="1800" dirty="0">
                          <a:effectLst/>
                          <a:latin typeface="Times New Roman" panose="02020603050405020304" pitchFamily="18" charset="0"/>
                          <a:ea typeface="Calibri,Bold"/>
                          <a:cs typeface="Times New Roman" panose="02020603050405020304" pitchFamily="18" charset="0"/>
                        </a:rPr>
                        <a:t>History of coarctation</a:t>
                      </a:r>
                      <a:endParaRPr lang="en-US" sz="1800" dirty="0">
                        <a:effectLst/>
                        <a:latin typeface="Times New Roman" panose="02020603050405020304" pitchFamily="18" charset="0"/>
                        <a:ea typeface="Calibri,Bold"/>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72681979"/>
                  </a:ext>
                </a:extLst>
              </a:tr>
            </a:tbl>
          </a:graphicData>
        </a:graphic>
      </p:graphicFrame>
      <p:sp>
        <p:nvSpPr>
          <p:cNvPr id="6" name="TextBox 5">
            <a:extLst>
              <a:ext uri="{FF2B5EF4-FFF2-40B4-BE49-F238E27FC236}">
                <a16:creationId xmlns:a16="http://schemas.microsoft.com/office/drawing/2014/main" id="{0C4010BD-B190-3171-2F56-A728DCE9CD61}"/>
              </a:ext>
            </a:extLst>
          </p:cNvPr>
          <p:cNvSpPr txBox="1"/>
          <p:nvPr/>
        </p:nvSpPr>
        <p:spPr>
          <a:xfrm>
            <a:off x="287437" y="5563019"/>
            <a:ext cx="1981200" cy="1754326"/>
          </a:xfrm>
          <a:prstGeom prst="rect">
            <a:avLst/>
          </a:prstGeom>
          <a:noFill/>
        </p:spPr>
        <p:txBody>
          <a:bodyPr wrap="square">
            <a:spAutoFit/>
          </a:bodyPr>
          <a:lstStyle/>
          <a:p>
            <a:r>
              <a:rPr lang="en-US" sz="1200" dirty="0">
                <a:latin typeface="Lub Dub Medium" panose="020B0603030403020204" pitchFamily="34" charset="0"/>
              </a:rPr>
              <a:t>CMR indicates cardiovascular magnetic resonance; CT, computed tomography; LV, left ventricular; Vmax, maximum velocity; and ΔP, peak pressure gradient.</a:t>
            </a:r>
          </a:p>
        </p:txBody>
      </p:sp>
      <p:sp>
        <p:nvSpPr>
          <p:cNvPr id="7" name="TextBox 6">
            <a:extLst>
              <a:ext uri="{FF2B5EF4-FFF2-40B4-BE49-F238E27FC236}">
                <a16:creationId xmlns:a16="http://schemas.microsoft.com/office/drawing/2014/main" id="{2BA06C93-9892-9E47-08F4-6ED43C2FDCE3}"/>
              </a:ext>
            </a:extLst>
          </p:cNvPr>
          <p:cNvSpPr txBox="1"/>
          <p:nvPr/>
        </p:nvSpPr>
        <p:spPr>
          <a:xfrm>
            <a:off x="12400060" y="5932350"/>
            <a:ext cx="2074764" cy="1384995"/>
          </a:xfrm>
          <a:prstGeom prst="rect">
            <a:avLst/>
          </a:prstGeom>
          <a:noFill/>
        </p:spPr>
        <p:txBody>
          <a:bodyPr wrap="square">
            <a:spAutoFit/>
          </a:bodyPr>
          <a:lstStyle/>
          <a:p>
            <a:r>
              <a:rPr lang="en-US" sz="1200" dirty="0">
                <a:latin typeface="Lub Dub Medium" panose="020B0603030403020204" pitchFamily="34" charset="0"/>
              </a:rPr>
              <a:t>Modified with permission from Otto et al. Copyright 2020 American Heart Association, Inc. and American College of Cardiology Foundation.</a:t>
            </a:r>
          </a:p>
        </p:txBody>
      </p:sp>
    </p:spTree>
    <p:extLst>
      <p:ext uri="{BB962C8B-B14F-4D97-AF65-F5344CB8AC3E}">
        <p14:creationId xmlns:p14="http://schemas.microsoft.com/office/powerpoint/2010/main" val="254705291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F353E6-51E6-915C-8550-A0BDDD71D503}"/>
              </a:ext>
            </a:extLst>
          </p:cNvPr>
          <p:cNvSpPr txBox="1"/>
          <p:nvPr/>
        </p:nvSpPr>
        <p:spPr>
          <a:xfrm>
            <a:off x="4862562" y="1066800"/>
            <a:ext cx="4905275" cy="523220"/>
          </a:xfrm>
          <a:prstGeom prst="rect">
            <a:avLst/>
          </a:prstGeom>
          <a:noFill/>
        </p:spPr>
        <p:txBody>
          <a:bodyPr wrap="square">
            <a:spAutoFit/>
          </a:bodyPr>
          <a:lstStyle/>
          <a:p>
            <a:r>
              <a:rPr lang="en-US" sz="2800" dirty="0">
                <a:latin typeface="Lub Dub Medium" panose="020B0603030403020204" pitchFamily="34" charset="0"/>
              </a:rPr>
              <a:t>Supravalvar Aortic Stenosis</a:t>
            </a:r>
          </a:p>
        </p:txBody>
      </p:sp>
      <p:graphicFrame>
        <p:nvGraphicFramePr>
          <p:cNvPr id="3" name="Table 2">
            <a:extLst>
              <a:ext uri="{FF2B5EF4-FFF2-40B4-BE49-F238E27FC236}">
                <a16:creationId xmlns:a16="http://schemas.microsoft.com/office/drawing/2014/main" id="{42EDDC62-9AD2-E335-74AE-A552155610E7}"/>
              </a:ext>
            </a:extLst>
          </p:cNvPr>
          <p:cNvGraphicFramePr>
            <a:graphicFrameLocks noGrp="1"/>
          </p:cNvGraphicFramePr>
          <p:nvPr>
            <p:extLst>
              <p:ext uri="{D42A27DB-BD31-4B8C-83A1-F6EECF244321}">
                <p14:modId xmlns:p14="http://schemas.microsoft.com/office/powerpoint/2010/main" val="2153298678"/>
              </p:ext>
            </p:extLst>
          </p:nvPr>
        </p:nvGraphicFramePr>
        <p:xfrm>
          <a:off x="2989420" y="2133600"/>
          <a:ext cx="8656011" cy="3962400"/>
        </p:xfrm>
        <a:graphic>
          <a:graphicData uri="http://schemas.openxmlformats.org/drawingml/2006/table">
            <a:tbl>
              <a:tblPr firstRow="1" firstCol="1" bandRow="1"/>
              <a:tblGrid>
                <a:gridCol w="1125380">
                  <a:extLst>
                    <a:ext uri="{9D8B030D-6E8A-4147-A177-3AD203B41FA5}">
                      <a16:colId xmlns:a16="http://schemas.microsoft.com/office/drawing/2014/main" val="1871783435"/>
                    </a:ext>
                  </a:extLst>
                </a:gridCol>
                <a:gridCol w="984893">
                  <a:extLst>
                    <a:ext uri="{9D8B030D-6E8A-4147-A177-3AD203B41FA5}">
                      <a16:colId xmlns:a16="http://schemas.microsoft.com/office/drawing/2014/main" val="729428700"/>
                    </a:ext>
                  </a:extLst>
                </a:gridCol>
                <a:gridCol w="162560">
                  <a:extLst>
                    <a:ext uri="{9D8B030D-6E8A-4147-A177-3AD203B41FA5}">
                      <a16:colId xmlns:a16="http://schemas.microsoft.com/office/drawing/2014/main" val="508449504"/>
                    </a:ext>
                  </a:extLst>
                </a:gridCol>
                <a:gridCol w="6383178">
                  <a:extLst>
                    <a:ext uri="{9D8B030D-6E8A-4147-A177-3AD203B41FA5}">
                      <a16:colId xmlns:a16="http://schemas.microsoft.com/office/drawing/2014/main" val="3098640133"/>
                    </a:ext>
                  </a:extLst>
                </a:gridCol>
              </a:tblGrid>
              <a:tr h="1181506">
                <a:tc>
                  <a:txBody>
                    <a:bodyPr/>
                    <a:lstStyle/>
                    <a:p>
                      <a:pPr marL="228600" marR="0" algn="ctr">
                        <a:lnSpc>
                          <a:spcPct val="100000"/>
                        </a:lnSpc>
                        <a:spcAft>
                          <a:spcPts val="800"/>
                        </a:spcAft>
                        <a:buNone/>
                      </a:pPr>
                      <a:r>
                        <a:rPr lang="en-US" sz="1800" b="1">
                          <a:effectLst/>
                          <a:latin typeface="Times New Roman" panose="02020603050405020304" pitchFamily="18" charset="0"/>
                          <a:ea typeface="Calibri" panose="020F0502020204030204" pitchFamily="34"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3">
                  <a:txBody>
                    <a:bodyPr/>
                    <a:lstStyle/>
                    <a:p>
                      <a:pPr marL="228600" marR="0" algn="ctr">
                        <a:lnSpc>
                          <a:spcPct val="100000"/>
                        </a:lnSpc>
                        <a:spcAft>
                          <a:spcPts val="800"/>
                        </a:spcAft>
                        <a:buNone/>
                      </a:pPr>
                      <a:r>
                        <a:rPr lang="en-US" sz="1800" b="1">
                          <a:effectLst/>
                          <a:latin typeface="Times New Roman" panose="02020603050405020304" pitchFamily="18" charset="0"/>
                          <a:ea typeface="Calibri" panose="020F0502020204030204" pitchFamily="34" charset="0"/>
                          <a:cs typeface="Arial" panose="020B0604020202020204" pitchFamily="34" charset="0"/>
                        </a:rPr>
                        <a:t>Recommendations for Supravalvar Aortic Stenosis</a:t>
                      </a:r>
                      <a:r>
                        <a:rPr lang="en-US" sz="1800">
                          <a:effectLst/>
                          <a:latin typeface="Times New Roman" panose="02020603050405020304" pitchFamily="18" charset="0"/>
                          <a:ea typeface="Calibri" panose="020F0502020204030204" pitchFamily="34"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p>
                      <a:pPr marL="228600" marR="0" algn="ctr">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Referenced studies that support recommendations are summarized in the Evidence Table.</a:t>
                      </a:r>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pPr marL="228600" marR="0" algn="ctr">
                        <a:lnSpc>
                          <a:spcPct val="100000"/>
                        </a:lnSpc>
                        <a:spcAft>
                          <a:spcPts val="800"/>
                        </a:spcAft>
                        <a:buNone/>
                      </a:pPr>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0961930"/>
                  </a:ext>
                </a:extLst>
              </a:tr>
              <a:tr h="270344">
                <a:tc>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COR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LOE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228600" marR="0" algn="ctr">
                        <a:lnSpc>
                          <a:spcPct val="100000"/>
                        </a:lnSpc>
                        <a:spcAft>
                          <a:spcPts val="800"/>
                        </a:spcAft>
                        <a:buNone/>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Recommendations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hMerge="1">
                  <a:txBody>
                    <a:bodyPr/>
                    <a:lstStyle/>
                    <a:p>
                      <a:pPr marL="228600" marR="0" algn="ctr">
                        <a:lnSpc>
                          <a:spcPct val="100000"/>
                        </a:lnSpc>
                        <a:spcAft>
                          <a:spcPts val="800"/>
                        </a:spcAft>
                        <a:buNone/>
                      </a:pP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1775818"/>
                  </a:ext>
                </a:extLst>
              </a:tr>
              <a:tr h="270344">
                <a:tc gridSpan="4">
                  <a:txBody>
                    <a:bodyPr/>
                    <a:lstStyle/>
                    <a:p>
                      <a:pPr marL="22860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Diagnostic</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marL="228600" marR="0" algn="ctr">
                        <a:lnSpc>
                          <a:spcPct val="100000"/>
                        </a:lnSpc>
                        <a:spcAft>
                          <a:spcPts val="800"/>
                        </a:spcAft>
                        <a:buNone/>
                      </a:pP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5427977"/>
                  </a:ext>
                </a:extLst>
              </a:tr>
              <a:tr h="1213238">
                <a:tc>
                  <a:txBody>
                    <a:bodyPr/>
                    <a:lstStyle/>
                    <a:p>
                      <a:pPr marL="228600" marR="0" algn="ctr">
                        <a:lnSpc>
                          <a:spcPct val="1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gridSpan="2">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C4D9F0"/>
                    </a:solidFill>
                  </a:tcPr>
                </a:tc>
                <a:tc hMerge="1">
                  <a:txBody>
                    <a:bodyPr/>
                    <a:lstStyle/>
                    <a:p>
                      <a:pPr marL="342900" marR="0" lvl="0" indent="-342900">
                        <a:lnSpc>
                          <a:spcPct val="100000"/>
                        </a:lnSpc>
                        <a:spcAft>
                          <a:spcPts val="800"/>
                        </a:spcAft>
                        <a:buFont typeface="+mj-lt"/>
                        <a:buAutoNum type="arabicPeriod"/>
                      </a:pPr>
                      <a:r>
                        <a:rPr lang="en-US" sz="1800" b="1" dirty="0">
                          <a:effectLst/>
                          <a:latin typeface="Times New Roman" panose="02020603050405020304" pitchFamily="18" charset="0"/>
                          <a:ea typeface="FrutigerLTStd-Light"/>
                          <a:cs typeface="Arial" panose="020B0604020202020204" pitchFamily="34" charset="0"/>
                        </a:rPr>
                        <a:t>In adults with suspected </a:t>
                      </a:r>
                      <a:r>
                        <a:rPr lang="en-US" sz="1800" b="1" dirty="0" err="1">
                          <a:effectLst/>
                          <a:latin typeface="Times New Roman" panose="02020603050405020304" pitchFamily="18" charset="0"/>
                          <a:ea typeface="FrutigerLTStd-Light"/>
                          <a:cs typeface="Arial" panose="020B0604020202020204" pitchFamily="34" charset="0"/>
                        </a:rPr>
                        <a:t>supravalvar</a:t>
                      </a:r>
                      <a:r>
                        <a:rPr lang="en-US" sz="1800" b="1" dirty="0">
                          <a:effectLst/>
                          <a:latin typeface="Times New Roman" panose="02020603050405020304" pitchFamily="18" charset="0"/>
                          <a:ea typeface="FrutigerLTStd-Light"/>
                          <a:cs typeface="Arial" panose="020B0604020202020204" pitchFamily="34" charset="0"/>
                        </a:rPr>
                        <a:t> aortic stenosis or with Williams syndrome, baseline aortic imaging is recommended to define the anatomy and severity of </a:t>
                      </a:r>
                      <a:r>
                        <a:rPr lang="en-US" sz="1800" b="1" dirty="0" err="1">
                          <a:effectLst/>
                          <a:latin typeface="Times New Roman" panose="02020603050405020304" pitchFamily="18" charset="0"/>
                          <a:ea typeface="FrutigerLTStd-Light"/>
                          <a:cs typeface="Arial" panose="020B0604020202020204" pitchFamily="34" charset="0"/>
                        </a:rPr>
                        <a:t>supravalvar</a:t>
                      </a:r>
                      <a:r>
                        <a:rPr lang="en-US" sz="1800" b="1" dirty="0">
                          <a:effectLst/>
                          <a:latin typeface="Times New Roman" panose="02020603050405020304" pitchFamily="18" charset="0"/>
                          <a:ea typeface="FrutigerLTStd-Light"/>
                          <a:cs typeface="Arial" panose="020B0604020202020204" pitchFamily="34" charset="0"/>
                        </a:rPr>
                        <a:t> aortic stenosis.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marL="342900" marR="0" lvl="0" indent="-342900">
                        <a:lnSpc>
                          <a:spcPct val="100000"/>
                        </a:lnSpc>
                        <a:spcAft>
                          <a:spcPts val="800"/>
                        </a:spcAft>
                        <a:buFont typeface="+mj-lt"/>
                        <a:buAutoNum type="arabicPeriod"/>
                      </a:pPr>
                      <a:r>
                        <a:rPr lang="en-US" sz="1800" b="1">
                          <a:effectLst/>
                          <a:latin typeface="Times New Roman" panose="02020603050405020304" pitchFamily="18" charset="0"/>
                          <a:ea typeface="FrutigerLTStd-Light"/>
                          <a:cs typeface="Arial" panose="020B0604020202020204" pitchFamily="34" charset="0"/>
                        </a:rPr>
                        <a:t>In adults with suspected supravalvar aortic stenosis or with Williams syndrome, baseline aortic imaging is recommended to define the anatomy and severity of supravalvar aortic stenosis.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1363577"/>
                  </a:ext>
                </a:extLst>
              </a:tr>
              <a:tr h="1019016">
                <a:tc>
                  <a:txBody>
                    <a:bodyPr/>
                    <a:lstStyle/>
                    <a:p>
                      <a:pPr marL="228600" marR="0" algn="ctr">
                        <a:lnSpc>
                          <a:spcPct val="1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gridSpan="2">
                  <a:txBody>
                    <a:bodyPr/>
                    <a:lstStyle/>
                    <a:p>
                      <a:pPr marL="0" marR="0" algn="ctr">
                        <a:lnSpc>
                          <a:spcPct val="1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hMerge="1">
                  <a:txBody>
                    <a:bodyPr/>
                    <a:lstStyle/>
                    <a:p>
                      <a:pPr marL="342900" marR="0" lvl="0" indent="-342900">
                        <a:lnSpc>
                          <a:spcPct val="100000"/>
                        </a:lnSpc>
                        <a:spcAft>
                          <a:spcPts val="800"/>
                        </a:spcAft>
                        <a:buFont typeface="+mj-lt"/>
                        <a:buAutoNum type="arabicPeriod" startAt="2"/>
                      </a:pPr>
                      <a:r>
                        <a:rPr lang="en-US" sz="1800" b="1" dirty="0">
                          <a:effectLst/>
                          <a:latin typeface="Times New Roman" panose="02020603050405020304" pitchFamily="18" charset="0"/>
                          <a:ea typeface="FrutigerLTStd-Light"/>
                          <a:cs typeface="Arial" panose="020B0604020202020204" pitchFamily="34" charset="0"/>
                        </a:rPr>
                        <a:t>In adults with Williams syndrome and </a:t>
                      </a:r>
                      <a:r>
                        <a:rPr lang="en-US" sz="1800" b="1" dirty="0" err="1">
                          <a:effectLst/>
                          <a:latin typeface="Times New Roman" panose="02020603050405020304" pitchFamily="18" charset="0"/>
                          <a:ea typeface="FrutigerLTStd-Light"/>
                          <a:cs typeface="Arial" panose="020B0604020202020204" pitchFamily="34" charset="0"/>
                        </a:rPr>
                        <a:t>supravalvar</a:t>
                      </a:r>
                      <a:r>
                        <a:rPr lang="en-US" sz="1800" b="1" dirty="0">
                          <a:effectLst/>
                          <a:latin typeface="Times New Roman" panose="02020603050405020304" pitchFamily="18" charset="0"/>
                          <a:ea typeface="FrutigerLTStd-Light"/>
                          <a:cs typeface="Arial" panose="020B0604020202020204" pitchFamily="34" charset="0"/>
                        </a:rPr>
                        <a:t> aortic stenosis, baseline coronary imaging is recommended to evaluate for abnormalities such as coronary ostial stenosis.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nSpc>
                          <a:spcPct val="100000"/>
                        </a:lnSpc>
                        <a:spcAft>
                          <a:spcPts val="800"/>
                        </a:spcAft>
                        <a:buFont typeface="+mj-lt"/>
                        <a:buAutoNum type="arabicPeriod" startAt="2"/>
                      </a:pPr>
                      <a:r>
                        <a:rPr lang="en-US" sz="1800" b="1" dirty="0">
                          <a:effectLst/>
                          <a:latin typeface="Times New Roman" panose="02020603050405020304" pitchFamily="18" charset="0"/>
                          <a:ea typeface="FrutigerLTStd-Light"/>
                          <a:cs typeface="Arial" panose="020B0604020202020204" pitchFamily="34" charset="0"/>
                        </a:rPr>
                        <a:t>In adults with Williams syndrome and </a:t>
                      </a:r>
                      <a:r>
                        <a:rPr lang="en-US" sz="1800" b="1" dirty="0" err="1">
                          <a:effectLst/>
                          <a:latin typeface="Times New Roman" panose="02020603050405020304" pitchFamily="18" charset="0"/>
                          <a:ea typeface="FrutigerLTStd-Light"/>
                          <a:cs typeface="Arial" panose="020B0604020202020204" pitchFamily="34" charset="0"/>
                        </a:rPr>
                        <a:t>supravalvar</a:t>
                      </a:r>
                      <a:r>
                        <a:rPr lang="en-US" sz="1800" b="1" dirty="0">
                          <a:effectLst/>
                          <a:latin typeface="Times New Roman" panose="02020603050405020304" pitchFamily="18" charset="0"/>
                          <a:ea typeface="FrutigerLTStd-Light"/>
                          <a:cs typeface="Arial" panose="020B0604020202020204" pitchFamily="34" charset="0"/>
                        </a:rPr>
                        <a:t> aortic stenosis, baseline coronary imaging is recommended to evaluate for abnormalities such as coronary ostial stenosis.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92793327"/>
                  </a:ext>
                </a:extLst>
              </a:tr>
            </a:tbl>
          </a:graphicData>
        </a:graphic>
      </p:graphicFrame>
    </p:spTree>
    <p:extLst>
      <p:ext uri="{BB962C8B-B14F-4D97-AF65-F5344CB8AC3E}">
        <p14:creationId xmlns:p14="http://schemas.microsoft.com/office/powerpoint/2010/main" val="1163965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3A6FA-2E4B-A626-2887-A5F25F29F736}"/>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D68F9FAF-5558-9C5A-755E-90806FAFBC08}"/>
              </a:ext>
            </a:extLst>
          </p:cNvPr>
          <p:cNvSpPr>
            <a:spLocks noGrp="1"/>
          </p:cNvSpPr>
          <p:nvPr/>
        </p:nvSpPr>
        <p:spPr>
          <a:xfrm>
            <a:off x="4133850" y="228600"/>
            <a:ext cx="636270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 What Is New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B6872C91-6F08-98C0-FA30-23C2E88588DF}"/>
              </a:ext>
            </a:extLst>
          </p:cNvPr>
          <p:cNvGraphicFramePr>
            <a:graphicFrameLocks noGrp="1"/>
          </p:cNvGraphicFramePr>
          <p:nvPr>
            <p:extLst>
              <p:ext uri="{D42A27DB-BD31-4B8C-83A1-F6EECF244321}">
                <p14:modId xmlns:p14="http://schemas.microsoft.com/office/powerpoint/2010/main" val="4073068234"/>
              </p:ext>
            </p:extLst>
          </p:nvPr>
        </p:nvGraphicFramePr>
        <p:xfrm>
          <a:off x="1981199" y="1255371"/>
          <a:ext cx="10668001" cy="5718857"/>
        </p:xfrm>
        <a:graphic>
          <a:graphicData uri="http://schemas.openxmlformats.org/drawingml/2006/table">
            <a:tbl>
              <a:tblPr firstRow="1" firstCol="1" bandRow="1"/>
              <a:tblGrid>
                <a:gridCol w="1418675">
                  <a:extLst>
                    <a:ext uri="{9D8B030D-6E8A-4147-A177-3AD203B41FA5}">
                      <a16:colId xmlns:a16="http://schemas.microsoft.com/office/drawing/2014/main" val="509762015"/>
                    </a:ext>
                  </a:extLst>
                </a:gridCol>
                <a:gridCol w="1972172">
                  <a:extLst>
                    <a:ext uri="{9D8B030D-6E8A-4147-A177-3AD203B41FA5}">
                      <a16:colId xmlns:a16="http://schemas.microsoft.com/office/drawing/2014/main" val="3081697926"/>
                    </a:ext>
                  </a:extLst>
                </a:gridCol>
                <a:gridCol w="2994262">
                  <a:extLst>
                    <a:ext uri="{9D8B030D-6E8A-4147-A177-3AD203B41FA5}">
                      <a16:colId xmlns:a16="http://schemas.microsoft.com/office/drawing/2014/main" val="3601423612"/>
                    </a:ext>
                  </a:extLst>
                </a:gridCol>
                <a:gridCol w="4282892">
                  <a:extLst>
                    <a:ext uri="{9D8B030D-6E8A-4147-A177-3AD203B41FA5}">
                      <a16:colId xmlns:a16="http://schemas.microsoft.com/office/drawing/2014/main" val="3259389026"/>
                    </a:ext>
                  </a:extLst>
                </a:gridCol>
              </a:tblGrid>
              <a:tr h="1671456">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9927" marR="49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4.1.4. Anomalous Pulmonary Venous Connections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9927" marR="49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9927" marR="49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1: For adults with repaired APVCs and dyspnea on exertion and/or reduced functional capacity, cardiac magnetic resonance (CMR) or computed tomography (CT) angiography is recommended to evaluate for venous obstruction or residual shunt.</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9927" marR="49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3843308"/>
                  </a:ext>
                </a:extLst>
              </a:tr>
              <a:tr h="1427367">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9927" marR="49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4.1.4. Anomalous Pulmonary Venous Connections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9927" marR="49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9927" marR="49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3 No Benefit: For adults with APVCs who have a normal to mildly enlarged right ventricle and whose Qp:Qs is &lt;1.5, surgical repair is not indicated, given the absence of data to support benefit.</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9927" marR="49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2796805"/>
                  </a:ext>
                </a:extLst>
              </a:tr>
              <a:tr h="451010">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9927" marR="49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3">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Section 4.1.5. Patent Ductus Arteriosus contains all new recommendations.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9927" marR="49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00623406"/>
                  </a:ext>
                </a:extLst>
              </a:tr>
              <a:tr h="1671456">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Revised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9927" marR="49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4.2.1. Cor Triatriatum Sinister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9927" marR="49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1: Adults presenting with cor triatriatum sinister should be evaluated for other congenital abnormalities, particularly ASD, VSD, and APVC.</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9927" marR="49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COR 2a: In adults with unrepaired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cor</a:t>
                      </a:r>
                      <a:r>
                        <a:rPr lang="en-US" sz="1800" dirty="0">
                          <a:effectLst/>
                          <a:latin typeface="Times New Roman" panose="02020603050405020304" pitchFamily="18" charset="0"/>
                          <a:ea typeface="Calibri" panose="020F0502020204030204" pitchFamily="34" charset="0"/>
                          <a:cs typeface="Arial" panose="020B0604020202020204" pitchFamily="34" charset="0"/>
                        </a:rPr>
                        <a:t>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triatriatum</a:t>
                      </a:r>
                      <a:r>
                        <a:rPr lang="en-US" sz="1800" dirty="0">
                          <a:effectLst/>
                          <a:latin typeface="Times New Roman" panose="02020603050405020304" pitchFamily="18" charset="0"/>
                          <a:ea typeface="Calibri" panose="020F0502020204030204" pitchFamily="34" charset="0"/>
                          <a:cs typeface="Arial" panose="020B0604020202020204" pitchFamily="34" charset="0"/>
                        </a:rPr>
                        <a:t> sinister, transesophageal echocardiography and/or cross-sectional imaging can be useful to identify the size and location of the membrane orifice and to assess for the presence of associated congenital cardiac defects.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927" marR="49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91691"/>
                  </a:ext>
                </a:extLst>
              </a:tr>
            </a:tbl>
          </a:graphicData>
        </a:graphic>
      </p:graphicFrame>
    </p:spTree>
    <p:extLst>
      <p:ext uri="{BB962C8B-B14F-4D97-AF65-F5344CB8AC3E}">
        <p14:creationId xmlns:p14="http://schemas.microsoft.com/office/powerpoint/2010/main" val="422427075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120</a:t>
            </a:fld>
            <a:endParaRPr lang="en-US" dirty="0"/>
          </a:p>
        </p:txBody>
      </p:sp>
      <p:sp>
        <p:nvSpPr>
          <p:cNvPr id="2" name="TextBox 1">
            <a:extLst>
              <a:ext uri="{FF2B5EF4-FFF2-40B4-BE49-F238E27FC236}">
                <a16:creationId xmlns:a16="http://schemas.microsoft.com/office/drawing/2014/main" id="{C03E1A48-3B4B-692B-C959-8041DB01E157}"/>
              </a:ext>
            </a:extLst>
          </p:cNvPr>
          <p:cNvSpPr txBox="1"/>
          <p:nvPr/>
        </p:nvSpPr>
        <p:spPr>
          <a:xfrm>
            <a:off x="4221981" y="1066800"/>
            <a:ext cx="6186438" cy="523220"/>
          </a:xfrm>
          <a:prstGeom prst="rect">
            <a:avLst/>
          </a:prstGeom>
          <a:noFill/>
        </p:spPr>
        <p:txBody>
          <a:bodyPr wrap="square">
            <a:spAutoFit/>
          </a:bodyPr>
          <a:lstStyle/>
          <a:p>
            <a:r>
              <a:rPr lang="en-US" sz="2800" dirty="0">
                <a:latin typeface="Lub Dub Medium" panose="020B0603030403020204" pitchFamily="34" charset="0"/>
              </a:rPr>
              <a:t>Supravalvar Aortic Stenosis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4" name="Table 3">
            <a:extLst>
              <a:ext uri="{FF2B5EF4-FFF2-40B4-BE49-F238E27FC236}">
                <a16:creationId xmlns:a16="http://schemas.microsoft.com/office/drawing/2014/main" id="{454AAE94-0A1F-A98D-AF78-4891C7F63E14}"/>
              </a:ext>
            </a:extLst>
          </p:cNvPr>
          <p:cNvGraphicFramePr>
            <a:graphicFrameLocks noGrp="1"/>
          </p:cNvGraphicFramePr>
          <p:nvPr>
            <p:extLst>
              <p:ext uri="{D42A27DB-BD31-4B8C-83A1-F6EECF244321}">
                <p14:modId xmlns:p14="http://schemas.microsoft.com/office/powerpoint/2010/main" val="4277399088"/>
              </p:ext>
            </p:extLst>
          </p:nvPr>
        </p:nvGraphicFramePr>
        <p:xfrm>
          <a:off x="3141821" y="2045578"/>
          <a:ext cx="8346758" cy="4188930"/>
        </p:xfrm>
        <a:graphic>
          <a:graphicData uri="http://schemas.openxmlformats.org/drawingml/2006/table">
            <a:tbl>
              <a:tblPr firstRow="1" firstCol="1" bandRow="1"/>
              <a:tblGrid>
                <a:gridCol w="1125379">
                  <a:extLst>
                    <a:ext uri="{9D8B030D-6E8A-4147-A177-3AD203B41FA5}">
                      <a16:colId xmlns:a16="http://schemas.microsoft.com/office/drawing/2014/main" val="2896012773"/>
                    </a:ext>
                  </a:extLst>
                </a:gridCol>
                <a:gridCol w="1143000">
                  <a:extLst>
                    <a:ext uri="{9D8B030D-6E8A-4147-A177-3AD203B41FA5}">
                      <a16:colId xmlns:a16="http://schemas.microsoft.com/office/drawing/2014/main" val="2720956849"/>
                    </a:ext>
                  </a:extLst>
                </a:gridCol>
                <a:gridCol w="6078379">
                  <a:extLst>
                    <a:ext uri="{9D8B030D-6E8A-4147-A177-3AD203B41FA5}">
                      <a16:colId xmlns:a16="http://schemas.microsoft.com/office/drawing/2014/main" val="1654554705"/>
                    </a:ext>
                  </a:extLst>
                </a:gridCol>
              </a:tblGrid>
              <a:tr h="255529">
                <a:tc gridSpan="3">
                  <a:txBody>
                    <a:bodyPr/>
                    <a:lstStyle/>
                    <a:p>
                      <a:pPr marL="228600" marR="0" algn="ctr">
                        <a:lnSpc>
                          <a:spcPct val="100000"/>
                        </a:lnSpc>
                        <a:spcAft>
                          <a:spcPts val="800"/>
                        </a:spcAft>
                        <a:buNone/>
                      </a:pPr>
                      <a:r>
                        <a:rPr lang="en-US" sz="1800" b="1">
                          <a:effectLst/>
                          <a:latin typeface="Times New Roman" panose="02020603050405020304" pitchFamily="18" charset="0"/>
                          <a:ea typeface="FrutigerLTStd-Light"/>
                          <a:cs typeface="Arial" panose="020B0604020202020204" pitchFamily="34" charset="0"/>
                        </a:rPr>
                        <a:t>Therapeutic</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31234212"/>
                  </a:ext>
                </a:extLst>
              </a:tr>
              <a:tr h="1236193">
                <a:tc>
                  <a:txBody>
                    <a:bodyPr/>
                    <a:lstStyle/>
                    <a:p>
                      <a:pPr marL="228600" marR="0" algn="ctr">
                        <a:lnSpc>
                          <a:spcPct val="1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3"/>
                      </a:pPr>
                      <a:r>
                        <a:rPr lang="en-US" sz="1800" b="1" dirty="0">
                          <a:effectLst/>
                          <a:latin typeface="Times New Roman" panose="02020603050405020304" pitchFamily="18" charset="0"/>
                          <a:ea typeface="FrutigerLTStd-Light"/>
                          <a:cs typeface="Arial" panose="020B0604020202020204" pitchFamily="34" charset="0"/>
                        </a:rPr>
                        <a:t>In adults with </a:t>
                      </a:r>
                      <a:r>
                        <a:rPr lang="en-US" sz="1800" b="1" dirty="0" err="1">
                          <a:effectLst/>
                          <a:latin typeface="Times New Roman" panose="02020603050405020304" pitchFamily="18" charset="0"/>
                          <a:ea typeface="FrutigerLTStd-Light"/>
                          <a:cs typeface="Arial" panose="020B0604020202020204" pitchFamily="34" charset="0"/>
                        </a:rPr>
                        <a:t>supravalvar</a:t>
                      </a:r>
                      <a:r>
                        <a:rPr lang="en-US" sz="1800" b="1" dirty="0">
                          <a:effectLst/>
                          <a:latin typeface="Times New Roman" panose="02020603050405020304" pitchFamily="18" charset="0"/>
                          <a:ea typeface="FrutigerLTStd-Light"/>
                          <a:cs typeface="Arial" panose="020B0604020202020204" pitchFamily="34" charset="0"/>
                        </a:rPr>
                        <a:t> aortic stenosis who are symptomatic and/or have diminished LV systolic function due to stenosis, surgical repair is recommended to alleviate symptoms and preserve ventricular function.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5815442"/>
                  </a:ext>
                </a:extLst>
              </a:tr>
              <a:tr h="1236193">
                <a:tc>
                  <a:txBody>
                    <a:bodyPr/>
                    <a:lstStyle/>
                    <a:p>
                      <a:pPr marL="228600" marR="0" algn="ctr">
                        <a:lnSpc>
                          <a:spcPct val="1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4"/>
                      </a:pPr>
                      <a:r>
                        <a:rPr lang="en-US" sz="1800" b="1" dirty="0">
                          <a:effectLst/>
                          <a:latin typeface="Times New Roman" panose="02020603050405020304" pitchFamily="18" charset="0"/>
                          <a:ea typeface="FrutigerLTStd-Light"/>
                          <a:cs typeface="Arial" panose="020B0604020202020204" pitchFamily="34" charset="0"/>
                        </a:rPr>
                        <a:t>Adults with </a:t>
                      </a:r>
                      <a:r>
                        <a:rPr lang="en-US" sz="1800" b="1" dirty="0" err="1">
                          <a:effectLst/>
                          <a:latin typeface="Times New Roman" panose="02020603050405020304" pitchFamily="18" charset="0"/>
                          <a:ea typeface="FrutigerLTStd-Light"/>
                          <a:cs typeface="Arial" panose="020B0604020202020204" pitchFamily="34" charset="0"/>
                        </a:rPr>
                        <a:t>supravalvar</a:t>
                      </a:r>
                      <a:r>
                        <a:rPr lang="en-US" sz="1800" b="1" dirty="0">
                          <a:effectLst/>
                          <a:latin typeface="Times New Roman" panose="02020603050405020304" pitchFamily="18" charset="0"/>
                          <a:ea typeface="FrutigerLTStd-Light"/>
                          <a:cs typeface="Arial" panose="020B0604020202020204" pitchFamily="34" charset="0"/>
                        </a:rPr>
                        <a:t> aortic stenosis and coronary ostial stenosis with symptoms of ischemia should undergo coronary artery revascularization to alleviate symptoms and preserve ventricular function.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0132093"/>
                  </a:ext>
                </a:extLst>
              </a:tr>
              <a:tr h="1442224">
                <a:tc>
                  <a:txBody>
                    <a:bodyPr/>
                    <a:lstStyle/>
                    <a:p>
                      <a:pPr marL="228600" marR="0" algn="ctr">
                        <a:lnSpc>
                          <a:spcPct val="1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2b</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C-EO</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5"/>
                      </a:pPr>
                      <a:r>
                        <a:rPr lang="en-US" sz="1800" b="1" dirty="0">
                          <a:effectLst/>
                          <a:latin typeface="Times New Roman" panose="02020603050405020304" pitchFamily="18" charset="0"/>
                          <a:ea typeface="FrutigerLTStd-Light"/>
                          <a:cs typeface="Arial" panose="020B0604020202020204" pitchFamily="34" charset="0"/>
                        </a:rPr>
                        <a:t>In adults with asymptomatic severe </a:t>
                      </a:r>
                      <a:r>
                        <a:rPr lang="en-US" sz="1800" b="1" dirty="0" err="1">
                          <a:effectLst/>
                          <a:latin typeface="Times New Roman" panose="02020603050405020304" pitchFamily="18" charset="0"/>
                          <a:ea typeface="FrutigerLTStd-Light"/>
                          <a:cs typeface="Arial" panose="020B0604020202020204" pitchFamily="34" charset="0"/>
                        </a:rPr>
                        <a:t>supravalvar</a:t>
                      </a:r>
                      <a:r>
                        <a:rPr lang="en-US" sz="1800" b="1" dirty="0">
                          <a:effectLst/>
                          <a:latin typeface="Times New Roman" panose="02020603050405020304" pitchFamily="18" charset="0"/>
                          <a:ea typeface="FrutigerLTStd-Light"/>
                          <a:cs typeface="Arial" panose="020B0604020202020204" pitchFamily="34" charset="0"/>
                        </a:rPr>
                        <a:t> aortic stenosis, normal ventricular size and function, and a normal exercise stress test, surgical repair may be considered to avoid worsening of cardiac function and symptoms.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41301569"/>
                  </a:ext>
                </a:extLst>
              </a:tr>
            </a:tbl>
          </a:graphicData>
        </a:graphic>
      </p:graphicFrame>
    </p:spTree>
    <p:extLst>
      <p:ext uri="{BB962C8B-B14F-4D97-AF65-F5344CB8AC3E}">
        <p14:creationId xmlns:p14="http://schemas.microsoft.com/office/powerpoint/2010/main" val="339897913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4B6580-7241-DB96-1CD0-F0D6551A4ACA}"/>
              </a:ext>
            </a:extLst>
          </p:cNvPr>
          <p:cNvSpPr txBox="1"/>
          <p:nvPr/>
        </p:nvSpPr>
        <p:spPr>
          <a:xfrm>
            <a:off x="3733900" y="1219200"/>
            <a:ext cx="7162599" cy="954107"/>
          </a:xfrm>
          <a:prstGeom prst="rect">
            <a:avLst/>
          </a:prstGeom>
          <a:noFill/>
        </p:spPr>
        <p:txBody>
          <a:bodyPr wrap="square">
            <a:spAutoFit/>
          </a:bodyPr>
          <a:lstStyle/>
          <a:p>
            <a:r>
              <a:rPr lang="en-US" sz="2800" dirty="0">
                <a:latin typeface="Lub Dub Medium" panose="020B0603030403020204" pitchFamily="34" charset="0"/>
              </a:rPr>
              <a:t>Table 23. Supravalvar Aortic Stenosis: Routine Follow-Up and Testing Intervals</a:t>
            </a:r>
          </a:p>
        </p:txBody>
      </p:sp>
      <p:graphicFrame>
        <p:nvGraphicFramePr>
          <p:cNvPr id="4" name="Table 3">
            <a:extLst>
              <a:ext uri="{FF2B5EF4-FFF2-40B4-BE49-F238E27FC236}">
                <a16:creationId xmlns:a16="http://schemas.microsoft.com/office/drawing/2014/main" id="{7B4807A7-A35B-0A4F-8A42-38AA969A91CC}"/>
              </a:ext>
            </a:extLst>
          </p:cNvPr>
          <p:cNvGraphicFramePr>
            <a:graphicFrameLocks noGrp="1"/>
          </p:cNvGraphicFramePr>
          <p:nvPr>
            <p:extLst>
              <p:ext uri="{D42A27DB-BD31-4B8C-83A1-F6EECF244321}">
                <p14:modId xmlns:p14="http://schemas.microsoft.com/office/powerpoint/2010/main" val="2424787389"/>
              </p:ext>
            </p:extLst>
          </p:nvPr>
        </p:nvGraphicFramePr>
        <p:xfrm>
          <a:off x="2979420" y="2321982"/>
          <a:ext cx="8671559" cy="3244342"/>
        </p:xfrm>
        <a:graphic>
          <a:graphicData uri="http://schemas.openxmlformats.org/drawingml/2006/table">
            <a:tbl>
              <a:tblPr firstRow="1" firstCol="1" bandRow="1"/>
              <a:tblGrid>
                <a:gridCol w="2550459">
                  <a:extLst>
                    <a:ext uri="{9D8B030D-6E8A-4147-A177-3AD203B41FA5}">
                      <a16:colId xmlns:a16="http://schemas.microsoft.com/office/drawing/2014/main" val="2691897787"/>
                    </a:ext>
                  </a:extLst>
                </a:gridCol>
                <a:gridCol w="1530275">
                  <a:extLst>
                    <a:ext uri="{9D8B030D-6E8A-4147-A177-3AD203B41FA5}">
                      <a16:colId xmlns:a16="http://schemas.microsoft.com/office/drawing/2014/main" val="3799570764"/>
                    </a:ext>
                  </a:extLst>
                </a:gridCol>
                <a:gridCol w="1530275">
                  <a:extLst>
                    <a:ext uri="{9D8B030D-6E8A-4147-A177-3AD203B41FA5}">
                      <a16:colId xmlns:a16="http://schemas.microsoft.com/office/drawing/2014/main" val="3132982057"/>
                    </a:ext>
                  </a:extLst>
                </a:gridCol>
                <a:gridCol w="1530275">
                  <a:extLst>
                    <a:ext uri="{9D8B030D-6E8A-4147-A177-3AD203B41FA5}">
                      <a16:colId xmlns:a16="http://schemas.microsoft.com/office/drawing/2014/main" val="1235117981"/>
                    </a:ext>
                  </a:extLst>
                </a:gridCol>
                <a:gridCol w="1530275">
                  <a:extLst>
                    <a:ext uri="{9D8B030D-6E8A-4147-A177-3AD203B41FA5}">
                      <a16:colId xmlns:a16="http://schemas.microsoft.com/office/drawing/2014/main" val="815153594"/>
                    </a:ext>
                  </a:extLst>
                </a:gridCol>
              </a:tblGrid>
              <a:tr h="496467">
                <a:tc>
                  <a:txBody>
                    <a:bodyPr/>
                    <a:lstStyle/>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Type of Follow-Up or Testing</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Physiological Stage A* (mo)</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dirty="0">
                          <a:effectLst/>
                          <a:latin typeface="Times New Roman" panose="02020603050405020304" pitchFamily="18" charset="0"/>
                          <a:ea typeface="Times New Roman" panose="02020603050405020304" pitchFamily="18" charset="0"/>
                          <a:cs typeface="Arial" panose="020B0604020202020204" pitchFamily="34" charset="0"/>
                        </a:rPr>
                        <a:t>Physiological Stage B* (</a:t>
                      </a:r>
                      <a:r>
                        <a:rPr lang="en-US" sz="1800" b="1" kern="100" dirty="0" err="1">
                          <a:effectLst/>
                          <a:latin typeface="Times New Roman" panose="02020603050405020304" pitchFamily="18" charset="0"/>
                          <a:ea typeface="Times New Roman" panose="02020603050405020304" pitchFamily="18" charset="0"/>
                          <a:cs typeface="Arial" panose="020B0604020202020204" pitchFamily="34" charset="0"/>
                        </a:rPr>
                        <a:t>mo</a:t>
                      </a:r>
                      <a:r>
                        <a:rPr lang="en-US" sz="1800" b="1" kern="1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Physiological Stage C* (mo)</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Physiological Stage D* (mo)</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4560526"/>
                  </a:ext>
                </a:extLst>
              </a:tr>
              <a:tr h="1009252">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Outpatient ACHD</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cardiologist</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24</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24</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6–12</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3–6</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6723318"/>
                  </a:ext>
                </a:extLst>
              </a:tr>
              <a:tr h="420847">
                <a:tc>
                  <a:txBody>
                    <a:bodyPr/>
                    <a:lstStyle/>
                    <a:p>
                      <a:pPr marL="0" marR="0">
                        <a:lnSpc>
                          <a:spcPct val="2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Electrocardiogram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86992457"/>
                  </a:ext>
                </a:extLst>
              </a:tr>
              <a:tr h="1009252">
                <a:tc>
                  <a:txBody>
                    <a:bodyPr/>
                    <a:lstStyle/>
                    <a:p>
                      <a:pPr marL="0" marR="0">
                        <a:lnSpc>
                          <a:spcPct val="200000"/>
                        </a:lnSpc>
                        <a:spcAft>
                          <a:spcPts val="800"/>
                        </a:spcAft>
                        <a:buNone/>
                      </a:pPr>
                      <a:r>
                        <a:rPr lang="en-US"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Transthoracic</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a:lnSpc>
                          <a:spcPct val="200000"/>
                        </a:lnSpc>
                        <a:spcAft>
                          <a:spcPts val="800"/>
                        </a:spcAft>
                        <a:buNone/>
                      </a:pPr>
                      <a:r>
                        <a:rPr lang="en-US"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echocardiogram†</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24</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24</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3541922"/>
                  </a:ext>
                </a:extLst>
              </a:tr>
            </a:tbl>
          </a:graphicData>
        </a:graphic>
      </p:graphicFrame>
      <p:sp>
        <p:nvSpPr>
          <p:cNvPr id="6" name="TextBox 5">
            <a:extLst>
              <a:ext uri="{FF2B5EF4-FFF2-40B4-BE49-F238E27FC236}">
                <a16:creationId xmlns:a16="http://schemas.microsoft.com/office/drawing/2014/main" id="{3A227BC0-27D6-F0EC-D1A8-CA179D3D7CFC}"/>
              </a:ext>
            </a:extLst>
          </p:cNvPr>
          <p:cNvSpPr txBox="1"/>
          <p:nvPr/>
        </p:nvSpPr>
        <p:spPr>
          <a:xfrm>
            <a:off x="2979420" y="5715000"/>
            <a:ext cx="8671559" cy="1754326"/>
          </a:xfrm>
          <a:prstGeom prst="rect">
            <a:avLst/>
          </a:prstGeom>
          <a:noFill/>
        </p:spPr>
        <p:txBody>
          <a:bodyPr wrap="square">
            <a:spAutoFit/>
          </a:bodyPr>
          <a:lstStyle/>
          <a:p>
            <a:r>
              <a:rPr lang="en-US" sz="1200" dirty="0">
                <a:latin typeface="Lub Dub Medium" panose="020B0603030403020204" pitchFamily="34" charset="0"/>
              </a:rPr>
              <a:t>Modified with permission from Stout et al. Copyright 2018 American Heart Association, Inc. and American College of Cardiology Foundation.</a:t>
            </a:r>
          </a:p>
          <a:p>
            <a:endParaRPr lang="en-US" sz="1200" dirty="0">
              <a:latin typeface="Lub Dub Medium" panose="020B0603030403020204" pitchFamily="34" charset="0"/>
            </a:endParaRPr>
          </a:p>
          <a:p>
            <a:r>
              <a:rPr lang="en-US" sz="1200" dirty="0">
                <a:latin typeface="Lub Dub Medium" panose="020B0603030403020204" pitchFamily="34" charset="0"/>
              </a:rPr>
              <a:t>*See Section 2.2 for details for ACHD anatomic and physiological classification system.</a:t>
            </a:r>
          </a:p>
          <a:p>
            <a:endParaRPr lang="en-US" sz="1200" dirty="0">
              <a:latin typeface="Lub Dub Medium" panose="020B0603030403020204" pitchFamily="34" charset="0"/>
            </a:endParaRPr>
          </a:p>
          <a:p>
            <a:r>
              <a:rPr lang="en-US" sz="1200" dirty="0">
                <a:latin typeface="Lub Dub Medium" panose="020B0603030403020204" pitchFamily="34" charset="0"/>
              </a:rPr>
              <a:t>†Routine transthoracic echocardiography may be unnecessary if CMR imaging is performed to assess aortic anatomy. </a:t>
            </a:r>
          </a:p>
          <a:p>
            <a:endParaRPr lang="en-US" sz="1200" dirty="0">
              <a:latin typeface="Lub Dub Medium" panose="020B0603030403020204" pitchFamily="34" charset="0"/>
            </a:endParaRPr>
          </a:p>
          <a:p>
            <a:r>
              <a:rPr lang="en-US" sz="1200" dirty="0">
                <a:latin typeface="Lub Dub Medium" panose="020B0603030403020204" pitchFamily="34" charset="0"/>
              </a:rPr>
              <a:t>ACHD indicates adult congenital heart disease; and CMR, cardiovascular magnetic resonance.</a:t>
            </a:r>
          </a:p>
        </p:txBody>
      </p:sp>
    </p:spTree>
    <p:extLst>
      <p:ext uri="{BB962C8B-B14F-4D97-AF65-F5344CB8AC3E}">
        <p14:creationId xmlns:p14="http://schemas.microsoft.com/office/powerpoint/2010/main" val="363558383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122</a:t>
            </a:fld>
            <a:endParaRPr lang="en-US" dirty="0"/>
          </a:p>
        </p:txBody>
      </p:sp>
      <p:sp>
        <p:nvSpPr>
          <p:cNvPr id="2" name="TextBox 1">
            <a:extLst>
              <a:ext uri="{FF2B5EF4-FFF2-40B4-BE49-F238E27FC236}">
                <a16:creationId xmlns:a16="http://schemas.microsoft.com/office/drawing/2014/main" id="{40511CD8-699A-1817-59BF-F1C5655CDFD1}"/>
              </a:ext>
            </a:extLst>
          </p:cNvPr>
          <p:cNvSpPr txBox="1"/>
          <p:nvPr/>
        </p:nvSpPr>
        <p:spPr>
          <a:xfrm>
            <a:off x="5060181" y="1066800"/>
            <a:ext cx="4510038" cy="523220"/>
          </a:xfrm>
          <a:prstGeom prst="rect">
            <a:avLst/>
          </a:prstGeom>
          <a:noFill/>
        </p:spPr>
        <p:txBody>
          <a:bodyPr wrap="square">
            <a:spAutoFit/>
          </a:bodyPr>
          <a:lstStyle/>
          <a:p>
            <a:r>
              <a:rPr lang="en-US" sz="2800" dirty="0">
                <a:latin typeface="Lub Dub Medium" panose="020B0603030403020204" pitchFamily="34" charset="0"/>
              </a:rPr>
              <a:t>Coarctation of the Aorta</a:t>
            </a:r>
          </a:p>
        </p:txBody>
      </p:sp>
      <p:graphicFrame>
        <p:nvGraphicFramePr>
          <p:cNvPr id="3" name="Table 2">
            <a:extLst>
              <a:ext uri="{FF2B5EF4-FFF2-40B4-BE49-F238E27FC236}">
                <a16:creationId xmlns:a16="http://schemas.microsoft.com/office/drawing/2014/main" id="{7B9B14B8-24B8-C7A4-B9B8-24C7244756A6}"/>
              </a:ext>
            </a:extLst>
          </p:cNvPr>
          <p:cNvGraphicFramePr>
            <a:graphicFrameLocks noGrp="1"/>
          </p:cNvGraphicFramePr>
          <p:nvPr>
            <p:extLst>
              <p:ext uri="{D42A27DB-BD31-4B8C-83A1-F6EECF244321}">
                <p14:modId xmlns:p14="http://schemas.microsoft.com/office/powerpoint/2010/main" val="398987260"/>
              </p:ext>
            </p:extLst>
          </p:nvPr>
        </p:nvGraphicFramePr>
        <p:xfrm>
          <a:off x="2891631" y="1905000"/>
          <a:ext cx="8847138" cy="4765040"/>
        </p:xfrm>
        <a:graphic>
          <a:graphicData uri="http://schemas.openxmlformats.org/drawingml/2006/table">
            <a:tbl>
              <a:tblPr firstRow="1" firstCol="1" bandRow="1"/>
              <a:tblGrid>
                <a:gridCol w="882576">
                  <a:extLst>
                    <a:ext uri="{9D8B030D-6E8A-4147-A177-3AD203B41FA5}">
                      <a16:colId xmlns:a16="http://schemas.microsoft.com/office/drawing/2014/main" val="812214688"/>
                    </a:ext>
                  </a:extLst>
                </a:gridCol>
                <a:gridCol w="883431">
                  <a:extLst>
                    <a:ext uri="{9D8B030D-6E8A-4147-A177-3AD203B41FA5}">
                      <a16:colId xmlns:a16="http://schemas.microsoft.com/office/drawing/2014/main" val="2345110871"/>
                    </a:ext>
                  </a:extLst>
                </a:gridCol>
                <a:gridCol w="7081131">
                  <a:extLst>
                    <a:ext uri="{9D8B030D-6E8A-4147-A177-3AD203B41FA5}">
                      <a16:colId xmlns:a16="http://schemas.microsoft.com/office/drawing/2014/main" val="3639687709"/>
                    </a:ext>
                  </a:extLst>
                </a:gridCol>
              </a:tblGrid>
              <a:tr h="520700">
                <a:tc>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0000"/>
                        </a:lnSpc>
                        <a:spcAft>
                          <a:spcPts val="800"/>
                        </a:spcAft>
                        <a:buNone/>
                      </a:pPr>
                      <a:r>
                        <a:rPr lang="en-US" sz="1800" b="1">
                          <a:effectLst/>
                          <a:latin typeface="Times New Roman" panose="02020603050405020304" pitchFamily="18" charset="0"/>
                          <a:ea typeface="Calibri" panose="020F0502020204030204" pitchFamily="34" charset="0"/>
                          <a:cs typeface="Arial" panose="020B0604020202020204" pitchFamily="34" charset="0"/>
                        </a:rPr>
                        <a:t>Recommendations for Coarctation of the Aorta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Referenced studies that support recommendations are summarized in the Evidence Table.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985153743"/>
                  </a:ext>
                </a:extLst>
              </a:tr>
              <a:tr h="269875">
                <a:tc>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COR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LOE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Recommendations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1919067"/>
                  </a:ext>
                </a:extLst>
              </a:tr>
              <a:tr h="269875">
                <a:tc gridSpan="3">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Diagnostic</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68008279"/>
                  </a:ext>
                </a:extLst>
              </a:tr>
              <a:tr h="269875">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a:pPr>
                      <a:r>
                        <a:rPr lang="en-US" sz="1800" b="1" dirty="0">
                          <a:effectLst/>
                          <a:latin typeface="Times New Roman" panose="02020603050405020304" pitchFamily="18" charset="0"/>
                          <a:ea typeface="Calibri" panose="020F0502020204030204" pitchFamily="34" charset="0"/>
                          <a:cs typeface="Arial" panose="020B0604020202020204" pitchFamily="34" charset="0"/>
                        </a:rPr>
                        <a:t>In adults with unrepaired COA, cross-sectional imaging is recommended to determine COA severity and delineate anatomy of the thoracic aorta.</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7191401"/>
                  </a:ext>
                </a:extLst>
              </a:tr>
              <a:tr h="269875">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2"/>
                      </a:pPr>
                      <a:r>
                        <a:rPr lang="en-US" sz="1800" b="1" dirty="0">
                          <a:effectLst/>
                          <a:latin typeface="Times New Roman" panose="02020603050405020304" pitchFamily="18" charset="0"/>
                          <a:ea typeface="Calibri" panose="020F0502020204030204" pitchFamily="34" charset="0"/>
                          <a:cs typeface="Arial" panose="020B0604020202020204" pitchFamily="34" charset="0"/>
                        </a:rPr>
                        <a:t>In adults with repaired COA, periodic cross-sectional imaging is recommended to screen for recurrent COA, aortic root/ascending aorta aneurysms, and vascular complications related to COA repair (focal aortic aneurysm/pseudoaneurysms/dissection, and stent fracture).*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6027674"/>
                  </a:ext>
                </a:extLst>
              </a:tr>
              <a:tr h="269875">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3"/>
                      </a:pPr>
                      <a:r>
                        <a:rPr lang="en-US" sz="1800" b="1" dirty="0">
                          <a:effectLst/>
                          <a:latin typeface="Times New Roman" panose="02020603050405020304" pitchFamily="18" charset="0"/>
                          <a:ea typeface="Calibri" panose="020F0502020204030204" pitchFamily="34" charset="0"/>
                          <a:cs typeface="Arial" panose="020B0604020202020204" pitchFamily="34" charset="0"/>
                        </a:rPr>
                        <a:t>In adults with COA, blood pressure measurement at rest in the upper and lower extremities is recommended as part of routine clinical assessment to screen for hypertension and residual/recurrent COA.</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2335382"/>
                  </a:ext>
                </a:extLst>
              </a:tr>
            </a:tbl>
          </a:graphicData>
        </a:graphic>
      </p:graphicFrame>
      <p:sp>
        <p:nvSpPr>
          <p:cNvPr id="6" name="TextBox 5">
            <a:extLst>
              <a:ext uri="{FF2B5EF4-FFF2-40B4-BE49-F238E27FC236}">
                <a16:creationId xmlns:a16="http://schemas.microsoft.com/office/drawing/2014/main" id="{537DCBF6-5250-2793-8DE3-69C8D75FF718}"/>
              </a:ext>
            </a:extLst>
          </p:cNvPr>
          <p:cNvSpPr txBox="1"/>
          <p:nvPr/>
        </p:nvSpPr>
        <p:spPr>
          <a:xfrm>
            <a:off x="2891631" y="6965970"/>
            <a:ext cx="1447800" cy="276999"/>
          </a:xfrm>
          <a:prstGeom prst="rect">
            <a:avLst/>
          </a:prstGeom>
          <a:noFill/>
        </p:spPr>
        <p:txBody>
          <a:bodyPr wrap="square">
            <a:spAutoFit/>
          </a:bodyPr>
          <a:lstStyle/>
          <a:p>
            <a:r>
              <a:rPr lang="en-US" sz="1200" dirty="0">
                <a:latin typeface="Lub Dub Medium" panose="020B0603030403020204" pitchFamily="34" charset="0"/>
              </a:rPr>
              <a:t>*See Table 24.</a:t>
            </a:r>
          </a:p>
        </p:txBody>
      </p:sp>
    </p:spTree>
    <p:extLst>
      <p:ext uri="{BB962C8B-B14F-4D97-AF65-F5344CB8AC3E}">
        <p14:creationId xmlns:p14="http://schemas.microsoft.com/office/powerpoint/2010/main" val="270554042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7E16C7-1294-B482-0EB8-C8B77C5B694D}"/>
              </a:ext>
            </a:extLst>
          </p:cNvPr>
          <p:cNvSpPr txBox="1"/>
          <p:nvPr/>
        </p:nvSpPr>
        <p:spPr>
          <a:xfrm>
            <a:off x="4435089" y="595968"/>
            <a:ext cx="5760220" cy="523220"/>
          </a:xfrm>
          <a:prstGeom prst="rect">
            <a:avLst/>
          </a:prstGeom>
          <a:noFill/>
        </p:spPr>
        <p:txBody>
          <a:bodyPr wrap="square">
            <a:spAutoFit/>
          </a:bodyPr>
          <a:lstStyle/>
          <a:p>
            <a:r>
              <a:rPr lang="en-US" sz="2800" dirty="0">
                <a:latin typeface="Lub Dub Medium" panose="020B0603030403020204" pitchFamily="34" charset="0"/>
              </a:rPr>
              <a:t>Coarctation of the Aorta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4" name="Table 3">
            <a:extLst>
              <a:ext uri="{FF2B5EF4-FFF2-40B4-BE49-F238E27FC236}">
                <a16:creationId xmlns:a16="http://schemas.microsoft.com/office/drawing/2014/main" id="{806996A3-75B5-3515-ED4C-045FBAEE6818}"/>
              </a:ext>
            </a:extLst>
          </p:cNvPr>
          <p:cNvGraphicFramePr>
            <a:graphicFrameLocks noGrp="1"/>
          </p:cNvGraphicFramePr>
          <p:nvPr>
            <p:extLst>
              <p:ext uri="{D42A27DB-BD31-4B8C-83A1-F6EECF244321}">
                <p14:modId xmlns:p14="http://schemas.microsoft.com/office/powerpoint/2010/main" val="1425967037"/>
              </p:ext>
            </p:extLst>
          </p:nvPr>
        </p:nvGraphicFramePr>
        <p:xfrm>
          <a:off x="2844601" y="1508760"/>
          <a:ext cx="8941195" cy="5212080"/>
        </p:xfrm>
        <a:graphic>
          <a:graphicData uri="http://schemas.openxmlformats.org/drawingml/2006/table">
            <a:tbl>
              <a:tblPr firstRow="1" firstCol="1" bandRow="1"/>
              <a:tblGrid>
                <a:gridCol w="891959">
                  <a:extLst>
                    <a:ext uri="{9D8B030D-6E8A-4147-A177-3AD203B41FA5}">
                      <a16:colId xmlns:a16="http://schemas.microsoft.com/office/drawing/2014/main" val="3580644257"/>
                    </a:ext>
                  </a:extLst>
                </a:gridCol>
                <a:gridCol w="892823">
                  <a:extLst>
                    <a:ext uri="{9D8B030D-6E8A-4147-A177-3AD203B41FA5}">
                      <a16:colId xmlns:a16="http://schemas.microsoft.com/office/drawing/2014/main" val="4221835826"/>
                    </a:ext>
                  </a:extLst>
                </a:gridCol>
                <a:gridCol w="7156413">
                  <a:extLst>
                    <a:ext uri="{9D8B030D-6E8A-4147-A177-3AD203B41FA5}">
                      <a16:colId xmlns:a16="http://schemas.microsoft.com/office/drawing/2014/main" val="1334876761"/>
                    </a:ext>
                  </a:extLst>
                </a:gridCol>
              </a:tblGrid>
              <a:tr h="733620">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7816" marR="57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7816" marR="57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4"/>
                      </a:pPr>
                      <a:r>
                        <a:rPr lang="en-US" sz="1800" b="1" dirty="0">
                          <a:effectLst/>
                          <a:latin typeface="Times New Roman" panose="02020603050405020304" pitchFamily="18" charset="0"/>
                          <a:ea typeface="Calibri" panose="020F0502020204030204" pitchFamily="34" charset="0"/>
                          <a:cs typeface="Arial" panose="020B0604020202020204" pitchFamily="34" charset="0"/>
                        </a:rPr>
                        <a:t>In adults with COA, ambulatory blood pressure measurement is reasonable to diagnose hypertension and monitor response to antihypertensive therapy.</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7816" marR="57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2596961"/>
                  </a:ext>
                </a:extLst>
              </a:tr>
              <a:tr h="475990">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7816" marR="57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7816" marR="57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5"/>
                      </a:pPr>
                      <a:r>
                        <a:rPr lang="en-US" sz="1800" b="1" dirty="0">
                          <a:effectLst/>
                          <a:latin typeface="Times New Roman" panose="02020603050405020304" pitchFamily="18" charset="0"/>
                          <a:ea typeface="Calibri" panose="020F0502020204030204" pitchFamily="34" charset="0"/>
                          <a:cs typeface="Arial" panose="020B0604020202020204" pitchFamily="34" charset="0"/>
                        </a:rPr>
                        <a:t>In adults with COA, exercise testing is reasonable to screen for exercise-induced hypertension.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7816" marR="57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56280951"/>
                  </a:ext>
                </a:extLst>
              </a:tr>
              <a:tr h="475990">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7816" marR="57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7816" marR="57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6"/>
                      </a:pPr>
                      <a:r>
                        <a:rPr lang="en-US" sz="1800" b="1" dirty="0">
                          <a:effectLst/>
                          <a:latin typeface="Times New Roman" panose="02020603050405020304" pitchFamily="18" charset="0"/>
                          <a:ea typeface="Calibri" panose="020F0502020204030204" pitchFamily="34" charset="0"/>
                          <a:cs typeface="Arial" panose="020B0604020202020204" pitchFamily="34" charset="0"/>
                        </a:rPr>
                        <a:t>In adults with COA who present with exertional symptoms, evaluation for coronary artery disease is reasonable to guide management.</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7816" marR="57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4113694"/>
                  </a:ext>
                </a:extLst>
              </a:tr>
              <a:tr h="475990">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2b</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7816" marR="57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7816" marR="57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7"/>
                      </a:pPr>
                      <a:r>
                        <a:rPr lang="en-US" sz="1800" b="1" dirty="0">
                          <a:effectLst/>
                          <a:latin typeface="Times New Roman" panose="02020603050405020304" pitchFamily="18" charset="0"/>
                          <a:ea typeface="Calibri" panose="020F0502020204030204" pitchFamily="34" charset="0"/>
                          <a:cs typeface="Arial" panose="020B0604020202020204" pitchFamily="34" charset="0"/>
                        </a:rPr>
                        <a:t>In adults with COA, screening for intracranial aneurysms by brain MR or CT angiography may be considered to guide management.</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7816" marR="57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61416208"/>
                  </a:ext>
                </a:extLst>
              </a:tr>
              <a:tr h="218360">
                <a:tc gridSpan="3">
                  <a:txBody>
                    <a:bodyPr/>
                    <a:lstStyle/>
                    <a:p>
                      <a:pPr marL="228600" marR="0" algn="ctr">
                        <a:lnSpc>
                          <a:spcPct val="1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Therapeutic</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7816" marR="57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90811863"/>
                  </a:ext>
                </a:extLst>
              </a:tr>
              <a:tr h="991250">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7816" marR="57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7816" marR="57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8"/>
                      </a:pPr>
                      <a:r>
                        <a:rPr lang="en-US" sz="1800" b="1" dirty="0">
                          <a:effectLst/>
                          <a:latin typeface="Times New Roman" panose="02020603050405020304" pitchFamily="18" charset="0"/>
                          <a:ea typeface="Calibri" panose="020F0502020204030204" pitchFamily="34" charset="0"/>
                          <a:cs typeface="Arial" panose="020B0604020202020204" pitchFamily="34" charset="0"/>
                        </a:rPr>
                        <a:t>In adults with native or repaired COA, surgical or transcatheter stent therapy is recommended for anatomically and hemodynamically significant COA to prevent irreversible LV dysfunction from chronic pressure overload.</a:t>
                      </a: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7816" marR="57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8595228"/>
                  </a:ext>
                </a:extLst>
              </a:tr>
              <a:tr h="991250">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7816" marR="57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7816" marR="578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9"/>
                      </a:pPr>
                      <a:r>
                        <a:rPr lang="en-US" sz="1800" b="1" dirty="0">
                          <a:effectLst/>
                          <a:latin typeface="Times New Roman" panose="02020603050405020304" pitchFamily="18" charset="0"/>
                          <a:ea typeface="Calibri" panose="020F0502020204030204" pitchFamily="34" charset="0"/>
                          <a:cs typeface="Arial" panose="020B0604020202020204" pitchFamily="34" charset="0"/>
                        </a:rPr>
                        <a:t>In adults with native or repaired COA and hypertension without hemodynamically significant COA, GDMT for hypertension is recommended to maintain controlled resting and ambulatory blood pressure.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7816" marR="57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2598900"/>
                  </a:ext>
                </a:extLst>
              </a:tr>
            </a:tbl>
          </a:graphicData>
        </a:graphic>
      </p:graphicFrame>
      <p:sp>
        <p:nvSpPr>
          <p:cNvPr id="6" name="TextBox 5">
            <a:extLst>
              <a:ext uri="{FF2B5EF4-FFF2-40B4-BE49-F238E27FC236}">
                <a16:creationId xmlns:a16="http://schemas.microsoft.com/office/drawing/2014/main" id="{6E094FD3-291F-34C3-49C8-51A10A886BD8}"/>
              </a:ext>
            </a:extLst>
          </p:cNvPr>
          <p:cNvSpPr txBox="1"/>
          <p:nvPr/>
        </p:nvSpPr>
        <p:spPr>
          <a:xfrm>
            <a:off x="2844601" y="6971912"/>
            <a:ext cx="1295400" cy="276999"/>
          </a:xfrm>
          <a:prstGeom prst="rect">
            <a:avLst/>
          </a:prstGeom>
          <a:noFill/>
        </p:spPr>
        <p:txBody>
          <a:bodyPr wrap="square">
            <a:spAutoFit/>
          </a:bodyPr>
          <a:lstStyle/>
          <a:p>
            <a:r>
              <a:rPr lang="en-US" sz="1200" dirty="0">
                <a:latin typeface="Lub Dub Medium" panose="020B0603030403020204" pitchFamily="34" charset="0"/>
              </a:rPr>
              <a:t>†See Table 25. </a:t>
            </a:r>
          </a:p>
        </p:txBody>
      </p:sp>
    </p:spTree>
    <p:extLst>
      <p:ext uri="{BB962C8B-B14F-4D97-AF65-F5344CB8AC3E}">
        <p14:creationId xmlns:p14="http://schemas.microsoft.com/office/powerpoint/2010/main" val="109440271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124</a:t>
            </a:fld>
            <a:endParaRPr lang="en-US" dirty="0"/>
          </a:p>
        </p:txBody>
      </p:sp>
      <p:sp>
        <p:nvSpPr>
          <p:cNvPr id="2" name="TextBox 1">
            <a:extLst>
              <a:ext uri="{FF2B5EF4-FFF2-40B4-BE49-F238E27FC236}">
                <a16:creationId xmlns:a16="http://schemas.microsoft.com/office/drawing/2014/main" id="{6A0D33F9-956E-F515-3B4C-4A9F76829673}"/>
              </a:ext>
            </a:extLst>
          </p:cNvPr>
          <p:cNvSpPr txBox="1"/>
          <p:nvPr/>
        </p:nvSpPr>
        <p:spPr>
          <a:xfrm>
            <a:off x="3703444" y="990600"/>
            <a:ext cx="7223511" cy="954107"/>
          </a:xfrm>
          <a:prstGeom prst="rect">
            <a:avLst/>
          </a:prstGeom>
          <a:noFill/>
        </p:spPr>
        <p:txBody>
          <a:bodyPr wrap="square">
            <a:spAutoFit/>
          </a:bodyPr>
          <a:lstStyle/>
          <a:p>
            <a:r>
              <a:rPr lang="en-US" sz="2800" dirty="0">
                <a:latin typeface="Lub Dub Medium" panose="020B0603030403020204" pitchFamily="34" charset="0"/>
              </a:rPr>
              <a:t>Table 24. Coarctation of the Aorta: Routine Follow-Up and Testing Intervals</a:t>
            </a:r>
          </a:p>
        </p:txBody>
      </p:sp>
      <p:graphicFrame>
        <p:nvGraphicFramePr>
          <p:cNvPr id="3" name="Table 2">
            <a:extLst>
              <a:ext uri="{FF2B5EF4-FFF2-40B4-BE49-F238E27FC236}">
                <a16:creationId xmlns:a16="http://schemas.microsoft.com/office/drawing/2014/main" id="{FB440536-636A-5F8C-EBF2-ACFAB4575161}"/>
              </a:ext>
            </a:extLst>
          </p:cNvPr>
          <p:cNvGraphicFramePr>
            <a:graphicFrameLocks noGrp="1"/>
          </p:cNvGraphicFramePr>
          <p:nvPr>
            <p:extLst>
              <p:ext uri="{D42A27DB-BD31-4B8C-83A1-F6EECF244321}">
                <p14:modId xmlns:p14="http://schemas.microsoft.com/office/powerpoint/2010/main" val="2010481799"/>
              </p:ext>
            </p:extLst>
          </p:nvPr>
        </p:nvGraphicFramePr>
        <p:xfrm>
          <a:off x="2712718" y="2156882"/>
          <a:ext cx="9204962" cy="3041142"/>
        </p:xfrm>
        <a:graphic>
          <a:graphicData uri="http://schemas.openxmlformats.org/drawingml/2006/table">
            <a:tbl>
              <a:tblPr firstRow="1" firstCol="1" bandRow="1"/>
              <a:tblGrid>
                <a:gridCol w="2707342">
                  <a:extLst>
                    <a:ext uri="{9D8B030D-6E8A-4147-A177-3AD203B41FA5}">
                      <a16:colId xmlns:a16="http://schemas.microsoft.com/office/drawing/2014/main" val="3915770431"/>
                    </a:ext>
                  </a:extLst>
                </a:gridCol>
                <a:gridCol w="1624405">
                  <a:extLst>
                    <a:ext uri="{9D8B030D-6E8A-4147-A177-3AD203B41FA5}">
                      <a16:colId xmlns:a16="http://schemas.microsoft.com/office/drawing/2014/main" val="4232043591"/>
                    </a:ext>
                  </a:extLst>
                </a:gridCol>
                <a:gridCol w="1624405">
                  <a:extLst>
                    <a:ext uri="{9D8B030D-6E8A-4147-A177-3AD203B41FA5}">
                      <a16:colId xmlns:a16="http://schemas.microsoft.com/office/drawing/2014/main" val="1309526179"/>
                    </a:ext>
                  </a:extLst>
                </a:gridCol>
                <a:gridCol w="1624405">
                  <a:extLst>
                    <a:ext uri="{9D8B030D-6E8A-4147-A177-3AD203B41FA5}">
                      <a16:colId xmlns:a16="http://schemas.microsoft.com/office/drawing/2014/main" val="443026540"/>
                    </a:ext>
                  </a:extLst>
                </a:gridCol>
                <a:gridCol w="1624405">
                  <a:extLst>
                    <a:ext uri="{9D8B030D-6E8A-4147-A177-3AD203B41FA5}">
                      <a16:colId xmlns:a16="http://schemas.microsoft.com/office/drawing/2014/main" val="2285057853"/>
                    </a:ext>
                  </a:extLst>
                </a:gridCol>
              </a:tblGrid>
              <a:tr h="470195">
                <a:tc>
                  <a:txBody>
                    <a:bodyPr/>
                    <a:lstStyle/>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Type of Follow-Up or Testing</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Physiological Stage A* (mo)</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Physiological Stage B* (mo)</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Physiological Stage C* (mo)</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Physiological Stage D* (mo)</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73496990"/>
                  </a:ext>
                </a:extLst>
              </a:tr>
              <a:tr h="817610">
                <a:tc>
                  <a:txBody>
                    <a:bodyPr/>
                    <a:lstStyle/>
                    <a:p>
                      <a:pPr marL="0" marR="0">
                        <a:lnSpc>
                          <a:spcPct val="200000"/>
                        </a:lnSpc>
                        <a:spcAft>
                          <a:spcPts val="800"/>
                        </a:spcAft>
                        <a:buNone/>
                      </a:pPr>
                      <a:r>
                        <a:rPr lang="en-US"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Outpatient ACHD cardiologist</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24</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24</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85035078"/>
                  </a:ext>
                </a:extLst>
              </a:tr>
              <a:tr h="375105">
                <a:tc>
                  <a:txBody>
                    <a:bodyPr/>
                    <a:lstStyle/>
                    <a:p>
                      <a:pPr marL="0" marR="0">
                        <a:lnSpc>
                          <a:spcPct val="2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Electrocardiogram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5219885"/>
                  </a:ext>
                </a:extLst>
              </a:tr>
              <a:tr h="817610">
                <a:tc>
                  <a:txBody>
                    <a:bodyPr/>
                    <a:lstStyle/>
                    <a:p>
                      <a:pPr marL="0" marR="0">
                        <a:lnSpc>
                          <a:spcPct val="200000"/>
                        </a:lnSpc>
                        <a:spcAft>
                          <a:spcPts val="800"/>
                        </a:spcAft>
                        <a:buNone/>
                      </a:pPr>
                      <a:r>
                        <a:rPr lang="en-US"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Transthoracic echocardiogram</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24</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24</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4630751"/>
                  </a:ext>
                </a:extLst>
              </a:tr>
            </a:tbl>
          </a:graphicData>
        </a:graphic>
      </p:graphicFrame>
      <p:sp>
        <p:nvSpPr>
          <p:cNvPr id="6" name="TextBox 5">
            <a:extLst>
              <a:ext uri="{FF2B5EF4-FFF2-40B4-BE49-F238E27FC236}">
                <a16:creationId xmlns:a16="http://schemas.microsoft.com/office/drawing/2014/main" id="{4876AF71-4C9A-B8D2-13D5-76F6C0253B3B}"/>
              </a:ext>
            </a:extLst>
          </p:cNvPr>
          <p:cNvSpPr txBox="1"/>
          <p:nvPr/>
        </p:nvSpPr>
        <p:spPr>
          <a:xfrm>
            <a:off x="2712718" y="5410199"/>
            <a:ext cx="9204961" cy="1938992"/>
          </a:xfrm>
          <a:prstGeom prst="rect">
            <a:avLst/>
          </a:prstGeom>
          <a:noFill/>
        </p:spPr>
        <p:txBody>
          <a:bodyPr wrap="square">
            <a:spAutoFit/>
          </a:bodyPr>
          <a:lstStyle/>
          <a:p>
            <a:r>
              <a:rPr lang="en-US" sz="1200" dirty="0">
                <a:latin typeface="Lub Dub Medium" panose="020B0603030403020204" pitchFamily="34" charset="0"/>
              </a:rPr>
              <a:t>For recommendations on exercise testing, see Section 4.2.6 recommendation #5. For recommendations about timing of CMR and CT angiography, see Section 4.2.6 supportive text for recommendations #1 and #2.</a:t>
            </a:r>
          </a:p>
          <a:p>
            <a:endParaRPr lang="en-US" sz="1200" dirty="0">
              <a:latin typeface="Lub Dub Medium" panose="020B0603030403020204" pitchFamily="34" charset="0"/>
            </a:endParaRPr>
          </a:p>
          <a:p>
            <a:r>
              <a:rPr lang="en-US" sz="1200" dirty="0">
                <a:latin typeface="Lub Dub Medium" panose="020B0603030403020204" pitchFamily="34" charset="0"/>
              </a:rPr>
              <a:t>Modified with permission from Stout et al. Copyright 2018 American Heart Association, Inc. and American College of Cardiology Foundation.</a:t>
            </a:r>
          </a:p>
          <a:p>
            <a:endParaRPr lang="en-US" sz="1200" dirty="0">
              <a:latin typeface="Lub Dub Medium" panose="020B0603030403020204" pitchFamily="34" charset="0"/>
            </a:endParaRPr>
          </a:p>
          <a:p>
            <a:r>
              <a:rPr lang="en-US" sz="1200" dirty="0">
                <a:latin typeface="Lub Dub Medium" panose="020B0603030403020204" pitchFamily="34" charset="0"/>
              </a:rPr>
              <a:t>*See Section 2.2 for details on the ACHD anatomic and physiological classification system.</a:t>
            </a:r>
          </a:p>
          <a:p>
            <a:endParaRPr lang="en-US" sz="1200" dirty="0">
              <a:latin typeface="Lub Dub Medium" panose="020B0603030403020204" pitchFamily="34" charset="0"/>
            </a:endParaRPr>
          </a:p>
          <a:p>
            <a:r>
              <a:rPr lang="en-US" sz="1200" dirty="0">
                <a:latin typeface="Lub Dub Medium" panose="020B0603030403020204" pitchFamily="34" charset="0"/>
              </a:rPr>
              <a:t>ACHD indicates adult congenital heart disease; CMR, cardiovascular magnetic resonance; and CT, computed tomography.</a:t>
            </a:r>
          </a:p>
        </p:txBody>
      </p:sp>
    </p:spTree>
    <p:extLst>
      <p:ext uri="{BB962C8B-B14F-4D97-AF65-F5344CB8AC3E}">
        <p14:creationId xmlns:p14="http://schemas.microsoft.com/office/powerpoint/2010/main" val="103234890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7FBDD0-C12A-6BDB-B0C9-C61C474C3C73}"/>
              </a:ext>
            </a:extLst>
          </p:cNvPr>
          <p:cNvSpPr txBox="1"/>
          <p:nvPr/>
        </p:nvSpPr>
        <p:spPr>
          <a:xfrm>
            <a:off x="3070922" y="1066800"/>
            <a:ext cx="8488556" cy="954107"/>
          </a:xfrm>
          <a:prstGeom prst="rect">
            <a:avLst/>
          </a:prstGeom>
          <a:noFill/>
        </p:spPr>
        <p:txBody>
          <a:bodyPr wrap="square">
            <a:spAutoFit/>
          </a:bodyPr>
          <a:lstStyle/>
          <a:p>
            <a:r>
              <a:rPr lang="en-US" sz="2800" dirty="0">
                <a:latin typeface="Lub Dub Medium" panose="020B0603030403020204" pitchFamily="34" charset="0"/>
              </a:rPr>
              <a:t>Table 25. Features Suggestive of Hemodynamic Significance in Coarctation of the Aorta</a:t>
            </a:r>
          </a:p>
        </p:txBody>
      </p:sp>
      <p:graphicFrame>
        <p:nvGraphicFramePr>
          <p:cNvPr id="3" name="Table 2">
            <a:extLst>
              <a:ext uri="{FF2B5EF4-FFF2-40B4-BE49-F238E27FC236}">
                <a16:creationId xmlns:a16="http://schemas.microsoft.com/office/drawing/2014/main" id="{AD4FF1E3-494C-1CF4-F95A-017E5DE20B0E}"/>
              </a:ext>
            </a:extLst>
          </p:cNvPr>
          <p:cNvGraphicFramePr>
            <a:graphicFrameLocks noGrp="1"/>
          </p:cNvGraphicFramePr>
          <p:nvPr>
            <p:extLst>
              <p:ext uri="{D42A27DB-BD31-4B8C-83A1-F6EECF244321}">
                <p14:modId xmlns:p14="http://schemas.microsoft.com/office/powerpoint/2010/main" val="2939933029"/>
              </p:ext>
            </p:extLst>
          </p:nvPr>
        </p:nvGraphicFramePr>
        <p:xfrm>
          <a:off x="3070922" y="2235219"/>
          <a:ext cx="8488556" cy="5222984"/>
        </p:xfrm>
        <a:graphic>
          <a:graphicData uri="http://schemas.openxmlformats.org/drawingml/2006/table">
            <a:tbl>
              <a:tblPr firstRow="1" firstCol="1" bandRow="1"/>
              <a:tblGrid>
                <a:gridCol w="3064081">
                  <a:extLst>
                    <a:ext uri="{9D8B030D-6E8A-4147-A177-3AD203B41FA5}">
                      <a16:colId xmlns:a16="http://schemas.microsoft.com/office/drawing/2014/main" val="3426368358"/>
                    </a:ext>
                  </a:extLst>
                </a:gridCol>
                <a:gridCol w="3000111">
                  <a:extLst>
                    <a:ext uri="{9D8B030D-6E8A-4147-A177-3AD203B41FA5}">
                      <a16:colId xmlns:a16="http://schemas.microsoft.com/office/drawing/2014/main" val="4028493920"/>
                    </a:ext>
                  </a:extLst>
                </a:gridCol>
                <a:gridCol w="2424364">
                  <a:extLst>
                    <a:ext uri="{9D8B030D-6E8A-4147-A177-3AD203B41FA5}">
                      <a16:colId xmlns:a16="http://schemas.microsoft.com/office/drawing/2014/main" val="2690232527"/>
                    </a:ext>
                  </a:extLst>
                </a:gridCol>
              </a:tblGrid>
              <a:tr h="273472">
                <a:tc>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rPr>
                        <a:t>Diagnostic Test</a:t>
                      </a:r>
                      <a:endParaRPr lang="en-US" sz="1800">
                        <a:effectLst/>
                        <a:latin typeface="Times New Roman" panose="02020603050405020304" pitchFamily="18" charset="0"/>
                        <a:ea typeface="Times New Roman" panose="02020603050405020304" pitchFamily="18" charset="0"/>
                      </a:endParaRPr>
                    </a:p>
                  </a:txBody>
                  <a:tcPr marL="60498" marR="60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rPr>
                        <a:t>Index</a:t>
                      </a:r>
                      <a:endParaRPr lang="en-US" sz="1800">
                        <a:effectLst/>
                        <a:latin typeface="Times New Roman" panose="02020603050405020304" pitchFamily="18" charset="0"/>
                        <a:ea typeface="Times New Roman" panose="02020603050405020304" pitchFamily="18" charset="0"/>
                      </a:endParaRPr>
                    </a:p>
                  </a:txBody>
                  <a:tcPr marL="60498" marR="60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rPr>
                        <a:t>Findings</a:t>
                      </a:r>
                      <a:endParaRPr lang="en-US" sz="1800">
                        <a:effectLst/>
                        <a:latin typeface="Times New Roman" panose="02020603050405020304" pitchFamily="18" charset="0"/>
                        <a:ea typeface="Times New Roman" panose="02020603050405020304" pitchFamily="18" charset="0"/>
                      </a:endParaRPr>
                    </a:p>
                  </a:txBody>
                  <a:tcPr marL="60498" marR="60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4133694"/>
                  </a:ext>
                </a:extLst>
              </a:tr>
              <a:tr h="685753">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Upper-to-lower extremity</a:t>
                      </a:r>
                    </a:p>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systolic blood pressure gradient </a:t>
                      </a:r>
                    </a:p>
                  </a:txBody>
                  <a:tcPr marL="60498" marR="60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Systolic blood pressure</a:t>
                      </a:r>
                    </a:p>
                  </a:txBody>
                  <a:tcPr marL="60498" marR="60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&gt;20 mm Hg</a:t>
                      </a:r>
                    </a:p>
                  </a:txBody>
                  <a:tcPr marL="60498" marR="60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4886507"/>
                  </a:ext>
                </a:extLst>
              </a:tr>
              <a:tr h="2890558">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Transthoracic echocardiography</a:t>
                      </a:r>
                    </a:p>
                  </a:txBody>
                  <a:tcPr marL="60498" marR="60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Doppler mean gradient</a:t>
                      </a:r>
                    </a:p>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 </a:t>
                      </a:r>
                    </a:p>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Corrected COA MIG gradient</a:t>
                      </a:r>
                    </a:p>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 </a:t>
                      </a:r>
                    </a:p>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Doppler profile</a:t>
                      </a:r>
                    </a:p>
                  </a:txBody>
                  <a:tcPr marL="60498" marR="60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&gt;20 mm Hg*†</a:t>
                      </a:r>
                    </a:p>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 </a:t>
                      </a:r>
                    </a:p>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&gt;20 mm Hg*†</a:t>
                      </a:r>
                    </a:p>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 </a:t>
                      </a:r>
                    </a:p>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Diastolic tail in the descending aorta and diastolic forward flow in abdominal aorta</a:t>
                      </a:r>
                    </a:p>
                  </a:txBody>
                  <a:tcPr marL="60498" marR="60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098976"/>
                  </a:ext>
                </a:extLst>
              </a:tr>
              <a:tr h="273472">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Cardiac catheterization</a:t>
                      </a:r>
                    </a:p>
                  </a:txBody>
                  <a:tcPr marL="60498" marR="60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COA peak-to-peak gradient</a:t>
                      </a:r>
                    </a:p>
                  </a:txBody>
                  <a:tcPr marL="60498" marR="60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&gt;20 mm Hg*</a:t>
                      </a:r>
                    </a:p>
                  </a:txBody>
                  <a:tcPr marL="60498" marR="60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22164717"/>
                  </a:ext>
                </a:extLst>
              </a:tr>
              <a:tr h="1098033">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MRA/CTA</a:t>
                      </a:r>
                    </a:p>
                  </a:txBody>
                  <a:tcPr marL="60498" marR="60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Aortic isthmus ratio</a:t>
                      </a:r>
                    </a:p>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 </a:t>
                      </a:r>
                    </a:p>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Angiogram</a:t>
                      </a:r>
                    </a:p>
                  </a:txBody>
                  <a:tcPr marL="60498" marR="60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&lt;0.5–0.7</a:t>
                      </a:r>
                    </a:p>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 </a:t>
                      </a:r>
                    </a:p>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Collateral arteries</a:t>
                      </a:r>
                    </a:p>
                  </a:txBody>
                  <a:tcPr marL="60498" marR="60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0255241"/>
                  </a:ext>
                </a:extLst>
              </a:tr>
            </a:tbl>
          </a:graphicData>
        </a:graphic>
      </p:graphicFrame>
      <p:sp>
        <p:nvSpPr>
          <p:cNvPr id="5" name="TextBox 4">
            <a:extLst>
              <a:ext uri="{FF2B5EF4-FFF2-40B4-BE49-F238E27FC236}">
                <a16:creationId xmlns:a16="http://schemas.microsoft.com/office/drawing/2014/main" id="{4CFDF580-68E1-31BA-CFFB-1F19F4E6458B}"/>
              </a:ext>
            </a:extLst>
          </p:cNvPr>
          <p:cNvSpPr txBox="1"/>
          <p:nvPr/>
        </p:nvSpPr>
        <p:spPr>
          <a:xfrm>
            <a:off x="11811000" y="2933888"/>
            <a:ext cx="2667000" cy="4524315"/>
          </a:xfrm>
          <a:prstGeom prst="rect">
            <a:avLst/>
          </a:prstGeom>
          <a:noFill/>
        </p:spPr>
        <p:txBody>
          <a:bodyPr wrap="square">
            <a:spAutoFit/>
          </a:bodyPr>
          <a:lstStyle/>
          <a:p>
            <a:r>
              <a:rPr lang="en-US" sz="1200" dirty="0">
                <a:latin typeface="Lub Dub Medium" panose="020B0603030403020204" pitchFamily="34" charset="0"/>
              </a:rPr>
              <a:t>*Gradients may be lower in the context of LV dysfunction, severe aortic stenosis, or extensive collateral arteries. Of the Doppler-derived COA gradients, COA mean gradient provides the best approximation for catheterization-derived peak-to-peak gradient. Although corrected and uncorrected maximum instantaneous gradient both have similar correlations with catheterization-derived peak-to-peak gradient, the threshold to detect peak-to-peak gradient &gt;20 mm Hg is different for both indices.</a:t>
            </a:r>
          </a:p>
          <a:p>
            <a:endParaRPr lang="en-US" sz="1200" dirty="0">
              <a:latin typeface="Lub Dub Medium" panose="020B0603030403020204" pitchFamily="34" charset="0"/>
            </a:endParaRPr>
          </a:p>
          <a:p>
            <a:r>
              <a:rPr lang="en-US" sz="1200" dirty="0">
                <a:latin typeface="Lub Dub Medium" panose="020B0603030403020204" pitchFamily="34" charset="0"/>
              </a:rPr>
              <a:t>†In repaired aortic coarctation, Doppler gradients may be elevated, even without narrowing, because of poor arterial compliance and pressure recovery.</a:t>
            </a:r>
          </a:p>
        </p:txBody>
      </p:sp>
      <p:sp>
        <p:nvSpPr>
          <p:cNvPr id="7" name="TextBox 6">
            <a:extLst>
              <a:ext uri="{FF2B5EF4-FFF2-40B4-BE49-F238E27FC236}">
                <a16:creationId xmlns:a16="http://schemas.microsoft.com/office/drawing/2014/main" id="{D71170B6-8E13-C585-CAF2-6E73E7AE0A60}"/>
              </a:ext>
            </a:extLst>
          </p:cNvPr>
          <p:cNvSpPr txBox="1"/>
          <p:nvPr/>
        </p:nvSpPr>
        <p:spPr>
          <a:xfrm>
            <a:off x="457200" y="6073208"/>
            <a:ext cx="2362200" cy="1384995"/>
          </a:xfrm>
          <a:prstGeom prst="rect">
            <a:avLst/>
          </a:prstGeom>
          <a:noFill/>
        </p:spPr>
        <p:txBody>
          <a:bodyPr wrap="square">
            <a:spAutoFit/>
          </a:bodyPr>
          <a:lstStyle/>
          <a:p>
            <a:r>
              <a:rPr lang="en-US" sz="1200" dirty="0">
                <a:latin typeface="Lub Dub Medium" panose="020B0603030403020204" pitchFamily="34" charset="0"/>
              </a:rPr>
              <a:t>COA indicates coarctation of the aorta; CTA, computed tomography angiography; MIG, maximum instantaneous gradient; and MRA, magnetic resonance angiography.</a:t>
            </a:r>
          </a:p>
        </p:txBody>
      </p:sp>
    </p:spTree>
    <p:extLst>
      <p:ext uri="{BB962C8B-B14F-4D97-AF65-F5344CB8AC3E}">
        <p14:creationId xmlns:p14="http://schemas.microsoft.com/office/powerpoint/2010/main" val="238439124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126</a:t>
            </a:fld>
            <a:endParaRPr lang="en-US" dirty="0"/>
          </a:p>
        </p:txBody>
      </p:sp>
      <p:sp>
        <p:nvSpPr>
          <p:cNvPr id="2" name="TextBox 1">
            <a:extLst>
              <a:ext uri="{FF2B5EF4-FFF2-40B4-BE49-F238E27FC236}">
                <a16:creationId xmlns:a16="http://schemas.microsoft.com/office/drawing/2014/main" id="{D79F0E94-F47A-6B88-737D-D7B99D22522F}"/>
              </a:ext>
            </a:extLst>
          </p:cNvPr>
          <p:cNvSpPr txBox="1"/>
          <p:nvPr/>
        </p:nvSpPr>
        <p:spPr>
          <a:xfrm>
            <a:off x="5612160" y="990600"/>
            <a:ext cx="3406078" cy="523220"/>
          </a:xfrm>
          <a:prstGeom prst="rect">
            <a:avLst/>
          </a:prstGeom>
          <a:noFill/>
        </p:spPr>
        <p:txBody>
          <a:bodyPr wrap="square">
            <a:spAutoFit/>
          </a:bodyPr>
          <a:lstStyle/>
          <a:p>
            <a:r>
              <a:rPr lang="en-US" sz="2800" dirty="0">
                <a:latin typeface="Lub Dub Medium" panose="020B0603030403020204" pitchFamily="34" charset="0"/>
              </a:rPr>
              <a:t>Ebstein Anomaly</a:t>
            </a:r>
          </a:p>
        </p:txBody>
      </p:sp>
      <p:graphicFrame>
        <p:nvGraphicFramePr>
          <p:cNvPr id="6" name="Table 5">
            <a:extLst>
              <a:ext uri="{FF2B5EF4-FFF2-40B4-BE49-F238E27FC236}">
                <a16:creationId xmlns:a16="http://schemas.microsoft.com/office/drawing/2014/main" id="{25EF6B12-75A1-EEBE-0376-7C1B5A8CA1BA}"/>
              </a:ext>
            </a:extLst>
          </p:cNvPr>
          <p:cNvGraphicFramePr>
            <a:graphicFrameLocks noGrp="1"/>
          </p:cNvGraphicFramePr>
          <p:nvPr>
            <p:extLst>
              <p:ext uri="{D42A27DB-BD31-4B8C-83A1-F6EECF244321}">
                <p14:modId xmlns:p14="http://schemas.microsoft.com/office/powerpoint/2010/main" val="247400537"/>
              </p:ext>
            </p:extLst>
          </p:nvPr>
        </p:nvGraphicFramePr>
        <p:xfrm>
          <a:off x="2552699" y="1818620"/>
          <a:ext cx="9525001" cy="5533919"/>
        </p:xfrm>
        <a:graphic>
          <a:graphicData uri="http://schemas.openxmlformats.org/drawingml/2006/table">
            <a:tbl>
              <a:tblPr firstRow="1" firstCol="1" bandRow="1"/>
              <a:tblGrid>
                <a:gridCol w="1321287">
                  <a:extLst>
                    <a:ext uri="{9D8B030D-6E8A-4147-A177-3AD203B41FA5}">
                      <a16:colId xmlns:a16="http://schemas.microsoft.com/office/drawing/2014/main" val="1633924363"/>
                    </a:ext>
                  </a:extLst>
                </a:gridCol>
                <a:gridCol w="1052498">
                  <a:extLst>
                    <a:ext uri="{9D8B030D-6E8A-4147-A177-3AD203B41FA5}">
                      <a16:colId xmlns:a16="http://schemas.microsoft.com/office/drawing/2014/main" val="3297763327"/>
                    </a:ext>
                  </a:extLst>
                </a:gridCol>
                <a:gridCol w="7151216">
                  <a:extLst>
                    <a:ext uri="{9D8B030D-6E8A-4147-A177-3AD203B41FA5}">
                      <a16:colId xmlns:a16="http://schemas.microsoft.com/office/drawing/2014/main" val="1876913824"/>
                    </a:ext>
                  </a:extLst>
                </a:gridCol>
              </a:tblGrid>
              <a:tr h="849437">
                <a:tc>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961" marR="50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0000"/>
                        </a:lnSpc>
                        <a:spcAft>
                          <a:spcPts val="800"/>
                        </a:spcAft>
                        <a:buNone/>
                      </a:pPr>
                      <a:r>
                        <a:rPr lang="en-US" sz="1800" b="1">
                          <a:effectLst/>
                          <a:latin typeface="Times New Roman" panose="02020603050405020304" pitchFamily="18" charset="0"/>
                          <a:ea typeface="Calibri" panose="020F0502020204030204" pitchFamily="34" charset="0"/>
                          <a:cs typeface="Arial" panose="020B0604020202020204" pitchFamily="34" charset="0"/>
                        </a:rPr>
                        <a:t>Recommendations for </a:t>
                      </a:r>
                      <a:r>
                        <a:rPr lang="en-US" sz="1800" b="1">
                          <a:effectLst/>
                          <a:latin typeface="Times New Roman" panose="02020603050405020304" pitchFamily="18" charset="0"/>
                          <a:ea typeface="Times New Roman" panose="02020603050405020304" pitchFamily="18" charset="0"/>
                          <a:cs typeface="Arial" panose="020B0604020202020204" pitchFamily="34" charset="0"/>
                        </a:rPr>
                        <a:t>Ebstein Anomaly</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Referenced studies that support recommendations are summarized in the Evidence Table.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961" marR="50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107847694"/>
                  </a:ext>
                </a:extLst>
              </a:tr>
              <a:tr h="230361">
                <a:tc>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COR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961" marR="50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LOE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961" marR="50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Recommendations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961" marR="50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3773401"/>
                  </a:ext>
                </a:extLst>
              </a:tr>
              <a:tr h="230361">
                <a:tc gridSpan="3">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Diagnostic</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961" marR="50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73281832"/>
                  </a:ext>
                </a:extLst>
              </a:tr>
              <a:tr h="1317519">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961" marR="50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961" marR="50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adults with Ebstein anomaly, an electrophysiological study is recommended for patients with symptomatic arrhythmia or asymptomatic ventricular preexcitation to assess for substrates for ablation, including multiple or high-risk accessory pathways.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0961" marR="50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4554888"/>
                  </a:ext>
                </a:extLst>
              </a:tr>
              <a:tr h="773940">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961" marR="50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961" marR="50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adults with Ebstein anomaly, CMR imaging can be useful to determine anatomy, RV dimensions, and systolic function to guide surgical planning and management.</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0961" marR="50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48863527"/>
                  </a:ext>
                </a:extLst>
              </a:tr>
              <a:tr h="773940">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961" marR="50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961" marR="50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3"/>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adults with Ebstein anomaly, electrophysiological study (and catheter ablation, if needed) can be useful before tricuspid valve surgery to improve clinical outcomes.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0961" marR="50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73218591"/>
                  </a:ext>
                </a:extLst>
              </a:tr>
              <a:tr h="1045730">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961" marR="50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961" marR="50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4"/>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adults with Ebstein anomaly, if transthoracic echocardiography is inadequate to guide surgical planning, transesophageal echocardiography can be beneficial to characterize tricuspid valve morphology and function.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0961" marR="50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4125561"/>
                  </a:ext>
                </a:extLst>
              </a:tr>
            </a:tbl>
          </a:graphicData>
        </a:graphic>
      </p:graphicFrame>
    </p:spTree>
    <p:extLst>
      <p:ext uri="{BB962C8B-B14F-4D97-AF65-F5344CB8AC3E}">
        <p14:creationId xmlns:p14="http://schemas.microsoft.com/office/powerpoint/2010/main" val="173820590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CD7425-5A97-B50B-6A84-E457E6048A32}"/>
              </a:ext>
            </a:extLst>
          </p:cNvPr>
          <p:cNvSpPr txBox="1"/>
          <p:nvPr/>
        </p:nvSpPr>
        <p:spPr>
          <a:xfrm>
            <a:off x="5078761" y="1143000"/>
            <a:ext cx="4472878" cy="523220"/>
          </a:xfrm>
          <a:prstGeom prst="rect">
            <a:avLst/>
          </a:prstGeom>
          <a:noFill/>
        </p:spPr>
        <p:txBody>
          <a:bodyPr wrap="square">
            <a:spAutoFit/>
          </a:bodyPr>
          <a:lstStyle/>
          <a:p>
            <a:r>
              <a:rPr lang="en-US" sz="2800" dirty="0">
                <a:latin typeface="Lub Dub Medium" panose="020B0603030403020204" pitchFamily="34" charset="0"/>
              </a:rPr>
              <a:t>Ebstein Anomaly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B319C203-F473-EB46-B550-559E0357AC74}"/>
              </a:ext>
            </a:extLst>
          </p:cNvPr>
          <p:cNvGraphicFramePr>
            <a:graphicFrameLocks noGrp="1"/>
          </p:cNvGraphicFramePr>
          <p:nvPr>
            <p:extLst>
              <p:ext uri="{D42A27DB-BD31-4B8C-83A1-F6EECF244321}">
                <p14:modId xmlns:p14="http://schemas.microsoft.com/office/powerpoint/2010/main" val="501405238"/>
              </p:ext>
            </p:extLst>
          </p:nvPr>
        </p:nvGraphicFramePr>
        <p:xfrm>
          <a:off x="3210105" y="1865312"/>
          <a:ext cx="8210190" cy="5221288"/>
        </p:xfrm>
        <a:graphic>
          <a:graphicData uri="http://schemas.openxmlformats.org/drawingml/2006/table">
            <a:tbl>
              <a:tblPr firstRow="1" firstCol="1" bandRow="1"/>
              <a:tblGrid>
                <a:gridCol w="1138899">
                  <a:extLst>
                    <a:ext uri="{9D8B030D-6E8A-4147-A177-3AD203B41FA5}">
                      <a16:colId xmlns:a16="http://schemas.microsoft.com/office/drawing/2014/main" val="3898656512"/>
                    </a:ext>
                  </a:extLst>
                </a:gridCol>
                <a:gridCol w="907213">
                  <a:extLst>
                    <a:ext uri="{9D8B030D-6E8A-4147-A177-3AD203B41FA5}">
                      <a16:colId xmlns:a16="http://schemas.microsoft.com/office/drawing/2014/main" val="263593249"/>
                    </a:ext>
                  </a:extLst>
                </a:gridCol>
                <a:gridCol w="6164078">
                  <a:extLst>
                    <a:ext uri="{9D8B030D-6E8A-4147-A177-3AD203B41FA5}">
                      <a16:colId xmlns:a16="http://schemas.microsoft.com/office/drawing/2014/main" val="4274954682"/>
                    </a:ext>
                  </a:extLst>
                </a:gridCol>
              </a:tblGrid>
              <a:tr h="1983840">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2b</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3611" marR="63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3611" marR="63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5"/>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adults with Ebstein anomaly and severe RV dysfunction in whom there is concern that the RV will not support the entire stroke volume, preoperative diagnostic cardiac catheterization may be considered to assess candidacy for a bidirectional superior cardiopulmonary (Glenn) anastomosis.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3611" marR="63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6988756"/>
                  </a:ext>
                </a:extLst>
              </a:tr>
              <a:tr h="287545">
                <a:tc gridSpan="3">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Therapeutic</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3611" marR="63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9993510"/>
                  </a:ext>
                </a:extLst>
              </a:tr>
              <a:tr h="1644581">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3611" marR="63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3611" marR="63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6"/>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adults with Ebstein anomaly and at least moderate tricuspid regurgitation in the presence of heart failure, worsening exercise capacity, or progressive RV systolic dysfunction, surgical intervention is recommended to restore valve function and augment cardiac output.</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3611" marR="63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5763463"/>
                  </a:ext>
                </a:extLst>
              </a:tr>
              <a:tr h="1305322">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3611" marR="63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3611" marR="63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7"/>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adults with Ebstein anomaly and high-risk accessory pathway conduction or multiple accessory pathways, catheter ablation is recommended to reduce the risk for SCD.</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3611" marR="63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21849289"/>
                  </a:ext>
                </a:extLst>
              </a:tr>
            </a:tbl>
          </a:graphicData>
        </a:graphic>
      </p:graphicFrame>
    </p:spTree>
    <p:extLst>
      <p:ext uri="{BB962C8B-B14F-4D97-AF65-F5344CB8AC3E}">
        <p14:creationId xmlns:p14="http://schemas.microsoft.com/office/powerpoint/2010/main" val="166760518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128</a:t>
            </a:fld>
            <a:endParaRPr lang="en-US" dirty="0"/>
          </a:p>
        </p:txBody>
      </p:sp>
      <p:sp>
        <p:nvSpPr>
          <p:cNvPr id="2" name="TextBox 1">
            <a:extLst>
              <a:ext uri="{FF2B5EF4-FFF2-40B4-BE49-F238E27FC236}">
                <a16:creationId xmlns:a16="http://schemas.microsoft.com/office/drawing/2014/main" id="{46B90FB4-97FF-182A-9C34-8A25DEA61538}"/>
              </a:ext>
            </a:extLst>
          </p:cNvPr>
          <p:cNvSpPr txBox="1"/>
          <p:nvPr/>
        </p:nvSpPr>
        <p:spPr>
          <a:xfrm>
            <a:off x="5078761" y="1143000"/>
            <a:ext cx="4472878" cy="523220"/>
          </a:xfrm>
          <a:prstGeom prst="rect">
            <a:avLst/>
          </a:prstGeom>
          <a:noFill/>
        </p:spPr>
        <p:txBody>
          <a:bodyPr wrap="square">
            <a:spAutoFit/>
          </a:bodyPr>
          <a:lstStyle/>
          <a:p>
            <a:r>
              <a:rPr lang="en-US" sz="2800" dirty="0">
                <a:latin typeface="Lub Dub Medium" panose="020B0603030403020204" pitchFamily="34" charset="0"/>
              </a:rPr>
              <a:t>Ebstein Anomaly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F85F58DC-A9C9-F01B-D3CE-D2E2446741DF}"/>
              </a:ext>
            </a:extLst>
          </p:cNvPr>
          <p:cNvGraphicFramePr>
            <a:graphicFrameLocks noGrp="1"/>
          </p:cNvGraphicFramePr>
          <p:nvPr>
            <p:extLst>
              <p:ext uri="{D42A27DB-BD31-4B8C-83A1-F6EECF244321}">
                <p14:modId xmlns:p14="http://schemas.microsoft.com/office/powerpoint/2010/main" val="825522135"/>
              </p:ext>
            </p:extLst>
          </p:nvPr>
        </p:nvGraphicFramePr>
        <p:xfrm>
          <a:off x="2923980" y="1865313"/>
          <a:ext cx="8782440" cy="5221287"/>
        </p:xfrm>
        <a:graphic>
          <a:graphicData uri="http://schemas.openxmlformats.org/drawingml/2006/table">
            <a:tbl>
              <a:tblPr firstRow="1" firstCol="1" bandRow="1"/>
              <a:tblGrid>
                <a:gridCol w="1218279">
                  <a:extLst>
                    <a:ext uri="{9D8B030D-6E8A-4147-A177-3AD203B41FA5}">
                      <a16:colId xmlns:a16="http://schemas.microsoft.com/office/drawing/2014/main" val="2485640199"/>
                    </a:ext>
                  </a:extLst>
                </a:gridCol>
                <a:gridCol w="970447">
                  <a:extLst>
                    <a:ext uri="{9D8B030D-6E8A-4147-A177-3AD203B41FA5}">
                      <a16:colId xmlns:a16="http://schemas.microsoft.com/office/drawing/2014/main" val="1537912778"/>
                    </a:ext>
                  </a:extLst>
                </a:gridCol>
                <a:gridCol w="6593714">
                  <a:extLst>
                    <a:ext uri="{9D8B030D-6E8A-4147-A177-3AD203B41FA5}">
                      <a16:colId xmlns:a16="http://schemas.microsoft.com/office/drawing/2014/main" val="1863481967"/>
                    </a:ext>
                  </a:extLst>
                </a:gridCol>
              </a:tblGrid>
              <a:tr h="1845637">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9180" marR="59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9180" marR="59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8"/>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asymptomatic adults with Ebstein anomaly and at least moderate tricuspid regurgitation in the presence of progressive RV enlargement, systemic desaturation from a right-to-left atrial shunt, recurrent arrhythmias, and/or paradoxical embolism, surgical intervention can be beneficial to improve clinical outcomes.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9180" marR="59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3972349"/>
                  </a:ext>
                </a:extLst>
              </a:tr>
              <a:tr h="2161262">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2b</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9180" marR="59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9180" marR="59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9"/>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adults with Ebstein anomaly and severe RV dysfunction in whom there is concern that the RV will not tolerate supporting the entire stroke volume, a bidirectional superior </a:t>
                      </a:r>
                      <a:r>
                        <a:rPr lang="en-US" sz="1800" b="1" dirty="0" err="1">
                          <a:effectLst/>
                          <a:latin typeface="Times New Roman" panose="02020603050405020304" pitchFamily="18" charset="0"/>
                          <a:ea typeface="Times New Roman" panose="02020603050405020304" pitchFamily="18" charset="0"/>
                          <a:cs typeface="Arial" panose="020B0604020202020204" pitchFamily="34" charset="0"/>
                        </a:rPr>
                        <a:t>cavopulmonary</a:t>
                      </a: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 (Glenn) anastomosis at the time of tricuspid valve surgery may be considered in carefully selected individuals to improve cardiac output through ventricular unloading.</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9180" marR="59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0639173"/>
                  </a:ext>
                </a:extLst>
              </a:tr>
              <a:tr h="1214388">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2b</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9180" marR="59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9180" marR="59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10"/>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adults with Ebstein anomaly who have an ASD/patent foramen </a:t>
                      </a:r>
                      <a:r>
                        <a:rPr lang="en-US" sz="1800" b="1" dirty="0" err="1">
                          <a:effectLst/>
                          <a:latin typeface="Times New Roman" panose="02020603050405020304" pitchFamily="18" charset="0"/>
                          <a:ea typeface="Times New Roman" panose="02020603050405020304" pitchFamily="18" charset="0"/>
                          <a:cs typeface="Arial" panose="020B0604020202020204" pitchFamily="34" charset="0"/>
                        </a:rPr>
                        <a:t>ovale</a:t>
                      </a: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 and cyanosis or paradoxical embolism, isolated closure may be considered after hemodynamic assessment to improve clinical outcomes.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9180" marR="59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91004945"/>
                  </a:ext>
                </a:extLst>
              </a:tr>
            </a:tbl>
          </a:graphicData>
        </a:graphic>
      </p:graphicFrame>
    </p:spTree>
    <p:extLst>
      <p:ext uri="{BB962C8B-B14F-4D97-AF65-F5344CB8AC3E}">
        <p14:creationId xmlns:p14="http://schemas.microsoft.com/office/powerpoint/2010/main" val="13841753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F5A17C-940B-7373-34E6-64AC872E80F0}"/>
              </a:ext>
            </a:extLst>
          </p:cNvPr>
          <p:cNvSpPr txBox="1"/>
          <p:nvPr/>
        </p:nvSpPr>
        <p:spPr>
          <a:xfrm>
            <a:off x="4126261" y="762000"/>
            <a:ext cx="6377878" cy="954107"/>
          </a:xfrm>
          <a:prstGeom prst="rect">
            <a:avLst/>
          </a:prstGeom>
          <a:noFill/>
        </p:spPr>
        <p:txBody>
          <a:bodyPr wrap="square">
            <a:spAutoFit/>
          </a:bodyPr>
          <a:lstStyle/>
          <a:p>
            <a:r>
              <a:rPr lang="en-US" sz="2800" dirty="0">
                <a:latin typeface="Lub Dub Medium" panose="020B0603030403020204" pitchFamily="34" charset="0"/>
              </a:rPr>
              <a:t>Table 26. Ebstein Anomaly: Routine Follow-Up and Testing Intervals</a:t>
            </a:r>
          </a:p>
        </p:txBody>
      </p:sp>
      <p:graphicFrame>
        <p:nvGraphicFramePr>
          <p:cNvPr id="3" name="Table 2">
            <a:extLst>
              <a:ext uri="{FF2B5EF4-FFF2-40B4-BE49-F238E27FC236}">
                <a16:creationId xmlns:a16="http://schemas.microsoft.com/office/drawing/2014/main" id="{E8FBF15C-43B6-E337-48C6-F8747AA416F1}"/>
              </a:ext>
            </a:extLst>
          </p:cNvPr>
          <p:cNvGraphicFramePr>
            <a:graphicFrameLocks noGrp="1"/>
          </p:cNvGraphicFramePr>
          <p:nvPr>
            <p:extLst>
              <p:ext uri="{D42A27DB-BD31-4B8C-83A1-F6EECF244321}">
                <p14:modId xmlns:p14="http://schemas.microsoft.com/office/powerpoint/2010/main" val="3128093866"/>
              </p:ext>
            </p:extLst>
          </p:nvPr>
        </p:nvGraphicFramePr>
        <p:xfrm>
          <a:off x="3017519" y="1905000"/>
          <a:ext cx="8595359" cy="3098165"/>
        </p:xfrm>
        <a:graphic>
          <a:graphicData uri="http://schemas.openxmlformats.org/drawingml/2006/table">
            <a:tbl>
              <a:tblPr firstRow="1" firstCol="1" bandRow="1"/>
              <a:tblGrid>
                <a:gridCol w="2528047">
                  <a:extLst>
                    <a:ext uri="{9D8B030D-6E8A-4147-A177-3AD203B41FA5}">
                      <a16:colId xmlns:a16="http://schemas.microsoft.com/office/drawing/2014/main" val="1640708430"/>
                    </a:ext>
                  </a:extLst>
                </a:gridCol>
                <a:gridCol w="1516828">
                  <a:extLst>
                    <a:ext uri="{9D8B030D-6E8A-4147-A177-3AD203B41FA5}">
                      <a16:colId xmlns:a16="http://schemas.microsoft.com/office/drawing/2014/main" val="563082574"/>
                    </a:ext>
                  </a:extLst>
                </a:gridCol>
                <a:gridCol w="1516828">
                  <a:extLst>
                    <a:ext uri="{9D8B030D-6E8A-4147-A177-3AD203B41FA5}">
                      <a16:colId xmlns:a16="http://schemas.microsoft.com/office/drawing/2014/main" val="2610385953"/>
                    </a:ext>
                  </a:extLst>
                </a:gridCol>
                <a:gridCol w="1516828">
                  <a:extLst>
                    <a:ext uri="{9D8B030D-6E8A-4147-A177-3AD203B41FA5}">
                      <a16:colId xmlns:a16="http://schemas.microsoft.com/office/drawing/2014/main" val="1322755885"/>
                    </a:ext>
                  </a:extLst>
                </a:gridCol>
                <a:gridCol w="1516828">
                  <a:extLst>
                    <a:ext uri="{9D8B030D-6E8A-4147-A177-3AD203B41FA5}">
                      <a16:colId xmlns:a16="http://schemas.microsoft.com/office/drawing/2014/main" val="1372694367"/>
                    </a:ext>
                  </a:extLst>
                </a:gridCol>
              </a:tblGrid>
              <a:tr h="477092">
                <a:tc>
                  <a:txBody>
                    <a:bodyPr/>
                    <a:lstStyle/>
                    <a:p>
                      <a:pPr marL="0" marR="0">
                        <a:lnSpc>
                          <a:spcPct val="115000"/>
                        </a:lnSpc>
                        <a:spcAft>
                          <a:spcPts val="800"/>
                        </a:spcAft>
                        <a:buNone/>
                      </a:pPr>
                      <a:r>
                        <a:rPr lang="en-US" sz="1800" b="1">
                          <a:effectLst/>
                          <a:latin typeface="Times New Roman" panose="02020603050405020304" pitchFamily="18" charset="0"/>
                          <a:ea typeface="Times New Roman" panose="02020603050405020304" pitchFamily="18" charset="0"/>
                        </a:rPr>
                        <a:t>Type of Follow-Up or Testing</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800" b="1" spc="-10">
                          <a:effectLst/>
                          <a:latin typeface="Times New Roman" panose="02020603050405020304" pitchFamily="18" charset="0"/>
                          <a:ea typeface="Times New Roman" panose="02020603050405020304" pitchFamily="18" charset="0"/>
                        </a:rPr>
                        <a:t>Physiological</a:t>
                      </a:r>
                      <a:r>
                        <a:rPr lang="en-US" sz="1800" b="1">
                          <a:effectLst/>
                          <a:latin typeface="Times New Roman" panose="02020603050405020304" pitchFamily="18" charset="0"/>
                          <a:ea typeface="Times New Roman" panose="02020603050405020304" pitchFamily="18" charset="0"/>
                        </a:rPr>
                        <a:t> </a:t>
                      </a:r>
                      <a:r>
                        <a:rPr lang="en-US" sz="1800" b="1" spc="-10">
                          <a:effectLst/>
                          <a:latin typeface="Times New Roman" panose="02020603050405020304" pitchFamily="18" charset="0"/>
                          <a:ea typeface="Times New Roman" panose="02020603050405020304" pitchFamily="18" charset="0"/>
                        </a:rPr>
                        <a:t>Stage</a:t>
                      </a:r>
                      <a:r>
                        <a:rPr lang="en-US" sz="1800" b="1" spc="-20">
                          <a:effectLst/>
                          <a:latin typeface="Times New Roman" panose="02020603050405020304" pitchFamily="18" charset="0"/>
                          <a:ea typeface="Times New Roman" panose="02020603050405020304" pitchFamily="18" charset="0"/>
                        </a:rPr>
                        <a:t> </a:t>
                      </a:r>
                      <a:r>
                        <a:rPr lang="en-US" sz="1800" b="1" spc="-10">
                          <a:effectLst/>
                          <a:latin typeface="Times New Roman" panose="02020603050405020304" pitchFamily="18" charset="0"/>
                          <a:ea typeface="Times New Roman" panose="02020603050405020304" pitchFamily="18" charset="0"/>
                        </a:rPr>
                        <a:t>A*</a:t>
                      </a:r>
                      <a:r>
                        <a:rPr lang="en-US" sz="1800" b="1" spc="-25">
                          <a:effectLst/>
                          <a:latin typeface="Times New Roman" panose="02020603050405020304" pitchFamily="18" charset="0"/>
                          <a:ea typeface="Times New Roman" panose="02020603050405020304" pitchFamily="18" charset="0"/>
                        </a:rPr>
                        <a:t> </a:t>
                      </a:r>
                      <a:r>
                        <a:rPr lang="en-US" sz="1800" b="1" spc="-20">
                          <a:effectLst/>
                          <a:latin typeface="Times New Roman" panose="02020603050405020304" pitchFamily="18" charset="0"/>
                          <a:ea typeface="Times New Roman" panose="02020603050405020304" pitchFamily="18" charset="0"/>
                        </a:rPr>
                        <a:t>(mo)</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800" b="1" spc="-10">
                          <a:effectLst/>
                          <a:latin typeface="Times New Roman" panose="02020603050405020304" pitchFamily="18" charset="0"/>
                          <a:ea typeface="Times New Roman" panose="02020603050405020304" pitchFamily="18" charset="0"/>
                        </a:rPr>
                        <a:t>Physiological</a:t>
                      </a:r>
                      <a:r>
                        <a:rPr lang="en-US" sz="1800" b="1">
                          <a:effectLst/>
                          <a:latin typeface="Times New Roman" panose="02020603050405020304" pitchFamily="18" charset="0"/>
                          <a:ea typeface="Times New Roman" panose="02020603050405020304" pitchFamily="18" charset="0"/>
                        </a:rPr>
                        <a:t> </a:t>
                      </a:r>
                      <a:r>
                        <a:rPr lang="en-US" sz="1800" b="1" spc="-10">
                          <a:effectLst/>
                          <a:latin typeface="Times New Roman" panose="02020603050405020304" pitchFamily="18" charset="0"/>
                          <a:ea typeface="Times New Roman" panose="02020603050405020304" pitchFamily="18" charset="0"/>
                        </a:rPr>
                        <a:t>Stage</a:t>
                      </a:r>
                      <a:r>
                        <a:rPr lang="en-US" sz="1800" b="1" spc="-20">
                          <a:effectLst/>
                          <a:latin typeface="Times New Roman" panose="02020603050405020304" pitchFamily="18" charset="0"/>
                          <a:ea typeface="Times New Roman" panose="02020603050405020304" pitchFamily="18" charset="0"/>
                        </a:rPr>
                        <a:t> </a:t>
                      </a:r>
                      <a:r>
                        <a:rPr lang="en-US" sz="1800" b="1" spc="-10">
                          <a:effectLst/>
                          <a:latin typeface="Times New Roman" panose="02020603050405020304" pitchFamily="18" charset="0"/>
                          <a:ea typeface="Times New Roman" panose="02020603050405020304" pitchFamily="18" charset="0"/>
                        </a:rPr>
                        <a:t>B*</a:t>
                      </a:r>
                      <a:r>
                        <a:rPr lang="en-US" sz="1800" b="1" spc="-25">
                          <a:effectLst/>
                          <a:latin typeface="Times New Roman" panose="02020603050405020304" pitchFamily="18" charset="0"/>
                          <a:ea typeface="Times New Roman" panose="02020603050405020304" pitchFamily="18" charset="0"/>
                        </a:rPr>
                        <a:t> </a:t>
                      </a:r>
                      <a:r>
                        <a:rPr lang="en-US" sz="1800" b="1" spc="-20">
                          <a:effectLst/>
                          <a:latin typeface="Times New Roman" panose="02020603050405020304" pitchFamily="18" charset="0"/>
                          <a:ea typeface="Times New Roman" panose="02020603050405020304" pitchFamily="18" charset="0"/>
                        </a:rPr>
                        <a:t>(mo)</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800" b="1" spc="-10">
                          <a:effectLst/>
                          <a:latin typeface="Times New Roman" panose="02020603050405020304" pitchFamily="18" charset="0"/>
                          <a:ea typeface="Times New Roman" panose="02020603050405020304" pitchFamily="18" charset="0"/>
                        </a:rPr>
                        <a:t>Physiological</a:t>
                      </a:r>
                      <a:r>
                        <a:rPr lang="en-US" sz="1800" b="1">
                          <a:effectLst/>
                          <a:latin typeface="Times New Roman" panose="02020603050405020304" pitchFamily="18" charset="0"/>
                          <a:ea typeface="Times New Roman" panose="02020603050405020304" pitchFamily="18" charset="0"/>
                        </a:rPr>
                        <a:t> </a:t>
                      </a:r>
                      <a:r>
                        <a:rPr lang="en-US" sz="1800" b="1" spc="-10">
                          <a:effectLst/>
                          <a:latin typeface="Times New Roman" panose="02020603050405020304" pitchFamily="18" charset="0"/>
                          <a:ea typeface="Times New Roman" panose="02020603050405020304" pitchFamily="18" charset="0"/>
                        </a:rPr>
                        <a:t>Stage</a:t>
                      </a:r>
                      <a:r>
                        <a:rPr lang="en-US" sz="1800" b="1" spc="-20">
                          <a:effectLst/>
                          <a:latin typeface="Times New Roman" panose="02020603050405020304" pitchFamily="18" charset="0"/>
                          <a:ea typeface="Times New Roman" panose="02020603050405020304" pitchFamily="18" charset="0"/>
                        </a:rPr>
                        <a:t> C</a:t>
                      </a:r>
                      <a:r>
                        <a:rPr lang="en-US" sz="1800" b="1" spc="-10">
                          <a:effectLst/>
                          <a:latin typeface="Times New Roman" panose="02020603050405020304" pitchFamily="18" charset="0"/>
                          <a:ea typeface="Times New Roman" panose="02020603050405020304" pitchFamily="18" charset="0"/>
                        </a:rPr>
                        <a:t>*</a:t>
                      </a:r>
                      <a:r>
                        <a:rPr lang="en-US" sz="1800" b="1" spc="-25">
                          <a:effectLst/>
                          <a:latin typeface="Times New Roman" panose="02020603050405020304" pitchFamily="18" charset="0"/>
                          <a:ea typeface="Times New Roman" panose="02020603050405020304" pitchFamily="18" charset="0"/>
                        </a:rPr>
                        <a:t> </a:t>
                      </a:r>
                      <a:r>
                        <a:rPr lang="en-US" sz="1800" b="1" spc="-20">
                          <a:effectLst/>
                          <a:latin typeface="Times New Roman" panose="02020603050405020304" pitchFamily="18" charset="0"/>
                          <a:ea typeface="Times New Roman" panose="02020603050405020304" pitchFamily="18" charset="0"/>
                        </a:rPr>
                        <a:t>(mo)</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800" b="1" spc="-10">
                          <a:effectLst/>
                          <a:latin typeface="Times New Roman" panose="02020603050405020304" pitchFamily="18" charset="0"/>
                          <a:ea typeface="Times New Roman" panose="02020603050405020304" pitchFamily="18" charset="0"/>
                        </a:rPr>
                        <a:t>Physiological</a:t>
                      </a:r>
                      <a:r>
                        <a:rPr lang="en-US" sz="1800" b="1">
                          <a:effectLst/>
                          <a:latin typeface="Times New Roman" panose="02020603050405020304" pitchFamily="18" charset="0"/>
                          <a:ea typeface="Times New Roman" panose="02020603050405020304" pitchFamily="18" charset="0"/>
                        </a:rPr>
                        <a:t> </a:t>
                      </a:r>
                      <a:r>
                        <a:rPr lang="en-US" sz="1800" b="1" spc="-10">
                          <a:effectLst/>
                          <a:latin typeface="Times New Roman" panose="02020603050405020304" pitchFamily="18" charset="0"/>
                          <a:ea typeface="Times New Roman" panose="02020603050405020304" pitchFamily="18" charset="0"/>
                        </a:rPr>
                        <a:t>Stage</a:t>
                      </a:r>
                      <a:r>
                        <a:rPr lang="en-US" sz="1800" b="1" spc="-20">
                          <a:effectLst/>
                          <a:latin typeface="Times New Roman" panose="02020603050405020304" pitchFamily="18" charset="0"/>
                          <a:ea typeface="Times New Roman" panose="02020603050405020304" pitchFamily="18" charset="0"/>
                        </a:rPr>
                        <a:t> </a:t>
                      </a:r>
                      <a:r>
                        <a:rPr lang="en-US" sz="1800" b="1" spc="-10">
                          <a:effectLst/>
                          <a:latin typeface="Times New Roman" panose="02020603050405020304" pitchFamily="18" charset="0"/>
                          <a:ea typeface="Times New Roman" panose="02020603050405020304" pitchFamily="18" charset="0"/>
                        </a:rPr>
                        <a:t>D*</a:t>
                      </a:r>
                      <a:r>
                        <a:rPr lang="en-US" sz="1800" b="1" spc="-25">
                          <a:effectLst/>
                          <a:latin typeface="Times New Roman" panose="02020603050405020304" pitchFamily="18" charset="0"/>
                          <a:ea typeface="Times New Roman" panose="02020603050405020304" pitchFamily="18" charset="0"/>
                        </a:rPr>
                        <a:t> </a:t>
                      </a:r>
                      <a:r>
                        <a:rPr lang="en-US" sz="1800" b="1" spc="-20">
                          <a:effectLst/>
                          <a:latin typeface="Times New Roman" panose="02020603050405020304" pitchFamily="18" charset="0"/>
                          <a:ea typeface="Times New Roman" panose="02020603050405020304" pitchFamily="18" charset="0"/>
                        </a:rPr>
                        <a:t>(mo)</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18512368"/>
                  </a:ext>
                </a:extLst>
              </a:tr>
              <a:tr h="798522">
                <a:tc>
                  <a:txBody>
                    <a:bodyPr/>
                    <a:lstStyle/>
                    <a:p>
                      <a:pPr marL="0" marR="0">
                        <a:lnSpc>
                          <a:spcPct val="200000"/>
                        </a:lnSpc>
                        <a:spcAft>
                          <a:spcPts val="800"/>
                        </a:spcAft>
                        <a:buNone/>
                      </a:pPr>
                      <a:r>
                        <a:rPr lang="en-US" sz="1800">
                          <a:effectLst/>
                          <a:latin typeface="Times New Roman" panose="02020603050405020304" pitchFamily="18" charset="0"/>
                          <a:ea typeface="Times New Roman" panose="02020603050405020304" pitchFamily="18" charset="0"/>
                        </a:rPr>
                        <a:t>Outpatient ACHD cardiologist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800">
                          <a:effectLst/>
                          <a:latin typeface="Times New Roman" panose="02020603050405020304" pitchFamily="18" charset="0"/>
                          <a:ea typeface="Times New Roman" panose="02020603050405020304" pitchFamily="18" charset="0"/>
                        </a:rPr>
                        <a:t>12–24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800">
                          <a:effectLst/>
                          <a:latin typeface="Times New Roman" panose="02020603050405020304" pitchFamily="18" charset="0"/>
                          <a:ea typeface="Times New Roman" panose="02020603050405020304" pitchFamily="18"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800">
                          <a:effectLst/>
                          <a:latin typeface="Times New Roman" panose="02020603050405020304" pitchFamily="18" charset="0"/>
                          <a:ea typeface="Times New Roman" panose="02020603050405020304" pitchFamily="18" charset="0"/>
                        </a:rPr>
                        <a:t>6-12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800">
                          <a:effectLst/>
                          <a:latin typeface="Times New Roman" panose="02020603050405020304" pitchFamily="18" charset="0"/>
                          <a:ea typeface="Times New Roman" panose="02020603050405020304" pitchFamily="18" charset="0"/>
                        </a:rPr>
                        <a:t>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1776125"/>
                  </a:ext>
                </a:extLst>
              </a:tr>
              <a:tr h="366348">
                <a:tc>
                  <a:txBody>
                    <a:bodyPr/>
                    <a:lstStyle/>
                    <a:p>
                      <a:pPr marL="0" marR="0">
                        <a:lnSpc>
                          <a:spcPct val="200000"/>
                        </a:lnSpc>
                        <a:spcAft>
                          <a:spcPts val="800"/>
                        </a:spcAft>
                        <a:buNone/>
                      </a:pPr>
                      <a:r>
                        <a:rPr lang="en-US" sz="1800">
                          <a:effectLst/>
                          <a:latin typeface="Times New Roman" panose="02020603050405020304" pitchFamily="18" charset="0"/>
                          <a:ea typeface="Times New Roman" panose="02020603050405020304" pitchFamily="18" charset="0"/>
                        </a:rPr>
                        <a:t>Electrocardiogram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800">
                          <a:effectLst/>
                          <a:latin typeface="Times New Roman" panose="02020603050405020304" pitchFamily="18" charset="0"/>
                          <a:ea typeface="Times New Roman" panose="02020603050405020304" pitchFamily="18" charset="0"/>
                        </a:rPr>
                        <a:t>12–24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800">
                          <a:effectLst/>
                          <a:latin typeface="Times New Roman" panose="02020603050405020304" pitchFamily="18" charset="0"/>
                          <a:ea typeface="Times New Roman" panose="02020603050405020304" pitchFamily="18"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800">
                          <a:effectLst/>
                          <a:latin typeface="Times New Roman" panose="02020603050405020304" pitchFamily="18" charset="0"/>
                          <a:ea typeface="Times New Roman" panose="02020603050405020304" pitchFamily="18"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800">
                          <a:effectLst/>
                          <a:latin typeface="Times New Roman" panose="02020603050405020304" pitchFamily="18" charset="0"/>
                          <a:ea typeface="Times New Roman" panose="02020603050405020304" pitchFamily="18"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4581373"/>
                  </a:ext>
                </a:extLst>
              </a:tr>
              <a:tr h="798522">
                <a:tc>
                  <a:txBody>
                    <a:bodyPr/>
                    <a:lstStyle/>
                    <a:p>
                      <a:pPr marL="0" marR="0">
                        <a:lnSpc>
                          <a:spcPct val="200000"/>
                        </a:lnSpc>
                        <a:spcAft>
                          <a:spcPts val="800"/>
                        </a:spcAft>
                        <a:buNone/>
                      </a:pPr>
                      <a:r>
                        <a:rPr lang="en-US" sz="1800" dirty="0">
                          <a:effectLst/>
                          <a:latin typeface="Times New Roman" panose="02020603050405020304" pitchFamily="18" charset="0"/>
                          <a:ea typeface="Times New Roman" panose="02020603050405020304" pitchFamily="18" charset="0"/>
                        </a:rPr>
                        <a:t>Transthoracic echocardiogram†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800">
                          <a:effectLst/>
                          <a:latin typeface="Times New Roman" panose="02020603050405020304" pitchFamily="18" charset="0"/>
                          <a:ea typeface="Times New Roman" panose="02020603050405020304" pitchFamily="18" charset="0"/>
                        </a:rPr>
                        <a:t>12–24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800">
                          <a:effectLst/>
                          <a:latin typeface="Times New Roman" panose="02020603050405020304" pitchFamily="18" charset="0"/>
                          <a:ea typeface="Times New Roman" panose="02020603050405020304" pitchFamily="18" charset="0"/>
                        </a:rPr>
                        <a:t>12–24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800">
                          <a:effectLst/>
                          <a:latin typeface="Times New Roman" panose="02020603050405020304" pitchFamily="18" charset="0"/>
                          <a:ea typeface="Times New Roman" panose="02020603050405020304" pitchFamily="18"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800" dirty="0">
                          <a:effectLst/>
                          <a:latin typeface="Times New Roman" panose="02020603050405020304" pitchFamily="18" charset="0"/>
                          <a:ea typeface="Times New Roman" panose="02020603050405020304" pitchFamily="18"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13400538"/>
                  </a:ext>
                </a:extLst>
              </a:tr>
            </a:tbl>
          </a:graphicData>
        </a:graphic>
      </p:graphicFrame>
      <p:sp>
        <p:nvSpPr>
          <p:cNvPr id="5" name="TextBox 4">
            <a:extLst>
              <a:ext uri="{FF2B5EF4-FFF2-40B4-BE49-F238E27FC236}">
                <a16:creationId xmlns:a16="http://schemas.microsoft.com/office/drawing/2014/main" id="{B1D998AD-E255-8B94-1AEB-A43867139F2F}"/>
              </a:ext>
            </a:extLst>
          </p:cNvPr>
          <p:cNvSpPr txBox="1"/>
          <p:nvPr/>
        </p:nvSpPr>
        <p:spPr>
          <a:xfrm>
            <a:off x="3017519" y="5192058"/>
            <a:ext cx="8595359" cy="2123658"/>
          </a:xfrm>
          <a:prstGeom prst="rect">
            <a:avLst/>
          </a:prstGeom>
          <a:noFill/>
        </p:spPr>
        <p:txBody>
          <a:bodyPr wrap="square">
            <a:spAutoFit/>
          </a:bodyPr>
          <a:lstStyle/>
          <a:p>
            <a:r>
              <a:rPr lang="en-US" sz="1200" dirty="0">
                <a:latin typeface="Lub Dub Medium" panose="020B0603030403020204" pitchFamily="34" charset="0"/>
              </a:rPr>
              <a:t>For recommendations about timing of CMR imaging, see Section 4.3.1 supportive text for recommendation #2.</a:t>
            </a:r>
          </a:p>
          <a:p>
            <a:endParaRPr lang="en-US" sz="1200" dirty="0">
              <a:latin typeface="Lub Dub Medium" panose="020B0603030403020204" pitchFamily="34" charset="0"/>
            </a:endParaRPr>
          </a:p>
          <a:p>
            <a:r>
              <a:rPr lang="en-US" sz="1200" dirty="0">
                <a:latin typeface="Lub Dub Medium" panose="020B0603030403020204" pitchFamily="34" charset="0"/>
              </a:rPr>
              <a:t>Modified with permission from Stout et al. Copyright 2018 American Heart Association, Inc. and American College of Cardiology Foundation.</a:t>
            </a:r>
          </a:p>
          <a:p>
            <a:endParaRPr lang="en-US" sz="1200" dirty="0">
              <a:latin typeface="Lub Dub Medium" panose="020B0603030403020204" pitchFamily="34" charset="0"/>
            </a:endParaRPr>
          </a:p>
          <a:p>
            <a:r>
              <a:rPr lang="en-US" sz="1200" dirty="0">
                <a:latin typeface="Lub Dub Medium" panose="020B0603030403020204" pitchFamily="34" charset="0"/>
              </a:rPr>
              <a:t>*See Section 2.2 for details on the ACHD anatomic and physiological classiﬁcation system.</a:t>
            </a:r>
          </a:p>
          <a:p>
            <a:endParaRPr lang="en-US" sz="1200" dirty="0">
              <a:latin typeface="Lub Dub Medium" panose="020B0603030403020204" pitchFamily="34" charset="0"/>
            </a:endParaRPr>
          </a:p>
          <a:p>
            <a:r>
              <a:rPr lang="en-US" sz="1200" dirty="0">
                <a:latin typeface="Lub Dub Medium" panose="020B0603030403020204" pitchFamily="34" charset="0"/>
              </a:rPr>
              <a:t>†Routine transthoracic echocardiogram may be unnecessary in a year when CMR imaging is performed, unless clinical indications warrant otherwise.</a:t>
            </a:r>
          </a:p>
          <a:p>
            <a:endParaRPr lang="en-US" sz="1200" dirty="0">
              <a:latin typeface="Lub Dub Medium" panose="020B0603030403020204" pitchFamily="34" charset="0"/>
            </a:endParaRPr>
          </a:p>
          <a:p>
            <a:r>
              <a:rPr lang="en-US" sz="1200" dirty="0">
                <a:latin typeface="Lub Dub Medium" panose="020B0603030403020204" pitchFamily="34" charset="0"/>
              </a:rPr>
              <a:t>ACHD indicates adult congenital heart disease; and CMR, cardiovascular magnetic resonance.</a:t>
            </a:r>
          </a:p>
        </p:txBody>
      </p:sp>
    </p:spTree>
    <p:extLst>
      <p:ext uri="{BB962C8B-B14F-4D97-AF65-F5344CB8AC3E}">
        <p14:creationId xmlns:p14="http://schemas.microsoft.com/office/powerpoint/2010/main" val="3752975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8232D-85A6-63CD-3336-237B118BEFA6}"/>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BDC6743-FA13-42AF-237C-E3887FAA3EBE}"/>
              </a:ext>
            </a:extLst>
          </p:cNvPr>
          <p:cNvSpPr>
            <a:spLocks noGrp="1"/>
          </p:cNvSpPr>
          <p:nvPr>
            <p:ph type="sldNum" sz="quarter" idx="4"/>
          </p:nvPr>
        </p:nvSpPr>
        <p:spPr/>
        <p:txBody>
          <a:bodyPr/>
          <a:lstStyle/>
          <a:p>
            <a:fld id="{01CD3B2E-BC1C-6C4D-9D91-A67B950EE325}" type="slidenum">
              <a:rPr lang="en-US" smtClean="0"/>
              <a:pPr/>
              <a:t>13</a:t>
            </a:fld>
            <a:endParaRPr lang="en-US" dirty="0"/>
          </a:p>
        </p:txBody>
      </p:sp>
      <p:sp>
        <p:nvSpPr>
          <p:cNvPr id="2" name="Title 3">
            <a:extLst>
              <a:ext uri="{FF2B5EF4-FFF2-40B4-BE49-F238E27FC236}">
                <a16:creationId xmlns:a16="http://schemas.microsoft.com/office/drawing/2014/main" id="{60189DD7-821A-7CE1-DC5C-C1ACCBD118DC}"/>
              </a:ext>
            </a:extLst>
          </p:cNvPr>
          <p:cNvSpPr>
            <a:spLocks noGrp="1"/>
          </p:cNvSpPr>
          <p:nvPr/>
        </p:nvSpPr>
        <p:spPr>
          <a:xfrm>
            <a:off x="4133849" y="457200"/>
            <a:ext cx="636270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 What Is New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B69F0C99-9348-40CB-67CA-B4011582E09F}"/>
              </a:ext>
            </a:extLst>
          </p:cNvPr>
          <p:cNvGraphicFramePr>
            <a:graphicFrameLocks noGrp="1"/>
          </p:cNvGraphicFramePr>
          <p:nvPr>
            <p:extLst>
              <p:ext uri="{D42A27DB-BD31-4B8C-83A1-F6EECF244321}">
                <p14:modId xmlns:p14="http://schemas.microsoft.com/office/powerpoint/2010/main" val="3402490690"/>
              </p:ext>
            </p:extLst>
          </p:nvPr>
        </p:nvGraphicFramePr>
        <p:xfrm>
          <a:off x="685800" y="1414488"/>
          <a:ext cx="13258799" cy="5400624"/>
        </p:xfrm>
        <a:graphic>
          <a:graphicData uri="http://schemas.openxmlformats.org/drawingml/2006/table">
            <a:tbl>
              <a:tblPr firstRow="1" firstCol="1" bandRow="1"/>
              <a:tblGrid>
                <a:gridCol w="1763208">
                  <a:extLst>
                    <a:ext uri="{9D8B030D-6E8A-4147-A177-3AD203B41FA5}">
                      <a16:colId xmlns:a16="http://schemas.microsoft.com/office/drawing/2014/main" val="445575973"/>
                    </a:ext>
                  </a:extLst>
                </a:gridCol>
                <a:gridCol w="2451128">
                  <a:extLst>
                    <a:ext uri="{9D8B030D-6E8A-4147-A177-3AD203B41FA5}">
                      <a16:colId xmlns:a16="http://schemas.microsoft.com/office/drawing/2014/main" val="1671043436"/>
                    </a:ext>
                  </a:extLst>
                </a:gridCol>
                <a:gridCol w="3721442">
                  <a:extLst>
                    <a:ext uri="{9D8B030D-6E8A-4147-A177-3AD203B41FA5}">
                      <a16:colId xmlns:a16="http://schemas.microsoft.com/office/drawing/2014/main" val="1808496247"/>
                    </a:ext>
                  </a:extLst>
                </a:gridCol>
                <a:gridCol w="5323021">
                  <a:extLst>
                    <a:ext uri="{9D8B030D-6E8A-4147-A177-3AD203B41FA5}">
                      <a16:colId xmlns:a16="http://schemas.microsoft.com/office/drawing/2014/main" val="1683147365"/>
                    </a:ext>
                  </a:extLst>
                </a:gridCol>
              </a:tblGrid>
              <a:tr h="1465872">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Revised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3786" marR="437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4.2.1. Cor Triatriatum Sinister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3786" marR="437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1: Surgical repair is indicated for adults with cor triatriatum sinister for symptoms attributable to the obstruction or substantial gradient across the membrane.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3786" marR="437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2a: In asymptomatic adults with unrepaired cor triatriatum sinister and severe membrane obstruction, surgical resection can be useful to prevent the sequelae of left atrial hypertension.</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3786" marR="437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15598931"/>
                  </a:ext>
                </a:extLst>
              </a:tr>
              <a:tr h="1465872">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3786" marR="437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4.2.1. Cor Triatriatum Sinister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3786" marR="437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3786" marR="437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1: In adults with unrepaired cor triatriatum sinister and atrial fibrillation or atrial flutter, prior stroke, or left atrial thrombus, chronic anticoagulation is recommended to prevent embolic stroke, whether or not conventional thromboembolic risk factors are present.</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3786" marR="437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58474070"/>
                  </a:ext>
                </a:extLst>
              </a:tr>
              <a:tr h="1037738">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3786" marR="437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4.2.1. Cor Triatriatum Sinister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3786" marR="437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3786" marR="437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2a: In adults with unrepaired cor triatriatum sinister and atrial fibrillation or atrial flutter, a rhythm control strategy can be beneficial to avoid clinical decompensation.</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3786" marR="437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6013804"/>
                  </a:ext>
                </a:extLst>
              </a:tr>
              <a:tr h="1251805">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3786" marR="437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4.2.2. Congenital Mitral Stenosis, Including Shone Complex</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3786" marR="437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3786" marR="437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COR 1: Adults with multiple left-sided obstructive lesions (Shone complex) and suspected pulmonary hypertension should undergo invasive hemodynamic assessment to identify and classify pulmonary hypertension.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3786" marR="437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38603571"/>
                  </a:ext>
                </a:extLst>
              </a:tr>
            </a:tbl>
          </a:graphicData>
        </a:graphic>
      </p:graphicFrame>
    </p:spTree>
    <p:extLst>
      <p:ext uri="{BB962C8B-B14F-4D97-AF65-F5344CB8AC3E}">
        <p14:creationId xmlns:p14="http://schemas.microsoft.com/office/powerpoint/2010/main" val="169433251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130</a:t>
            </a:fld>
            <a:endParaRPr lang="en-US" dirty="0"/>
          </a:p>
        </p:txBody>
      </p:sp>
      <p:sp>
        <p:nvSpPr>
          <p:cNvPr id="2" name="TextBox 1">
            <a:extLst>
              <a:ext uri="{FF2B5EF4-FFF2-40B4-BE49-F238E27FC236}">
                <a16:creationId xmlns:a16="http://schemas.microsoft.com/office/drawing/2014/main" id="{3E17CE94-DAF4-BDA8-F625-D3A908971A27}"/>
              </a:ext>
            </a:extLst>
          </p:cNvPr>
          <p:cNvSpPr txBox="1"/>
          <p:nvPr/>
        </p:nvSpPr>
        <p:spPr>
          <a:xfrm>
            <a:off x="4672979" y="771551"/>
            <a:ext cx="5284439" cy="523220"/>
          </a:xfrm>
          <a:prstGeom prst="rect">
            <a:avLst/>
          </a:prstGeom>
          <a:noFill/>
        </p:spPr>
        <p:txBody>
          <a:bodyPr wrap="square">
            <a:spAutoFit/>
          </a:bodyPr>
          <a:lstStyle/>
          <a:p>
            <a:r>
              <a:rPr lang="en-US" sz="2800" dirty="0">
                <a:latin typeface="Lub Dub Medium" panose="020B0603030403020204" pitchFamily="34" charset="0"/>
              </a:rPr>
              <a:t>Valvular Pulmonary Stenosis</a:t>
            </a:r>
          </a:p>
        </p:txBody>
      </p:sp>
      <p:graphicFrame>
        <p:nvGraphicFramePr>
          <p:cNvPr id="3" name="Table 2">
            <a:extLst>
              <a:ext uri="{FF2B5EF4-FFF2-40B4-BE49-F238E27FC236}">
                <a16:creationId xmlns:a16="http://schemas.microsoft.com/office/drawing/2014/main" id="{B297CD0D-7539-3781-FCAC-EAABF29CF66F}"/>
              </a:ext>
            </a:extLst>
          </p:cNvPr>
          <p:cNvGraphicFramePr>
            <a:graphicFrameLocks noGrp="1"/>
          </p:cNvGraphicFramePr>
          <p:nvPr>
            <p:extLst>
              <p:ext uri="{D42A27DB-BD31-4B8C-83A1-F6EECF244321}">
                <p14:modId xmlns:p14="http://schemas.microsoft.com/office/powerpoint/2010/main" val="3890804198"/>
              </p:ext>
            </p:extLst>
          </p:nvPr>
        </p:nvGraphicFramePr>
        <p:xfrm>
          <a:off x="2019299" y="1666220"/>
          <a:ext cx="10591801" cy="5791829"/>
        </p:xfrm>
        <a:graphic>
          <a:graphicData uri="http://schemas.openxmlformats.org/drawingml/2006/table">
            <a:tbl>
              <a:tblPr firstRow="1" firstCol="1" bandRow="1"/>
              <a:tblGrid>
                <a:gridCol w="1181829">
                  <a:extLst>
                    <a:ext uri="{9D8B030D-6E8A-4147-A177-3AD203B41FA5}">
                      <a16:colId xmlns:a16="http://schemas.microsoft.com/office/drawing/2014/main" val="2715139689"/>
                    </a:ext>
                  </a:extLst>
                </a:gridCol>
                <a:gridCol w="1187555">
                  <a:extLst>
                    <a:ext uri="{9D8B030D-6E8A-4147-A177-3AD203B41FA5}">
                      <a16:colId xmlns:a16="http://schemas.microsoft.com/office/drawing/2014/main" val="692435482"/>
                    </a:ext>
                  </a:extLst>
                </a:gridCol>
                <a:gridCol w="8222417">
                  <a:extLst>
                    <a:ext uri="{9D8B030D-6E8A-4147-A177-3AD203B41FA5}">
                      <a16:colId xmlns:a16="http://schemas.microsoft.com/office/drawing/2014/main" val="1609323525"/>
                    </a:ext>
                  </a:extLst>
                </a:gridCol>
              </a:tblGrid>
              <a:tr h="911248">
                <a:tc>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559" marR="50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0000"/>
                        </a:lnSpc>
                        <a:spcAft>
                          <a:spcPts val="800"/>
                        </a:spcAft>
                        <a:buNone/>
                      </a:pPr>
                      <a:r>
                        <a:rPr lang="en-US" sz="1800" b="1">
                          <a:effectLst/>
                          <a:latin typeface="Times New Roman" panose="02020603050405020304" pitchFamily="18" charset="0"/>
                          <a:ea typeface="Calibri" panose="020F0502020204030204" pitchFamily="34" charset="0"/>
                          <a:cs typeface="Arial" panose="020B0604020202020204" pitchFamily="34" charset="0"/>
                        </a:rPr>
                        <a:t>Recommendations for </a:t>
                      </a:r>
                      <a:r>
                        <a:rPr lang="en-US" sz="1800" b="1">
                          <a:effectLst/>
                          <a:latin typeface="Times New Roman" panose="02020603050405020304" pitchFamily="18" charset="0"/>
                          <a:ea typeface="Times New Roman" panose="02020603050405020304" pitchFamily="18" charset="0"/>
                          <a:cs typeface="Arial" panose="020B0604020202020204" pitchFamily="34" charset="0"/>
                        </a:rPr>
                        <a:t>Valvular Pulmonary Stenosis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Referenced studies that support recommendations are summarized in the Evidence Table.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559" marR="50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011563314"/>
                  </a:ext>
                </a:extLst>
              </a:tr>
              <a:tr h="273691">
                <a:tc>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COR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559" marR="50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LOE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559" marR="50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Recommendations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559" marR="50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92689213"/>
                  </a:ext>
                </a:extLst>
              </a:tr>
              <a:tr h="1081482">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559" marR="50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559" marR="50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symptomatic adults with moderate or severe valvular pulmonary stenosis who have favorable valve anatomy, balloon valvuloplasty is recommended to improve symptoms.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0559" marR="50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4565353"/>
                  </a:ext>
                </a:extLst>
              </a:tr>
              <a:tr h="1351853">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559" marR="50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559" marR="50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symptomatic adults with moderate or severe valvular pulmonary stenosis who are ineligible for, or have had suboptimal results after balloon valvuloplasty, pulmonary valve replacement is recommended to improve symptoms.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0559" marR="50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4448739"/>
                  </a:ext>
                </a:extLst>
              </a:tr>
              <a:tr h="1351853">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559" marR="50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559" marR="50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3"/>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asymptomatic adults with moderate or severe valvular pulmonary stenosis and at least moderate tricuspid regurgitation or any RV dysfunction, pulmonary valve intervention is recommended to reduce pressure overload and improve valvular function.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0559" marR="50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55174750"/>
                  </a:ext>
                </a:extLst>
              </a:tr>
              <a:tr h="821073">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559" marR="50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C-EO</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559" marR="50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4"/>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asymptomatic adults with severe valvular pulmonary stenosis, intervention is reasonable to reduce pressure overload and improve valvular function.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0559" marR="50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8748218"/>
                  </a:ext>
                </a:extLst>
              </a:tr>
            </a:tbl>
          </a:graphicData>
        </a:graphic>
      </p:graphicFrame>
    </p:spTree>
    <p:extLst>
      <p:ext uri="{BB962C8B-B14F-4D97-AF65-F5344CB8AC3E}">
        <p14:creationId xmlns:p14="http://schemas.microsoft.com/office/powerpoint/2010/main" val="85813359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90C361-8E7A-240A-1CA8-776931A64344}"/>
              </a:ext>
            </a:extLst>
          </p:cNvPr>
          <p:cNvSpPr txBox="1"/>
          <p:nvPr/>
        </p:nvSpPr>
        <p:spPr>
          <a:xfrm>
            <a:off x="3968130" y="762000"/>
            <a:ext cx="6694139" cy="954107"/>
          </a:xfrm>
          <a:prstGeom prst="rect">
            <a:avLst/>
          </a:prstGeom>
          <a:noFill/>
        </p:spPr>
        <p:txBody>
          <a:bodyPr wrap="square">
            <a:spAutoFit/>
          </a:bodyPr>
          <a:lstStyle/>
          <a:p>
            <a:r>
              <a:rPr lang="en-US" sz="2800" dirty="0">
                <a:latin typeface="Lub Dub Medium" panose="020B0603030403020204" pitchFamily="34" charset="0"/>
              </a:rPr>
              <a:t>Table 27. Severity of Right Ventricular Outflow Tract Dysfunction</a:t>
            </a:r>
          </a:p>
        </p:txBody>
      </p:sp>
      <p:graphicFrame>
        <p:nvGraphicFramePr>
          <p:cNvPr id="3" name="Table 2">
            <a:extLst>
              <a:ext uri="{FF2B5EF4-FFF2-40B4-BE49-F238E27FC236}">
                <a16:creationId xmlns:a16="http://schemas.microsoft.com/office/drawing/2014/main" id="{AFDF5AC1-641D-CCC3-03AC-BFA74706496E}"/>
              </a:ext>
            </a:extLst>
          </p:cNvPr>
          <p:cNvGraphicFramePr>
            <a:graphicFrameLocks noGrp="1"/>
          </p:cNvGraphicFramePr>
          <p:nvPr>
            <p:extLst>
              <p:ext uri="{D42A27DB-BD31-4B8C-83A1-F6EECF244321}">
                <p14:modId xmlns:p14="http://schemas.microsoft.com/office/powerpoint/2010/main" val="975302375"/>
              </p:ext>
            </p:extLst>
          </p:nvPr>
        </p:nvGraphicFramePr>
        <p:xfrm>
          <a:off x="3968129" y="2324100"/>
          <a:ext cx="6694139" cy="3581400"/>
        </p:xfrm>
        <a:graphic>
          <a:graphicData uri="http://schemas.openxmlformats.org/drawingml/2006/table">
            <a:tbl>
              <a:tblPr firstRow="1" firstCol="1" bandRow="1"/>
              <a:tblGrid>
                <a:gridCol w="2230930">
                  <a:extLst>
                    <a:ext uri="{9D8B030D-6E8A-4147-A177-3AD203B41FA5}">
                      <a16:colId xmlns:a16="http://schemas.microsoft.com/office/drawing/2014/main" val="2796979997"/>
                    </a:ext>
                  </a:extLst>
                </a:gridCol>
                <a:gridCol w="4463209">
                  <a:extLst>
                    <a:ext uri="{9D8B030D-6E8A-4147-A177-3AD203B41FA5}">
                      <a16:colId xmlns:a16="http://schemas.microsoft.com/office/drawing/2014/main" val="720034818"/>
                    </a:ext>
                  </a:extLst>
                </a:gridCol>
              </a:tblGrid>
              <a:tr h="343196">
                <a:tc gridSpan="2">
                  <a:txBody>
                    <a:bodyPr/>
                    <a:lstStyle/>
                    <a:p>
                      <a:pPr marL="0" marR="0">
                        <a:lnSpc>
                          <a:spcPct val="115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rPr>
                        <a:t>Pulmonic stenosis severity</a:t>
                      </a:r>
                      <a:r>
                        <a:rPr lang="en-US" sz="1800">
                          <a:solidFill>
                            <a:srgbClr val="000000"/>
                          </a:solidFill>
                          <a:effectLst/>
                          <a:latin typeface="Times New Roman" panose="02020603050405020304" pitchFamily="18" charset="0"/>
                          <a:ea typeface="Aptos" panose="020B0004020202020204" pitchFamily="34" charset="0"/>
                        </a:rPr>
                        <a:t>* </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extLst>
                  <a:ext uri="{0D108BD9-81ED-4DB2-BD59-A6C34878D82A}">
                    <a16:rowId xmlns:a16="http://schemas.microsoft.com/office/drawing/2014/main" val="3850348889"/>
                  </a:ext>
                </a:extLst>
              </a:tr>
              <a:tr h="716280">
                <a:tc>
                  <a:txBody>
                    <a:bodyPr/>
                    <a:lstStyle/>
                    <a:p>
                      <a:pPr marL="0" marR="0">
                        <a:lnSpc>
                          <a:spcPct val="115000"/>
                        </a:lnSpc>
                        <a:spcAft>
                          <a:spcPts val="800"/>
                        </a:spcAft>
                        <a:buNone/>
                      </a:pPr>
                      <a:r>
                        <a:rPr lang="en-US" sz="1800" b="1">
                          <a:effectLst/>
                          <a:latin typeface="Times New Roman" panose="02020603050405020304" pitchFamily="18" charset="0"/>
                          <a:ea typeface="Times New Roman" panose="02020603050405020304" pitchFamily="18" charset="0"/>
                        </a:rPr>
                        <a:t>Degree of stenosis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800" b="1">
                          <a:effectLst/>
                          <a:latin typeface="Times New Roman" panose="02020603050405020304" pitchFamily="18" charset="0"/>
                          <a:ea typeface="Times New Roman" panose="02020603050405020304" pitchFamily="18" charset="0"/>
                        </a:rPr>
                        <a:t>Doppler velocity and gradient across the right ventricular outflow tract</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6423122"/>
                  </a:ext>
                </a:extLst>
              </a:tr>
              <a:tr h="716280">
                <a:tc>
                  <a:txBody>
                    <a:bodyPr/>
                    <a:lstStyle/>
                    <a:p>
                      <a:pPr marL="0" marR="0">
                        <a:lnSpc>
                          <a:spcPct val="115000"/>
                        </a:lnSpc>
                        <a:spcAft>
                          <a:spcPts val="800"/>
                        </a:spcAft>
                        <a:buNone/>
                      </a:pPr>
                      <a:r>
                        <a:rPr lang="en-US" sz="1800">
                          <a:effectLst/>
                          <a:latin typeface="Times New Roman" panose="02020603050405020304" pitchFamily="18" charset="0"/>
                          <a:ea typeface="Aptos" panose="020B0004020202020204" pitchFamily="34" charset="0"/>
                        </a:rPr>
                        <a:t>Mild</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800">
                          <a:effectLst/>
                          <a:latin typeface="Times New Roman" panose="02020603050405020304" pitchFamily="18" charset="0"/>
                          <a:ea typeface="Aptos" panose="020B0004020202020204" pitchFamily="34" charset="0"/>
                        </a:rPr>
                        <a:t>Peak gradient, &lt;36 mm Hg (peak velocity &lt;3 m/s)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7651207"/>
                  </a:ext>
                </a:extLst>
              </a:tr>
              <a:tr h="716280">
                <a:tc>
                  <a:txBody>
                    <a:bodyPr/>
                    <a:lstStyle/>
                    <a:p>
                      <a:pPr marL="0" marR="0">
                        <a:lnSpc>
                          <a:spcPct val="115000"/>
                        </a:lnSpc>
                        <a:spcAft>
                          <a:spcPts val="800"/>
                        </a:spcAft>
                        <a:buNone/>
                      </a:pPr>
                      <a:r>
                        <a:rPr lang="en-US" sz="1800">
                          <a:effectLst/>
                          <a:latin typeface="Times New Roman" panose="02020603050405020304" pitchFamily="18" charset="0"/>
                          <a:ea typeface="Aptos" panose="020B0004020202020204" pitchFamily="34" charset="0"/>
                        </a:rPr>
                        <a:t>Moderate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800">
                          <a:effectLst/>
                          <a:latin typeface="Times New Roman" panose="02020603050405020304" pitchFamily="18" charset="0"/>
                          <a:ea typeface="Aptos" panose="020B0004020202020204" pitchFamily="34" charset="0"/>
                        </a:rPr>
                        <a:t>Peak gradient, 36</a:t>
                      </a:r>
                      <a:r>
                        <a:rPr lang="en-US" sz="1800">
                          <a:effectLst/>
                          <a:latin typeface="Times New Roman" panose="02020603050405020304" pitchFamily="18" charset="0"/>
                          <a:ea typeface="MS Gothic" panose="020B0609070205080204" pitchFamily="49" charset="-128"/>
                        </a:rPr>
                        <a:t>–</a:t>
                      </a:r>
                      <a:r>
                        <a:rPr lang="en-US" sz="1800">
                          <a:effectLst/>
                          <a:latin typeface="Times New Roman" panose="02020603050405020304" pitchFamily="18" charset="0"/>
                          <a:ea typeface="Aptos" panose="020B0004020202020204" pitchFamily="34" charset="0"/>
                        </a:rPr>
                        <a:t>64 mm Hg (peak velocity 3</a:t>
                      </a:r>
                      <a:r>
                        <a:rPr lang="en-US" sz="1800">
                          <a:effectLst/>
                          <a:latin typeface="Times New Roman" panose="02020603050405020304" pitchFamily="18" charset="0"/>
                          <a:ea typeface="MS Gothic" panose="020B0609070205080204" pitchFamily="49" charset="-128"/>
                        </a:rPr>
                        <a:t>–</a:t>
                      </a:r>
                      <a:r>
                        <a:rPr lang="en-US" sz="1800">
                          <a:effectLst/>
                          <a:latin typeface="Times New Roman" panose="02020603050405020304" pitchFamily="18" charset="0"/>
                          <a:ea typeface="Aptos" panose="020B0004020202020204" pitchFamily="34" charset="0"/>
                        </a:rPr>
                        <a:t>4 m/s)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8601802"/>
                  </a:ext>
                </a:extLst>
              </a:tr>
              <a:tr h="1089364">
                <a:tc>
                  <a:txBody>
                    <a:bodyPr/>
                    <a:lstStyle/>
                    <a:p>
                      <a:pPr marL="0" marR="0">
                        <a:lnSpc>
                          <a:spcPct val="115000"/>
                        </a:lnSpc>
                        <a:spcAft>
                          <a:spcPts val="800"/>
                        </a:spcAft>
                        <a:buNone/>
                      </a:pPr>
                      <a:r>
                        <a:rPr lang="en-US" sz="1800">
                          <a:effectLst/>
                          <a:latin typeface="Times New Roman" panose="02020603050405020304" pitchFamily="18" charset="0"/>
                          <a:ea typeface="Aptos" panose="020B0004020202020204" pitchFamily="34" charset="0"/>
                        </a:rPr>
                        <a:t>Severe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800" dirty="0">
                          <a:effectLst/>
                          <a:latin typeface="Times New Roman" panose="02020603050405020304" pitchFamily="18" charset="0"/>
                          <a:ea typeface="Aptos" panose="020B0004020202020204" pitchFamily="34" charset="0"/>
                        </a:rPr>
                        <a:t>Peak gradient, &gt;64 mm Hg (peak velocity &gt;4 m/s); </a:t>
                      </a:r>
                      <a:br>
                        <a:rPr lang="en-US"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Aptos" panose="020B0004020202020204" pitchFamily="34" charset="0"/>
                        </a:rPr>
                        <a:t>Mean gradient &gt;35–40 mm Hg</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96133952"/>
                  </a:ext>
                </a:extLst>
              </a:tr>
            </a:tbl>
          </a:graphicData>
        </a:graphic>
      </p:graphicFrame>
      <p:sp>
        <p:nvSpPr>
          <p:cNvPr id="5" name="TextBox 4">
            <a:extLst>
              <a:ext uri="{FF2B5EF4-FFF2-40B4-BE49-F238E27FC236}">
                <a16:creationId xmlns:a16="http://schemas.microsoft.com/office/drawing/2014/main" id="{E8A9B5DF-6A77-D9C5-CA3D-2323EE104B93}"/>
              </a:ext>
            </a:extLst>
          </p:cNvPr>
          <p:cNvSpPr txBox="1"/>
          <p:nvPr/>
        </p:nvSpPr>
        <p:spPr>
          <a:xfrm>
            <a:off x="3968128" y="6019800"/>
            <a:ext cx="6694139" cy="1384995"/>
          </a:xfrm>
          <a:prstGeom prst="rect">
            <a:avLst/>
          </a:prstGeom>
          <a:noFill/>
        </p:spPr>
        <p:txBody>
          <a:bodyPr wrap="square">
            <a:spAutoFit/>
          </a:bodyPr>
          <a:lstStyle/>
          <a:p>
            <a:r>
              <a:rPr lang="en-US" sz="1200" dirty="0">
                <a:latin typeface="Lub Dub Medium" panose="020B0603030403020204" pitchFamily="34" charset="0"/>
              </a:rPr>
              <a:t>Adapted with permission from Stout et al. Copyright 2018 American Heart Association,</a:t>
            </a:r>
          </a:p>
          <a:p>
            <a:r>
              <a:rPr lang="en-US" sz="1200" dirty="0">
                <a:latin typeface="Lub Dub Medium" panose="020B0603030403020204" pitchFamily="34" charset="0"/>
              </a:rPr>
              <a:t>Inc. and American College of Cardiology Foundation.</a:t>
            </a:r>
          </a:p>
          <a:p>
            <a:endParaRPr lang="en-US" sz="1200" dirty="0">
              <a:latin typeface="Lub Dub Medium" panose="020B0603030403020204" pitchFamily="34" charset="0"/>
            </a:endParaRPr>
          </a:p>
          <a:p>
            <a:r>
              <a:rPr lang="en-US" sz="1200" dirty="0">
                <a:latin typeface="Lub Dub Medium" panose="020B0603030403020204" pitchFamily="34" charset="0"/>
              </a:rPr>
              <a:t>*Severity of pulmonary valve stenosis may be underestimated in the context of ventricular dysfunction.</a:t>
            </a:r>
          </a:p>
          <a:p>
            <a:endParaRPr lang="en-US" sz="1200" dirty="0">
              <a:latin typeface="Lub Dub Medium" panose="020B0603030403020204" pitchFamily="34" charset="0"/>
            </a:endParaRPr>
          </a:p>
          <a:p>
            <a:r>
              <a:rPr lang="en-US" sz="1200" dirty="0">
                <a:latin typeface="Lub Dub Medium" panose="020B0603030403020204" pitchFamily="34" charset="0"/>
              </a:rPr>
              <a:t>CMR indicates cardiovascular magnetic resonance; and PR, pulmonary regurgitation.</a:t>
            </a:r>
          </a:p>
        </p:txBody>
      </p:sp>
    </p:spTree>
    <p:extLst>
      <p:ext uri="{BB962C8B-B14F-4D97-AF65-F5344CB8AC3E}">
        <p14:creationId xmlns:p14="http://schemas.microsoft.com/office/powerpoint/2010/main" val="268004862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132</a:t>
            </a:fld>
            <a:endParaRPr lang="en-US" dirty="0"/>
          </a:p>
        </p:txBody>
      </p:sp>
      <p:sp>
        <p:nvSpPr>
          <p:cNvPr id="2" name="TextBox 1">
            <a:extLst>
              <a:ext uri="{FF2B5EF4-FFF2-40B4-BE49-F238E27FC236}">
                <a16:creationId xmlns:a16="http://schemas.microsoft.com/office/drawing/2014/main" id="{2AB363EE-636B-9CE7-2B17-49063B22EA35}"/>
              </a:ext>
            </a:extLst>
          </p:cNvPr>
          <p:cNvSpPr txBox="1"/>
          <p:nvPr/>
        </p:nvSpPr>
        <p:spPr>
          <a:xfrm>
            <a:off x="3968130" y="304800"/>
            <a:ext cx="6694139" cy="954107"/>
          </a:xfrm>
          <a:prstGeom prst="rect">
            <a:avLst/>
          </a:prstGeom>
          <a:noFill/>
        </p:spPr>
        <p:txBody>
          <a:bodyPr wrap="square">
            <a:spAutoFit/>
          </a:bodyPr>
          <a:lstStyle/>
          <a:p>
            <a:r>
              <a:rPr lang="en-US" sz="2800" dirty="0">
                <a:latin typeface="Lub Dub Medium" panose="020B0603030403020204" pitchFamily="34" charset="0"/>
              </a:rPr>
              <a:t>Table 27. Severity of Right Ventricular Outflow Tract Dysfunction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6" name="Table 5">
            <a:extLst>
              <a:ext uri="{FF2B5EF4-FFF2-40B4-BE49-F238E27FC236}">
                <a16:creationId xmlns:a16="http://schemas.microsoft.com/office/drawing/2014/main" id="{DF9504D2-B925-D347-9488-82E5D64F6F8E}"/>
              </a:ext>
            </a:extLst>
          </p:cNvPr>
          <p:cNvGraphicFramePr>
            <a:graphicFrameLocks noGrp="1"/>
          </p:cNvGraphicFramePr>
          <p:nvPr>
            <p:extLst>
              <p:ext uri="{D42A27DB-BD31-4B8C-83A1-F6EECF244321}">
                <p14:modId xmlns:p14="http://schemas.microsoft.com/office/powerpoint/2010/main" val="4284618260"/>
              </p:ext>
            </p:extLst>
          </p:nvPr>
        </p:nvGraphicFramePr>
        <p:xfrm>
          <a:off x="990600" y="1447800"/>
          <a:ext cx="9753600" cy="5664835"/>
        </p:xfrm>
        <a:graphic>
          <a:graphicData uri="http://schemas.openxmlformats.org/drawingml/2006/table">
            <a:tbl>
              <a:tblPr firstRow="1" firstCol="1" bandRow="1"/>
              <a:tblGrid>
                <a:gridCol w="3250546">
                  <a:extLst>
                    <a:ext uri="{9D8B030D-6E8A-4147-A177-3AD203B41FA5}">
                      <a16:colId xmlns:a16="http://schemas.microsoft.com/office/drawing/2014/main" val="3409127396"/>
                    </a:ext>
                  </a:extLst>
                </a:gridCol>
                <a:gridCol w="3251527">
                  <a:extLst>
                    <a:ext uri="{9D8B030D-6E8A-4147-A177-3AD203B41FA5}">
                      <a16:colId xmlns:a16="http://schemas.microsoft.com/office/drawing/2014/main" val="1842356660"/>
                    </a:ext>
                  </a:extLst>
                </a:gridCol>
                <a:gridCol w="3251527">
                  <a:extLst>
                    <a:ext uri="{9D8B030D-6E8A-4147-A177-3AD203B41FA5}">
                      <a16:colId xmlns:a16="http://schemas.microsoft.com/office/drawing/2014/main" val="377030344"/>
                    </a:ext>
                  </a:extLst>
                </a:gridCol>
              </a:tblGrid>
              <a:tr h="139695">
                <a:tc gridSpan="3">
                  <a:txBody>
                    <a:bodyPr/>
                    <a:lstStyle/>
                    <a:p>
                      <a:pPr marL="0" marR="0">
                        <a:lnSpc>
                          <a:spcPct val="115000"/>
                        </a:lnSpc>
                        <a:spcAft>
                          <a:spcPts val="800"/>
                        </a:spcAft>
                        <a:buNone/>
                      </a:pPr>
                      <a:r>
                        <a:rPr lang="en-US" sz="1800" b="1" dirty="0">
                          <a:solidFill>
                            <a:srgbClr val="000000"/>
                          </a:solidFill>
                          <a:effectLst/>
                          <a:latin typeface="Times New Roman" panose="02020603050405020304" pitchFamily="18" charset="0"/>
                          <a:ea typeface="Aptos" panose="020B0004020202020204" pitchFamily="34" charset="0"/>
                        </a:rPr>
                        <a:t>Pulmonary regurgitation severity</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txBody>
                  <a:tcPr marL="49531" marR="49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90499716"/>
                  </a:ext>
                </a:extLst>
              </a:tr>
              <a:tr h="443485">
                <a:tc>
                  <a:txBody>
                    <a:bodyPr/>
                    <a:lstStyle/>
                    <a:p>
                      <a:pPr marL="0" marR="0">
                        <a:lnSpc>
                          <a:spcPct val="100000"/>
                        </a:lnSpc>
                        <a:spcAft>
                          <a:spcPts val="800"/>
                        </a:spcAft>
                        <a:buNone/>
                      </a:pPr>
                      <a:r>
                        <a:rPr lang="en-US" sz="1800" b="1">
                          <a:effectLst/>
                          <a:latin typeface="Times New Roman" panose="02020603050405020304" pitchFamily="18" charset="0"/>
                          <a:ea typeface="Aptos" panose="020B0004020202020204" pitchFamily="34" charset="0"/>
                        </a:rPr>
                        <a:t>Degree of regurgitation </a:t>
                      </a:r>
                      <a:endParaRPr lang="en-US" sz="1800">
                        <a:effectLst/>
                        <a:latin typeface="Times New Roman" panose="02020603050405020304" pitchFamily="18" charset="0"/>
                        <a:ea typeface="Times New Roman" panose="02020603050405020304" pitchFamily="18" charset="0"/>
                      </a:endParaRPr>
                    </a:p>
                  </a:txBody>
                  <a:tcPr marL="49531" marR="49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dirty="0">
                          <a:effectLst/>
                          <a:latin typeface="Times New Roman" panose="02020603050405020304" pitchFamily="18" charset="0"/>
                          <a:ea typeface="Aptos" panose="020B0004020202020204" pitchFamily="34" charset="0"/>
                        </a:rPr>
                        <a:t>Regurgitation fraction and volume, as measured by CMR imaging</a:t>
                      </a:r>
                      <a:endParaRPr lang="en-US" sz="1800" dirty="0">
                        <a:effectLst/>
                        <a:latin typeface="Times New Roman" panose="02020603050405020304" pitchFamily="18" charset="0"/>
                        <a:ea typeface="Times New Roman" panose="02020603050405020304" pitchFamily="18" charset="0"/>
                      </a:endParaRPr>
                    </a:p>
                  </a:txBody>
                  <a:tcPr marL="49531" marR="49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dirty="0">
                          <a:effectLst/>
                          <a:latin typeface="Times New Roman" panose="02020603050405020304" pitchFamily="18" charset="0"/>
                          <a:ea typeface="Aptos" panose="020B0004020202020204" pitchFamily="34" charset="0"/>
                        </a:rPr>
                        <a:t>Echocardiographic features associated with pulmonic regurgitation</a:t>
                      </a:r>
                      <a:endParaRPr lang="en-US" sz="1800" dirty="0">
                        <a:effectLst/>
                        <a:latin typeface="Times New Roman" panose="02020603050405020304" pitchFamily="18" charset="0"/>
                        <a:ea typeface="Times New Roman" panose="02020603050405020304" pitchFamily="18" charset="0"/>
                      </a:endParaRPr>
                    </a:p>
                  </a:txBody>
                  <a:tcPr marL="49531" marR="49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79419695"/>
                  </a:ext>
                </a:extLst>
              </a:tr>
              <a:tr h="898444">
                <a:tc>
                  <a:txBody>
                    <a:bodyPr/>
                    <a:lstStyle/>
                    <a:p>
                      <a:pPr marL="0" marR="0">
                        <a:lnSpc>
                          <a:spcPct val="100000"/>
                        </a:lnSpc>
                        <a:spcAft>
                          <a:spcPts val="800"/>
                        </a:spcAft>
                        <a:buNone/>
                      </a:pPr>
                      <a:r>
                        <a:rPr lang="en-US" sz="1800" dirty="0">
                          <a:effectLst/>
                          <a:latin typeface="Times New Roman" panose="02020603050405020304" pitchFamily="18" charset="0"/>
                          <a:ea typeface="Aptos" panose="020B0004020202020204" pitchFamily="34" charset="0"/>
                        </a:rPr>
                        <a:t>Mild </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Aft>
                          <a:spcPts val="800"/>
                        </a:spcAft>
                        <a:buNone/>
                      </a:pPr>
                      <a:r>
                        <a:rPr lang="en-US" sz="1800" dirty="0">
                          <a:effectLst/>
                          <a:latin typeface="Times New Roman" panose="02020603050405020304" pitchFamily="18" charset="0"/>
                          <a:ea typeface="Aptos" panose="020B0004020202020204" pitchFamily="34" charset="0"/>
                        </a:rPr>
                        <a:t> </a:t>
                      </a:r>
                      <a:endParaRPr lang="en-US" sz="1800" dirty="0">
                        <a:effectLst/>
                        <a:latin typeface="Times New Roman" panose="02020603050405020304" pitchFamily="18" charset="0"/>
                        <a:ea typeface="Times New Roman" panose="02020603050405020304" pitchFamily="18" charset="0"/>
                      </a:endParaRPr>
                    </a:p>
                  </a:txBody>
                  <a:tcPr marL="49531" marR="49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Aptos" panose="020B0004020202020204" pitchFamily="34" charset="0"/>
                        </a:rPr>
                        <a:t>Regurgitant fraction &lt;20%; regurgitant volume &lt;30 mL </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Aft>
                          <a:spcPts val="800"/>
                        </a:spcAft>
                        <a:buNone/>
                      </a:pPr>
                      <a:r>
                        <a:rPr lang="en-US" sz="1800" dirty="0">
                          <a:effectLst/>
                          <a:latin typeface="Times New Roman" panose="02020603050405020304" pitchFamily="18" charset="0"/>
                          <a:ea typeface="Aptos" panose="020B0004020202020204" pitchFamily="34" charset="0"/>
                        </a:rPr>
                        <a:t> </a:t>
                      </a:r>
                      <a:endParaRPr lang="en-US" sz="1800" dirty="0">
                        <a:effectLst/>
                        <a:latin typeface="Times New Roman" panose="02020603050405020304" pitchFamily="18" charset="0"/>
                        <a:ea typeface="Times New Roman" panose="02020603050405020304" pitchFamily="18" charset="0"/>
                      </a:endParaRPr>
                    </a:p>
                  </a:txBody>
                  <a:tcPr marL="49531" marR="49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nSpc>
                          <a:spcPct val="100000"/>
                        </a:lnSpc>
                        <a:spcAft>
                          <a:spcPts val="800"/>
                        </a:spcAft>
                        <a:buFont typeface="Symbol" panose="05050102010706020507" pitchFamily="18" charset="2"/>
                        <a:buChar char=""/>
                      </a:pPr>
                      <a:r>
                        <a:rPr lang="en-US" sz="1800" dirty="0">
                          <a:effectLst/>
                          <a:latin typeface="Times New Roman" panose="02020603050405020304" pitchFamily="18" charset="0"/>
                          <a:ea typeface="Aptos" panose="020B0004020202020204" pitchFamily="34" charset="0"/>
                        </a:rPr>
                        <a:t>Diastolic flow reversal at the pulmonary valve level </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00000"/>
                        </a:lnSpc>
                        <a:spcAft>
                          <a:spcPts val="800"/>
                        </a:spcAft>
                        <a:buFont typeface="Symbol" panose="05050102010706020507" pitchFamily="18" charset="2"/>
                        <a:buChar char=""/>
                      </a:pPr>
                      <a:r>
                        <a:rPr lang="en-US" sz="1800" dirty="0">
                          <a:effectLst/>
                          <a:latin typeface="Times New Roman" panose="02020603050405020304" pitchFamily="18" charset="0"/>
                          <a:ea typeface="Aptos" panose="020B0004020202020204" pitchFamily="34" charset="0"/>
                        </a:rPr>
                        <a:t>Narrow vena </a:t>
                      </a:r>
                      <a:r>
                        <a:rPr lang="en-US" sz="1800" dirty="0" err="1">
                          <a:effectLst/>
                          <a:latin typeface="Times New Roman" panose="02020603050405020304" pitchFamily="18" charset="0"/>
                          <a:ea typeface="Aptos" panose="020B0004020202020204" pitchFamily="34" charset="0"/>
                        </a:rPr>
                        <a:t>contracta</a:t>
                      </a:r>
                      <a:r>
                        <a:rPr lang="en-US" sz="1800" dirty="0">
                          <a:effectLst/>
                          <a:latin typeface="Times New Roman" panose="02020603050405020304" pitchFamily="18" charset="0"/>
                          <a:ea typeface="Aptos" panose="020B00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00000"/>
                        </a:lnSpc>
                        <a:spcAft>
                          <a:spcPts val="800"/>
                        </a:spcAft>
                        <a:buFont typeface="Symbol" panose="05050102010706020507" pitchFamily="18" charset="2"/>
                        <a:buChar char=""/>
                      </a:pPr>
                      <a:r>
                        <a:rPr lang="en-US" sz="1800" dirty="0">
                          <a:effectLst/>
                          <a:latin typeface="Times New Roman" panose="02020603050405020304" pitchFamily="18" charset="0"/>
                          <a:ea typeface="Aptos" panose="020B0004020202020204" pitchFamily="34" charset="0"/>
                        </a:rPr>
                        <a:t>Flat pressure half-time </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00000"/>
                        </a:lnSpc>
                        <a:spcAft>
                          <a:spcPts val="800"/>
                        </a:spcAft>
                        <a:buFont typeface="Symbol" panose="05050102010706020507" pitchFamily="18" charset="2"/>
                        <a:buChar char=""/>
                      </a:pPr>
                      <a:r>
                        <a:rPr lang="en-US" sz="1800" dirty="0">
                          <a:effectLst/>
                          <a:latin typeface="Times New Roman" panose="02020603050405020304" pitchFamily="18" charset="0"/>
                          <a:ea typeface="Aptos" panose="020B0004020202020204" pitchFamily="34" charset="0"/>
                        </a:rPr>
                        <a:t>Faint density of spectral Doppler signal</a:t>
                      </a:r>
                      <a:endParaRPr lang="en-US" sz="1800" dirty="0">
                        <a:effectLst/>
                        <a:latin typeface="Times New Roman" panose="02020603050405020304" pitchFamily="18" charset="0"/>
                        <a:ea typeface="Times New Roman" panose="02020603050405020304" pitchFamily="18" charset="0"/>
                      </a:endParaRPr>
                    </a:p>
                  </a:txBody>
                  <a:tcPr marL="49531" marR="49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4611034"/>
                  </a:ext>
                </a:extLst>
              </a:tr>
              <a:tr h="1385347">
                <a:tc>
                  <a:txBody>
                    <a:bodyPr/>
                    <a:lstStyle/>
                    <a:p>
                      <a:pPr marL="0" marR="0">
                        <a:lnSpc>
                          <a:spcPct val="100000"/>
                        </a:lnSpc>
                        <a:spcAft>
                          <a:spcPts val="800"/>
                        </a:spcAft>
                        <a:buNone/>
                      </a:pPr>
                      <a:r>
                        <a:rPr lang="en-US" sz="1800" dirty="0">
                          <a:effectLst/>
                          <a:latin typeface="Times New Roman" panose="02020603050405020304" pitchFamily="18" charset="0"/>
                          <a:ea typeface="Aptos" panose="020B0004020202020204" pitchFamily="34" charset="0"/>
                        </a:rPr>
                        <a:t>Moderate </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Aft>
                          <a:spcPts val="800"/>
                        </a:spcAft>
                        <a:buNone/>
                      </a:pPr>
                      <a:r>
                        <a:rPr lang="en-US" sz="1800" dirty="0">
                          <a:effectLst/>
                          <a:latin typeface="Times New Roman" panose="02020603050405020304" pitchFamily="18" charset="0"/>
                          <a:ea typeface="Aptos" panose="020B0004020202020204" pitchFamily="34" charset="0"/>
                        </a:rPr>
                        <a:t> </a:t>
                      </a:r>
                      <a:endParaRPr lang="en-US" sz="1800" dirty="0">
                        <a:effectLst/>
                        <a:latin typeface="Times New Roman" panose="02020603050405020304" pitchFamily="18" charset="0"/>
                        <a:ea typeface="Times New Roman" panose="02020603050405020304" pitchFamily="18" charset="0"/>
                      </a:endParaRPr>
                    </a:p>
                  </a:txBody>
                  <a:tcPr marL="49531" marR="49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Aptos" panose="020B0004020202020204" pitchFamily="34" charset="0"/>
                        </a:rPr>
                        <a:t>Regurgitant fraction 20%–40%; regurgitant volume 30–59 mL </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Aft>
                          <a:spcPts val="800"/>
                        </a:spcAft>
                        <a:buNone/>
                      </a:pPr>
                      <a:r>
                        <a:rPr lang="en-US" sz="1800" dirty="0">
                          <a:effectLst/>
                          <a:latin typeface="Times New Roman" panose="02020603050405020304" pitchFamily="18" charset="0"/>
                          <a:ea typeface="Aptos" panose="020B0004020202020204" pitchFamily="34" charset="0"/>
                        </a:rPr>
                        <a:t> </a:t>
                      </a:r>
                      <a:endParaRPr lang="en-US" sz="1800" dirty="0">
                        <a:effectLst/>
                        <a:latin typeface="Times New Roman" panose="02020603050405020304" pitchFamily="18" charset="0"/>
                        <a:ea typeface="Times New Roman" panose="02020603050405020304" pitchFamily="18" charset="0"/>
                      </a:endParaRPr>
                    </a:p>
                  </a:txBody>
                  <a:tcPr marL="49531" marR="49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marL="342900" marR="0" lvl="0" indent="-342900">
                        <a:lnSpc>
                          <a:spcPct val="100000"/>
                        </a:lnSpc>
                        <a:spcAft>
                          <a:spcPts val="800"/>
                        </a:spcAft>
                        <a:buFont typeface="Symbol" panose="05050102010706020507" pitchFamily="18" charset="2"/>
                        <a:buChar char=""/>
                      </a:pPr>
                      <a:r>
                        <a:rPr lang="en-US" sz="1800" dirty="0">
                          <a:effectLst/>
                          <a:latin typeface="Times New Roman" panose="02020603050405020304" pitchFamily="18" charset="0"/>
                          <a:ea typeface="Aptos" panose="020B0004020202020204" pitchFamily="34" charset="0"/>
                        </a:rPr>
                        <a:t>Diastolic flow reversal at the main or branch pulmonary artery level</a:t>
                      </a:r>
                      <a:r>
                        <a:rPr lang="en-US" sz="1800" dirty="0">
                          <a:effectLst/>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Aptos" panose="020B00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00000"/>
                        </a:lnSpc>
                        <a:spcAft>
                          <a:spcPts val="800"/>
                        </a:spcAft>
                        <a:buFont typeface="Symbol" panose="05050102010706020507" pitchFamily="18" charset="2"/>
                        <a:buChar char=""/>
                      </a:pPr>
                      <a:r>
                        <a:rPr lang="en-US" sz="1800" dirty="0">
                          <a:effectLst/>
                          <a:latin typeface="Times New Roman" panose="02020603050405020304" pitchFamily="18" charset="0"/>
                          <a:ea typeface="Aptos" panose="020B0004020202020204" pitchFamily="34" charset="0"/>
                        </a:rPr>
                        <a:t>Steep pressure half-time</a:t>
                      </a:r>
                      <a:r>
                        <a:rPr lang="en-US" sz="1800" dirty="0">
                          <a:effectLst/>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Aptos" panose="020B00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00000"/>
                        </a:lnSpc>
                        <a:spcAft>
                          <a:spcPts val="800"/>
                        </a:spcAft>
                        <a:buFont typeface="Symbol" panose="05050102010706020507" pitchFamily="18" charset="2"/>
                        <a:buChar char=""/>
                      </a:pPr>
                      <a:r>
                        <a:rPr lang="en-US" sz="1800" dirty="0">
                          <a:effectLst/>
                          <a:latin typeface="Times New Roman" panose="02020603050405020304" pitchFamily="18" charset="0"/>
                          <a:ea typeface="Aptos" panose="020B0004020202020204" pitchFamily="34" charset="0"/>
                        </a:rPr>
                        <a:t>Low PR index</a:t>
                      </a:r>
                      <a:r>
                        <a:rPr lang="en-US" sz="1800" dirty="0">
                          <a:effectLst/>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Aptos" panose="020B00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00000"/>
                        </a:lnSpc>
                        <a:spcAft>
                          <a:spcPts val="800"/>
                        </a:spcAft>
                        <a:buFont typeface="Symbol" panose="05050102010706020507" pitchFamily="18" charset="2"/>
                        <a:buChar char=""/>
                      </a:pPr>
                      <a:r>
                        <a:rPr lang="en-US" sz="1800" dirty="0">
                          <a:effectLst/>
                          <a:latin typeface="Times New Roman" panose="02020603050405020304" pitchFamily="18" charset="0"/>
                          <a:ea typeface="Aptos" panose="020B0004020202020204" pitchFamily="34" charset="0"/>
                        </a:rPr>
                        <a:t>Denser signal of the spectral Doppler signal </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00000"/>
                        </a:lnSpc>
                        <a:spcAft>
                          <a:spcPts val="800"/>
                        </a:spcAft>
                        <a:buFont typeface="Symbol" panose="05050102010706020507" pitchFamily="18" charset="2"/>
                        <a:buChar char=""/>
                      </a:pPr>
                      <a:r>
                        <a:rPr lang="en-US" sz="1800" dirty="0">
                          <a:effectLst/>
                          <a:latin typeface="Times New Roman" panose="02020603050405020304" pitchFamily="18" charset="0"/>
                          <a:ea typeface="Aptos" panose="020B0004020202020204" pitchFamily="34" charset="0"/>
                        </a:rPr>
                        <a:t>Broad vena </a:t>
                      </a:r>
                      <a:r>
                        <a:rPr lang="en-US" sz="1800" dirty="0" err="1">
                          <a:effectLst/>
                          <a:latin typeface="Times New Roman" panose="02020603050405020304" pitchFamily="18" charset="0"/>
                          <a:ea typeface="Aptos" panose="020B0004020202020204" pitchFamily="34" charset="0"/>
                        </a:rPr>
                        <a:t>contracta</a:t>
                      </a:r>
                      <a:r>
                        <a:rPr lang="en-US" sz="1800" dirty="0">
                          <a:effectLst/>
                          <a:latin typeface="Times New Roman" panose="02020603050405020304" pitchFamily="18"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txBody>
                  <a:tcPr marL="49531" marR="49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7868858"/>
                  </a:ext>
                </a:extLst>
              </a:tr>
              <a:tr h="1127639">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rPr>
                        <a:t>Severe </a:t>
                      </a:r>
                      <a:endParaRPr lang="en-US" sz="1800">
                        <a:effectLst/>
                        <a:latin typeface="Times New Roman" panose="02020603050405020304" pitchFamily="18" charset="0"/>
                        <a:ea typeface="Times New Roman" panose="02020603050405020304" pitchFamily="18" charset="0"/>
                      </a:endParaRPr>
                    </a:p>
                    <a:p>
                      <a:pPr marL="0" marR="0">
                        <a:lnSpc>
                          <a:spcPct val="115000"/>
                        </a:lnSpc>
                        <a:spcAft>
                          <a:spcPts val="800"/>
                        </a:spcAft>
                        <a:buNone/>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800" dirty="0">
                          <a:effectLst/>
                          <a:latin typeface="Times New Roman" panose="02020603050405020304" pitchFamily="18" charset="0"/>
                          <a:ea typeface="Aptos" panose="020B0004020202020204" pitchFamily="34" charset="0"/>
                        </a:rPr>
                        <a:t>Regurgitant fraction &gt;40%; regurgitant volume 60 mL</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marL="342900" marR="0" lvl="0" indent="-342900">
                        <a:lnSpc>
                          <a:spcPct val="100000"/>
                        </a:lnSpc>
                        <a:spcAft>
                          <a:spcPts val="800"/>
                        </a:spcAft>
                        <a:buFont typeface="Symbol" panose="05050102010706020507" pitchFamily="18" charset="2"/>
                        <a:buChar char=""/>
                      </a:pPr>
                      <a:endParaRPr lang="en-US" sz="1800" dirty="0">
                        <a:effectLst/>
                        <a:latin typeface="Times New Roman" panose="02020603050405020304" pitchFamily="18" charset="0"/>
                        <a:ea typeface="Times New Roman" panose="02020603050405020304" pitchFamily="18" charset="0"/>
                      </a:endParaRPr>
                    </a:p>
                  </a:txBody>
                  <a:tcPr marL="49531" marR="49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81463899"/>
                  </a:ext>
                </a:extLst>
              </a:tr>
            </a:tbl>
          </a:graphicData>
        </a:graphic>
      </p:graphicFrame>
      <p:sp>
        <p:nvSpPr>
          <p:cNvPr id="8" name="TextBox 7">
            <a:extLst>
              <a:ext uri="{FF2B5EF4-FFF2-40B4-BE49-F238E27FC236}">
                <a16:creationId xmlns:a16="http://schemas.microsoft.com/office/drawing/2014/main" id="{1A15AE00-5233-A0DB-4AD4-BFA259AE8879}"/>
              </a:ext>
            </a:extLst>
          </p:cNvPr>
          <p:cNvSpPr txBox="1"/>
          <p:nvPr/>
        </p:nvSpPr>
        <p:spPr>
          <a:xfrm>
            <a:off x="10964862" y="2403654"/>
            <a:ext cx="3505200" cy="4708981"/>
          </a:xfrm>
          <a:prstGeom prst="rect">
            <a:avLst/>
          </a:prstGeom>
          <a:noFill/>
        </p:spPr>
        <p:txBody>
          <a:bodyPr wrap="square">
            <a:spAutoFit/>
          </a:bodyPr>
          <a:lstStyle/>
          <a:p>
            <a:r>
              <a:rPr lang="en-US" sz="1200" dirty="0">
                <a:latin typeface="Lub Dub Medium" panose="020B0603030403020204" pitchFamily="34" charset="0"/>
              </a:rPr>
              <a:t>Adapted with permission from Stout et al. Copyright 2018 American Heart Association,</a:t>
            </a:r>
          </a:p>
          <a:p>
            <a:r>
              <a:rPr lang="en-US" sz="1200" dirty="0">
                <a:latin typeface="Lub Dub Medium" panose="020B0603030403020204" pitchFamily="34" charset="0"/>
              </a:rPr>
              <a:t>Inc. and American College of Cardiology Foundation.</a:t>
            </a:r>
          </a:p>
          <a:p>
            <a:endParaRPr lang="en-US" sz="1200" dirty="0">
              <a:latin typeface="Lub Dub Medium" panose="020B0603030403020204" pitchFamily="34" charset="0"/>
            </a:endParaRPr>
          </a:p>
          <a:p>
            <a:r>
              <a:rPr lang="en-US" sz="1200" dirty="0">
                <a:latin typeface="Lub Dub Medium" panose="020B0603030403020204" pitchFamily="34" charset="0"/>
              </a:rPr>
              <a:t>†CMR, the preferred imaging methodology for quantifying PR, is used to define the degree of PR. Echocardiographic features of mild and hemodynamically significant PR also are listed. </a:t>
            </a:r>
          </a:p>
          <a:p>
            <a:endParaRPr lang="en-US" sz="1200" dirty="0">
              <a:latin typeface="Lub Dub Medium" panose="020B0603030403020204" pitchFamily="34" charset="0"/>
            </a:endParaRPr>
          </a:p>
          <a:p>
            <a:r>
              <a:rPr lang="en-US" sz="1200" dirty="0">
                <a:latin typeface="Lub Dub Medium" panose="020B0603030403020204" pitchFamily="34" charset="0"/>
              </a:rPr>
              <a:t>‡Assessment may be affected by pulmonary arterial compliance.</a:t>
            </a:r>
          </a:p>
          <a:p>
            <a:endParaRPr lang="en-US" sz="1200" dirty="0">
              <a:latin typeface="Lub Dub Medium" panose="020B0603030403020204" pitchFamily="34" charset="0"/>
            </a:endParaRPr>
          </a:p>
          <a:p>
            <a:r>
              <a:rPr lang="en-US" sz="1200" dirty="0">
                <a:latin typeface="Lub Dub Medium" panose="020B0603030403020204" pitchFamily="34" charset="0"/>
              </a:rPr>
              <a:t>§Pressure half-time &lt;100 </a:t>
            </a:r>
            <a:r>
              <a:rPr lang="en-US" sz="1200" dirty="0" err="1">
                <a:latin typeface="Lub Dub Medium" panose="020B0603030403020204" pitchFamily="34" charset="0"/>
              </a:rPr>
              <a:t>ms</a:t>
            </a:r>
            <a:r>
              <a:rPr lang="en-US" sz="1200" dirty="0">
                <a:latin typeface="Lub Dub Medium" panose="020B0603030403020204" pitchFamily="34" charset="0"/>
              </a:rPr>
              <a:t>, corresponding to significant PR (defined as regurgitant fraction ≥20% on CMR). </a:t>
            </a:r>
          </a:p>
          <a:p>
            <a:endParaRPr lang="en-US" sz="1200" dirty="0">
              <a:latin typeface="Lub Dub Medium" panose="020B0603030403020204" pitchFamily="34" charset="0"/>
            </a:endParaRPr>
          </a:p>
          <a:p>
            <a:r>
              <a:rPr lang="en-US" sz="1200" dirty="0">
                <a:latin typeface="Lub Dub Medium" panose="020B0603030403020204" pitchFamily="34" charset="0"/>
              </a:rPr>
              <a:t>║PR index (defined as duration of PR signal/total diastolic period) &lt;0.77, corresponding to PR fraction &gt;24.5%.</a:t>
            </a:r>
          </a:p>
          <a:p>
            <a:endParaRPr lang="en-US" sz="1200" dirty="0">
              <a:latin typeface="Lub Dub Medium" panose="020B0603030403020204" pitchFamily="34" charset="0"/>
            </a:endParaRPr>
          </a:p>
          <a:p>
            <a:r>
              <a:rPr lang="en-US" sz="1200" dirty="0">
                <a:latin typeface="Lub Dub Medium" panose="020B0603030403020204" pitchFamily="34" charset="0"/>
              </a:rPr>
              <a:t>CMR indicates cardiovascular magnetic resonance; and PR, pulmonary regurgitation.</a:t>
            </a:r>
          </a:p>
        </p:txBody>
      </p:sp>
    </p:spTree>
    <p:extLst>
      <p:ext uri="{BB962C8B-B14F-4D97-AF65-F5344CB8AC3E}">
        <p14:creationId xmlns:p14="http://schemas.microsoft.com/office/powerpoint/2010/main" val="260841216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6BF578-F88F-9434-0077-A836202562FD}"/>
              </a:ext>
            </a:extLst>
          </p:cNvPr>
          <p:cNvSpPr txBox="1"/>
          <p:nvPr/>
        </p:nvSpPr>
        <p:spPr>
          <a:xfrm>
            <a:off x="3736665" y="1295400"/>
            <a:ext cx="7157070" cy="954107"/>
          </a:xfrm>
          <a:prstGeom prst="rect">
            <a:avLst/>
          </a:prstGeom>
          <a:noFill/>
        </p:spPr>
        <p:txBody>
          <a:bodyPr wrap="square">
            <a:spAutoFit/>
          </a:bodyPr>
          <a:lstStyle/>
          <a:p>
            <a:r>
              <a:rPr lang="en-US" sz="2800" dirty="0">
                <a:latin typeface="Lub Dub Medium" panose="020B0603030403020204" pitchFamily="34" charset="0"/>
              </a:rPr>
              <a:t>Table 28. Valvular Pulmonary Stenosis: Routine Follow-Up and Testing Intervals</a:t>
            </a:r>
          </a:p>
        </p:txBody>
      </p:sp>
      <p:graphicFrame>
        <p:nvGraphicFramePr>
          <p:cNvPr id="3" name="Table 2">
            <a:extLst>
              <a:ext uri="{FF2B5EF4-FFF2-40B4-BE49-F238E27FC236}">
                <a16:creationId xmlns:a16="http://schemas.microsoft.com/office/drawing/2014/main" id="{F6327EE6-5115-453A-A0F0-9FD345B45742}"/>
              </a:ext>
            </a:extLst>
          </p:cNvPr>
          <p:cNvGraphicFramePr>
            <a:graphicFrameLocks noGrp="1"/>
          </p:cNvGraphicFramePr>
          <p:nvPr>
            <p:extLst>
              <p:ext uri="{D42A27DB-BD31-4B8C-83A1-F6EECF244321}">
                <p14:modId xmlns:p14="http://schemas.microsoft.com/office/powerpoint/2010/main" val="3362013515"/>
              </p:ext>
            </p:extLst>
          </p:nvPr>
        </p:nvGraphicFramePr>
        <p:xfrm>
          <a:off x="2696368" y="2476737"/>
          <a:ext cx="9114631" cy="3039429"/>
        </p:xfrm>
        <a:graphic>
          <a:graphicData uri="http://schemas.openxmlformats.org/drawingml/2006/table">
            <a:tbl>
              <a:tblPr firstRow="1" firstCol="1" lastRow="1" lastCol="1" bandRow="1" bandCol="1"/>
              <a:tblGrid>
                <a:gridCol w="2652869">
                  <a:extLst>
                    <a:ext uri="{9D8B030D-6E8A-4147-A177-3AD203B41FA5}">
                      <a16:colId xmlns:a16="http://schemas.microsoft.com/office/drawing/2014/main" val="2602478607"/>
                    </a:ext>
                  </a:extLst>
                </a:gridCol>
                <a:gridCol w="1591721">
                  <a:extLst>
                    <a:ext uri="{9D8B030D-6E8A-4147-A177-3AD203B41FA5}">
                      <a16:colId xmlns:a16="http://schemas.microsoft.com/office/drawing/2014/main" val="209385228"/>
                    </a:ext>
                  </a:extLst>
                </a:gridCol>
                <a:gridCol w="1591721">
                  <a:extLst>
                    <a:ext uri="{9D8B030D-6E8A-4147-A177-3AD203B41FA5}">
                      <a16:colId xmlns:a16="http://schemas.microsoft.com/office/drawing/2014/main" val="2484834338"/>
                    </a:ext>
                  </a:extLst>
                </a:gridCol>
                <a:gridCol w="1703179">
                  <a:extLst>
                    <a:ext uri="{9D8B030D-6E8A-4147-A177-3AD203B41FA5}">
                      <a16:colId xmlns:a16="http://schemas.microsoft.com/office/drawing/2014/main" val="342986647"/>
                    </a:ext>
                  </a:extLst>
                </a:gridCol>
                <a:gridCol w="1575141">
                  <a:extLst>
                    <a:ext uri="{9D8B030D-6E8A-4147-A177-3AD203B41FA5}">
                      <a16:colId xmlns:a16="http://schemas.microsoft.com/office/drawing/2014/main" val="2635458341"/>
                    </a:ext>
                  </a:extLst>
                </a:gridCol>
              </a:tblGrid>
              <a:tr h="509956">
                <a:tc>
                  <a:txBody>
                    <a:bodyPr/>
                    <a:lstStyle/>
                    <a:p>
                      <a:pPr marL="0" marR="0">
                        <a:buNone/>
                      </a:pPr>
                      <a:r>
                        <a:rPr lang="en-US" sz="1800" b="1" kern="100">
                          <a:effectLst/>
                          <a:latin typeface="Times New Roman" panose="02020603050405020304" pitchFamily="18" charset="0"/>
                          <a:ea typeface="Century Gothic" panose="020B0502020202020204" pitchFamily="34" charset="0"/>
                          <a:cs typeface="Century Gothic" panose="020B0502020202020204" pitchFamily="34" charset="0"/>
                        </a:rPr>
                        <a:t>Type of Follow-Up or </a:t>
                      </a:r>
                      <a:r>
                        <a:rPr lang="en-US" sz="1800" b="1" kern="100" spc="-10">
                          <a:effectLst/>
                          <a:latin typeface="Times New Roman" panose="02020603050405020304" pitchFamily="18" charset="0"/>
                          <a:ea typeface="Century Gothic" panose="020B0502020202020204" pitchFamily="34" charset="0"/>
                          <a:cs typeface="Century Gothic" panose="020B0502020202020204" pitchFamily="34" charset="0"/>
                        </a:rPr>
                        <a:t>Testing</a:t>
                      </a:r>
                      <a:endParaRPr lang="en-US" sz="1800" kern="1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800" b="1" kern="100" dirty="0">
                          <a:solidFill>
                            <a:srgbClr val="000000"/>
                          </a:solidFill>
                          <a:effectLst/>
                          <a:latin typeface="Times New Roman" panose="02020603050405020304" pitchFamily="18" charset="0"/>
                          <a:ea typeface="Century Gothic" panose="020B0502020202020204" pitchFamily="34" charset="0"/>
                          <a:cs typeface="Century Gothic" panose="020B0502020202020204" pitchFamily="34" charset="0"/>
                        </a:rPr>
                        <a:t>Physiological Stage A</a:t>
                      </a:r>
                      <a:r>
                        <a:rPr lang="en-US" sz="1800" b="1" u="none" strike="noStrike" kern="100" dirty="0">
                          <a:solidFill>
                            <a:srgbClr val="000000"/>
                          </a:solidFill>
                          <a:effectLst/>
                          <a:latin typeface="Times New Roman" panose="02020603050405020304" pitchFamily="18" charset="0"/>
                          <a:ea typeface="Century Gothic" panose="020B0502020202020204" pitchFamily="34" charset="0"/>
                          <a:cs typeface="Century Gothic" panose="020B0502020202020204" pitchFamily="34" charset="0"/>
                          <a:hlinkClick r:id="rId2" action="ppaction://hlinkfile"/>
                        </a:rPr>
                        <a:t>*</a:t>
                      </a:r>
                      <a:r>
                        <a:rPr lang="en-US" sz="1800" b="1" kern="100" dirty="0">
                          <a:solidFill>
                            <a:srgbClr val="000000"/>
                          </a:solidFill>
                          <a:effectLst/>
                          <a:latin typeface="Times New Roman" panose="02020603050405020304" pitchFamily="18" charset="0"/>
                          <a:ea typeface="Century Gothic" panose="020B0502020202020204" pitchFamily="34" charset="0"/>
                          <a:cs typeface="Century Gothic" panose="020B0502020202020204" pitchFamily="34" charset="0"/>
                        </a:rPr>
                        <a:t> </a:t>
                      </a:r>
                      <a:r>
                        <a:rPr lang="en-US" sz="1800" b="1" kern="100" spc="-20" dirty="0">
                          <a:solidFill>
                            <a:srgbClr val="000000"/>
                          </a:solidFill>
                          <a:effectLst/>
                          <a:latin typeface="Times New Roman" panose="02020603050405020304" pitchFamily="18" charset="0"/>
                          <a:ea typeface="Century Gothic" panose="020B0502020202020204" pitchFamily="34" charset="0"/>
                          <a:cs typeface="Century Gothic" panose="020B0502020202020204" pitchFamily="34" charset="0"/>
                        </a:rPr>
                        <a:t>(</a:t>
                      </a:r>
                      <a:r>
                        <a:rPr lang="en-US" sz="1800" b="1" kern="100" spc="-20" dirty="0" err="1">
                          <a:solidFill>
                            <a:srgbClr val="000000"/>
                          </a:solidFill>
                          <a:effectLst/>
                          <a:latin typeface="Times New Roman" panose="02020603050405020304" pitchFamily="18" charset="0"/>
                          <a:ea typeface="Century Gothic" panose="020B0502020202020204" pitchFamily="34" charset="0"/>
                          <a:cs typeface="Century Gothic" panose="020B0502020202020204" pitchFamily="34" charset="0"/>
                        </a:rPr>
                        <a:t>mo</a:t>
                      </a:r>
                      <a:r>
                        <a:rPr lang="en-US" sz="1800" b="1" kern="100" spc="-20" dirty="0">
                          <a:solidFill>
                            <a:srgbClr val="000000"/>
                          </a:solidFill>
                          <a:effectLst/>
                          <a:latin typeface="Times New Roman" panose="02020603050405020304" pitchFamily="18" charset="0"/>
                          <a:ea typeface="Century Gothic" panose="020B0502020202020204" pitchFamily="34" charset="0"/>
                          <a:cs typeface="Century Gothic" panose="020B0502020202020204" pitchFamily="34" charset="0"/>
                        </a:rPr>
                        <a:t>)</a:t>
                      </a:r>
                      <a:endParaRPr lang="en-US" sz="1800" kern="1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800" b="1" kern="100" dirty="0">
                          <a:effectLst/>
                          <a:latin typeface="Times New Roman" panose="02020603050405020304" pitchFamily="18" charset="0"/>
                          <a:ea typeface="Century Gothic" panose="020B0502020202020204" pitchFamily="34" charset="0"/>
                          <a:cs typeface="Century Gothic" panose="020B0502020202020204" pitchFamily="34" charset="0"/>
                        </a:rPr>
                        <a:t>Physiological Stage B</a:t>
                      </a:r>
                      <a:r>
                        <a:rPr lang="en-US" sz="1800" b="1" u="none" strike="noStrike" kern="100" dirty="0">
                          <a:solidFill>
                            <a:srgbClr val="0070C0"/>
                          </a:solidFill>
                          <a:effectLst/>
                          <a:latin typeface="Times New Roman" panose="02020603050405020304" pitchFamily="18" charset="0"/>
                          <a:ea typeface="Century Gothic" panose="020B0502020202020204" pitchFamily="34" charset="0"/>
                          <a:cs typeface="Century Gothic" panose="020B0502020202020204" pitchFamily="34" charset="0"/>
                          <a:hlinkClick r:id="rId2" action="ppaction://hlinkfile"/>
                        </a:rPr>
                        <a:t>*</a:t>
                      </a:r>
                      <a:r>
                        <a:rPr lang="en-US" sz="1800" b="1" kern="100" dirty="0">
                          <a:effectLst/>
                          <a:latin typeface="Times New Roman" panose="02020603050405020304" pitchFamily="18" charset="0"/>
                          <a:ea typeface="Century Gothic" panose="020B0502020202020204" pitchFamily="34" charset="0"/>
                          <a:cs typeface="Century Gothic" panose="020B0502020202020204" pitchFamily="34" charset="0"/>
                        </a:rPr>
                        <a:t> </a:t>
                      </a:r>
                      <a:r>
                        <a:rPr lang="en-US" sz="1800" b="1" kern="100" spc="-20" dirty="0">
                          <a:effectLst/>
                          <a:latin typeface="Times New Roman" panose="02020603050405020304" pitchFamily="18" charset="0"/>
                          <a:ea typeface="Century Gothic" panose="020B0502020202020204" pitchFamily="34" charset="0"/>
                          <a:cs typeface="Century Gothic" panose="020B0502020202020204" pitchFamily="34" charset="0"/>
                        </a:rPr>
                        <a:t>(mo)</a:t>
                      </a:r>
                      <a:endParaRPr lang="en-US" sz="1800" kern="1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85090">
                        <a:buNone/>
                      </a:pPr>
                      <a:r>
                        <a:rPr lang="en-US" sz="1800" b="1" kern="100" dirty="0">
                          <a:solidFill>
                            <a:srgbClr val="000000"/>
                          </a:solidFill>
                          <a:effectLst/>
                          <a:latin typeface="Times New Roman" panose="02020603050405020304" pitchFamily="18" charset="0"/>
                          <a:ea typeface="Century Gothic" panose="020B0502020202020204" pitchFamily="34" charset="0"/>
                          <a:cs typeface="Century Gothic" panose="020B0502020202020204" pitchFamily="34" charset="0"/>
                        </a:rPr>
                        <a:t>Physiological</a:t>
                      </a:r>
                      <a:r>
                        <a:rPr lang="en-US" sz="1800" b="1" kern="100" spc="-10" dirty="0">
                          <a:solidFill>
                            <a:srgbClr val="000000"/>
                          </a:solidFill>
                          <a:effectLst/>
                          <a:latin typeface="Times New Roman" panose="02020603050405020304" pitchFamily="18" charset="0"/>
                          <a:ea typeface="Century Gothic" panose="020B0502020202020204" pitchFamily="34" charset="0"/>
                          <a:cs typeface="Century Gothic" panose="020B0502020202020204" pitchFamily="34" charset="0"/>
                        </a:rPr>
                        <a:t> </a:t>
                      </a:r>
                      <a:r>
                        <a:rPr lang="en-US" sz="1800" b="1" kern="100" dirty="0">
                          <a:solidFill>
                            <a:srgbClr val="000000"/>
                          </a:solidFill>
                          <a:effectLst/>
                          <a:latin typeface="Times New Roman" panose="02020603050405020304" pitchFamily="18" charset="0"/>
                          <a:ea typeface="Century Gothic" panose="020B0502020202020204" pitchFamily="34" charset="0"/>
                          <a:cs typeface="Century Gothic" panose="020B0502020202020204" pitchFamily="34" charset="0"/>
                        </a:rPr>
                        <a:t>Stage</a:t>
                      </a:r>
                      <a:r>
                        <a:rPr lang="en-US" sz="1800" b="1" kern="100" spc="-10" dirty="0">
                          <a:solidFill>
                            <a:srgbClr val="000000"/>
                          </a:solidFill>
                          <a:effectLst/>
                          <a:latin typeface="Times New Roman" panose="02020603050405020304" pitchFamily="18" charset="0"/>
                          <a:ea typeface="Century Gothic" panose="020B0502020202020204" pitchFamily="34" charset="0"/>
                          <a:cs typeface="Century Gothic" panose="020B0502020202020204" pitchFamily="34" charset="0"/>
                        </a:rPr>
                        <a:t> </a:t>
                      </a:r>
                      <a:r>
                        <a:rPr lang="en-US" sz="1800" b="1" kern="100" dirty="0">
                          <a:solidFill>
                            <a:srgbClr val="000000"/>
                          </a:solidFill>
                          <a:effectLst/>
                          <a:latin typeface="Times New Roman" panose="02020603050405020304" pitchFamily="18" charset="0"/>
                          <a:ea typeface="Century Gothic" panose="020B0502020202020204" pitchFamily="34" charset="0"/>
                          <a:cs typeface="Century Gothic" panose="020B0502020202020204" pitchFamily="34" charset="0"/>
                        </a:rPr>
                        <a:t>C</a:t>
                      </a:r>
                      <a:r>
                        <a:rPr lang="en-US" sz="1800" b="1" u="none" strike="noStrike" kern="100" dirty="0">
                          <a:solidFill>
                            <a:srgbClr val="000000"/>
                          </a:solidFill>
                          <a:effectLst/>
                          <a:latin typeface="Times New Roman" panose="02020603050405020304" pitchFamily="18" charset="0"/>
                          <a:ea typeface="Century Gothic" panose="020B0502020202020204" pitchFamily="34" charset="0"/>
                          <a:cs typeface="Century Gothic" panose="020B0502020202020204" pitchFamily="34" charset="0"/>
                          <a:hlinkClick r:id="rId2" action="ppaction://hlinkfile"/>
                        </a:rPr>
                        <a:t>*</a:t>
                      </a:r>
                      <a:r>
                        <a:rPr lang="en-US" sz="1800" b="1" kern="100" dirty="0">
                          <a:solidFill>
                            <a:srgbClr val="000000"/>
                          </a:solidFill>
                          <a:effectLst/>
                          <a:latin typeface="Times New Roman" panose="02020603050405020304" pitchFamily="18" charset="0"/>
                          <a:ea typeface="Century Gothic" panose="020B0502020202020204" pitchFamily="34" charset="0"/>
                          <a:cs typeface="Century Gothic" panose="020B0502020202020204" pitchFamily="34" charset="0"/>
                        </a:rPr>
                        <a:t> </a:t>
                      </a:r>
                      <a:r>
                        <a:rPr lang="en-US" sz="1800" b="1" kern="100" spc="-20" dirty="0">
                          <a:solidFill>
                            <a:srgbClr val="000000"/>
                          </a:solidFill>
                          <a:effectLst/>
                          <a:latin typeface="Times New Roman" panose="02020603050405020304" pitchFamily="18" charset="0"/>
                          <a:ea typeface="Century Gothic" panose="020B0502020202020204" pitchFamily="34" charset="0"/>
                          <a:cs typeface="Century Gothic" panose="020B0502020202020204" pitchFamily="34" charset="0"/>
                        </a:rPr>
                        <a:t>(</a:t>
                      </a:r>
                      <a:r>
                        <a:rPr lang="en-US" sz="1800" b="1" kern="100" spc="-20" dirty="0" err="1">
                          <a:solidFill>
                            <a:srgbClr val="000000"/>
                          </a:solidFill>
                          <a:effectLst/>
                          <a:latin typeface="Times New Roman" panose="02020603050405020304" pitchFamily="18" charset="0"/>
                          <a:ea typeface="Century Gothic" panose="020B0502020202020204" pitchFamily="34" charset="0"/>
                          <a:cs typeface="Century Gothic" panose="020B0502020202020204" pitchFamily="34" charset="0"/>
                        </a:rPr>
                        <a:t>mo</a:t>
                      </a:r>
                      <a:r>
                        <a:rPr lang="en-US" sz="1800" b="1" kern="100" spc="-20" dirty="0">
                          <a:solidFill>
                            <a:srgbClr val="000000"/>
                          </a:solidFill>
                          <a:effectLst/>
                          <a:latin typeface="Times New Roman" panose="02020603050405020304" pitchFamily="18" charset="0"/>
                          <a:ea typeface="Century Gothic" panose="020B0502020202020204" pitchFamily="34" charset="0"/>
                          <a:cs typeface="Century Gothic" panose="020B0502020202020204" pitchFamily="34" charset="0"/>
                        </a:rPr>
                        <a:t>)</a:t>
                      </a:r>
                      <a:endParaRPr lang="en-US" sz="1800" kern="1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800" b="1" kern="100">
                          <a:effectLst/>
                          <a:latin typeface="Times New Roman" panose="02020603050405020304" pitchFamily="18" charset="0"/>
                          <a:ea typeface="Century Gothic" panose="020B0502020202020204" pitchFamily="34" charset="0"/>
                          <a:cs typeface="Century Gothic" panose="020B0502020202020204" pitchFamily="34" charset="0"/>
                        </a:rPr>
                        <a:t>Physiological</a:t>
                      </a:r>
                      <a:r>
                        <a:rPr lang="en-US" sz="1800" b="1" kern="100" spc="-10">
                          <a:effectLst/>
                          <a:latin typeface="Times New Roman" panose="02020603050405020304" pitchFamily="18" charset="0"/>
                          <a:ea typeface="Century Gothic" panose="020B0502020202020204" pitchFamily="34" charset="0"/>
                          <a:cs typeface="Century Gothic" panose="020B0502020202020204" pitchFamily="34" charset="0"/>
                        </a:rPr>
                        <a:t> </a:t>
                      </a:r>
                      <a:r>
                        <a:rPr lang="en-US" sz="1800" b="1" kern="100">
                          <a:effectLst/>
                          <a:latin typeface="Times New Roman" panose="02020603050405020304" pitchFamily="18" charset="0"/>
                          <a:ea typeface="Century Gothic" panose="020B0502020202020204" pitchFamily="34" charset="0"/>
                          <a:cs typeface="Century Gothic" panose="020B0502020202020204" pitchFamily="34" charset="0"/>
                        </a:rPr>
                        <a:t>Stage</a:t>
                      </a:r>
                      <a:r>
                        <a:rPr lang="en-US" sz="1800" b="1" kern="100" spc="-10">
                          <a:effectLst/>
                          <a:latin typeface="Times New Roman" panose="02020603050405020304" pitchFamily="18" charset="0"/>
                          <a:ea typeface="Century Gothic" panose="020B0502020202020204" pitchFamily="34" charset="0"/>
                          <a:cs typeface="Century Gothic" panose="020B0502020202020204" pitchFamily="34" charset="0"/>
                        </a:rPr>
                        <a:t> </a:t>
                      </a:r>
                      <a:r>
                        <a:rPr lang="en-US" sz="1800" b="1" kern="100">
                          <a:effectLst/>
                          <a:latin typeface="Times New Roman" panose="02020603050405020304" pitchFamily="18" charset="0"/>
                          <a:ea typeface="Century Gothic" panose="020B0502020202020204" pitchFamily="34" charset="0"/>
                          <a:cs typeface="Century Gothic" panose="020B0502020202020204" pitchFamily="34" charset="0"/>
                        </a:rPr>
                        <a:t>D</a:t>
                      </a:r>
                      <a:r>
                        <a:rPr lang="en-US" sz="1800" b="1" u="none" strike="noStrike" kern="100">
                          <a:solidFill>
                            <a:srgbClr val="0070C0"/>
                          </a:solidFill>
                          <a:effectLst/>
                          <a:latin typeface="Times New Roman" panose="02020603050405020304" pitchFamily="18" charset="0"/>
                          <a:ea typeface="Century Gothic" panose="020B0502020202020204" pitchFamily="34" charset="0"/>
                          <a:cs typeface="Century Gothic" panose="020B0502020202020204" pitchFamily="34" charset="0"/>
                          <a:hlinkClick r:id="rId2" action="ppaction://hlinkfile"/>
                        </a:rPr>
                        <a:t>*</a:t>
                      </a:r>
                      <a:r>
                        <a:rPr lang="en-US" sz="1800" b="1" kern="100">
                          <a:effectLst/>
                          <a:latin typeface="Times New Roman" panose="02020603050405020304" pitchFamily="18" charset="0"/>
                          <a:ea typeface="Century Gothic" panose="020B0502020202020204" pitchFamily="34" charset="0"/>
                          <a:cs typeface="Century Gothic" panose="020B0502020202020204" pitchFamily="34" charset="0"/>
                        </a:rPr>
                        <a:t> </a:t>
                      </a:r>
                      <a:r>
                        <a:rPr lang="en-US" sz="1800" b="1" kern="100" spc="-20">
                          <a:effectLst/>
                          <a:latin typeface="Times New Roman" panose="02020603050405020304" pitchFamily="18" charset="0"/>
                          <a:ea typeface="Century Gothic" panose="020B0502020202020204" pitchFamily="34" charset="0"/>
                          <a:cs typeface="Century Gothic" panose="020B0502020202020204" pitchFamily="34" charset="0"/>
                        </a:rPr>
                        <a:t>(mo)</a:t>
                      </a:r>
                      <a:endParaRPr lang="en-US" sz="1800" kern="1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26801982"/>
                  </a:ext>
                </a:extLst>
              </a:tr>
              <a:tr h="790443">
                <a:tc>
                  <a:txBody>
                    <a:bodyPr/>
                    <a:lstStyle/>
                    <a:p>
                      <a:pPr marL="0" marR="0">
                        <a:lnSpc>
                          <a:spcPct val="200000"/>
                        </a:lnSpc>
                        <a:buNone/>
                      </a:pPr>
                      <a:r>
                        <a:rPr lang="en-US" sz="1800" kern="100">
                          <a:solidFill>
                            <a:srgbClr val="000000"/>
                          </a:solidFill>
                          <a:effectLst/>
                          <a:latin typeface="Times New Roman" panose="02020603050405020304" pitchFamily="18" charset="0"/>
                          <a:ea typeface="Century Gothic" panose="020B0502020202020204" pitchFamily="34" charset="0"/>
                          <a:cs typeface="Century Gothic" panose="020B0502020202020204" pitchFamily="34" charset="0"/>
                        </a:rPr>
                        <a:t>Outpatient ACHD cardiologist</a:t>
                      </a:r>
                      <a:endParaRPr lang="en-US" sz="1800" kern="1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9690" marR="0">
                        <a:buNone/>
                      </a:pPr>
                      <a:r>
                        <a:rPr lang="en-US" sz="1800" kern="100" spc="-10" dirty="0">
                          <a:solidFill>
                            <a:srgbClr val="000000"/>
                          </a:solidFill>
                          <a:effectLst/>
                          <a:latin typeface="Times New Roman" panose="02020603050405020304" pitchFamily="18" charset="0"/>
                          <a:ea typeface="Century Gothic" panose="020B0502020202020204" pitchFamily="34" charset="0"/>
                          <a:cs typeface="Century Gothic" panose="020B0502020202020204" pitchFamily="34" charset="0"/>
                        </a:rPr>
                        <a:t>36–60</a:t>
                      </a:r>
                      <a:endParaRPr lang="en-US" sz="1800" kern="1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635">
                        <a:buNone/>
                      </a:pPr>
                      <a:r>
                        <a:rPr lang="en-US" sz="1800" kern="100" spc="-25">
                          <a:solidFill>
                            <a:srgbClr val="000000"/>
                          </a:solidFill>
                          <a:effectLst/>
                          <a:latin typeface="Times New Roman" panose="02020603050405020304" pitchFamily="18" charset="0"/>
                          <a:ea typeface="Century Gothic" panose="020B0502020202020204" pitchFamily="34" charset="0"/>
                          <a:cs typeface="Century Gothic" panose="020B0502020202020204" pitchFamily="34" charset="0"/>
                        </a:rPr>
                        <a:t>24</a:t>
                      </a:r>
                      <a:endParaRPr lang="en-US" sz="1800" kern="1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35" marR="635">
                        <a:buNone/>
                      </a:pPr>
                      <a:r>
                        <a:rPr lang="en-US" sz="1800" kern="100" spc="-20" dirty="0">
                          <a:solidFill>
                            <a:srgbClr val="000000"/>
                          </a:solidFill>
                          <a:effectLst/>
                          <a:latin typeface="Times New Roman" panose="02020603050405020304" pitchFamily="18" charset="0"/>
                          <a:ea typeface="Century Gothic" panose="020B0502020202020204" pitchFamily="34" charset="0"/>
                          <a:cs typeface="Century Gothic" panose="020B0502020202020204" pitchFamily="34" charset="0"/>
                        </a:rPr>
                        <a:t>6–12</a:t>
                      </a:r>
                      <a:endParaRPr lang="en-US" sz="1800" kern="1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5875" marR="0">
                        <a:buNone/>
                      </a:pPr>
                      <a:r>
                        <a:rPr lang="en-US" sz="1800" kern="100" spc="-25" dirty="0">
                          <a:solidFill>
                            <a:srgbClr val="000000"/>
                          </a:solidFill>
                          <a:effectLst/>
                          <a:latin typeface="Times New Roman" panose="02020603050405020304" pitchFamily="18" charset="0"/>
                          <a:ea typeface="Century Gothic" panose="020B0502020202020204" pitchFamily="34" charset="0"/>
                          <a:cs typeface="Century Gothic" panose="020B0502020202020204" pitchFamily="34" charset="0"/>
                        </a:rPr>
                        <a:t>3–6</a:t>
                      </a:r>
                      <a:endParaRPr lang="en-US" sz="1800" kern="1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65688532"/>
                  </a:ext>
                </a:extLst>
              </a:tr>
              <a:tr h="362400">
                <a:tc>
                  <a:txBody>
                    <a:bodyPr/>
                    <a:lstStyle/>
                    <a:p>
                      <a:pPr marL="0" marR="0">
                        <a:lnSpc>
                          <a:spcPct val="200000"/>
                        </a:lnSpc>
                        <a:buNone/>
                      </a:pPr>
                      <a:r>
                        <a:rPr lang="en-US" sz="1800" kern="100">
                          <a:effectLst/>
                          <a:latin typeface="Times New Roman" panose="02020603050405020304" pitchFamily="18" charset="0"/>
                          <a:ea typeface="Century Gothic" panose="020B0502020202020204" pitchFamily="34" charset="0"/>
                          <a:cs typeface="Century Gothic" panose="020B0502020202020204" pitchFamily="34" charset="0"/>
                        </a:rPr>
                        <a:t>Electrocardiogram</a:t>
                      </a:r>
                      <a:endParaRPr lang="en-US" sz="1800" kern="1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9690" marR="0">
                        <a:buNone/>
                      </a:pPr>
                      <a:r>
                        <a:rPr lang="en-US" sz="1800" kern="100" spc="-10" dirty="0">
                          <a:solidFill>
                            <a:srgbClr val="000000"/>
                          </a:solidFill>
                          <a:effectLst/>
                          <a:latin typeface="Times New Roman" panose="02020603050405020304" pitchFamily="18" charset="0"/>
                          <a:ea typeface="Century Gothic" panose="020B0502020202020204" pitchFamily="34" charset="0"/>
                          <a:cs typeface="Century Gothic" panose="020B0502020202020204" pitchFamily="34" charset="0"/>
                        </a:rPr>
                        <a:t>36–60</a:t>
                      </a:r>
                      <a:endParaRPr lang="en-US" sz="1800" kern="1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635">
                        <a:buNone/>
                      </a:pPr>
                      <a:r>
                        <a:rPr lang="en-US" sz="1800" kern="100" spc="-25">
                          <a:effectLst/>
                          <a:latin typeface="Times New Roman" panose="02020603050405020304" pitchFamily="18" charset="0"/>
                          <a:ea typeface="Century Gothic" panose="020B0502020202020204" pitchFamily="34" charset="0"/>
                          <a:cs typeface="Century Gothic" panose="020B0502020202020204" pitchFamily="34" charset="0"/>
                        </a:rPr>
                        <a:t>24</a:t>
                      </a:r>
                      <a:endParaRPr lang="en-US" sz="1800" kern="1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35" marR="635">
                        <a:buNone/>
                      </a:pPr>
                      <a:r>
                        <a:rPr lang="en-US" sz="1800" kern="100" spc="-25" dirty="0">
                          <a:solidFill>
                            <a:srgbClr val="000000"/>
                          </a:solidFill>
                          <a:effectLst/>
                          <a:latin typeface="Times New Roman" panose="02020603050405020304" pitchFamily="18" charset="0"/>
                          <a:ea typeface="Century Gothic" panose="020B0502020202020204" pitchFamily="34" charset="0"/>
                          <a:cs typeface="Century Gothic" panose="020B0502020202020204" pitchFamily="34" charset="0"/>
                        </a:rPr>
                        <a:t>12</a:t>
                      </a:r>
                      <a:endParaRPr lang="en-US" sz="1800" kern="1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5875" marR="0">
                        <a:buNone/>
                      </a:pPr>
                      <a:r>
                        <a:rPr lang="en-US" sz="1800" kern="100" spc="-25">
                          <a:effectLst/>
                          <a:latin typeface="Times New Roman" panose="02020603050405020304" pitchFamily="18" charset="0"/>
                          <a:ea typeface="Century Gothic" panose="020B0502020202020204" pitchFamily="34" charset="0"/>
                          <a:cs typeface="Century Gothic" panose="020B0502020202020204" pitchFamily="34" charset="0"/>
                        </a:rPr>
                        <a:t>12</a:t>
                      </a:r>
                      <a:endParaRPr lang="en-US" sz="1800" kern="1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10096878"/>
                  </a:ext>
                </a:extLst>
              </a:tr>
              <a:tr h="790443">
                <a:tc>
                  <a:txBody>
                    <a:bodyPr/>
                    <a:lstStyle/>
                    <a:p>
                      <a:pPr marL="0" marR="0">
                        <a:lnSpc>
                          <a:spcPct val="200000"/>
                        </a:lnSpc>
                        <a:buNone/>
                      </a:pPr>
                      <a:r>
                        <a:rPr lang="en-US" sz="1800" kern="100" dirty="0">
                          <a:effectLst/>
                          <a:latin typeface="Times New Roman" panose="02020603050405020304" pitchFamily="18" charset="0"/>
                          <a:ea typeface="Century Gothic" panose="020B0502020202020204" pitchFamily="34" charset="0"/>
                          <a:cs typeface="Century Gothic" panose="020B0502020202020204" pitchFamily="34" charset="0"/>
                        </a:rPr>
                        <a:t>Transthoracic echocardiogram</a:t>
                      </a:r>
                      <a:endParaRPr lang="en-US" sz="1800" kern="1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9690" marR="0">
                        <a:buNone/>
                      </a:pPr>
                      <a:r>
                        <a:rPr lang="en-US" sz="1800" kern="100" spc="-10" dirty="0">
                          <a:solidFill>
                            <a:srgbClr val="000000"/>
                          </a:solidFill>
                          <a:effectLst/>
                          <a:latin typeface="Times New Roman" panose="02020603050405020304" pitchFamily="18" charset="0"/>
                          <a:ea typeface="Century Gothic" panose="020B0502020202020204" pitchFamily="34" charset="0"/>
                          <a:cs typeface="Century Gothic" panose="020B0502020202020204" pitchFamily="34" charset="0"/>
                        </a:rPr>
                        <a:t>36–60</a:t>
                      </a:r>
                      <a:endParaRPr lang="en-US" sz="1800" kern="1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635">
                        <a:buNone/>
                      </a:pPr>
                      <a:r>
                        <a:rPr lang="en-US" sz="1800" kern="100" spc="-25" dirty="0">
                          <a:effectLst/>
                          <a:latin typeface="Times New Roman" panose="02020603050405020304" pitchFamily="18" charset="0"/>
                          <a:ea typeface="Century Gothic" panose="020B0502020202020204" pitchFamily="34" charset="0"/>
                          <a:cs typeface="Century Gothic" panose="020B0502020202020204" pitchFamily="34" charset="0"/>
                        </a:rPr>
                        <a:t>24</a:t>
                      </a:r>
                      <a:endParaRPr lang="en-US" sz="1800" kern="1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35" marR="635">
                        <a:buNone/>
                      </a:pPr>
                      <a:r>
                        <a:rPr lang="en-US" sz="1800" kern="100" spc="-25" dirty="0">
                          <a:solidFill>
                            <a:srgbClr val="000000"/>
                          </a:solidFill>
                          <a:effectLst/>
                          <a:latin typeface="Times New Roman" panose="02020603050405020304" pitchFamily="18" charset="0"/>
                          <a:ea typeface="Century Gothic" panose="020B0502020202020204" pitchFamily="34" charset="0"/>
                          <a:cs typeface="Century Gothic" panose="020B0502020202020204" pitchFamily="34" charset="0"/>
                        </a:rPr>
                        <a:t>12</a:t>
                      </a:r>
                      <a:endParaRPr lang="en-US" sz="1800" kern="1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5875" marR="0">
                        <a:buNone/>
                      </a:pPr>
                      <a:r>
                        <a:rPr lang="en-US" sz="1800" kern="100" spc="-25" dirty="0">
                          <a:effectLst/>
                          <a:latin typeface="Times New Roman" panose="02020603050405020304" pitchFamily="18" charset="0"/>
                          <a:ea typeface="Century Gothic" panose="020B0502020202020204" pitchFamily="34" charset="0"/>
                          <a:cs typeface="Century Gothic" panose="020B0502020202020204" pitchFamily="34" charset="0"/>
                        </a:rPr>
                        <a:t>12</a:t>
                      </a:r>
                      <a:endParaRPr lang="en-US" sz="1800" kern="1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93053744"/>
                  </a:ext>
                </a:extLst>
              </a:tr>
            </a:tbl>
          </a:graphicData>
        </a:graphic>
      </p:graphicFrame>
      <p:sp>
        <p:nvSpPr>
          <p:cNvPr id="5" name="TextBox 4">
            <a:extLst>
              <a:ext uri="{FF2B5EF4-FFF2-40B4-BE49-F238E27FC236}">
                <a16:creationId xmlns:a16="http://schemas.microsoft.com/office/drawing/2014/main" id="{56E2800D-F646-AF8E-FD8A-1BFC7814AA9D}"/>
              </a:ext>
            </a:extLst>
          </p:cNvPr>
          <p:cNvSpPr txBox="1"/>
          <p:nvPr/>
        </p:nvSpPr>
        <p:spPr>
          <a:xfrm>
            <a:off x="2696368" y="5743396"/>
            <a:ext cx="9237661" cy="1200329"/>
          </a:xfrm>
          <a:prstGeom prst="rect">
            <a:avLst/>
          </a:prstGeom>
          <a:noFill/>
        </p:spPr>
        <p:txBody>
          <a:bodyPr wrap="square">
            <a:spAutoFit/>
          </a:bodyPr>
          <a:lstStyle/>
          <a:p>
            <a:r>
              <a:rPr lang="en-US" sz="1200" dirty="0">
                <a:latin typeface="Lub Dub Medium" panose="020B0603030403020204" pitchFamily="34" charset="0"/>
              </a:rPr>
              <a:t>Adapted with permission from Stout et al. Copyright 2018 American Heart Association, Inc. and American College of Cardiology Foundation.</a:t>
            </a:r>
          </a:p>
          <a:p>
            <a:endParaRPr lang="en-US" sz="1200" dirty="0">
              <a:latin typeface="Lub Dub Medium" panose="020B0603030403020204" pitchFamily="34" charset="0"/>
            </a:endParaRPr>
          </a:p>
          <a:p>
            <a:r>
              <a:rPr lang="en-US" sz="1200" dirty="0">
                <a:latin typeface="Lub Dub Medium" panose="020B0603030403020204" pitchFamily="34" charset="0"/>
              </a:rPr>
              <a:t>*See Section 2.2 for details on the ACHD anatomic and physiological classiﬁcation system.</a:t>
            </a:r>
          </a:p>
          <a:p>
            <a:endParaRPr lang="en-US" sz="1200" dirty="0">
              <a:latin typeface="Lub Dub Medium" panose="020B0603030403020204" pitchFamily="34" charset="0"/>
            </a:endParaRPr>
          </a:p>
          <a:p>
            <a:r>
              <a:rPr lang="en-US" sz="1200" dirty="0">
                <a:latin typeface="Lub Dub Medium" panose="020B0603030403020204" pitchFamily="34" charset="0"/>
              </a:rPr>
              <a:t>ACHD indicates adult congenital heart disease.</a:t>
            </a:r>
          </a:p>
        </p:txBody>
      </p:sp>
    </p:spTree>
    <p:extLst>
      <p:ext uri="{BB962C8B-B14F-4D97-AF65-F5344CB8AC3E}">
        <p14:creationId xmlns:p14="http://schemas.microsoft.com/office/powerpoint/2010/main" val="275898568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134</a:t>
            </a:fld>
            <a:endParaRPr lang="en-US" dirty="0"/>
          </a:p>
        </p:txBody>
      </p:sp>
      <p:sp>
        <p:nvSpPr>
          <p:cNvPr id="2" name="TextBox 1">
            <a:extLst>
              <a:ext uri="{FF2B5EF4-FFF2-40B4-BE49-F238E27FC236}">
                <a16:creationId xmlns:a16="http://schemas.microsoft.com/office/drawing/2014/main" id="{68B6D958-3080-9B0D-F6CC-12C80D944F96}"/>
              </a:ext>
            </a:extLst>
          </p:cNvPr>
          <p:cNvSpPr txBox="1"/>
          <p:nvPr/>
        </p:nvSpPr>
        <p:spPr>
          <a:xfrm>
            <a:off x="3736665" y="1295400"/>
            <a:ext cx="7157070" cy="954107"/>
          </a:xfrm>
          <a:prstGeom prst="rect">
            <a:avLst/>
          </a:prstGeom>
          <a:noFill/>
        </p:spPr>
        <p:txBody>
          <a:bodyPr wrap="square">
            <a:spAutoFit/>
          </a:bodyPr>
          <a:lstStyle/>
          <a:p>
            <a:r>
              <a:rPr lang="en-US" sz="2800" dirty="0">
                <a:latin typeface="Lub Dub Medium" panose="020B0603030403020204" pitchFamily="34" charset="0"/>
              </a:rPr>
              <a:t>Isolated Pulmonary Regurgitation After Repair of Pulmonary Stenosis</a:t>
            </a:r>
          </a:p>
        </p:txBody>
      </p:sp>
      <p:graphicFrame>
        <p:nvGraphicFramePr>
          <p:cNvPr id="3" name="Table 2">
            <a:extLst>
              <a:ext uri="{FF2B5EF4-FFF2-40B4-BE49-F238E27FC236}">
                <a16:creationId xmlns:a16="http://schemas.microsoft.com/office/drawing/2014/main" id="{AC5EEA15-41CC-47F9-FD9A-C3001D7B5A7E}"/>
              </a:ext>
            </a:extLst>
          </p:cNvPr>
          <p:cNvGraphicFramePr>
            <a:graphicFrameLocks noGrp="1"/>
          </p:cNvGraphicFramePr>
          <p:nvPr>
            <p:extLst>
              <p:ext uri="{D42A27DB-BD31-4B8C-83A1-F6EECF244321}">
                <p14:modId xmlns:p14="http://schemas.microsoft.com/office/powerpoint/2010/main" val="4101681290"/>
              </p:ext>
            </p:extLst>
          </p:nvPr>
        </p:nvGraphicFramePr>
        <p:xfrm>
          <a:off x="3027521" y="2674906"/>
          <a:ext cx="8575358" cy="4259294"/>
        </p:xfrm>
        <a:graphic>
          <a:graphicData uri="http://schemas.openxmlformats.org/drawingml/2006/table">
            <a:tbl>
              <a:tblPr firstRow="1" firstCol="1" bandRow="1"/>
              <a:tblGrid>
                <a:gridCol w="829814">
                  <a:extLst>
                    <a:ext uri="{9D8B030D-6E8A-4147-A177-3AD203B41FA5}">
                      <a16:colId xmlns:a16="http://schemas.microsoft.com/office/drawing/2014/main" val="2682563745"/>
                    </a:ext>
                  </a:extLst>
                </a:gridCol>
                <a:gridCol w="917894">
                  <a:extLst>
                    <a:ext uri="{9D8B030D-6E8A-4147-A177-3AD203B41FA5}">
                      <a16:colId xmlns:a16="http://schemas.microsoft.com/office/drawing/2014/main" val="2377202516"/>
                    </a:ext>
                  </a:extLst>
                </a:gridCol>
                <a:gridCol w="6827650">
                  <a:extLst>
                    <a:ext uri="{9D8B030D-6E8A-4147-A177-3AD203B41FA5}">
                      <a16:colId xmlns:a16="http://schemas.microsoft.com/office/drawing/2014/main" val="3785426092"/>
                    </a:ext>
                  </a:extLst>
                </a:gridCol>
              </a:tblGrid>
              <a:tr h="1458705">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0000"/>
                        </a:lnSpc>
                        <a:spcAft>
                          <a:spcPts val="800"/>
                        </a:spcAft>
                        <a:buNone/>
                      </a:pPr>
                      <a:r>
                        <a:rPr lang="en-US" sz="1800" b="1" dirty="0">
                          <a:effectLst/>
                          <a:latin typeface="Times New Roman" panose="02020603050405020304" pitchFamily="18" charset="0"/>
                          <a:ea typeface="Calibri" panose="020F0502020204030204" pitchFamily="34" charset="0"/>
                          <a:cs typeface="Arial" panose="020B0604020202020204" pitchFamily="34" charset="0"/>
                        </a:rPr>
                        <a:t>Recommendations for </a:t>
                      </a: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Isolated Pulmonary Regurgitation After Repair of Pulmonary Stenosis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lnSpc>
                          <a:spcPct val="10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Referenced studies that support recommendations are summarized in the Evidence Table.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660623556"/>
                  </a:ext>
                </a:extLst>
              </a:tr>
              <a:tr h="565866">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COR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LOE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Recommendations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7615057"/>
                  </a:ext>
                </a:extLst>
              </a:tr>
              <a:tr h="565866">
                <a:tc>
                  <a:txBody>
                    <a:bodyPr/>
                    <a:lstStyle/>
                    <a:p>
                      <a:pPr marL="0" marR="0">
                        <a:lnSpc>
                          <a:spcPct val="20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Diagnostic</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43005588"/>
                  </a:ext>
                </a:extLst>
              </a:tr>
              <a:tr h="1668857">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7472" marR="0" indent="-342900">
                        <a:lnSpc>
                          <a:spcPct val="100000"/>
                        </a:lnSpc>
                        <a:spcAft>
                          <a:spcPts val="800"/>
                        </a:spcAft>
                        <a:buFont typeface="+mj-lt"/>
                        <a:buAutoNum type="arabicPeriod"/>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adults with moderate or greater pulmonary regurgitation resulting from treated isolated valvular pulmonary stenosis, CMR imaging is recommended to establish anatomy, quantify the degree of regurgitation, and measure RV volumes and systolic function.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58615257"/>
                  </a:ext>
                </a:extLst>
              </a:tr>
            </a:tbl>
          </a:graphicData>
        </a:graphic>
      </p:graphicFrame>
    </p:spTree>
    <p:extLst>
      <p:ext uri="{BB962C8B-B14F-4D97-AF65-F5344CB8AC3E}">
        <p14:creationId xmlns:p14="http://schemas.microsoft.com/office/powerpoint/2010/main" val="399159086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B1BB8B-9329-02D2-9D09-EEB1A52C0FED}"/>
              </a:ext>
            </a:extLst>
          </p:cNvPr>
          <p:cNvSpPr txBox="1"/>
          <p:nvPr/>
        </p:nvSpPr>
        <p:spPr>
          <a:xfrm>
            <a:off x="3736665" y="660378"/>
            <a:ext cx="7157070" cy="954107"/>
          </a:xfrm>
          <a:prstGeom prst="rect">
            <a:avLst/>
          </a:prstGeom>
          <a:noFill/>
        </p:spPr>
        <p:txBody>
          <a:bodyPr wrap="square">
            <a:spAutoFit/>
          </a:bodyPr>
          <a:lstStyle/>
          <a:p>
            <a:r>
              <a:rPr lang="en-US" sz="2800" dirty="0">
                <a:latin typeface="Lub Dub Medium" panose="020B0603030403020204" pitchFamily="34" charset="0"/>
              </a:rPr>
              <a:t>Isolated Pulmonary Regurgitation After Repair of Pulmonary Stenosis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F2EDBA23-A900-30D1-DE8D-8D06DD927471}"/>
              </a:ext>
            </a:extLst>
          </p:cNvPr>
          <p:cNvGraphicFramePr>
            <a:graphicFrameLocks noGrp="1"/>
          </p:cNvGraphicFramePr>
          <p:nvPr>
            <p:extLst>
              <p:ext uri="{D42A27DB-BD31-4B8C-83A1-F6EECF244321}">
                <p14:modId xmlns:p14="http://schemas.microsoft.com/office/powerpoint/2010/main" val="2751596559"/>
              </p:ext>
            </p:extLst>
          </p:nvPr>
        </p:nvGraphicFramePr>
        <p:xfrm>
          <a:off x="2914650" y="1905000"/>
          <a:ext cx="8801099" cy="4854194"/>
        </p:xfrm>
        <a:graphic>
          <a:graphicData uri="http://schemas.openxmlformats.org/drawingml/2006/table">
            <a:tbl>
              <a:tblPr firstRow="1" firstCol="1" bandRow="1"/>
              <a:tblGrid>
                <a:gridCol w="851657">
                  <a:extLst>
                    <a:ext uri="{9D8B030D-6E8A-4147-A177-3AD203B41FA5}">
                      <a16:colId xmlns:a16="http://schemas.microsoft.com/office/drawing/2014/main" val="2160739260"/>
                    </a:ext>
                  </a:extLst>
                </a:gridCol>
                <a:gridCol w="942056">
                  <a:extLst>
                    <a:ext uri="{9D8B030D-6E8A-4147-A177-3AD203B41FA5}">
                      <a16:colId xmlns:a16="http://schemas.microsoft.com/office/drawing/2014/main" val="935650181"/>
                    </a:ext>
                  </a:extLst>
                </a:gridCol>
                <a:gridCol w="7007386">
                  <a:extLst>
                    <a:ext uri="{9D8B030D-6E8A-4147-A177-3AD203B41FA5}">
                      <a16:colId xmlns:a16="http://schemas.microsoft.com/office/drawing/2014/main" val="2576011413"/>
                    </a:ext>
                  </a:extLst>
                </a:gridCol>
              </a:tblGrid>
              <a:tr h="401928">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9273" marR="59273"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9273" marR="5927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Therapeutic</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9273" marR="59273"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58721081"/>
                  </a:ext>
                </a:extLst>
              </a:tr>
              <a:tr h="1051157">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9273" marR="59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9273" marR="59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7472" marR="0" indent="-342900">
                        <a:lnSpc>
                          <a:spcPct val="100000"/>
                        </a:lnSpc>
                        <a:spcAft>
                          <a:spcPts val="800"/>
                        </a:spcAft>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patients with symptomatic moderate or greater pulmonary regurgitation resulting from treated isolated valvular pulmonary stenosis, pulmonary valve replacement is recommended to improve symptoms.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9273" marR="59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7992107"/>
                  </a:ext>
                </a:extLst>
              </a:tr>
              <a:tr h="1324357">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9273" marR="59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9273" marR="59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7472" marR="0" indent="-342900">
                        <a:lnSpc>
                          <a:spcPct val="100000"/>
                        </a:lnSpc>
                        <a:spcAft>
                          <a:spcPts val="800"/>
                        </a:spcAft>
                        <a:buFont typeface="+mj-lt"/>
                        <a:buAutoNum type="arabicPeriod" startAt="3"/>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asymptomatic patients with moderate or greater pulmonary regurgitation resulting from treatment of isolated pulmonary stenosis with RV systolic dysfunction, pulmonary valve replacement is reasonable to restore valve function and preserve RV systolic function.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9273" marR="59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5607565"/>
                  </a:ext>
                </a:extLst>
              </a:tr>
              <a:tr h="1870758">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2b</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9273" marR="59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9273" marR="59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7472" marR="0" indent="-342900">
                        <a:lnSpc>
                          <a:spcPct val="100000"/>
                        </a:lnSpc>
                        <a:spcAft>
                          <a:spcPts val="800"/>
                        </a:spcAft>
                        <a:buFont typeface="+mj-lt"/>
                        <a:buAutoNum type="arabicPeriod" startAt="4"/>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asymptomatic patients who have moderate or greater pulmonary regurgitation resulting from treatment of isolated pulmonary stenosis and at least moderate tricuspid regurgitation and/or progressive RV dilation or progressive decline in exercise capacity,* pulmonary valve replacement may be reasonable to restore valve function, ameliorate RV size, and preserve RV systolic function.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9273" marR="59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5417838"/>
                  </a:ext>
                </a:extLst>
              </a:tr>
            </a:tbl>
          </a:graphicData>
        </a:graphic>
      </p:graphicFrame>
      <p:sp>
        <p:nvSpPr>
          <p:cNvPr id="5" name="TextBox 4">
            <a:extLst>
              <a:ext uri="{FF2B5EF4-FFF2-40B4-BE49-F238E27FC236}">
                <a16:creationId xmlns:a16="http://schemas.microsoft.com/office/drawing/2014/main" id="{45A5E465-F448-F0AA-5A39-1621908F0EA6}"/>
              </a:ext>
            </a:extLst>
          </p:cNvPr>
          <p:cNvSpPr txBox="1"/>
          <p:nvPr/>
        </p:nvSpPr>
        <p:spPr>
          <a:xfrm>
            <a:off x="2914650" y="7059234"/>
            <a:ext cx="7315200" cy="276999"/>
          </a:xfrm>
          <a:prstGeom prst="rect">
            <a:avLst/>
          </a:prstGeom>
          <a:noFill/>
        </p:spPr>
        <p:txBody>
          <a:bodyPr wrap="square">
            <a:spAutoFit/>
          </a:bodyPr>
          <a:lstStyle/>
          <a:p>
            <a:r>
              <a:rPr lang="en-US" sz="1200" dirty="0">
                <a:latin typeface="Lub Dub Medium" panose="020B0603030403020204" pitchFamily="34" charset="0"/>
              </a:rPr>
              <a:t>*See Figure 5.</a:t>
            </a:r>
          </a:p>
        </p:txBody>
      </p:sp>
    </p:spTree>
    <p:extLst>
      <p:ext uri="{BB962C8B-B14F-4D97-AF65-F5344CB8AC3E}">
        <p14:creationId xmlns:p14="http://schemas.microsoft.com/office/powerpoint/2010/main" val="332668670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136</a:t>
            </a:fld>
            <a:endParaRPr lang="en-US" dirty="0"/>
          </a:p>
        </p:txBody>
      </p:sp>
      <p:sp>
        <p:nvSpPr>
          <p:cNvPr id="2" name="TextBox 1">
            <a:extLst>
              <a:ext uri="{FF2B5EF4-FFF2-40B4-BE49-F238E27FC236}">
                <a16:creationId xmlns:a16="http://schemas.microsoft.com/office/drawing/2014/main" id="{44AED93A-EA08-5287-EBA0-67796D0E8BB4}"/>
              </a:ext>
            </a:extLst>
          </p:cNvPr>
          <p:cNvSpPr txBox="1"/>
          <p:nvPr/>
        </p:nvSpPr>
        <p:spPr>
          <a:xfrm>
            <a:off x="304800" y="1201520"/>
            <a:ext cx="2816535" cy="3225822"/>
          </a:xfrm>
          <a:prstGeom prst="rect">
            <a:avLst/>
          </a:prstGeom>
          <a:noFill/>
        </p:spPr>
        <p:txBody>
          <a:bodyPr wrap="square">
            <a:spAutoFit/>
          </a:bodyPr>
          <a:lstStyle/>
          <a:p>
            <a:r>
              <a:rPr lang="en-US" sz="2800" dirty="0">
                <a:latin typeface="Lub Dub Medium" panose="020B0603030403020204" pitchFamily="34" charset="0"/>
              </a:rPr>
              <a:t>Figure 5. Isolated Pulmonary Regurgitation After Repair of Pulmonary Stenosis.</a:t>
            </a:r>
          </a:p>
        </p:txBody>
      </p:sp>
      <p:pic>
        <p:nvPicPr>
          <p:cNvPr id="4" name="Picture 3" descr="A diagram of a patient's work flow&#10;&#10;AI-generated content may be incorrect.">
            <a:extLst>
              <a:ext uri="{FF2B5EF4-FFF2-40B4-BE49-F238E27FC236}">
                <a16:creationId xmlns:a16="http://schemas.microsoft.com/office/drawing/2014/main" id="{75EDF1BB-A5D7-DA30-B7AE-FE3A4CAEDA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0"/>
            <a:ext cx="8763008" cy="7474330"/>
          </a:xfrm>
          <a:prstGeom prst="rect">
            <a:avLst/>
          </a:prstGeom>
        </p:spPr>
      </p:pic>
      <p:sp>
        <p:nvSpPr>
          <p:cNvPr id="7" name="TextBox 6">
            <a:extLst>
              <a:ext uri="{FF2B5EF4-FFF2-40B4-BE49-F238E27FC236}">
                <a16:creationId xmlns:a16="http://schemas.microsoft.com/office/drawing/2014/main" id="{8B135D6B-C175-2E3B-2D73-08E9F2335BB4}"/>
              </a:ext>
            </a:extLst>
          </p:cNvPr>
          <p:cNvSpPr txBox="1"/>
          <p:nvPr/>
        </p:nvSpPr>
        <p:spPr>
          <a:xfrm>
            <a:off x="304800" y="4427342"/>
            <a:ext cx="3352800" cy="3046988"/>
          </a:xfrm>
          <a:prstGeom prst="rect">
            <a:avLst/>
          </a:prstGeom>
          <a:noFill/>
        </p:spPr>
        <p:txBody>
          <a:bodyPr wrap="square">
            <a:spAutoFit/>
          </a:bodyPr>
          <a:lstStyle/>
          <a:p>
            <a:r>
              <a:rPr lang="en-US" sz="1200" dirty="0">
                <a:latin typeface="Lub Dub Medium" panose="020B0603030403020204" pitchFamily="34" charset="0"/>
              </a:rPr>
              <a:t>For routine follow-up and testing intervals, see Table 29.</a:t>
            </a:r>
          </a:p>
          <a:p>
            <a:endParaRPr lang="en-US" sz="1200" dirty="0">
              <a:latin typeface="Lub Dub Medium" panose="020B0603030403020204" pitchFamily="34" charset="0"/>
            </a:endParaRPr>
          </a:p>
          <a:p>
            <a:r>
              <a:rPr lang="en-US" sz="1200" dirty="0">
                <a:latin typeface="Lub Dub Medium" panose="020B0603030403020204" pitchFamily="34" charset="0"/>
              </a:rPr>
              <a:t>*Symptoms may include dyspnea, chest pain, and/or exercise intolerance attributable to PR or otherwise unexplained.</a:t>
            </a:r>
          </a:p>
          <a:p>
            <a:endParaRPr lang="en-US" sz="1200" dirty="0">
              <a:latin typeface="Lub Dub Medium" panose="020B0603030403020204" pitchFamily="34" charset="0"/>
            </a:endParaRPr>
          </a:p>
          <a:p>
            <a:r>
              <a:rPr lang="en-US" sz="1200" dirty="0">
                <a:latin typeface="Lub Dub Medium" panose="020B0603030403020204" pitchFamily="34" charset="0"/>
              </a:rPr>
              <a:t>PR indicates pulmonary regurgitation; PS, pulmonary stenosis; RV, right ventricular; and TR, tricuspid regurgitation.</a:t>
            </a:r>
          </a:p>
          <a:p>
            <a:endParaRPr lang="en-US" sz="1200" dirty="0">
              <a:latin typeface="Lub Dub Medium" panose="020B0603030403020204" pitchFamily="34" charset="0"/>
            </a:endParaRPr>
          </a:p>
          <a:p>
            <a:r>
              <a:rPr lang="en-US" sz="1200" dirty="0">
                <a:latin typeface="Lub Dub Medium" panose="020B0603030403020204" pitchFamily="34" charset="0"/>
              </a:rPr>
              <a:t>Modified with permission from Stout et al. Copyright 2018 American Heart Association, Inc. and American College of Cardiology Foundation.</a:t>
            </a:r>
          </a:p>
        </p:txBody>
      </p:sp>
    </p:spTree>
    <p:extLst>
      <p:ext uri="{BB962C8B-B14F-4D97-AF65-F5344CB8AC3E}">
        <p14:creationId xmlns:p14="http://schemas.microsoft.com/office/powerpoint/2010/main" val="60398232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8F6D6B-0C57-1B2C-118B-2DFDA6B65DD6}"/>
              </a:ext>
            </a:extLst>
          </p:cNvPr>
          <p:cNvSpPr txBox="1"/>
          <p:nvPr/>
        </p:nvSpPr>
        <p:spPr>
          <a:xfrm>
            <a:off x="3390898" y="1363532"/>
            <a:ext cx="7848600" cy="954107"/>
          </a:xfrm>
          <a:prstGeom prst="rect">
            <a:avLst/>
          </a:prstGeom>
          <a:noFill/>
        </p:spPr>
        <p:txBody>
          <a:bodyPr wrap="square">
            <a:spAutoFit/>
          </a:bodyPr>
          <a:lstStyle/>
          <a:p>
            <a:r>
              <a:rPr lang="en-US" sz="2800" dirty="0">
                <a:latin typeface="Lub Dub Medium" panose="020B0603030403020204" pitchFamily="34" charset="0"/>
              </a:rPr>
              <a:t>Table 29. Isolated Pulmonary Regurgitation After Repair of Pulmonary Stenosis</a:t>
            </a:r>
          </a:p>
        </p:txBody>
      </p:sp>
      <p:graphicFrame>
        <p:nvGraphicFramePr>
          <p:cNvPr id="3" name="Table 2">
            <a:extLst>
              <a:ext uri="{FF2B5EF4-FFF2-40B4-BE49-F238E27FC236}">
                <a16:creationId xmlns:a16="http://schemas.microsoft.com/office/drawing/2014/main" id="{C442EF91-64D7-C5C5-7CE4-3494557631D1}"/>
              </a:ext>
            </a:extLst>
          </p:cNvPr>
          <p:cNvGraphicFramePr>
            <a:graphicFrameLocks noGrp="1"/>
          </p:cNvGraphicFramePr>
          <p:nvPr>
            <p:extLst>
              <p:ext uri="{D42A27DB-BD31-4B8C-83A1-F6EECF244321}">
                <p14:modId xmlns:p14="http://schemas.microsoft.com/office/powerpoint/2010/main" val="3916233510"/>
              </p:ext>
            </p:extLst>
          </p:nvPr>
        </p:nvGraphicFramePr>
        <p:xfrm>
          <a:off x="2757883" y="2590800"/>
          <a:ext cx="9114631" cy="3039429"/>
        </p:xfrm>
        <a:graphic>
          <a:graphicData uri="http://schemas.openxmlformats.org/drawingml/2006/table">
            <a:tbl>
              <a:tblPr firstRow="1" firstCol="1" lastRow="1" lastCol="1" bandRow="1" bandCol="1"/>
              <a:tblGrid>
                <a:gridCol w="2652869">
                  <a:extLst>
                    <a:ext uri="{9D8B030D-6E8A-4147-A177-3AD203B41FA5}">
                      <a16:colId xmlns:a16="http://schemas.microsoft.com/office/drawing/2014/main" val="273137557"/>
                    </a:ext>
                  </a:extLst>
                </a:gridCol>
                <a:gridCol w="1591721">
                  <a:extLst>
                    <a:ext uri="{9D8B030D-6E8A-4147-A177-3AD203B41FA5}">
                      <a16:colId xmlns:a16="http://schemas.microsoft.com/office/drawing/2014/main" val="3011777608"/>
                    </a:ext>
                  </a:extLst>
                </a:gridCol>
                <a:gridCol w="1591721">
                  <a:extLst>
                    <a:ext uri="{9D8B030D-6E8A-4147-A177-3AD203B41FA5}">
                      <a16:colId xmlns:a16="http://schemas.microsoft.com/office/drawing/2014/main" val="3745793007"/>
                    </a:ext>
                  </a:extLst>
                </a:gridCol>
                <a:gridCol w="1703179">
                  <a:extLst>
                    <a:ext uri="{9D8B030D-6E8A-4147-A177-3AD203B41FA5}">
                      <a16:colId xmlns:a16="http://schemas.microsoft.com/office/drawing/2014/main" val="3347169886"/>
                    </a:ext>
                  </a:extLst>
                </a:gridCol>
                <a:gridCol w="1575141">
                  <a:extLst>
                    <a:ext uri="{9D8B030D-6E8A-4147-A177-3AD203B41FA5}">
                      <a16:colId xmlns:a16="http://schemas.microsoft.com/office/drawing/2014/main" val="3935381539"/>
                    </a:ext>
                  </a:extLst>
                </a:gridCol>
              </a:tblGrid>
              <a:tr h="500712">
                <a:tc>
                  <a:txBody>
                    <a:bodyPr/>
                    <a:lstStyle/>
                    <a:p>
                      <a:pPr marL="0" marR="0">
                        <a:buNone/>
                      </a:pPr>
                      <a:r>
                        <a:rPr lang="en-US" sz="1800" b="1" kern="100">
                          <a:effectLst/>
                          <a:latin typeface="Times New Roman" panose="02020603050405020304" pitchFamily="18" charset="0"/>
                          <a:ea typeface="Century Gothic" panose="020B0502020202020204" pitchFamily="34" charset="0"/>
                          <a:cs typeface="Century Gothic" panose="020B0502020202020204" pitchFamily="34" charset="0"/>
                        </a:rPr>
                        <a:t>Type of Follow-Up or </a:t>
                      </a:r>
                      <a:r>
                        <a:rPr lang="en-US" sz="1800" b="1" kern="100" spc="-10">
                          <a:effectLst/>
                          <a:latin typeface="Times New Roman" panose="02020603050405020304" pitchFamily="18" charset="0"/>
                          <a:ea typeface="Century Gothic" panose="020B0502020202020204" pitchFamily="34" charset="0"/>
                          <a:cs typeface="Century Gothic" panose="020B0502020202020204" pitchFamily="34" charset="0"/>
                        </a:rPr>
                        <a:t>Testing</a:t>
                      </a:r>
                      <a:endParaRPr lang="en-US" sz="1800" kern="1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800" b="1" kern="100" dirty="0">
                          <a:solidFill>
                            <a:srgbClr val="000000"/>
                          </a:solidFill>
                          <a:effectLst/>
                          <a:latin typeface="Times New Roman" panose="02020603050405020304" pitchFamily="18" charset="0"/>
                          <a:ea typeface="Century Gothic" panose="020B0502020202020204" pitchFamily="34" charset="0"/>
                          <a:cs typeface="Century Gothic" panose="020B0502020202020204" pitchFamily="34" charset="0"/>
                        </a:rPr>
                        <a:t>Physiological Stage A</a:t>
                      </a:r>
                      <a:r>
                        <a:rPr lang="en-US" sz="1800" b="1" u="none" strike="noStrike" kern="100" dirty="0">
                          <a:solidFill>
                            <a:srgbClr val="000000"/>
                          </a:solidFill>
                          <a:effectLst/>
                          <a:latin typeface="Times New Roman" panose="02020603050405020304" pitchFamily="18" charset="0"/>
                          <a:ea typeface="Century Gothic" panose="020B0502020202020204" pitchFamily="34" charset="0"/>
                          <a:cs typeface="Century Gothic" panose="020B0502020202020204" pitchFamily="34" charset="0"/>
                          <a:hlinkClick r:id="rId2" action="ppaction://hlinkfile"/>
                        </a:rPr>
                        <a:t>*</a:t>
                      </a:r>
                      <a:r>
                        <a:rPr lang="en-US" sz="1800" b="1" kern="100" dirty="0">
                          <a:solidFill>
                            <a:srgbClr val="000000"/>
                          </a:solidFill>
                          <a:effectLst/>
                          <a:latin typeface="Times New Roman" panose="02020603050405020304" pitchFamily="18" charset="0"/>
                          <a:ea typeface="Century Gothic" panose="020B0502020202020204" pitchFamily="34" charset="0"/>
                          <a:cs typeface="Century Gothic" panose="020B0502020202020204" pitchFamily="34" charset="0"/>
                        </a:rPr>
                        <a:t> </a:t>
                      </a:r>
                      <a:r>
                        <a:rPr lang="en-US" sz="1800" b="1" kern="100" spc="-20" dirty="0">
                          <a:solidFill>
                            <a:srgbClr val="000000"/>
                          </a:solidFill>
                          <a:effectLst/>
                          <a:latin typeface="Times New Roman" panose="02020603050405020304" pitchFamily="18" charset="0"/>
                          <a:ea typeface="Century Gothic" panose="020B0502020202020204" pitchFamily="34" charset="0"/>
                          <a:cs typeface="Century Gothic" panose="020B0502020202020204" pitchFamily="34" charset="0"/>
                        </a:rPr>
                        <a:t>(mo)</a:t>
                      </a:r>
                      <a:endParaRPr lang="en-US" sz="1800" kern="1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800" b="1" kern="100">
                          <a:effectLst/>
                          <a:latin typeface="Times New Roman" panose="02020603050405020304" pitchFamily="18" charset="0"/>
                          <a:ea typeface="Century Gothic" panose="020B0502020202020204" pitchFamily="34" charset="0"/>
                          <a:cs typeface="Century Gothic" panose="020B0502020202020204" pitchFamily="34" charset="0"/>
                        </a:rPr>
                        <a:t>Physiological Stage B</a:t>
                      </a:r>
                      <a:r>
                        <a:rPr lang="en-US" sz="1800" b="1" u="none" strike="noStrike" kern="100">
                          <a:solidFill>
                            <a:srgbClr val="0070C0"/>
                          </a:solidFill>
                          <a:effectLst/>
                          <a:latin typeface="Times New Roman" panose="02020603050405020304" pitchFamily="18" charset="0"/>
                          <a:ea typeface="Century Gothic" panose="020B0502020202020204" pitchFamily="34" charset="0"/>
                          <a:cs typeface="Century Gothic" panose="020B0502020202020204" pitchFamily="34" charset="0"/>
                          <a:hlinkClick r:id="rId2" action="ppaction://hlinkfile"/>
                        </a:rPr>
                        <a:t>*</a:t>
                      </a:r>
                      <a:r>
                        <a:rPr lang="en-US" sz="1800" b="1" kern="100">
                          <a:effectLst/>
                          <a:latin typeface="Times New Roman" panose="02020603050405020304" pitchFamily="18" charset="0"/>
                          <a:ea typeface="Century Gothic" panose="020B0502020202020204" pitchFamily="34" charset="0"/>
                          <a:cs typeface="Century Gothic" panose="020B0502020202020204" pitchFamily="34" charset="0"/>
                        </a:rPr>
                        <a:t> </a:t>
                      </a:r>
                      <a:r>
                        <a:rPr lang="en-US" sz="1800" b="1" kern="100" spc="-20">
                          <a:effectLst/>
                          <a:latin typeface="Times New Roman" panose="02020603050405020304" pitchFamily="18" charset="0"/>
                          <a:ea typeface="Century Gothic" panose="020B0502020202020204" pitchFamily="34" charset="0"/>
                          <a:cs typeface="Century Gothic" panose="020B0502020202020204" pitchFamily="34" charset="0"/>
                        </a:rPr>
                        <a:t>(mo)</a:t>
                      </a:r>
                      <a:endParaRPr lang="en-US" sz="1800" kern="1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85090">
                        <a:buNone/>
                      </a:pPr>
                      <a:r>
                        <a:rPr lang="en-US" sz="1800" b="1" kern="100">
                          <a:solidFill>
                            <a:srgbClr val="000000"/>
                          </a:solidFill>
                          <a:effectLst/>
                          <a:latin typeface="Times New Roman" panose="02020603050405020304" pitchFamily="18" charset="0"/>
                          <a:ea typeface="Century Gothic" panose="020B0502020202020204" pitchFamily="34" charset="0"/>
                          <a:cs typeface="Century Gothic" panose="020B0502020202020204" pitchFamily="34" charset="0"/>
                        </a:rPr>
                        <a:t>Physiological</a:t>
                      </a:r>
                      <a:r>
                        <a:rPr lang="en-US" sz="1800" b="1" kern="100" spc="-10">
                          <a:solidFill>
                            <a:srgbClr val="000000"/>
                          </a:solidFill>
                          <a:effectLst/>
                          <a:latin typeface="Times New Roman" panose="02020603050405020304" pitchFamily="18" charset="0"/>
                          <a:ea typeface="Century Gothic" panose="020B0502020202020204" pitchFamily="34" charset="0"/>
                          <a:cs typeface="Century Gothic" panose="020B0502020202020204" pitchFamily="34" charset="0"/>
                        </a:rPr>
                        <a:t> </a:t>
                      </a:r>
                      <a:r>
                        <a:rPr lang="en-US" sz="1800" b="1" kern="100">
                          <a:solidFill>
                            <a:srgbClr val="000000"/>
                          </a:solidFill>
                          <a:effectLst/>
                          <a:latin typeface="Times New Roman" panose="02020603050405020304" pitchFamily="18" charset="0"/>
                          <a:ea typeface="Century Gothic" panose="020B0502020202020204" pitchFamily="34" charset="0"/>
                          <a:cs typeface="Century Gothic" panose="020B0502020202020204" pitchFamily="34" charset="0"/>
                        </a:rPr>
                        <a:t>Stage</a:t>
                      </a:r>
                      <a:r>
                        <a:rPr lang="en-US" sz="1800" b="1" kern="100" spc="-10">
                          <a:solidFill>
                            <a:srgbClr val="000000"/>
                          </a:solidFill>
                          <a:effectLst/>
                          <a:latin typeface="Times New Roman" panose="02020603050405020304" pitchFamily="18" charset="0"/>
                          <a:ea typeface="Century Gothic" panose="020B0502020202020204" pitchFamily="34" charset="0"/>
                          <a:cs typeface="Century Gothic" panose="020B0502020202020204" pitchFamily="34" charset="0"/>
                        </a:rPr>
                        <a:t> </a:t>
                      </a:r>
                      <a:r>
                        <a:rPr lang="en-US" sz="1800" b="1" kern="100">
                          <a:solidFill>
                            <a:srgbClr val="000000"/>
                          </a:solidFill>
                          <a:effectLst/>
                          <a:latin typeface="Times New Roman" panose="02020603050405020304" pitchFamily="18" charset="0"/>
                          <a:ea typeface="Century Gothic" panose="020B0502020202020204" pitchFamily="34" charset="0"/>
                          <a:cs typeface="Century Gothic" panose="020B0502020202020204" pitchFamily="34" charset="0"/>
                        </a:rPr>
                        <a:t>C</a:t>
                      </a:r>
                      <a:r>
                        <a:rPr lang="en-US" sz="1800" b="1" u="none" strike="noStrike" kern="100">
                          <a:solidFill>
                            <a:srgbClr val="000000"/>
                          </a:solidFill>
                          <a:effectLst/>
                          <a:latin typeface="Times New Roman" panose="02020603050405020304" pitchFamily="18" charset="0"/>
                          <a:ea typeface="Century Gothic" panose="020B0502020202020204" pitchFamily="34" charset="0"/>
                          <a:cs typeface="Century Gothic" panose="020B0502020202020204" pitchFamily="34" charset="0"/>
                          <a:hlinkClick r:id="rId2" action="ppaction://hlinkfile"/>
                        </a:rPr>
                        <a:t>*</a:t>
                      </a:r>
                      <a:r>
                        <a:rPr lang="en-US" sz="1800" b="1" kern="100">
                          <a:solidFill>
                            <a:srgbClr val="000000"/>
                          </a:solidFill>
                          <a:effectLst/>
                          <a:latin typeface="Times New Roman" panose="02020603050405020304" pitchFamily="18" charset="0"/>
                          <a:ea typeface="Century Gothic" panose="020B0502020202020204" pitchFamily="34" charset="0"/>
                          <a:cs typeface="Century Gothic" panose="020B0502020202020204" pitchFamily="34" charset="0"/>
                        </a:rPr>
                        <a:t> </a:t>
                      </a:r>
                      <a:r>
                        <a:rPr lang="en-US" sz="1800" b="1" kern="100" spc="-20">
                          <a:solidFill>
                            <a:srgbClr val="000000"/>
                          </a:solidFill>
                          <a:effectLst/>
                          <a:latin typeface="Times New Roman" panose="02020603050405020304" pitchFamily="18" charset="0"/>
                          <a:ea typeface="Century Gothic" panose="020B0502020202020204" pitchFamily="34" charset="0"/>
                          <a:cs typeface="Century Gothic" panose="020B0502020202020204" pitchFamily="34" charset="0"/>
                        </a:rPr>
                        <a:t>(mo)</a:t>
                      </a:r>
                      <a:endParaRPr lang="en-US" sz="1800" kern="1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800" b="1" kern="100" dirty="0">
                          <a:effectLst/>
                          <a:latin typeface="Times New Roman" panose="02020603050405020304" pitchFamily="18" charset="0"/>
                          <a:ea typeface="Century Gothic" panose="020B0502020202020204" pitchFamily="34" charset="0"/>
                          <a:cs typeface="Century Gothic" panose="020B0502020202020204" pitchFamily="34" charset="0"/>
                        </a:rPr>
                        <a:t>Physiological</a:t>
                      </a:r>
                      <a:r>
                        <a:rPr lang="en-US" sz="1800" b="1" kern="100" spc="-10" dirty="0">
                          <a:effectLst/>
                          <a:latin typeface="Times New Roman" panose="02020603050405020304" pitchFamily="18" charset="0"/>
                          <a:ea typeface="Century Gothic" panose="020B0502020202020204" pitchFamily="34" charset="0"/>
                          <a:cs typeface="Century Gothic" panose="020B0502020202020204" pitchFamily="34" charset="0"/>
                        </a:rPr>
                        <a:t> </a:t>
                      </a:r>
                      <a:r>
                        <a:rPr lang="en-US" sz="1800" b="1" kern="100" dirty="0">
                          <a:effectLst/>
                          <a:latin typeface="Times New Roman" panose="02020603050405020304" pitchFamily="18" charset="0"/>
                          <a:ea typeface="Century Gothic" panose="020B0502020202020204" pitchFamily="34" charset="0"/>
                          <a:cs typeface="Century Gothic" panose="020B0502020202020204" pitchFamily="34" charset="0"/>
                        </a:rPr>
                        <a:t>Stage</a:t>
                      </a:r>
                      <a:r>
                        <a:rPr lang="en-US" sz="1800" b="1" kern="100" spc="-10" dirty="0">
                          <a:effectLst/>
                          <a:latin typeface="Times New Roman" panose="02020603050405020304" pitchFamily="18" charset="0"/>
                          <a:ea typeface="Century Gothic" panose="020B0502020202020204" pitchFamily="34" charset="0"/>
                          <a:cs typeface="Century Gothic" panose="020B0502020202020204" pitchFamily="34" charset="0"/>
                        </a:rPr>
                        <a:t> </a:t>
                      </a:r>
                      <a:r>
                        <a:rPr lang="en-US" sz="1800" b="1" kern="100" dirty="0">
                          <a:effectLst/>
                          <a:latin typeface="Times New Roman" panose="02020603050405020304" pitchFamily="18" charset="0"/>
                          <a:ea typeface="Century Gothic" panose="020B0502020202020204" pitchFamily="34" charset="0"/>
                          <a:cs typeface="Century Gothic" panose="020B0502020202020204" pitchFamily="34" charset="0"/>
                        </a:rPr>
                        <a:t>D</a:t>
                      </a:r>
                      <a:r>
                        <a:rPr lang="en-US" sz="1800" b="1" u="none" strike="noStrike" kern="100" dirty="0">
                          <a:solidFill>
                            <a:srgbClr val="0070C0"/>
                          </a:solidFill>
                          <a:effectLst/>
                          <a:latin typeface="Times New Roman" panose="02020603050405020304" pitchFamily="18" charset="0"/>
                          <a:ea typeface="Century Gothic" panose="020B0502020202020204" pitchFamily="34" charset="0"/>
                          <a:cs typeface="Century Gothic" panose="020B0502020202020204" pitchFamily="34" charset="0"/>
                          <a:hlinkClick r:id="rId2" action="ppaction://hlinkfile"/>
                        </a:rPr>
                        <a:t>*</a:t>
                      </a:r>
                      <a:r>
                        <a:rPr lang="en-US" sz="1800" b="1" kern="100" dirty="0">
                          <a:effectLst/>
                          <a:latin typeface="Times New Roman" panose="02020603050405020304" pitchFamily="18" charset="0"/>
                          <a:ea typeface="Century Gothic" panose="020B0502020202020204" pitchFamily="34" charset="0"/>
                          <a:cs typeface="Century Gothic" panose="020B0502020202020204" pitchFamily="34" charset="0"/>
                        </a:rPr>
                        <a:t> </a:t>
                      </a:r>
                      <a:r>
                        <a:rPr lang="en-US" sz="1800" b="1" kern="100" spc="-20" dirty="0">
                          <a:effectLst/>
                          <a:latin typeface="Times New Roman" panose="02020603050405020304" pitchFamily="18" charset="0"/>
                          <a:ea typeface="Century Gothic" panose="020B0502020202020204" pitchFamily="34" charset="0"/>
                          <a:cs typeface="Century Gothic" panose="020B0502020202020204" pitchFamily="34" charset="0"/>
                        </a:rPr>
                        <a:t>(</a:t>
                      </a:r>
                      <a:r>
                        <a:rPr lang="en-US" sz="1800" b="1" kern="100" spc="-20" dirty="0" err="1">
                          <a:effectLst/>
                          <a:latin typeface="Times New Roman" panose="02020603050405020304" pitchFamily="18" charset="0"/>
                          <a:ea typeface="Century Gothic" panose="020B0502020202020204" pitchFamily="34" charset="0"/>
                          <a:cs typeface="Century Gothic" panose="020B0502020202020204" pitchFamily="34" charset="0"/>
                        </a:rPr>
                        <a:t>mo</a:t>
                      </a:r>
                      <a:r>
                        <a:rPr lang="en-US" sz="1800" b="1" kern="100" spc="-20" dirty="0">
                          <a:effectLst/>
                          <a:latin typeface="Times New Roman" panose="02020603050405020304" pitchFamily="18" charset="0"/>
                          <a:ea typeface="Century Gothic" panose="020B0502020202020204" pitchFamily="34" charset="0"/>
                          <a:cs typeface="Century Gothic" panose="020B0502020202020204" pitchFamily="34" charset="0"/>
                        </a:rPr>
                        <a:t>)</a:t>
                      </a:r>
                      <a:endParaRPr lang="en-US" sz="1800" kern="1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1861470"/>
                  </a:ext>
                </a:extLst>
              </a:tr>
              <a:tr h="580762">
                <a:tc>
                  <a:txBody>
                    <a:bodyPr/>
                    <a:lstStyle/>
                    <a:p>
                      <a:pPr marL="0" marR="0">
                        <a:lnSpc>
                          <a:spcPct val="200000"/>
                        </a:lnSpc>
                        <a:buNone/>
                      </a:pPr>
                      <a:r>
                        <a:rPr lang="en-US" sz="1800" kern="100">
                          <a:solidFill>
                            <a:srgbClr val="000000"/>
                          </a:solidFill>
                          <a:effectLst/>
                          <a:latin typeface="Times New Roman" panose="02020603050405020304" pitchFamily="18" charset="0"/>
                          <a:ea typeface="Century Gothic" panose="020B0502020202020204" pitchFamily="34" charset="0"/>
                          <a:cs typeface="Century Gothic" panose="020B0502020202020204" pitchFamily="34" charset="0"/>
                        </a:rPr>
                        <a:t>Outpatient ACHD cardiologist</a:t>
                      </a:r>
                      <a:endParaRPr lang="en-US" sz="1800" kern="1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9690" marR="0">
                        <a:buNone/>
                      </a:pPr>
                      <a:r>
                        <a:rPr lang="en-US" sz="1800" kern="100" spc="-10" dirty="0">
                          <a:solidFill>
                            <a:srgbClr val="000000"/>
                          </a:solidFill>
                          <a:effectLst/>
                          <a:latin typeface="Times New Roman" panose="02020603050405020304" pitchFamily="18" charset="0"/>
                          <a:ea typeface="Century Gothic" panose="020B0502020202020204" pitchFamily="34" charset="0"/>
                          <a:cs typeface="Century Gothic" panose="020B0502020202020204" pitchFamily="34" charset="0"/>
                        </a:rPr>
                        <a:t>36–60</a:t>
                      </a:r>
                      <a:endParaRPr lang="en-US" sz="1800" kern="1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635">
                        <a:buNone/>
                      </a:pPr>
                      <a:r>
                        <a:rPr lang="en-US" sz="1800" kern="100" spc="-25">
                          <a:solidFill>
                            <a:srgbClr val="000000"/>
                          </a:solidFill>
                          <a:effectLst/>
                          <a:latin typeface="Times New Roman" panose="02020603050405020304" pitchFamily="18" charset="0"/>
                          <a:ea typeface="Century Gothic" panose="020B0502020202020204" pitchFamily="34" charset="0"/>
                          <a:cs typeface="Century Gothic" panose="020B0502020202020204" pitchFamily="34" charset="0"/>
                        </a:rPr>
                        <a:t>24</a:t>
                      </a:r>
                      <a:endParaRPr lang="en-US" sz="1800" kern="1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35" marR="635">
                        <a:buNone/>
                      </a:pPr>
                      <a:r>
                        <a:rPr lang="en-US" sz="1800" kern="100" spc="-20">
                          <a:solidFill>
                            <a:srgbClr val="000000"/>
                          </a:solidFill>
                          <a:effectLst/>
                          <a:latin typeface="Times New Roman" panose="02020603050405020304" pitchFamily="18" charset="0"/>
                          <a:ea typeface="Century Gothic" panose="020B0502020202020204" pitchFamily="34" charset="0"/>
                          <a:cs typeface="Century Gothic" panose="020B0502020202020204" pitchFamily="34" charset="0"/>
                        </a:rPr>
                        <a:t>6–12</a:t>
                      </a:r>
                      <a:endParaRPr lang="en-US" sz="1800" kern="1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5875" marR="0">
                        <a:buNone/>
                      </a:pPr>
                      <a:r>
                        <a:rPr lang="en-US" sz="1800" kern="100" spc="-25" dirty="0">
                          <a:solidFill>
                            <a:srgbClr val="000000"/>
                          </a:solidFill>
                          <a:effectLst/>
                          <a:latin typeface="Times New Roman" panose="02020603050405020304" pitchFamily="18" charset="0"/>
                          <a:ea typeface="Century Gothic" panose="020B0502020202020204" pitchFamily="34" charset="0"/>
                          <a:cs typeface="Century Gothic" panose="020B0502020202020204" pitchFamily="34" charset="0"/>
                        </a:rPr>
                        <a:t>3–6</a:t>
                      </a:r>
                      <a:endParaRPr lang="en-US" sz="1800" kern="1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2682395"/>
                  </a:ext>
                </a:extLst>
              </a:tr>
              <a:tr h="333808">
                <a:tc>
                  <a:txBody>
                    <a:bodyPr/>
                    <a:lstStyle/>
                    <a:p>
                      <a:pPr marL="0" marR="0">
                        <a:lnSpc>
                          <a:spcPct val="200000"/>
                        </a:lnSpc>
                        <a:buNone/>
                      </a:pPr>
                      <a:r>
                        <a:rPr lang="en-US" sz="1800" kern="100">
                          <a:effectLst/>
                          <a:latin typeface="Times New Roman" panose="02020603050405020304" pitchFamily="18" charset="0"/>
                          <a:ea typeface="Century Gothic" panose="020B0502020202020204" pitchFamily="34" charset="0"/>
                          <a:cs typeface="Century Gothic" panose="020B0502020202020204" pitchFamily="34" charset="0"/>
                        </a:rPr>
                        <a:t>Electrocardiogram</a:t>
                      </a:r>
                      <a:endParaRPr lang="en-US" sz="1800" kern="1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9690" marR="0">
                        <a:buNone/>
                      </a:pPr>
                      <a:r>
                        <a:rPr lang="en-US" sz="1800" kern="100" spc="-10" dirty="0">
                          <a:solidFill>
                            <a:srgbClr val="000000"/>
                          </a:solidFill>
                          <a:effectLst/>
                          <a:latin typeface="Times New Roman" panose="02020603050405020304" pitchFamily="18" charset="0"/>
                          <a:ea typeface="Century Gothic" panose="020B0502020202020204" pitchFamily="34" charset="0"/>
                          <a:cs typeface="Century Gothic" panose="020B0502020202020204" pitchFamily="34" charset="0"/>
                        </a:rPr>
                        <a:t>36–60</a:t>
                      </a:r>
                      <a:endParaRPr lang="en-US" sz="1800" kern="1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635">
                        <a:buNone/>
                      </a:pPr>
                      <a:r>
                        <a:rPr lang="en-US" sz="1800" kern="100" spc="-25">
                          <a:effectLst/>
                          <a:latin typeface="Times New Roman" panose="02020603050405020304" pitchFamily="18" charset="0"/>
                          <a:ea typeface="Century Gothic" panose="020B0502020202020204" pitchFamily="34" charset="0"/>
                          <a:cs typeface="Century Gothic" panose="020B0502020202020204" pitchFamily="34" charset="0"/>
                        </a:rPr>
                        <a:t>24</a:t>
                      </a:r>
                      <a:endParaRPr lang="en-US" sz="1800" kern="1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35" marR="635">
                        <a:buNone/>
                      </a:pPr>
                      <a:r>
                        <a:rPr lang="en-US" sz="1800" kern="100" spc="-25">
                          <a:solidFill>
                            <a:srgbClr val="000000"/>
                          </a:solidFill>
                          <a:effectLst/>
                          <a:latin typeface="Times New Roman" panose="02020603050405020304" pitchFamily="18" charset="0"/>
                          <a:ea typeface="Century Gothic" panose="020B0502020202020204" pitchFamily="34" charset="0"/>
                          <a:cs typeface="Century Gothic" panose="020B0502020202020204" pitchFamily="34" charset="0"/>
                        </a:rPr>
                        <a:t>12</a:t>
                      </a:r>
                      <a:endParaRPr lang="en-US" sz="1800" kern="1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5875" marR="0">
                        <a:buNone/>
                      </a:pPr>
                      <a:r>
                        <a:rPr lang="en-US" sz="1800" kern="100" spc="-25">
                          <a:effectLst/>
                          <a:latin typeface="Times New Roman" panose="02020603050405020304" pitchFamily="18" charset="0"/>
                          <a:ea typeface="Century Gothic" panose="020B0502020202020204" pitchFamily="34" charset="0"/>
                          <a:cs typeface="Century Gothic" panose="020B0502020202020204" pitchFamily="34" charset="0"/>
                        </a:rPr>
                        <a:t>12</a:t>
                      </a:r>
                      <a:endParaRPr lang="en-US" sz="1800" kern="1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4624613"/>
                  </a:ext>
                </a:extLst>
              </a:tr>
              <a:tr h="580762">
                <a:tc>
                  <a:txBody>
                    <a:bodyPr/>
                    <a:lstStyle/>
                    <a:p>
                      <a:pPr marL="0" marR="0">
                        <a:lnSpc>
                          <a:spcPct val="200000"/>
                        </a:lnSpc>
                        <a:buNone/>
                      </a:pPr>
                      <a:r>
                        <a:rPr lang="en-US" sz="1800" kern="100" dirty="0">
                          <a:effectLst/>
                          <a:latin typeface="Times New Roman" panose="02020603050405020304" pitchFamily="18" charset="0"/>
                          <a:ea typeface="Century Gothic" panose="020B0502020202020204" pitchFamily="34" charset="0"/>
                          <a:cs typeface="Century Gothic" panose="020B0502020202020204" pitchFamily="34" charset="0"/>
                        </a:rPr>
                        <a:t>Transthoracic echocardiogram</a:t>
                      </a:r>
                      <a:endParaRPr lang="en-US" sz="1800" kern="1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9690" marR="0">
                        <a:buNone/>
                      </a:pPr>
                      <a:r>
                        <a:rPr lang="en-US" sz="1800" kern="100" spc="-10" dirty="0">
                          <a:solidFill>
                            <a:srgbClr val="000000"/>
                          </a:solidFill>
                          <a:effectLst/>
                          <a:latin typeface="Times New Roman" panose="02020603050405020304" pitchFamily="18" charset="0"/>
                          <a:ea typeface="Century Gothic" panose="020B0502020202020204" pitchFamily="34" charset="0"/>
                          <a:cs typeface="Century Gothic" panose="020B0502020202020204" pitchFamily="34" charset="0"/>
                        </a:rPr>
                        <a:t>36–60</a:t>
                      </a:r>
                      <a:endParaRPr lang="en-US" sz="1800" kern="1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635">
                        <a:buNone/>
                      </a:pPr>
                      <a:r>
                        <a:rPr lang="en-US" sz="1800" kern="100" spc="-25" dirty="0">
                          <a:effectLst/>
                          <a:latin typeface="Times New Roman" panose="02020603050405020304" pitchFamily="18" charset="0"/>
                          <a:ea typeface="Century Gothic" panose="020B0502020202020204" pitchFamily="34" charset="0"/>
                          <a:cs typeface="Century Gothic" panose="020B0502020202020204" pitchFamily="34" charset="0"/>
                        </a:rPr>
                        <a:t>24</a:t>
                      </a:r>
                      <a:endParaRPr lang="en-US" sz="1800" kern="1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35" marR="635">
                        <a:buNone/>
                      </a:pPr>
                      <a:r>
                        <a:rPr lang="en-US" sz="1800" kern="100" spc="-25" dirty="0">
                          <a:solidFill>
                            <a:srgbClr val="000000"/>
                          </a:solidFill>
                          <a:effectLst/>
                          <a:latin typeface="Times New Roman" panose="02020603050405020304" pitchFamily="18" charset="0"/>
                          <a:ea typeface="Century Gothic" panose="020B0502020202020204" pitchFamily="34" charset="0"/>
                          <a:cs typeface="Century Gothic" panose="020B0502020202020204" pitchFamily="34" charset="0"/>
                        </a:rPr>
                        <a:t>12</a:t>
                      </a:r>
                      <a:endParaRPr lang="en-US" sz="1800" kern="1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5875" marR="0">
                        <a:buNone/>
                      </a:pPr>
                      <a:r>
                        <a:rPr lang="en-US" sz="1800" kern="100" spc="-25" dirty="0">
                          <a:effectLst/>
                          <a:latin typeface="Times New Roman" panose="02020603050405020304" pitchFamily="18" charset="0"/>
                          <a:ea typeface="Century Gothic" panose="020B0502020202020204" pitchFamily="34" charset="0"/>
                          <a:cs typeface="Century Gothic" panose="020B0502020202020204" pitchFamily="34" charset="0"/>
                        </a:rPr>
                        <a:t>12</a:t>
                      </a:r>
                      <a:endParaRPr lang="en-US" sz="1800" kern="1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2651783"/>
                  </a:ext>
                </a:extLst>
              </a:tr>
            </a:tbl>
          </a:graphicData>
        </a:graphic>
      </p:graphicFrame>
      <p:sp>
        <p:nvSpPr>
          <p:cNvPr id="5" name="TextBox 4">
            <a:extLst>
              <a:ext uri="{FF2B5EF4-FFF2-40B4-BE49-F238E27FC236}">
                <a16:creationId xmlns:a16="http://schemas.microsoft.com/office/drawing/2014/main" id="{7100D06F-541F-34C4-F2F4-E155BA884638}"/>
              </a:ext>
            </a:extLst>
          </p:cNvPr>
          <p:cNvSpPr txBox="1"/>
          <p:nvPr/>
        </p:nvSpPr>
        <p:spPr>
          <a:xfrm>
            <a:off x="2696367" y="5876272"/>
            <a:ext cx="9237662" cy="1569660"/>
          </a:xfrm>
          <a:prstGeom prst="rect">
            <a:avLst/>
          </a:prstGeom>
          <a:noFill/>
        </p:spPr>
        <p:txBody>
          <a:bodyPr wrap="square">
            <a:spAutoFit/>
          </a:bodyPr>
          <a:lstStyle/>
          <a:p>
            <a:r>
              <a:rPr lang="en-US" sz="1200" dirty="0">
                <a:latin typeface="Lub Dub Medium" panose="020B0603030403020204" pitchFamily="34" charset="0"/>
              </a:rPr>
              <a:t>For recommendations about timing of CMR imaging, see Section 4.3.2.1 supportive text for recommendation #1.</a:t>
            </a:r>
          </a:p>
          <a:p>
            <a:endParaRPr lang="en-US" sz="1200" dirty="0">
              <a:latin typeface="Lub Dub Medium" panose="020B0603030403020204" pitchFamily="34" charset="0"/>
            </a:endParaRPr>
          </a:p>
          <a:p>
            <a:r>
              <a:rPr lang="en-US" sz="1200" dirty="0">
                <a:latin typeface="Lub Dub Medium" panose="020B0603030403020204" pitchFamily="34" charset="0"/>
              </a:rPr>
              <a:t>Modified with permission from Stout et al. Copyright 2018 American Heart Association, Inc. and American College of Cardiology Foundation.</a:t>
            </a:r>
          </a:p>
          <a:p>
            <a:endParaRPr lang="en-US" sz="1200" dirty="0">
              <a:latin typeface="Lub Dub Medium" panose="020B0603030403020204" pitchFamily="34" charset="0"/>
            </a:endParaRPr>
          </a:p>
          <a:p>
            <a:r>
              <a:rPr lang="en-US" sz="1200" dirty="0">
                <a:latin typeface="Lub Dub Medium" panose="020B0603030403020204" pitchFamily="34" charset="0"/>
              </a:rPr>
              <a:t>*See Section 2.2 for details on the ACHD anatomic and physiological classiﬁcation system.</a:t>
            </a:r>
          </a:p>
          <a:p>
            <a:endParaRPr lang="en-US" sz="1200" dirty="0">
              <a:latin typeface="Lub Dub Medium" panose="020B0603030403020204" pitchFamily="34" charset="0"/>
            </a:endParaRPr>
          </a:p>
          <a:p>
            <a:r>
              <a:rPr lang="en-US" sz="1200" dirty="0">
                <a:latin typeface="Lub Dub Medium" panose="020B0603030403020204" pitchFamily="34" charset="0"/>
              </a:rPr>
              <a:t>ACHD indicates adult congenital heart disease; and CMR, cardiovascular magnetic resonance.</a:t>
            </a:r>
          </a:p>
        </p:txBody>
      </p:sp>
    </p:spTree>
    <p:extLst>
      <p:ext uri="{BB962C8B-B14F-4D97-AF65-F5344CB8AC3E}">
        <p14:creationId xmlns:p14="http://schemas.microsoft.com/office/powerpoint/2010/main" val="261484835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138</a:t>
            </a:fld>
            <a:endParaRPr lang="en-US" dirty="0"/>
          </a:p>
        </p:txBody>
      </p:sp>
      <p:sp>
        <p:nvSpPr>
          <p:cNvPr id="2" name="TextBox 1">
            <a:extLst>
              <a:ext uri="{FF2B5EF4-FFF2-40B4-BE49-F238E27FC236}">
                <a16:creationId xmlns:a16="http://schemas.microsoft.com/office/drawing/2014/main" id="{45C46A08-6A38-9C93-45C4-6092095420C0}"/>
              </a:ext>
            </a:extLst>
          </p:cNvPr>
          <p:cNvSpPr txBox="1"/>
          <p:nvPr/>
        </p:nvSpPr>
        <p:spPr>
          <a:xfrm>
            <a:off x="2705096" y="344561"/>
            <a:ext cx="9220201" cy="523220"/>
          </a:xfrm>
          <a:prstGeom prst="rect">
            <a:avLst/>
          </a:prstGeom>
          <a:noFill/>
        </p:spPr>
        <p:txBody>
          <a:bodyPr wrap="square">
            <a:spAutoFit/>
          </a:bodyPr>
          <a:lstStyle/>
          <a:p>
            <a:r>
              <a:rPr lang="en-US" sz="2800" dirty="0">
                <a:latin typeface="Lub Dub Medium" panose="020B0603030403020204" pitchFamily="34" charset="0"/>
              </a:rPr>
              <a:t>Management of Double-Chambered Right Ventricle </a:t>
            </a:r>
          </a:p>
        </p:txBody>
      </p:sp>
      <p:graphicFrame>
        <p:nvGraphicFramePr>
          <p:cNvPr id="3" name="Table 2">
            <a:extLst>
              <a:ext uri="{FF2B5EF4-FFF2-40B4-BE49-F238E27FC236}">
                <a16:creationId xmlns:a16="http://schemas.microsoft.com/office/drawing/2014/main" id="{C417F028-6FC8-A03B-3A5C-ACE8B1AAC592}"/>
              </a:ext>
            </a:extLst>
          </p:cNvPr>
          <p:cNvGraphicFramePr>
            <a:graphicFrameLocks noGrp="1"/>
          </p:cNvGraphicFramePr>
          <p:nvPr>
            <p:extLst>
              <p:ext uri="{D42A27DB-BD31-4B8C-83A1-F6EECF244321}">
                <p14:modId xmlns:p14="http://schemas.microsoft.com/office/powerpoint/2010/main" val="1959076861"/>
              </p:ext>
            </p:extLst>
          </p:nvPr>
        </p:nvGraphicFramePr>
        <p:xfrm>
          <a:off x="2209799" y="1216062"/>
          <a:ext cx="10210800" cy="5797476"/>
        </p:xfrm>
        <a:graphic>
          <a:graphicData uri="http://schemas.openxmlformats.org/drawingml/2006/table">
            <a:tbl>
              <a:tblPr firstRow="1" firstCol="1" bandRow="1"/>
              <a:tblGrid>
                <a:gridCol w="1161929">
                  <a:extLst>
                    <a:ext uri="{9D8B030D-6E8A-4147-A177-3AD203B41FA5}">
                      <a16:colId xmlns:a16="http://schemas.microsoft.com/office/drawing/2014/main" val="3892745030"/>
                    </a:ext>
                  </a:extLst>
                </a:gridCol>
                <a:gridCol w="1065921">
                  <a:extLst>
                    <a:ext uri="{9D8B030D-6E8A-4147-A177-3AD203B41FA5}">
                      <a16:colId xmlns:a16="http://schemas.microsoft.com/office/drawing/2014/main" val="1742012412"/>
                    </a:ext>
                  </a:extLst>
                </a:gridCol>
                <a:gridCol w="7982950">
                  <a:extLst>
                    <a:ext uri="{9D8B030D-6E8A-4147-A177-3AD203B41FA5}">
                      <a16:colId xmlns:a16="http://schemas.microsoft.com/office/drawing/2014/main" val="4110896672"/>
                    </a:ext>
                  </a:extLst>
                </a:gridCol>
              </a:tblGrid>
              <a:tr h="856231">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51368" marR="513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51368" marR="513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rPr>
                        <a:t>Recommendations for the </a:t>
                      </a:r>
                      <a:r>
                        <a:rPr lang="en-US" sz="1800" b="1" dirty="0">
                          <a:effectLst/>
                          <a:latin typeface="Times New Roman" panose="02020603050405020304" pitchFamily="18" charset="0"/>
                          <a:ea typeface="Times New Roman" panose="02020603050405020304" pitchFamily="18" charset="0"/>
                        </a:rPr>
                        <a:t>Management of Double-Chambered Right Ventricle </a:t>
                      </a:r>
                      <a:endParaRPr lang="en-US" sz="1800" dirty="0">
                        <a:effectLst/>
                        <a:latin typeface="Times New Roman" panose="02020603050405020304" pitchFamily="18" charset="0"/>
                        <a:ea typeface="Times New Roman" panose="02020603050405020304" pitchFamily="18" charset="0"/>
                      </a:endParaRPr>
                    </a:p>
                    <a:p>
                      <a:pPr marL="0" marR="0" algn="ctr">
                        <a:lnSpc>
                          <a:spcPct val="100000"/>
                        </a:lnSpc>
                        <a:spcAft>
                          <a:spcPts val="800"/>
                        </a:spcAft>
                        <a:buNone/>
                      </a:pPr>
                      <a:r>
                        <a:rPr lang="en-US" sz="1800" dirty="0">
                          <a:solidFill>
                            <a:srgbClr val="000000"/>
                          </a:solidFill>
                          <a:effectLst/>
                          <a:latin typeface="Times New Roman" panose="02020603050405020304" pitchFamily="18" charset="0"/>
                          <a:ea typeface="Times New Roman" panose="02020603050405020304" pitchFamily="18" charset="0"/>
                        </a:rPr>
                        <a:t>Referenced studies that support recommendations are summarized in the Evidence Table.</a:t>
                      </a:r>
                      <a:endParaRPr lang="en-US" sz="1800" dirty="0">
                        <a:effectLst/>
                        <a:latin typeface="Times New Roman" panose="02020603050405020304" pitchFamily="18" charset="0"/>
                        <a:ea typeface="Times New Roman" panose="02020603050405020304" pitchFamily="18" charset="0"/>
                      </a:endParaRPr>
                    </a:p>
                  </a:txBody>
                  <a:tcPr marL="51368" marR="513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6667627"/>
                  </a:ext>
                </a:extLst>
              </a:tr>
              <a:tr h="232203">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51368" marR="513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51368" marR="513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endParaRPr>
                    </a:p>
                  </a:txBody>
                  <a:tcPr marL="51368" marR="513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85208933"/>
                  </a:ext>
                </a:extLst>
              </a:tr>
              <a:tr h="232203">
                <a:tc gridSpan="3">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Diagnostic</a:t>
                      </a:r>
                      <a:endParaRPr lang="en-US" sz="1800">
                        <a:effectLst/>
                        <a:latin typeface="Times New Roman" panose="02020603050405020304" pitchFamily="18" charset="0"/>
                        <a:ea typeface="Times New Roman" panose="02020603050405020304" pitchFamily="18" charset="0"/>
                      </a:endParaRPr>
                    </a:p>
                  </a:txBody>
                  <a:tcPr marL="51368" marR="51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30223811"/>
                  </a:ext>
                </a:extLst>
              </a:tr>
              <a:tr h="780130">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endParaRPr>
                    </a:p>
                  </a:txBody>
                  <a:tcPr marL="51368" marR="513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endParaRPr>
                    </a:p>
                  </a:txBody>
                  <a:tcPr marL="51368" marR="513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Clr>
                          <a:srgbClr val="000000"/>
                        </a:buClr>
                        <a:buFont typeface="+mj-lt"/>
                        <a:buAutoNum type="arabicPeriod"/>
                      </a:pPr>
                      <a:r>
                        <a:rPr lang="en-US" sz="1800" b="1" dirty="0">
                          <a:solidFill>
                            <a:srgbClr val="000000"/>
                          </a:solidFill>
                          <a:effectLst/>
                          <a:latin typeface="Times New Roman" panose="02020603050405020304" pitchFamily="18" charset="0"/>
                          <a:ea typeface="Times New Roman" panose="02020603050405020304" pitchFamily="18" charset="0"/>
                        </a:rPr>
                        <a:t>In adults with RV dysfunction or symptoms attributed to DCRV, cardiac catheterization is reasonable to characterize anatomy and severity.</a:t>
                      </a:r>
                      <a:endParaRPr lang="en-US" sz="1800" dirty="0">
                        <a:effectLst/>
                        <a:latin typeface="Times New Roman" panose="02020603050405020304" pitchFamily="18" charset="0"/>
                        <a:ea typeface="Times New Roman" panose="02020603050405020304" pitchFamily="18" charset="0"/>
                      </a:endParaRPr>
                    </a:p>
                  </a:txBody>
                  <a:tcPr marL="51368" marR="51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75761190"/>
                  </a:ext>
                </a:extLst>
              </a:tr>
              <a:tr h="1054094">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endParaRPr>
                    </a:p>
                  </a:txBody>
                  <a:tcPr marL="51368" marR="513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endParaRPr>
                    </a:p>
                  </a:txBody>
                  <a:tcPr marL="51368" marR="513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Clr>
                          <a:srgbClr val="000000"/>
                        </a:buClr>
                        <a:buFont typeface="+mj-lt"/>
                        <a:buAutoNum type="arabicPeriod" startAt="2"/>
                      </a:pPr>
                      <a:r>
                        <a:rPr lang="en-US" sz="1800" b="1" dirty="0">
                          <a:solidFill>
                            <a:srgbClr val="000000"/>
                          </a:solidFill>
                          <a:effectLst/>
                          <a:latin typeface="Times New Roman" panose="02020603050405020304" pitchFamily="18" charset="0"/>
                          <a:ea typeface="Times New Roman" panose="02020603050405020304" pitchFamily="18" charset="0"/>
                        </a:rPr>
                        <a:t>In adults with DCRV and moderate or greater RVOT obstruction, diagnostic assessment with CMR (or, if contraindicated, cardiac CT) can be beneficial to characterize the anatomy.*</a:t>
                      </a:r>
                      <a:endParaRPr lang="en-US" sz="1800" dirty="0">
                        <a:effectLst/>
                        <a:latin typeface="Times New Roman" panose="02020603050405020304" pitchFamily="18" charset="0"/>
                        <a:ea typeface="Times New Roman" panose="02020603050405020304" pitchFamily="18" charset="0"/>
                      </a:endParaRPr>
                    </a:p>
                  </a:txBody>
                  <a:tcPr marL="51368" marR="51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5380219"/>
                  </a:ext>
                </a:extLst>
              </a:tr>
              <a:tr h="232203">
                <a:tc gridSpan="3">
                  <a:txBody>
                    <a:bodyPr/>
                    <a:lstStyle/>
                    <a:p>
                      <a:pPr marL="0" marR="0" algn="ctr">
                        <a:lnSpc>
                          <a:spcPct val="100000"/>
                        </a:lnSpc>
                        <a:spcAft>
                          <a:spcPts val="800"/>
                        </a:spcAft>
                        <a:buNone/>
                        <a:tabLst>
                          <a:tab pos="2487295" algn="l"/>
                          <a:tab pos="2900045" algn="ctr"/>
                        </a:tabLst>
                      </a:pPr>
                      <a:r>
                        <a:rPr lang="en-US" sz="1800" b="1">
                          <a:effectLst/>
                          <a:latin typeface="Times New Roman" panose="02020603050405020304" pitchFamily="18" charset="0"/>
                          <a:ea typeface="Times New Roman" panose="02020603050405020304" pitchFamily="18" charset="0"/>
                        </a:rPr>
                        <a:t>Therapeutic</a:t>
                      </a:r>
                      <a:endParaRPr lang="en-US" sz="1800">
                        <a:effectLst/>
                        <a:latin typeface="Times New Roman" panose="02020603050405020304" pitchFamily="18" charset="0"/>
                        <a:ea typeface="Times New Roman" panose="02020603050405020304" pitchFamily="18" charset="0"/>
                      </a:endParaRPr>
                    </a:p>
                  </a:txBody>
                  <a:tcPr marL="51368" marR="51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41287905"/>
                  </a:ext>
                </a:extLst>
              </a:tr>
              <a:tr h="1054094">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51368" marR="513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C-LD </a:t>
                      </a:r>
                      <a:endParaRPr lang="en-US" sz="1800">
                        <a:effectLst/>
                        <a:latin typeface="Times New Roman" panose="02020603050405020304" pitchFamily="18" charset="0"/>
                        <a:ea typeface="Times New Roman" panose="02020603050405020304" pitchFamily="18" charset="0"/>
                      </a:endParaRPr>
                    </a:p>
                  </a:txBody>
                  <a:tcPr marL="51368" marR="513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Clr>
                          <a:srgbClr val="000000"/>
                        </a:buClr>
                        <a:buFont typeface="+mj-lt"/>
                        <a:buAutoNum type="arabicPeriod" startAt="3"/>
                      </a:pPr>
                      <a:r>
                        <a:rPr lang="en-US" sz="1800" b="1" dirty="0">
                          <a:effectLst/>
                          <a:latin typeface="Times New Roman" panose="02020603050405020304" pitchFamily="18" charset="0"/>
                          <a:ea typeface="Times New Roman" panose="02020603050405020304" pitchFamily="18" charset="0"/>
                        </a:rPr>
                        <a:t>In adults with DCRV, moderate or greater RVOT obstruction, and otherwise unexplained symptoms of heart failure, cyanosis, or exercise limitation, surgical repair is recommended to improve symptoms.</a:t>
                      </a:r>
                      <a:endParaRPr lang="en-US" sz="1800" dirty="0">
                        <a:effectLst/>
                        <a:latin typeface="Times New Roman" panose="02020603050405020304" pitchFamily="18" charset="0"/>
                        <a:ea typeface="Times New Roman" panose="02020603050405020304" pitchFamily="18" charset="0"/>
                      </a:endParaRPr>
                    </a:p>
                  </a:txBody>
                  <a:tcPr marL="51368" marR="51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3758584"/>
                  </a:ext>
                </a:extLst>
              </a:tr>
              <a:tr h="780130">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endParaRPr>
                    </a:p>
                  </a:txBody>
                  <a:tcPr marL="51368" marR="513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C-LD </a:t>
                      </a:r>
                      <a:endParaRPr lang="en-US" sz="1800">
                        <a:effectLst/>
                        <a:latin typeface="Times New Roman" panose="02020603050405020304" pitchFamily="18" charset="0"/>
                        <a:ea typeface="Times New Roman" panose="02020603050405020304" pitchFamily="18" charset="0"/>
                      </a:endParaRPr>
                    </a:p>
                  </a:txBody>
                  <a:tcPr marL="51368" marR="513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Clr>
                          <a:srgbClr val="000000"/>
                        </a:buClr>
                        <a:buFont typeface="+mj-lt"/>
                        <a:buAutoNum type="arabicPeriod" startAt="4"/>
                      </a:pPr>
                      <a:r>
                        <a:rPr lang="en-US" sz="1800" b="1" dirty="0">
                          <a:solidFill>
                            <a:srgbClr val="000000"/>
                          </a:solidFill>
                          <a:effectLst/>
                          <a:latin typeface="Times New Roman" panose="02020603050405020304" pitchFamily="18" charset="0"/>
                          <a:ea typeface="Times New Roman" panose="02020603050405020304" pitchFamily="18" charset="0"/>
                        </a:rPr>
                        <a:t>In asymptomatic adults with DCRV and severe RVOT obstruction, surgical repair is reasonable to prevent symptoms and adverse RV remodeling.</a:t>
                      </a:r>
                      <a:endParaRPr lang="en-US" sz="1800" dirty="0">
                        <a:effectLst/>
                        <a:latin typeface="Times New Roman" panose="02020603050405020304" pitchFamily="18" charset="0"/>
                        <a:ea typeface="Times New Roman" panose="02020603050405020304" pitchFamily="18" charset="0"/>
                      </a:endParaRPr>
                    </a:p>
                  </a:txBody>
                  <a:tcPr marL="51368" marR="51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3953244"/>
                  </a:ext>
                </a:extLst>
              </a:tr>
            </a:tbl>
          </a:graphicData>
        </a:graphic>
      </p:graphicFrame>
      <p:sp>
        <p:nvSpPr>
          <p:cNvPr id="6" name="TextBox 5">
            <a:extLst>
              <a:ext uri="{FF2B5EF4-FFF2-40B4-BE49-F238E27FC236}">
                <a16:creationId xmlns:a16="http://schemas.microsoft.com/office/drawing/2014/main" id="{05AB3881-6C51-6D86-367C-4BD7D89DBAEA}"/>
              </a:ext>
            </a:extLst>
          </p:cNvPr>
          <p:cNvSpPr txBox="1"/>
          <p:nvPr/>
        </p:nvSpPr>
        <p:spPr>
          <a:xfrm>
            <a:off x="2209798" y="7186880"/>
            <a:ext cx="10210799" cy="276999"/>
          </a:xfrm>
          <a:prstGeom prst="rect">
            <a:avLst/>
          </a:prstGeom>
          <a:noFill/>
        </p:spPr>
        <p:txBody>
          <a:bodyPr wrap="square">
            <a:spAutoFit/>
          </a:bodyPr>
          <a:lstStyle/>
          <a:p>
            <a:r>
              <a:rPr lang="en-US" sz="1200" dirty="0">
                <a:latin typeface="Lub Dub Medium" panose="020B0603030403020204" pitchFamily="34" charset="0"/>
              </a:rPr>
              <a:t>*Table 27 delineates levels of severity of RVOT obstruction and their related echocardiographic parameters.</a:t>
            </a:r>
          </a:p>
        </p:txBody>
      </p:sp>
    </p:spTree>
    <p:extLst>
      <p:ext uri="{BB962C8B-B14F-4D97-AF65-F5344CB8AC3E}">
        <p14:creationId xmlns:p14="http://schemas.microsoft.com/office/powerpoint/2010/main" val="203343551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FBC0F5-9041-6098-4048-4120C9E23C86}"/>
              </a:ext>
            </a:extLst>
          </p:cNvPr>
          <p:cNvSpPr txBox="1"/>
          <p:nvPr/>
        </p:nvSpPr>
        <p:spPr>
          <a:xfrm>
            <a:off x="3277314" y="1021654"/>
            <a:ext cx="8075769" cy="954107"/>
          </a:xfrm>
          <a:prstGeom prst="rect">
            <a:avLst/>
          </a:prstGeom>
          <a:noFill/>
        </p:spPr>
        <p:txBody>
          <a:bodyPr wrap="square">
            <a:spAutoFit/>
          </a:bodyPr>
          <a:lstStyle/>
          <a:p>
            <a:r>
              <a:rPr lang="en-US" sz="2800" dirty="0">
                <a:latin typeface="Lub Dub Medium" panose="020B0603030403020204" pitchFamily="34" charset="0"/>
              </a:rPr>
              <a:t>Table 30. Double-Chambered Right Ventricle: Routine Follow-Up and Testing Intervals</a:t>
            </a:r>
          </a:p>
        </p:txBody>
      </p:sp>
      <p:graphicFrame>
        <p:nvGraphicFramePr>
          <p:cNvPr id="3" name="Table 2">
            <a:extLst>
              <a:ext uri="{FF2B5EF4-FFF2-40B4-BE49-F238E27FC236}">
                <a16:creationId xmlns:a16="http://schemas.microsoft.com/office/drawing/2014/main" id="{E149E24A-65DA-44B0-3C75-693FDD11A304}"/>
              </a:ext>
            </a:extLst>
          </p:cNvPr>
          <p:cNvGraphicFramePr>
            <a:graphicFrameLocks noGrp="1"/>
          </p:cNvGraphicFramePr>
          <p:nvPr>
            <p:extLst>
              <p:ext uri="{D42A27DB-BD31-4B8C-83A1-F6EECF244321}">
                <p14:modId xmlns:p14="http://schemas.microsoft.com/office/powerpoint/2010/main" val="3144927429"/>
              </p:ext>
            </p:extLst>
          </p:nvPr>
        </p:nvGraphicFramePr>
        <p:xfrm>
          <a:off x="2788917" y="2209800"/>
          <a:ext cx="9052562" cy="3142742"/>
        </p:xfrm>
        <a:graphic>
          <a:graphicData uri="http://schemas.openxmlformats.org/drawingml/2006/table">
            <a:tbl>
              <a:tblPr firstRow="1" firstCol="1" bandRow="1"/>
              <a:tblGrid>
                <a:gridCol w="2662518">
                  <a:extLst>
                    <a:ext uri="{9D8B030D-6E8A-4147-A177-3AD203B41FA5}">
                      <a16:colId xmlns:a16="http://schemas.microsoft.com/office/drawing/2014/main" val="1281176468"/>
                    </a:ext>
                  </a:extLst>
                </a:gridCol>
                <a:gridCol w="1597511">
                  <a:extLst>
                    <a:ext uri="{9D8B030D-6E8A-4147-A177-3AD203B41FA5}">
                      <a16:colId xmlns:a16="http://schemas.microsoft.com/office/drawing/2014/main" val="3821365342"/>
                    </a:ext>
                  </a:extLst>
                </a:gridCol>
                <a:gridCol w="1597511">
                  <a:extLst>
                    <a:ext uri="{9D8B030D-6E8A-4147-A177-3AD203B41FA5}">
                      <a16:colId xmlns:a16="http://schemas.microsoft.com/office/drawing/2014/main" val="1480713067"/>
                    </a:ext>
                  </a:extLst>
                </a:gridCol>
                <a:gridCol w="1597511">
                  <a:extLst>
                    <a:ext uri="{9D8B030D-6E8A-4147-A177-3AD203B41FA5}">
                      <a16:colId xmlns:a16="http://schemas.microsoft.com/office/drawing/2014/main" val="2292114941"/>
                    </a:ext>
                  </a:extLst>
                </a:gridCol>
                <a:gridCol w="1597511">
                  <a:extLst>
                    <a:ext uri="{9D8B030D-6E8A-4147-A177-3AD203B41FA5}">
                      <a16:colId xmlns:a16="http://schemas.microsoft.com/office/drawing/2014/main" val="1729632328"/>
                    </a:ext>
                  </a:extLst>
                </a:gridCol>
              </a:tblGrid>
              <a:tr h="190500">
                <a:tc>
                  <a:txBody>
                    <a:bodyPr/>
                    <a:lstStyle/>
                    <a:p>
                      <a:pPr marL="0" marR="0">
                        <a:lnSpc>
                          <a:spcPct val="100000"/>
                        </a:lnSpc>
                        <a:spcAft>
                          <a:spcPts val="800"/>
                        </a:spcAft>
                        <a:buNone/>
                      </a:pPr>
                      <a:r>
                        <a:rPr lang="en-GB" sz="1800" b="1" kern="100">
                          <a:effectLst/>
                          <a:latin typeface="Times New Roman" panose="02020603050405020304" pitchFamily="18" charset="0"/>
                          <a:ea typeface="Times New Roman" panose="02020603050405020304" pitchFamily="18" charset="0"/>
                          <a:cs typeface="Arial" panose="020B0604020202020204" pitchFamily="34" charset="0"/>
                        </a:rPr>
                        <a:t>Type of Follow-Up or Testing</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GB" sz="1800" b="1" kern="100">
                          <a:effectLst/>
                          <a:latin typeface="Times New Roman" panose="02020603050405020304" pitchFamily="18" charset="0"/>
                          <a:ea typeface="Times New Roman" panose="02020603050405020304" pitchFamily="18" charset="0"/>
                          <a:cs typeface="Arial" panose="020B0604020202020204" pitchFamily="34" charset="0"/>
                        </a:rPr>
                        <a:t>Physiological</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p>
                      <a:pPr marL="0" marR="0">
                        <a:lnSpc>
                          <a:spcPct val="100000"/>
                        </a:lnSpc>
                        <a:spcAft>
                          <a:spcPts val="800"/>
                        </a:spcAft>
                        <a:buNone/>
                      </a:pPr>
                      <a:r>
                        <a:rPr lang="en-GB" sz="1800" b="1" kern="100">
                          <a:effectLst/>
                          <a:latin typeface="Times New Roman" panose="02020603050405020304" pitchFamily="18" charset="0"/>
                          <a:ea typeface="Times New Roman" panose="02020603050405020304" pitchFamily="18" charset="0"/>
                          <a:cs typeface="Arial" panose="020B0604020202020204" pitchFamily="34" charset="0"/>
                        </a:rPr>
                        <a:t>Stage A* (mo)</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GB" sz="1800" b="1" kern="100" dirty="0">
                          <a:effectLst/>
                          <a:latin typeface="Times New Roman" panose="02020603050405020304" pitchFamily="18" charset="0"/>
                          <a:ea typeface="Times New Roman" panose="02020603050405020304" pitchFamily="18" charset="0"/>
                          <a:cs typeface="Arial" panose="020B0604020202020204" pitchFamily="34" charset="0"/>
                        </a:rPr>
                        <a:t>Physiological</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a:lnSpc>
                          <a:spcPct val="100000"/>
                        </a:lnSpc>
                        <a:spcAft>
                          <a:spcPts val="800"/>
                        </a:spcAft>
                        <a:buNone/>
                      </a:pPr>
                      <a:r>
                        <a:rPr lang="en-GB" sz="1800" b="1" kern="100" dirty="0">
                          <a:effectLst/>
                          <a:latin typeface="Times New Roman" panose="02020603050405020304" pitchFamily="18" charset="0"/>
                          <a:ea typeface="Times New Roman" panose="02020603050405020304" pitchFamily="18" charset="0"/>
                          <a:cs typeface="Arial" panose="020B0604020202020204" pitchFamily="34" charset="0"/>
                        </a:rPr>
                        <a:t>Stage B* (</a:t>
                      </a:r>
                      <a:r>
                        <a:rPr lang="en-GB" sz="1800" b="1" kern="100" dirty="0" err="1">
                          <a:effectLst/>
                          <a:latin typeface="Times New Roman" panose="02020603050405020304" pitchFamily="18" charset="0"/>
                          <a:ea typeface="Times New Roman" panose="02020603050405020304" pitchFamily="18" charset="0"/>
                          <a:cs typeface="Arial" panose="020B0604020202020204" pitchFamily="34" charset="0"/>
                        </a:rPr>
                        <a:t>mo</a:t>
                      </a:r>
                      <a:r>
                        <a:rPr lang="en-GB" sz="1800" b="1" kern="1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GB" sz="1800" b="1" kern="100">
                          <a:effectLst/>
                          <a:latin typeface="Times New Roman" panose="02020603050405020304" pitchFamily="18" charset="0"/>
                          <a:ea typeface="Times New Roman" panose="02020603050405020304" pitchFamily="18" charset="0"/>
                          <a:cs typeface="Arial" panose="020B0604020202020204" pitchFamily="34" charset="0"/>
                        </a:rPr>
                        <a:t>Physiological</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p>
                      <a:pPr marL="0" marR="0">
                        <a:lnSpc>
                          <a:spcPct val="100000"/>
                        </a:lnSpc>
                        <a:spcAft>
                          <a:spcPts val="800"/>
                        </a:spcAft>
                        <a:buNone/>
                      </a:pPr>
                      <a:r>
                        <a:rPr lang="en-GB" sz="1800" b="1" kern="100">
                          <a:effectLst/>
                          <a:latin typeface="Times New Roman" panose="02020603050405020304" pitchFamily="18" charset="0"/>
                          <a:ea typeface="Times New Roman" panose="02020603050405020304" pitchFamily="18" charset="0"/>
                          <a:cs typeface="Arial" panose="020B0604020202020204" pitchFamily="34" charset="0"/>
                        </a:rPr>
                        <a:t>Stage C* (mo)</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GB" sz="1800" b="1" kern="100" dirty="0">
                          <a:effectLst/>
                          <a:latin typeface="Times New Roman" panose="02020603050405020304" pitchFamily="18" charset="0"/>
                          <a:ea typeface="Times New Roman" panose="02020603050405020304" pitchFamily="18" charset="0"/>
                          <a:cs typeface="Arial" panose="020B0604020202020204" pitchFamily="34" charset="0"/>
                        </a:rPr>
                        <a:t>Physiological</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a:lnSpc>
                          <a:spcPct val="100000"/>
                        </a:lnSpc>
                        <a:spcAft>
                          <a:spcPts val="800"/>
                        </a:spcAft>
                        <a:buNone/>
                      </a:pPr>
                      <a:r>
                        <a:rPr lang="en-GB" sz="1800" b="1" kern="100" dirty="0">
                          <a:effectLst/>
                          <a:latin typeface="Times New Roman" panose="02020603050405020304" pitchFamily="18" charset="0"/>
                          <a:ea typeface="Times New Roman" panose="02020603050405020304" pitchFamily="18" charset="0"/>
                          <a:cs typeface="Arial" panose="020B0604020202020204" pitchFamily="34" charset="0"/>
                        </a:rPr>
                        <a:t>Stage D* (</a:t>
                      </a:r>
                      <a:r>
                        <a:rPr lang="en-GB" sz="1800" b="1" kern="100" dirty="0" err="1">
                          <a:effectLst/>
                          <a:latin typeface="Times New Roman" panose="02020603050405020304" pitchFamily="18" charset="0"/>
                          <a:ea typeface="Times New Roman" panose="02020603050405020304" pitchFamily="18" charset="0"/>
                          <a:cs typeface="Arial" panose="020B0604020202020204" pitchFamily="34" charset="0"/>
                        </a:rPr>
                        <a:t>mo</a:t>
                      </a:r>
                      <a:r>
                        <a:rPr lang="en-GB" sz="1800" b="1" kern="1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4366989"/>
                  </a:ext>
                </a:extLst>
              </a:tr>
              <a:tr h="190500">
                <a:tc>
                  <a:txBody>
                    <a:bodyPr/>
                    <a:lstStyle/>
                    <a:p>
                      <a:pPr marL="0" marR="0">
                        <a:lnSpc>
                          <a:spcPct val="200000"/>
                        </a:lnSpc>
                        <a:spcAft>
                          <a:spcPts val="800"/>
                        </a:spcAft>
                        <a:buNone/>
                      </a:pPr>
                      <a:r>
                        <a:rPr lang="en-GB"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Outpatient ACHD cardiologist </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GB"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24–36</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GB"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24</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GB"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6–12</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GB"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3–6</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6590358"/>
                  </a:ext>
                </a:extLst>
              </a:tr>
              <a:tr h="190500">
                <a:tc>
                  <a:txBody>
                    <a:bodyPr/>
                    <a:lstStyle/>
                    <a:p>
                      <a:pPr marL="0" marR="0">
                        <a:lnSpc>
                          <a:spcPct val="200000"/>
                        </a:lnSpc>
                        <a:spcAft>
                          <a:spcPts val="800"/>
                        </a:spcAft>
                        <a:buNone/>
                      </a:pPr>
                      <a:r>
                        <a:rPr lang="en-GB" sz="1800" kern="100">
                          <a:effectLst/>
                          <a:latin typeface="Times New Roman" panose="02020603050405020304" pitchFamily="18" charset="0"/>
                          <a:ea typeface="Times New Roman" panose="02020603050405020304" pitchFamily="18" charset="0"/>
                          <a:cs typeface="Arial" panose="020B0604020202020204" pitchFamily="34" charset="0"/>
                        </a:rPr>
                        <a:t>Electrocardiogram</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GB" sz="1800" kern="100">
                          <a:effectLst/>
                          <a:latin typeface="Times New Roman" panose="02020603050405020304" pitchFamily="18" charset="0"/>
                          <a:ea typeface="Times New Roman" panose="02020603050405020304" pitchFamily="18" charset="0"/>
                          <a:cs typeface="Arial" panose="020B0604020202020204" pitchFamily="34" charset="0"/>
                        </a:rPr>
                        <a:t>24–36</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GB" sz="1800" kern="100">
                          <a:effectLst/>
                          <a:latin typeface="Times New Roman" panose="02020603050405020304" pitchFamily="18" charset="0"/>
                          <a:ea typeface="Times New Roman" panose="02020603050405020304" pitchFamily="18" charset="0"/>
                          <a:cs typeface="Arial" panose="020B0604020202020204" pitchFamily="34" charset="0"/>
                        </a:rPr>
                        <a:t>24</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GB" sz="1800" kern="100">
                          <a:effectLst/>
                          <a:latin typeface="Times New Roman" panose="02020603050405020304" pitchFamily="18" charset="0"/>
                          <a:ea typeface="Times New Roman" panose="02020603050405020304" pitchFamily="18" charset="0"/>
                          <a:cs typeface="Arial" panose="020B0604020202020204" pitchFamily="34" charset="0"/>
                        </a:rPr>
                        <a:t>12</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GB" sz="1800" kern="100">
                          <a:effectLst/>
                          <a:latin typeface="Times New Roman" panose="02020603050405020304" pitchFamily="18" charset="0"/>
                          <a:ea typeface="Times New Roman" panose="02020603050405020304" pitchFamily="18" charset="0"/>
                          <a:cs typeface="Arial" panose="020B0604020202020204" pitchFamily="34" charset="0"/>
                        </a:rPr>
                        <a:t>12</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886432"/>
                  </a:ext>
                </a:extLst>
              </a:tr>
              <a:tr h="190500">
                <a:tc>
                  <a:txBody>
                    <a:bodyPr/>
                    <a:lstStyle/>
                    <a:p>
                      <a:pPr marL="0" marR="0">
                        <a:lnSpc>
                          <a:spcPct val="200000"/>
                        </a:lnSpc>
                        <a:spcAft>
                          <a:spcPts val="800"/>
                        </a:spcAft>
                        <a:buNone/>
                      </a:pPr>
                      <a:r>
                        <a:rPr lang="en-GB"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Transthoracic echocardiogram</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GB"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24–36</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GB"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24</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GB"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GB"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6–12</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05980848"/>
                  </a:ext>
                </a:extLst>
              </a:tr>
            </a:tbl>
          </a:graphicData>
        </a:graphic>
      </p:graphicFrame>
      <p:sp>
        <p:nvSpPr>
          <p:cNvPr id="5" name="TextBox 4">
            <a:extLst>
              <a:ext uri="{FF2B5EF4-FFF2-40B4-BE49-F238E27FC236}">
                <a16:creationId xmlns:a16="http://schemas.microsoft.com/office/drawing/2014/main" id="{7A850774-DEAB-6F96-C172-A19982369265}"/>
              </a:ext>
            </a:extLst>
          </p:cNvPr>
          <p:cNvSpPr txBox="1"/>
          <p:nvPr/>
        </p:nvSpPr>
        <p:spPr>
          <a:xfrm>
            <a:off x="2788917" y="5586581"/>
            <a:ext cx="9052562" cy="1754326"/>
          </a:xfrm>
          <a:prstGeom prst="rect">
            <a:avLst/>
          </a:prstGeom>
          <a:noFill/>
        </p:spPr>
        <p:txBody>
          <a:bodyPr wrap="square">
            <a:spAutoFit/>
          </a:bodyPr>
          <a:lstStyle/>
          <a:p>
            <a:r>
              <a:rPr lang="en-US" sz="1200" dirty="0">
                <a:latin typeface="Lub Dub Medium" panose="020B0603030403020204" pitchFamily="34" charset="0"/>
              </a:rPr>
              <a:t>For recommendations about timing of CMR and CT imaging, see Section 4.3.3 supportive text for recommendation #2.</a:t>
            </a:r>
          </a:p>
          <a:p>
            <a:endParaRPr lang="en-US" sz="1200" dirty="0">
              <a:latin typeface="Lub Dub Medium" panose="020B0603030403020204" pitchFamily="34" charset="0"/>
            </a:endParaRPr>
          </a:p>
          <a:p>
            <a:r>
              <a:rPr lang="en-US" sz="1200" dirty="0">
                <a:latin typeface="Lub Dub Medium" panose="020B0603030403020204" pitchFamily="34" charset="0"/>
              </a:rPr>
              <a:t>Modified with permission from Stout et al. Copyright 2018 American Heart Association, Inc. and American College of Cardiology Foundation.</a:t>
            </a:r>
          </a:p>
          <a:p>
            <a:endParaRPr lang="en-US" sz="1200" dirty="0">
              <a:latin typeface="Lub Dub Medium" panose="020B0603030403020204" pitchFamily="34" charset="0"/>
            </a:endParaRPr>
          </a:p>
          <a:p>
            <a:r>
              <a:rPr lang="en-US" sz="1200" dirty="0">
                <a:latin typeface="Lub Dub Medium" panose="020B0603030403020204" pitchFamily="34" charset="0"/>
              </a:rPr>
              <a:t>*See Section 2.2 for details on the ACHD anatomic and physiological classiﬁcation system.</a:t>
            </a:r>
          </a:p>
          <a:p>
            <a:endParaRPr lang="en-US" sz="1200" dirty="0">
              <a:latin typeface="Lub Dub Medium" panose="020B0603030403020204" pitchFamily="34" charset="0"/>
            </a:endParaRPr>
          </a:p>
          <a:p>
            <a:r>
              <a:rPr lang="en-US" sz="1200" dirty="0">
                <a:latin typeface="Lub Dub Medium" panose="020B0603030403020204" pitchFamily="34" charset="0"/>
              </a:rPr>
              <a:t>ACHD indicates adult congenital heart disease; CMR, cardiovascular magnetic resonance; and CT, computed tomography.</a:t>
            </a:r>
          </a:p>
        </p:txBody>
      </p:sp>
    </p:spTree>
    <p:extLst>
      <p:ext uri="{BB962C8B-B14F-4D97-AF65-F5344CB8AC3E}">
        <p14:creationId xmlns:p14="http://schemas.microsoft.com/office/powerpoint/2010/main" val="2786013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7DFEF-8E71-F27A-7EAA-DCB8E357B2F3}"/>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37605A59-4FCE-7234-747B-DA4ED7ED9CE7}"/>
              </a:ext>
            </a:extLst>
          </p:cNvPr>
          <p:cNvSpPr>
            <a:spLocks noGrp="1"/>
          </p:cNvSpPr>
          <p:nvPr/>
        </p:nvSpPr>
        <p:spPr>
          <a:xfrm>
            <a:off x="4133850" y="457200"/>
            <a:ext cx="636270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 What Is New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00B98816-9445-CC6F-43B5-39876AA19F0B}"/>
              </a:ext>
            </a:extLst>
          </p:cNvPr>
          <p:cNvGraphicFramePr>
            <a:graphicFrameLocks noGrp="1"/>
          </p:cNvGraphicFramePr>
          <p:nvPr>
            <p:extLst>
              <p:ext uri="{D42A27DB-BD31-4B8C-83A1-F6EECF244321}">
                <p14:modId xmlns:p14="http://schemas.microsoft.com/office/powerpoint/2010/main" val="2800779215"/>
              </p:ext>
            </p:extLst>
          </p:nvPr>
        </p:nvGraphicFramePr>
        <p:xfrm>
          <a:off x="1828800" y="1504156"/>
          <a:ext cx="10972800" cy="5221288"/>
        </p:xfrm>
        <a:graphic>
          <a:graphicData uri="http://schemas.openxmlformats.org/drawingml/2006/table">
            <a:tbl>
              <a:tblPr firstRow="1" firstCol="1" bandRow="1"/>
              <a:tblGrid>
                <a:gridCol w="1459208">
                  <a:extLst>
                    <a:ext uri="{9D8B030D-6E8A-4147-A177-3AD203B41FA5}">
                      <a16:colId xmlns:a16="http://schemas.microsoft.com/office/drawing/2014/main" val="3412197767"/>
                    </a:ext>
                  </a:extLst>
                </a:gridCol>
                <a:gridCol w="2028521">
                  <a:extLst>
                    <a:ext uri="{9D8B030D-6E8A-4147-A177-3AD203B41FA5}">
                      <a16:colId xmlns:a16="http://schemas.microsoft.com/office/drawing/2014/main" val="2224049278"/>
                    </a:ext>
                  </a:extLst>
                </a:gridCol>
                <a:gridCol w="3079813">
                  <a:extLst>
                    <a:ext uri="{9D8B030D-6E8A-4147-A177-3AD203B41FA5}">
                      <a16:colId xmlns:a16="http://schemas.microsoft.com/office/drawing/2014/main" val="194084642"/>
                    </a:ext>
                  </a:extLst>
                </a:gridCol>
                <a:gridCol w="4405258">
                  <a:extLst>
                    <a:ext uri="{9D8B030D-6E8A-4147-A177-3AD203B41FA5}">
                      <a16:colId xmlns:a16="http://schemas.microsoft.com/office/drawing/2014/main" val="3632412802"/>
                    </a:ext>
                  </a:extLst>
                </a:gridCol>
              </a:tblGrid>
              <a:tr h="2096652">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4648" marR="54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4.2.4. Congenital Diseases of the Aortic Valve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4648" marR="54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4648" marR="54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COR 1: Adults with a bicuspid aortic valve who have an aortic diameter &gt;4 cm at the level of the sinuses or the ascending aorta, or who have risk factors for aortic dissection, should undergo lifelong surveillance for progression of thoracic aortic disease to improve early detection of aortic growth.</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4648" marR="54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58291260"/>
                  </a:ext>
                </a:extLst>
              </a:tr>
              <a:tr h="1829485">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4648" marR="54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4.2.4. Congenital Diseases of the Aortic Valve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4648" marR="54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4648" marR="54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1: In adults with a congenitally abnormal aortic valve who meet indications for valve replacement, surgical and transcatheter options should be reviewed by heart valve and ACHD expert teams in a shared decision-making process to determine a management plan.</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4648" marR="54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0098229"/>
                  </a:ext>
                </a:extLst>
              </a:tr>
              <a:tr h="1295151">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4648" marR="54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4.2.6. Coarctation of the Aorta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4648" marR="54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4648" marR="54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COR 2a: In adults with coarctation of the aorta who present with exertional symptoms, evaluation for coronary artery disease is reasonable to guide management.</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4648" marR="54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48962204"/>
                  </a:ext>
                </a:extLst>
              </a:tr>
            </a:tbl>
          </a:graphicData>
        </a:graphic>
      </p:graphicFrame>
    </p:spTree>
    <p:extLst>
      <p:ext uri="{BB962C8B-B14F-4D97-AF65-F5344CB8AC3E}">
        <p14:creationId xmlns:p14="http://schemas.microsoft.com/office/powerpoint/2010/main" val="42837913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140</a:t>
            </a:fld>
            <a:endParaRPr lang="en-US" dirty="0"/>
          </a:p>
        </p:txBody>
      </p:sp>
      <p:sp>
        <p:nvSpPr>
          <p:cNvPr id="2" name="TextBox 1">
            <a:extLst>
              <a:ext uri="{FF2B5EF4-FFF2-40B4-BE49-F238E27FC236}">
                <a16:creationId xmlns:a16="http://schemas.microsoft.com/office/drawing/2014/main" id="{DD327E3E-5826-3C5C-0083-663CAA544114}"/>
              </a:ext>
            </a:extLst>
          </p:cNvPr>
          <p:cNvSpPr txBox="1"/>
          <p:nvPr/>
        </p:nvSpPr>
        <p:spPr>
          <a:xfrm>
            <a:off x="3467456" y="1219200"/>
            <a:ext cx="7695486" cy="523220"/>
          </a:xfrm>
          <a:prstGeom prst="rect">
            <a:avLst/>
          </a:prstGeom>
          <a:noFill/>
        </p:spPr>
        <p:txBody>
          <a:bodyPr wrap="square">
            <a:spAutoFit/>
          </a:bodyPr>
          <a:lstStyle/>
          <a:p>
            <a:r>
              <a:rPr lang="en-US" sz="2800" dirty="0">
                <a:latin typeface="Lub Dub Medium" panose="020B0603030403020204" pitchFamily="34" charset="0"/>
              </a:rPr>
              <a:t>Isolated Branch Pulmonary Artery Stenosis</a:t>
            </a:r>
          </a:p>
        </p:txBody>
      </p:sp>
      <p:graphicFrame>
        <p:nvGraphicFramePr>
          <p:cNvPr id="3" name="Table 2">
            <a:extLst>
              <a:ext uri="{FF2B5EF4-FFF2-40B4-BE49-F238E27FC236}">
                <a16:creationId xmlns:a16="http://schemas.microsoft.com/office/drawing/2014/main" id="{17FAF5EC-C227-6EDF-76BD-166D902770DB}"/>
              </a:ext>
            </a:extLst>
          </p:cNvPr>
          <p:cNvGraphicFramePr>
            <a:graphicFrameLocks noGrp="1"/>
          </p:cNvGraphicFramePr>
          <p:nvPr>
            <p:extLst>
              <p:ext uri="{D42A27DB-BD31-4B8C-83A1-F6EECF244321}">
                <p14:modId xmlns:p14="http://schemas.microsoft.com/office/powerpoint/2010/main" val="2871383785"/>
              </p:ext>
            </p:extLst>
          </p:nvPr>
        </p:nvGraphicFramePr>
        <p:xfrm>
          <a:off x="3276600" y="2370056"/>
          <a:ext cx="8077199" cy="3489488"/>
        </p:xfrm>
        <a:graphic>
          <a:graphicData uri="http://schemas.openxmlformats.org/drawingml/2006/table">
            <a:tbl>
              <a:tblPr firstRow="1" firstCol="1" bandRow="1"/>
              <a:tblGrid>
                <a:gridCol w="858428">
                  <a:extLst>
                    <a:ext uri="{9D8B030D-6E8A-4147-A177-3AD203B41FA5}">
                      <a16:colId xmlns:a16="http://schemas.microsoft.com/office/drawing/2014/main" val="2433257640"/>
                    </a:ext>
                  </a:extLst>
                </a:gridCol>
                <a:gridCol w="827283">
                  <a:extLst>
                    <a:ext uri="{9D8B030D-6E8A-4147-A177-3AD203B41FA5}">
                      <a16:colId xmlns:a16="http://schemas.microsoft.com/office/drawing/2014/main" val="3339444820"/>
                    </a:ext>
                  </a:extLst>
                </a:gridCol>
                <a:gridCol w="6391488">
                  <a:extLst>
                    <a:ext uri="{9D8B030D-6E8A-4147-A177-3AD203B41FA5}">
                      <a16:colId xmlns:a16="http://schemas.microsoft.com/office/drawing/2014/main" val="3797561323"/>
                    </a:ext>
                  </a:extLst>
                </a:gridCol>
              </a:tblGrid>
              <a:tr h="1187740">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0000"/>
                        </a:lnSpc>
                        <a:spcAft>
                          <a:spcPts val="800"/>
                        </a:spcAft>
                        <a:buNone/>
                      </a:pPr>
                      <a:r>
                        <a:rPr lang="en-US" sz="1800" b="1" dirty="0">
                          <a:effectLst/>
                          <a:latin typeface="Times New Roman" panose="02020603050405020304" pitchFamily="18" charset="0"/>
                          <a:ea typeface="Calibri" panose="020F0502020204030204" pitchFamily="34" charset="0"/>
                          <a:cs typeface="Arial" panose="020B0604020202020204" pitchFamily="34" charset="0"/>
                        </a:rPr>
                        <a:t>Recommendations for Isolated Branch Pulmonary Artery Stenosis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lnSpc>
                          <a:spcPct val="10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Referenced studies that support recommendations are summarized in the Evidence Table.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726162610"/>
                  </a:ext>
                </a:extLst>
              </a:tr>
              <a:tr h="338530">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COR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LOE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Recommendations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0981022"/>
                  </a:ext>
                </a:extLst>
              </a:tr>
              <a:tr h="338530">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Diagnostic</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72853733"/>
                  </a:ext>
                </a:extLst>
              </a:tr>
              <a:tr h="1030801">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a:pPr>
                      <a:r>
                        <a:rPr lang="en-US" sz="1800" b="1" dirty="0">
                          <a:effectLst/>
                          <a:latin typeface="Times New Roman" panose="02020603050405020304" pitchFamily="18" charset="0"/>
                          <a:ea typeface="FrutigerLTStd-Light"/>
                          <a:cs typeface="Arial" panose="020B0604020202020204" pitchFamily="34" charset="0"/>
                        </a:rPr>
                        <a:t>In adults with peripheral or branch PA stenosis, echocardiography and cross-sectional imaging (cardiac CT or CMR) are recommended to evaluate RV pressure and systolic function, degree of tricuspid regurgitation, and degree and location of stenosis.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07651944"/>
                  </a:ext>
                </a:extLst>
              </a:tr>
            </a:tbl>
          </a:graphicData>
        </a:graphic>
      </p:graphicFrame>
    </p:spTree>
    <p:extLst>
      <p:ext uri="{BB962C8B-B14F-4D97-AF65-F5344CB8AC3E}">
        <p14:creationId xmlns:p14="http://schemas.microsoft.com/office/powerpoint/2010/main" val="69668950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0C8162-6A95-70B5-6663-9F9DA0DA0935}"/>
              </a:ext>
            </a:extLst>
          </p:cNvPr>
          <p:cNvSpPr txBox="1"/>
          <p:nvPr/>
        </p:nvSpPr>
        <p:spPr>
          <a:xfrm>
            <a:off x="4819828" y="1219200"/>
            <a:ext cx="4990744" cy="954107"/>
          </a:xfrm>
          <a:prstGeom prst="rect">
            <a:avLst/>
          </a:prstGeom>
          <a:noFill/>
        </p:spPr>
        <p:txBody>
          <a:bodyPr wrap="square">
            <a:spAutoFit/>
          </a:bodyPr>
          <a:lstStyle/>
          <a:p>
            <a:r>
              <a:rPr lang="en-US" sz="2800" dirty="0">
                <a:latin typeface="Lub Dub Medium" panose="020B0603030403020204" pitchFamily="34" charset="0"/>
              </a:rPr>
              <a:t>Isolated Branch Pulmonary Artery Stenosis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33F40FE6-C967-FF6D-931F-F98F1397D195}"/>
              </a:ext>
            </a:extLst>
          </p:cNvPr>
          <p:cNvGraphicFramePr>
            <a:graphicFrameLocks noGrp="1"/>
          </p:cNvGraphicFramePr>
          <p:nvPr>
            <p:extLst>
              <p:ext uri="{D42A27DB-BD31-4B8C-83A1-F6EECF244321}">
                <p14:modId xmlns:p14="http://schemas.microsoft.com/office/powerpoint/2010/main" val="932621448"/>
              </p:ext>
            </p:extLst>
          </p:nvPr>
        </p:nvGraphicFramePr>
        <p:xfrm>
          <a:off x="2722473" y="2667000"/>
          <a:ext cx="9185453" cy="3532026"/>
        </p:xfrm>
        <a:graphic>
          <a:graphicData uri="http://schemas.openxmlformats.org/drawingml/2006/table">
            <a:tbl>
              <a:tblPr firstRow="1" firstCol="1" bandRow="1"/>
              <a:tblGrid>
                <a:gridCol w="976210">
                  <a:extLst>
                    <a:ext uri="{9D8B030D-6E8A-4147-A177-3AD203B41FA5}">
                      <a16:colId xmlns:a16="http://schemas.microsoft.com/office/drawing/2014/main" val="1269143593"/>
                    </a:ext>
                  </a:extLst>
                </a:gridCol>
                <a:gridCol w="940794">
                  <a:extLst>
                    <a:ext uri="{9D8B030D-6E8A-4147-A177-3AD203B41FA5}">
                      <a16:colId xmlns:a16="http://schemas.microsoft.com/office/drawing/2014/main" val="2937338239"/>
                    </a:ext>
                  </a:extLst>
                </a:gridCol>
                <a:gridCol w="7268449">
                  <a:extLst>
                    <a:ext uri="{9D8B030D-6E8A-4147-A177-3AD203B41FA5}">
                      <a16:colId xmlns:a16="http://schemas.microsoft.com/office/drawing/2014/main" val="3237378180"/>
                    </a:ext>
                  </a:extLst>
                </a:gridCol>
              </a:tblGrid>
              <a:tr h="398543">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FrutigerLTStd-Light"/>
                          <a:cs typeface="Arial" panose="020B0604020202020204" pitchFamily="34" charset="0"/>
                        </a:rPr>
                        <a:t>Therapeutic</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404406"/>
                  </a:ext>
                </a:extLst>
              </a:tr>
              <a:tr h="958422">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2"/>
                      </a:pPr>
                      <a:r>
                        <a:rPr lang="en-US" sz="1800" b="1" dirty="0">
                          <a:effectLst/>
                          <a:latin typeface="Times New Roman" panose="02020603050405020304" pitchFamily="18" charset="0"/>
                          <a:ea typeface="FrutigerLTStd-Light"/>
                          <a:cs typeface="Arial" panose="020B0604020202020204" pitchFamily="34" charset="0"/>
                        </a:rPr>
                        <a:t>In adults with symptoms related to peripheral or branch PA stenosis, pulmonary branch balloon angioplasty and/or stent implantation is recommended to improve hemodynamics and symptoms.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49505135"/>
                  </a:ext>
                </a:extLst>
              </a:tr>
              <a:tr h="2108530">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3"/>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asymptomatic adults with isolated peripheral PA stenosis* and any of the following—RV hypertension that is more than half the systemic pressure, RV dysfunction, moderate or greater degree of tricuspid regurgitation, or worsening exercise performance—pulmonary branch balloon angioplasty and stent implantation can be useful to improve hemodynamics, reduce tricuspid regurgitation, and improve pulmonary blood flow.</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919636"/>
                  </a:ext>
                </a:extLst>
              </a:tr>
            </a:tbl>
          </a:graphicData>
        </a:graphic>
      </p:graphicFrame>
      <p:sp>
        <p:nvSpPr>
          <p:cNvPr id="5" name="TextBox 4">
            <a:extLst>
              <a:ext uri="{FF2B5EF4-FFF2-40B4-BE49-F238E27FC236}">
                <a16:creationId xmlns:a16="http://schemas.microsoft.com/office/drawing/2014/main" id="{248F1D4D-5FEE-00A3-7B3B-BFBB8893DFF1}"/>
              </a:ext>
            </a:extLst>
          </p:cNvPr>
          <p:cNvSpPr txBox="1"/>
          <p:nvPr/>
        </p:nvSpPr>
        <p:spPr>
          <a:xfrm>
            <a:off x="2722473" y="6461886"/>
            <a:ext cx="9185452" cy="461665"/>
          </a:xfrm>
          <a:prstGeom prst="rect">
            <a:avLst/>
          </a:prstGeom>
          <a:noFill/>
        </p:spPr>
        <p:txBody>
          <a:bodyPr wrap="square">
            <a:spAutoFit/>
          </a:bodyPr>
          <a:lstStyle/>
          <a:p>
            <a:r>
              <a:rPr lang="en-US" sz="1200" dirty="0">
                <a:latin typeface="Lub Dub Medium" panose="020B0603030403020204" pitchFamily="34" charset="0"/>
              </a:rPr>
              <a:t>*Angiographic narrowing and/or asymmetric pulmonary blood flow with a reduction &gt;10% in expected perfusion to the affected lung.</a:t>
            </a:r>
          </a:p>
        </p:txBody>
      </p:sp>
    </p:spTree>
    <p:extLst>
      <p:ext uri="{BB962C8B-B14F-4D97-AF65-F5344CB8AC3E}">
        <p14:creationId xmlns:p14="http://schemas.microsoft.com/office/powerpoint/2010/main" val="190137138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142</a:t>
            </a:fld>
            <a:endParaRPr lang="en-US" dirty="0"/>
          </a:p>
        </p:txBody>
      </p:sp>
      <p:sp>
        <p:nvSpPr>
          <p:cNvPr id="2" name="TextBox 1">
            <a:extLst>
              <a:ext uri="{FF2B5EF4-FFF2-40B4-BE49-F238E27FC236}">
                <a16:creationId xmlns:a16="http://schemas.microsoft.com/office/drawing/2014/main" id="{21131139-25D9-5B6C-5BD9-59E78443550E}"/>
              </a:ext>
            </a:extLst>
          </p:cNvPr>
          <p:cNvSpPr txBox="1"/>
          <p:nvPr/>
        </p:nvSpPr>
        <p:spPr>
          <a:xfrm>
            <a:off x="2934056" y="1076514"/>
            <a:ext cx="8762285" cy="954107"/>
          </a:xfrm>
          <a:prstGeom prst="rect">
            <a:avLst/>
          </a:prstGeom>
          <a:noFill/>
        </p:spPr>
        <p:txBody>
          <a:bodyPr wrap="square">
            <a:spAutoFit/>
          </a:bodyPr>
          <a:lstStyle/>
          <a:p>
            <a:r>
              <a:rPr lang="en-US" sz="2800" dirty="0">
                <a:latin typeface="Lub Dub Medium" panose="020B0603030403020204" pitchFamily="34" charset="0"/>
              </a:rPr>
              <a:t>Table 31. Isolated Branch Pulmonary Artery Stenosis: Routine Follow-Up and Testing Intervals</a:t>
            </a:r>
          </a:p>
        </p:txBody>
      </p:sp>
      <p:graphicFrame>
        <p:nvGraphicFramePr>
          <p:cNvPr id="3" name="Table 2">
            <a:extLst>
              <a:ext uri="{FF2B5EF4-FFF2-40B4-BE49-F238E27FC236}">
                <a16:creationId xmlns:a16="http://schemas.microsoft.com/office/drawing/2014/main" id="{FA2134C1-2321-E416-3B40-AF36789C23BF}"/>
              </a:ext>
            </a:extLst>
          </p:cNvPr>
          <p:cNvGraphicFramePr>
            <a:graphicFrameLocks noGrp="1"/>
          </p:cNvGraphicFramePr>
          <p:nvPr>
            <p:extLst>
              <p:ext uri="{D42A27DB-BD31-4B8C-83A1-F6EECF244321}">
                <p14:modId xmlns:p14="http://schemas.microsoft.com/office/powerpoint/2010/main" val="1429828797"/>
              </p:ext>
            </p:extLst>
          </p:nvPr>
        </p:nvGraphicFramePr>
        <p:xfrm>
          <a:off x="2865117" y="2229070"/>
          <a:ext cx="8900161" cy="3520345"/>
        </p:xfrm>
        <a:graphic>
          <a:graphicData uri="http://schemas.openxmlformats.org/drawingml/2006/table">
            <a:tbl>
              <a:tblPr firstRow="1" firstCol="1" bandRow="1"/>
              <a:tblGrid>
                <a:gridCol w="2617693">
                  <a:extLst>
                    <a:ext uri="{9D8B030D-6E8A-4147-A177-3AD203B41FA5}">
                      <a16:colId xmlns:a16="http://schemas.microsoft.com/office/drawing/2014/main" val="589910027"/>
                    </a:ext>
                  </a:extLst>
                </a:gridCol>
                <a:gridCol w="1570617">
                  <a:extLst>
                    <a:ext uri="{9D8B030D-6E8A-4147-A177-3AD203B41FA5}">
                      <a16:colId xmlns:a16="http://schemas.microsoft.com/office/drawing/2014/main" val="1152747726"/>
                    </a:ext>
                  </a:extLst>
                </a:gridCol>
                <a:gridCol w="1570617">
                  <a:extLst>
                    <a:ext uri="{9D8B030D-6E8A-4147-A177-3AD203B41FA5}">
                      <a16:colId xmlns:a16="http://schemas.microsoft.com/office/drawing/2014/main" val="2061635426"/>
                    </a:ext>
                  </a:extLst>
                </a:gridCol>
                <a:gridCol w="1570617">
                  <a:extLst>
                    <a:ext uri="{9D8B030D-6E8A-4147-A177-3AD203B41FA5}">
                      <a16:colId xmlns:a16="http://schemas.microsoft.com/office/drawing/2014/main" val="3472340719"/>
                    </a:ext>
                  </a:extLst>
                </a:gridCol>
                <a:gridCol w="1570617">
                  <a:extLst>
                    <a:ext uri="{9D8B030D-6E8A-4147-A177-3AD203B41FA5}">
                      <a16:colId xmlns:a16="http://schemas.microsoft.com/office/drawing/2014/main" val="2976424536"/>
                    </a:ext>
                  </a:extLst>
                </a:gridCol>
              </a:tblGrid>
              <a:tr h="727389">
                <a:tc>
                  <a:txBody>
                    <a:bodyPr/>
                    <a:lstStyle/>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Type of Follow-Up or Testing</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Physiological Stage A* (mo)</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dirty="0">
                          <a:effectLst/>
                          <a:latin typeface="Times New Roman" panose="02020603050405020304" pitchFamily="18" charset="0"/>
                          <a:ea typeface="Times New Roman" panose="02020603050405020304" pitchFamily="18" charset="0"/>
                          <a:cs typeface="Arial" panose="020B0604020202020204" pitchFamily="34" charset="0"/>
                        </a:rPr>
                        <a:t>Physiological Stage B* (</a:t>
                      </a:r>
                      <a:r>
                        <a:rPr lang="en-US" sz="1800" b="1" kern="100" dirty="0" err="1">
                          <a:effectLst/>
                          <a:latin typeface="Times New Roman" panose="02020603050405020304" pitchFamily="18" charset="0"/>
                          <a:ea typeface="Times New Roman" panose="02020603050405020304" pitchFamily="18" charset="0"/>
                          <a:cs typeface="Arial" panose="020B0604020202020204" pitchFamily="34" charset="0"/>
                        </a:rPr>
                        <a:t>mo</a:t>
                      </a:r>
                      <a:r>
                        <a:rPr lang="en-US" sz="1800" b="1" kern="1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Physiological Stage C* (mo)</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dirty="0">
                          <a:effectLst/>
                          <a:latin typeface="Times New Roman" panose="02020603050405020304" pitchFamily="18" charset="0"/>
                          <a:ea typeface="Times New Roman" panose="02020603050405020304" pitchFamily="18" charset="0"/>
                          <a:cs typeface="Arial" panose="020B0604020202020204" pitchFamily="34" charset="0"/>
                        </a:rPr>
                        <a:t>Physiological Stage D* (</a:t>
                      </a:r>
                      <a:r>
                        <a:rPr lang="en-US" sz="1800" b="1" kern="100" dirty="0" err="1">
                          <a:effectLst/>
                          <a:latin typeface="Times New Roman" panose="02020603050405020304" pitchFamily="18" charset="0"/>
                          <a:ea typeface="Times New Roman" panose="02020603050405020304" pitchFamily="18" charset="0"/>
                          <a:cs typeface="Arial" panose="020B0604020202020204" pitchFamily="34" charset="0"/>
                        </a:rPr>
                        <a:t>mo</a:t>
                      </a:r>
                      <a:r>
                        <a:rPr lang="en-US" sz="1800" b="1" kern="1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0042151"/>
                  </a:ext>
                </a:extLst>
              </a:tr>
              <a:tr h="904272">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Outpatient ACHD cardiologist</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24–36</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24</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6–12</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3–6</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72577546"/>
                  </a:ext>
                </a:extLst>
              </a:tr>
              <a:tr h="765528">
                <a:tc>
                  <a:txBody>
                    <a:bodyPr/>
                    <a:lstStyle/>
                    <a:p>
                      <a:pPr marL="0" marR="0">
                        <a:lnSpc>
                          <a:spcPct val="2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Electrocardiogram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24–36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5573436"/>
                  </a:ext>
                </a:extLst>
              </a:tr>
              <a:tr h="904272">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Transthoracic echocardiogram</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24–36</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24</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58422959"/>
                  </a:ext>
                </a:extLst>
              </a:tr>
            </a:tbl>
          </a:graphicData>
        </a:graphic>
      </p:graphicFrame>
      <p:sp>
        <p:nvSpPr>
          <p:cNvPr id="6" name="TextBox 5">
            <a:extLst>
              <a:ext uri="{FF2B5EF4-FFF2-40B4-BE49-F238E27FC236}">
                <a16:creationId xmlns:a16="http://schemas.microsoft.com/office/drawing/2014/main" id="{4DFEE996-92CE-94DF-F8A6-9E450E90FA57}"/>
              </a:ext>
            </a:extLst>
          </p:cNvPr>
          <p:cNvSpPr txBox="1"/>
          <p:nvPr/>
        </p:nvSpPr>
        <p:spPr>
          <a:xfrm>
            <a:off x="2865117" y="5846262"/>
            <a:ext cx="9174483" cy="1569660"/>
          </a:xfrm>
          <a:prstGeom prst="rect">
            <a:avLst/>
          </a:prstGeom>
          <a:noFill/>
        </p:spPr>
        <p:txBody>
          <a:bodyPr wrap="square">
            <a:spAutoFit/>
          </a:bodyPr>
          <a:lstStyle/>
          <a:p>
            <a:r>
              <a:rPr lang="en-US" sz="1200" dirty="0">
                <a:latin typeface="Lub Dub Medium" panose="020B0603030403020204" pitchFamily="34" charset="0"/>
              </a:rPr>
              <a:t>For recommendations about timing of CT and MR angiography, see Section 4.3.4 supportive text for recommendation #1.</a:t>
            </a:r>
          </a:p>
          <a:p>
            <a:endParaRPr lang="en-US" sz="1200" dirty="0">
              <a:latin typeface="Lub Dub Medium" panose="020B0603030403020204" pitchFamily="34" charset="0"/>
            </a:endParaRPr>
          </a:p>
          <a:p>
            <a:r>
              <a:rPr lang="en-US" sz="1200" dirty="0">
                <a:latin typeface="Lub Dub Medium" panose="020B0603030403020204" pitchFamily="34" charset="0"/>
              </a:rPr>
              <a:t>Modified with permission from Stout et al. Copyright 2018 American Heart Association, Inc. and American College of Cardiology Foundation.</a:t>
            </a:r>
          </a:p>
          <a:p>
            <a:endParaRPr lang="en-US" sz="1200" dirty="0">
              <a:latin typeface="Lub Dub Medium" panose="020B0603030403020204" pitchFamily="34" charset="0"/>
            </a:endParaRPr>
          </a:p>
          <a:p>
            <a:r>
              <a:rPr lang="en-US" sz="1200" dirty="0">
                <a:latin typeface="Lub Dub Medium" panose="020B0603030403020204" pitchFamily="34" charset="0"/>
              </a:rPr>
              <a:t>*See Section 2.2 for details on the ACHD anatomic and physiological classification system.</a:t>
            </a:r>
          </a:p>
          <a:p>
            <a:endParaRPr lang="en-US" sz="1200" dirty="0">
              <a:latin typeface="Lub Dub Medium" panose="020B0603030403020204" pitchFamily="34" charset="0"/>
            </a:endParaRPr>
          </a:p>
          <a:p>
            <a:r>
              <a:rPr lang="en-US" sz="1200" dirty="0">
                <a:latin typeface="Lub Dub Medium" panose="020B0603030403020204" pitchFamily="34" charset="0"/>
              </a:rPr>
              <a:t>ACHD indicates adult congenital heart disease; CT, computed tomography; and MR, magnetic resonance.</a:t>
            </a:r>
          </a:p>
        </p:txBody>
      </p:sp>
    </p:spTree>
    <p:extLst>
      <p:ext uri="{BB962C8B-B14F-4D97-AF65-F5344CB8AC3E}">
        <p14:creationId xmlns:p14="http://schemas.microsoft.com/office/powerpoint/2010/main" val="6359496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6B0E68-1552-B807-C45B-BB798C9E8155}"/>
              </a:ext>
            </a:extLst>
          </p:cNvPr>
          <p:cNvSpPr txBox="1"/>
          <p:nvPr/>
        </p:nvSpPr>
        <p:spPr>
          <a:xfrm>
            <a:off x="5581827" y="723641"/>
            <a:ext cx="3466743" cy="523220"/>
          </a:xfrm>
          <a:prstGeom prst="rect">
            <a:avLst/>
          </a:prstGeom>
          <a:noFill/>
        </p:spPr>
        <p:txBody>
          <a:bodyPr wrap="square">
            <a:spAutoFit/>
          </a:bodyPr>
          <a:lstStyle/>
          <a:p>
            <a:r>
              <a:rPr lang="en-US" sz="2800" dirty="0">
                <a:latin typeface="Lub Dub Medium" panose="020B0603030403020204" pitchFamily="34" charset="0"/>
              </a:rPr>
              <a:t>Tetralogy of Fallot</a:t>
            </a:r>
          </a:p>
        </p:txBody>
      </p:sp>
      <p:graphicFrame>
        <p:nvGraphicFramePr>
          <p:cNvPr id="3" name="Table 2">
            <a:extLst>
              <a:ext uri="{FF2B5EF4-FFF2-40B4-BE49-F238E27FC236}">
                <a16:creationId xmlns:a16="http://schemas.microsoft.com/office/drawing/2014/main" id="{FA718E7E-5DB4-26C1-9B3C-A617EE928829}"/>
              </a:ext>
            </a:extLst>
          </p:cNvPr>
          <p:cNvGraphicFramePr>
            <a:graphicFrameLocks noGrp="1"/>
          </p:cNvGraphicFramePr>
          <p:nvPr>
            <p:extLst>
              <p:ext uri="{D42A27DB-BD31-4B8C-83A1-F6EECF244321}">
                <p14:modId xmlns:p14="http://schemas.microsoft.com/office/powerpoint/2010/main" val="906566705"/>
              </p:ext>
            </p:extLst>
          </p:nvPr>
        </p:nvGraphicFramePr>
        <p:xfrm>
          <a:off x="1828798" y="1447800"/>
          <a:ext cx="10972801" cy="5839739"/>
        </p:xfrm>
        <a:graphic>
          <a:graphicData uri="http://schemas.openxmlformats.org/drawingml/2006/table">
            <a:tbl>
              <a:tblPr firstRow="1" firstCol="1" bandRow="1"/>
              <a:tblGrid>
                <a:gridCol w="1676402">
                  <a:extLst>
                    <a:ext uri="{9D8B030D-6E8A-4147-A177-3AD203B41FA5}">
                      <a16:colId xmlns:a16="http://schemas.microsoft.com/office/drawing/2014/main" val="3093418822"/>
                    </a:ext>
                  </a:extLst>
                </a:gridCol>
                <a:gridCol w="1646554">
                  <a:extLst>
                    <a:ext uri="{9D8B030D-6E8A-4147-A177-3AD203B41FA5}">
                      <a16:colId xmlns:a16="http://schemas.microsoft.com/office/drawing/2014/main" val="1361043935"/>
                    </a:ext>
                  </a:extLst>
                </a:gridCol>
                <a:gridCol w="7649845">
                  <a:extLst>
                    <a:ext uri="{9D8B030D-6E8A-4147-A177-3AD203B41FA5}">
                      <a16:colId xmlns:a16="http://schemas.microsoft.com/office/drawing/2014/main" val="421762780"/>
                    </a:ext>
                  </a:extLst>
                </a:gridCol>
              </a:tblGrid>
              <a:tr h="643387">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38599" marR="38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Recommendations for </a:t>
                      </a:r>
                      <a:r>
                        <a:rPr lang="en-US" sz="1800" b="1">
                          <a:effectLst/>
                          <a:latin typeface="Times New Roman" panose="02020603050405020304" pitchFamily="18" charset="0"/>
                          <a:ea typeface="Times New Roman" panose="02020603050405020304" pitchFamily="18" charset="0"/>
                        </a:rPr>
                        <a:t>Tetralogy of Fallot</a:t>
                      </a:r>
                      <a:endParaRPr lang="en-US" sz="1800">
                        <a:effectLst/>
                        <a:latin typeface="Times New Roman" panose="02020603050405020304" pitchFamily="18" charset="0"/>
                        <a:ea typeface="Times New Roman" panose="02020603050405020304" pitchFamily="18" charset="0"/>
                      </a:endParaRPr>
                    </a:p>
                    <a:p>
                      <a:pPr marL="0" marR="0" algn="ctr">
                        <a:lnSpc>
                          <a:spcPct val="100000"/>
                        </a:lnSpc>
                        <a:spcAft>
                          <a:spcPts val="800"/>
                        </a:spcAft>
                        <a:buNone/>
                      </a:pPr>
                      <a:r>
                        <a:rPr lang="en-US" sz="1800">
                          <a:solidFill>
                            <a:srgbClr val="000000"/>
                          </a:solidFill>
                          <a:effectLst/>
                          <a:latin typeface="Times New Roman" panose="02020603050405020304" pitchFamily="18" charset="0"/>
                          <a:ea typeface="Times New Roman" panose="02020603050405020304" pitchFamily="18" charset="0"/>
                        </a:rPr>
                        <a:t>Referenced studies that support recommendations are summarized in the Evidence Table.</a:t>
                      </a:r>
                      <a:endParaRPr lang="en-US" sz="1800">
                        <a:effectLst/>
                        <a:latin typeface="Times New Roman" panose="02020603050405020304" pitchFamily="18" charset="0"/>
                        <a:ea typeface="Times New Roman" panose="02020603050405020304" pitchFamily="18" charset="0"/>
                      </a:endParaRPr>
                    </a:p>
                  </a:txBody>
                  <a:tcPr marL="38599" marR="38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523233588"/>
                  </a:ext>
                </a:extLst>
              </a:tr>
              <a:tr h="174481">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38599" marR="38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rPr>
                        <a:t>LOE</a:t>
                      </a:r>
                      <a:endParaRPr lang="en-US" sz="1800" dirty="0">
                        <a:effectLst/>
                        <a:latin typeface="Times New Roman" panose="02020603050405020304" pitchFamily="18" charset="0"/>
                        <a:ea typeface="Times New Roman" panose="02020603050405020304" pitchFamily="18" charset="0"/>
                      </a:endParaRPr>
                    </a:p>
                  </a:txBody>
                  <a:tcPr marL="38599" marR="38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dirty="0">
                          <a:effectLst/>
                          <a:latin typeface="Times New Roman" panose="02020603050405020304" pitchFamily="18" charset="0"/>
                          <a:ea typeface="Times New Roman" panose="02020603050405020304" pitchFamily="18" charset="0"/>
                        </a:rPr>
                        <a:t>Recommendations</a:t>
                      </a:r>
                      <a:endParaRPr lang="en-US" sz="1800" dirty="0">
                        <a:effectLst/>
                        <a:latin typeface="Times New Roman" panose="02020603050405020304" pitchFamily="18" charset="0"/>
                        <a:ea typeface="Times New Roman" panose="02020603050405020304" pitchFamily="18" charset="0"/>
                      </a:endParaRPr>
                    </a:p>
                  </a:txBody>
                  <a:tcPr marL="38599" marR="38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8779980"/>
                  </a:ext>
                </a:extLst>
              </a:tr>
              <a:tr h="174481">
                <a:tc gridSpan="3">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Diagnostic</a:t>
                      </a:r>
                      <a:endParaRPr lang="en-US" sz="1800">
                        <a:effectLst/>
                        <a:latin typeface="Times New Roman" panose="02020603050405020304" pitchFamily="18" charset="0"/>
                        <a:ea typeface="Times New Roman" panose="02020603050405020304" pitchFamily="18" charset="0"/>
                      </a:endParaRPr>
                    </a:p>
                  </a:txBody>
                  <a:tcPr marL="38599" marR="3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3372028139"/>
                  </a:ext>
                </a:extLst>
              </a:tr>
              <a:tr h="1203785">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38599" marR="38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38599" marR="38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a:pPr>
                      <a:r>
                        <a:rPr lang="en-US" sz="1800" b="1" dirty="0">
                          <a:solidFill>
                            <a:srgbClr val="000000"/>
                          </a:solidFill>
                          <a:effectLst/>
                          <a:latin typeface="Times New Roman" panose="02020603050405020304" pitchFamily="18" charset="0"/>
                          <a:ea typeface="Times New Roman" panose="02020603050405020304" pitchFamily="18" charset="0"/>
                        </a:rPr>
                        <a:t>In adults with repaired TOF, echocardiography is recommended for assessment of pulmonary and tricuspid valve dysfunction, right atrial size, ventricular size and function, residual VSDs, and estimation of RV systolic pressure to characterize residual hemodynamic sequelae.</a:t>
                      </a:r>
                      <a:endParaRPr lang="en-US" sz="1800" dirty="0">
                        <a:effectLst/>
                        <a:latin typeface="Times New Roman" panose="02020603050405020304" pitchFamily="18" charset="0"/>
                        <a:ea typeface="Times New Roman" panose="02020603050405020304" pitchFamily="18" charset="0"/>
                      </a:endParaRPr>
                    </a:p>
                  </a:txBody>
                  <a:tcPr marL="38599" marR="3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13755303"/>
                  </a:ext>
                </a:extLst>
              </a:tr>
              <a:tr h="1615507">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38599" marR="38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38599" marR="38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2"/>
                      </a:pPr>
                      <a:r>
                        <a:rPr lang="en-US" sz="1800" b="1" dirty="0">
                          <a:solidFill>
                            <a:srgbClr val="000000"/>
                          </a:solidFill>
                          <a:effectLst/>
                          <a:latin typeface="Times New Roman" panose="02020603050405020304" pitchFamily="18" charset="0"/>
                          <a:ea typeface="Times New Roman" panose="02020603050405020304" pitchFamily="18" charset="0"/>
                        </a:rPr>
                        <a:t>In adults with repaired TOF and residual hemodynamic sequelae, CMR imaging is recommended for quantifying pulmonary valve function, ventricular size and function, and branch PA size and flow; characterizing the right and LVOT anatomy; quantifying residual shunts or aortopulmonary collateral flow; and assessing fibrosis and viability of the ventricular myocardium.</a:t>
                      </a:r>
                      <a:endParaRPr lang="en-US" sz="1800" dirty="0">
                        <a:effectLst/>
                        <a:latin typeface="Times New Roman" panose="02020603050405020304" pitchFamily="18" charset="0"/>
                        <a:ea typeface="Times New Roman" panose="02020603050405020304" pitchFamily="18" charset="0"/>
                      </a:endParaRPr>
                    </a:p>
                  </a:txBody>
                  <a:tcPr marL="38599" marR="3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86633424"/>
                  </a:ext>
                </a:extLst>
              </a:tr>
              <a:tr h="1409646">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38599" marR="38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rPr>
                        <a:t>B-NR</a:t>
                      </a:r>
                      <a:endParaRPr lang="en-US" sz="1800" dirty="0">
                        <a:effectLst/>
                        <a:latin typeface="Times New Roman" panose="02020603050405020304" pitchFamily="18" charset="0"/>
                        <a:ea typeface="Times New Roman" panose="02020603050405020304" pitchFamily="18" charset="0"/>
                      </a:endParaRPr>
                    </a:p>
                  </a:txBody>
                  <a:tcPr marL="38599" marR="38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3"/>
                      </a:pPr>
                      <a:r>
                        <a:rPr lang="en-US" sz="1800" b="1" dirty="0">
                          <a:solidFill>
                            <a:srgbClr val="000000"/>
                          </a:solidFill>
                          <a:effectLst/>
                          <a:latin typeface="Times New Roman" panose="02020603050405020304" pitchFamily="18" charset="0"/>
                          <a:ea typeface="Times New Roman" panose="02020603050405020304" pitchFamily="18" charset="0"/>
                        </a:rPr>
                        <a:t>In adults with repaired TOF undergoing right ventricle-to-pulmonary artery (RV-to-PA) conduit stenting or transcatheter pulmonary valve placement with a balloon-expandable platform, assessment of coronary artery compression risk is indicated to ensure absence of coronary artery compression from stent/valve placement.</a:t>
                      </a:r>
                      <a:endParaRPr lang="en-US" sz="1800" dirty="0">
                        <a:effectLst/>
                        <a:latin typeface="Times New Roman" panose="02020603050405020304" pitchFamily="18" charset="0"/>
                        <a:ea typeface="Times New Roman" panose="02020603050405020304" pitchFamily="18" charset="0"/>
                      </a:endParaRPr>
                    </a:p>
                  </a:txBody>
                  <a:tcPr marL="38599" marR="3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45594914"/>
                  </a:ext>
                </a:extLst>
              </a:tr>
            </a:tbl>
          </a:graphicData>
        </a:graphic>
      </p:graphicFrame>
    </p:spTree>
    <p:extLst>
      <p:ext uri="{BB962C8B-B14F-4D97-AF65-F5344CB8AC3E}">
        <p14:creationId xmlns:p14="http://schemas.microsoft.com/office/powerpoint/2010/main" val="401633473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144</a:t>
            </a:fld>
            <a:endParaRPr lang="en-US" dirty="0"/>
          </a:p>
        </p:txBody>
      </p:sp>
      <p:sp>
        <p:nvSpPr>
          <p:cNvPr id="2" name="TextBox 1">
            <a:extLst>
              <a:ext uri="{FF2B5EF4-FFF2-40B4-BE49-F238E27FC236}">
                <a16:creationId xmlns:a16="http://schemas.microsoft.com/office/drawing/2014/main" id="{A1B900EF-13EE-7E9D-F757-55056EB3197A}"/>
              </a:ext>
            </a:extLst>
          </p:cNvPr>
          <p:cNvSpPr txBox="1"/>
          <p:nvPr/>
        </p:nvSpPr>
        <p:spPr>
          <a:xfrm>
            <a:off x="4962614" y="1143000"/>
            <a:ext cx="4705172" cy="523220"/>
          </a:xfrm>
          <a:prstGeom prst="rect">
            <a:avLst/>
          </a:prstGeom>
          <a:noFill/>
        </p:spPr>
        <p:txBody>
          <a:bodyPr wrap="square">
            <a:spAutoFit/>
          </a:bodyPr>
          <a:lstStyle/>
          <a:p>
            <a:r>
              <a:rPr lang="en-US" sz="2800" dirty="0">
                <a:latin typeface="Lub Dub Medium" panose="020B0603030403020204" pitchFamily="34" charset="0"/>
              </a:rPr>
              <a:t>Tetralogy of Fallot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2E03044D-0F91-244F-F7EA-065023AE3D32}"/>
              </a:ext>
            </a:extLst>
          </p:cNvPr>
          <p:cNvGraphicFramePr>
            <a:graphicFrameLocks noGrp="1"/>
          </p:cNvGraphicFramePr>
          <p:nvPr>
            <p:extLst>
              <p:ext uri="{D42A27DB-BD31-4B8C-83A1-F6EECF244321}">
                <p14:modId xmlns:p14="http://schemas.microsoft.com/office/powerpoint/2010/main" val="2335871807"/>
              </p:ext>
            </p:extLst>
          </p:nvPr>
        </p:nvGraphicFramePr>
        <p:xfrm>
          <a:off x="2247899" y="1981200"/>
          <a:ext cx="10134601" cy="5270393"/>
        </p:xfrm>
        <a:graphic>
          <a:graphicData uri="http://schemas.openxmlformats.org/drawingml/2006/table">
            <a:tbl>
              <a:tblPr firstRow="1" firstCol="1" bandRow="1"/>
              <a:tblGrid>
                <a:gridCol w="1648432">
                  <a:extLst>
                    <a:ext uri="{9D8B030D-6E8A-4147-A177-3AD203B41FA5}">
                      <a16:colId xmlns:a16="http://schemas.microsoft.com/office/drawing/2014/main" val="1547739259"/>
                    </a:ext>
                  </a:extLst>
                </a:gridCol>
                <a:gridCol w="1420686">
                  <a:extLst>
                    <a:ext uri="{9D8B030D-6E8A-4147-A177-3AD203B41FA5}">
                      <a16:colId xmlns:a16="http://schemas.microsoft.com/office/drawing/2014/main" val="4258427292"/>
                    </a:ext>
                  </a:extLst>
                </a:gridCol>
                <a:gridCol w="7065483">
                  <a:extLst>
                    <a:ext uri="{9D8B030D-6E8A-4147-A177-3AD203B41FA5}">
                      <a16:colId xmlns:a16="http://schemas.microsoft.com/office/drawing/2014/main" val="2663391919"/>
                    </a:ext>
                  </a:extLst>
                </a:gridCol>
              </a:tblGrid>
              <a:tr h="897232">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43724" marR="43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B- NR</a:t>
                      </a:r>
                      <a:endParaRPr lang="en-US" sz="1800">
                        <a:effectLst/>
                        <a:latin typeface="Times New Roman" panose="02020603050405020304" pitchFamily="18" charset="0"/>
                        <a:ea typeface="Times New Roman" panose="02020603050405020304" pitchFamily="18" charset="0"/>
                      </a:endParaRPr>
                    </a:p>
                  </a:txBody>
                  <a:tcPr marL="43724" marR="43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4"/>
                      </a:pPr>
                      <a:r>
                        <a:rPr lang="en-US" sz="1800" b="1" dirty="0">
                          <a:solidFill>
                            <a:srgbClr val="000000"/>
                          </a:solidFill>
                          <a:effectLst/>
                          <a:latin typeface="Times New Roman" panose="02020603050405020304" pitchFamily="18" charset="0"/>
                          <a:ea typeface="Times New Roman" panose="02020603050405020304" pitchFamily="18" charset="0"/>
                        </a:rPr>
                        <a:t>In adults with repaired TOF and native RVOT anatomy being considered for transcatheter pulmonary valve replacement, cardiac CT is recommended to determine anatomic suitability.</a:t>
                      </a:r>
                      <a:endParaRPr lang="en-US" sz="1800" dirty="0">
                        <a:effectLst/>
                        <a:latin typeface="Times New Roman" panose="02020603050405020304" pitchFamily="18" charset="0"/>
                        <a:ea typeface="Times New Roman" panose="02020603050405020304" pitchFamily="18" charset="0"/>
                      </a:endParaRPr>
                    </a:p>
                  </a:txBody>
                  <a:tcPr marL="43724" marR="43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96897891"/>
                  </a:ext>
                </a:extLst>
              </a:tr>
              <a:tr h="897232">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endParaRPr>
                    </a:p>
                  </a:txBody>
                  <a:tcPr marL="43724" marR="43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43724" marR="43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5"/>
                      </a:pPr>
                      <a:r>
                        <a:rPr lang="en-US" sz="1800" b="1" dirty="0">
                          <a:effectLst/>
                          <a:latin typeface="Times New Roman" panose="02020603050405020304" pitchFamily="18" charset="0"/>
                          <a:ea typeface="Times New Roman" panose="02020603050405020304" pitchFamily="18" charset="0"/>
                        </a:rPr>
                        <a:t>In adults with repaired TOF and moderate risk for future sustained ventricular tachycardia and/or SCD, invasive electrophysiology evaluation is reasonable to inform clinical management.</a:t>
                      </a:r>
                      <a:endParaRPr lang="en-US" sz="1800" dirty="0">
                        <a:effectLst/>
                        <a:latin typeface="Times New Roman" panose="02020603050405020304" pitchFamily="18" charset="0"/>
                        <a:ea typeface="Times New Roman" panose="02020603050405020304" pitchFamily="18" charset="0"/>
                      </a:endParaRPr>
                    </a:p>
                  </a:txBody>
                  <a:tcPr marL="43724" marR="43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3539678"/>
                  </a:ext>
                </a:extLst>
              </a:tr>
              <a:tr h="1830009">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endParaRPr>
                    </a:p>
                  </a:txBody>
                  <a:tcPr marL="43724" marR="43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C- EO </a:t>
                      </a:r>
                      <a:endParaRPr lang="en-US" sz="1800">
                        <a:effectLst/>
                        <a:latin typeface="Times New Roman" panose="02020603050405020304" pitchFamily="18" charset="0"/>
                        <a:ea typeface="Times New Roman" panose="02020603050405020304" pitchFamily="18" charset="0"/>
                      </a:endParaRPr>
                    </a:p>
                  </a:txBody>
                  <a:tcPr marL="43724" marR="43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6"/>
                      </a:pPr>
                      <a:r>
                        <a:rPr lang="en-US" sz="1800" b="1" dirty="0">
                          <a:solidFill>
                            <a:srgbClr val="000000"/>
                          </a:solidFill>
                          <a:effectLst/>
                          <a:latin typeface="Times New Roman" panose="02020603050405020304" pitchFamily="18" charset="0"/>
                          <a:ea typeface="Times New Roman" panose="02020603050405020304" pitchFamily="18" charset="0"/>
                        </a:rPr>
                        <a:t>In adults with repaired TOF in whom adequate data cannot be obtained noninvasively in the setting of an arrhythmia, heart failure, unexplained ventricular dysfunction, suspected pulmonary hypertension, residual hemodynamic lesions, or cyanosis, cardiac catheterization with angiography is reasonable for assessing hemodynamics to direct management and therapies.</a:t>
                      </a:r>
                      <a:endParaRPr lang="en-US" sz="1800" dirty="0">
                        <a:effectLst/>
                        <a:latin typeface="Times New Roman" panose="02020603050405020304" pitchFamily="18" charset="0"/>
                        <a:ea typeface="Times New Roman" panose="02020603050405020304" pitchFamily="18" charset="0"/>
                      </a:endParaRPr>
                    </a:p>
                  </a:txBody>
                  <a:tcPr marL="43724" marR="43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74191926"/>
                  </a:ext>
                </a:extLst>
              </a:tr>
              <a:tr h="1596815">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endParaRPr>
                    </a:p>
                  </a:txBody>
                  <a:tcPr marL="43724" marR="43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9B1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endParaRPr>
                    </a:p>
                  </a:txBody>
                  <a:tcPr marL="43724" marR="43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1"/>
                    </a:solidFill>
                  </a:tcPr>
                </a:tc>
                <a:tc>
                  <a:txBody>
                    <a:bodyPr/>
                    <a:lstStyle/>
                    <a:p>
                      <a:pPr marL="342900" marR="0" lvl="0" indent="-342900">
                        <a:lnSpc>
                          <a:spcPct val="100000"/>
                        </a:lnSpc>
                        <a:spcAft>
                          <a:spcPts val="800"/>
                        </a:spcAft>
                        <a:buFont typeface="+mj-lt"/>
                        <a:buAutoNum type="arabicPeriod" startAt="7"/>
                      </a:pPr>
                      <a:r>
                        <a:rPr lang="en-US" sz="1800" b="1" dirty="0">
                          <a:effectLst/>
                          <a:latin typeface="Times New Roman" panose="02020603050405020304" pitchFamily="18" charset="0"/>
                          <a:ea typeface="Times New Roman" panose="02020603050405020304" pitchFamily="18" charset="0"/>
                        </a:rPr>
                        <a:t>In adults with repaired TOF undergoing pulmonary valve placement (surgical or transcatheter), preprocedural invasive electrophysiology evaluation with programmed ventricular stimulation and 3-dimensional mapping may be considered to identify and treat latent monomorphic ventricular tachycardia substrates.</a:t>
                      </a:r>
                      <a:endParaRPr lang="en-US" sz="1800" dirty="0">
                        <a:effectLst/>
                        <a:latin typeface="Times New Roman" panose="02020603050405020304" pitchFamily="18" charset="0"/>
                        <a:ea typeface="Times New Roman" panose="02020603050405020304" pitchFamily="18" charset="0"/>
                      </a:endParaRPr>
                    </a:p>
                  </a:txBody>
                  <a:tcPr marL="43724" marR="43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80643234"/>
                  </a:ext>
                </a:extLst>
              </a:tr>
            </a:tbl>
          </a:graphicData>
        </a:graphic>
      </p:graphicFrame>
    </p:spTree>
    <p:extLst>
      <p:ext uri="{BB962C8B-B14F-4D97-AF65-F5344CB8AC3E}">
        <p14:creationId xmlns:p14="http://schemas.microsoft.com/office/powerpoint/2010/main" val="323049596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20C1BD-EDB1-086F-BBDB-6B47349A7C21}"/>
              </a:ext>
            </a:extLst>
          </p:cNvPr>
          <p:cNvSpPr txBox="1"/>
          <p:nvPr/>
        </p:nvSpPr>
        <p:spPr>
          <a:xfrm>
            <a:off x="4962614" y="914400"/>
            <a:ext cx="4705172" cy="523220"/>
          </a:xfrm>
          <a:prstGeom prst="rect">
            <a:avLst/>
          </a:prstGeom>
          <a:noFill/>
        </p:spPr>
        <p:txBody>
          <a:bodyPr wrap="square">
            <a:spAutoFit/>
          </a:bodyPr>
          <a:lstStyle/>
          <a:p>
            <a:r>
              <a:rPr lang="en-US" sz="2800" dirty="0">
                <a:latin typeface="Lub Dub Medium" panose="020B0603030403020204" pitchFamily="34" charset="0"/>
              </a:rPr>
              <a:t>Tetralogy of Fallot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CBE215A5-7C5B-E6C4-E69B-D7AD7148B746}"/>
              </a:ext>
            </a:extLst>
          </p:cNvPr>
          <p:cNvGraphicFramePr>
            <a:graphicFrameLocks noGrp="1"/>
          </p:cNvGraphicFramePr>
          <p:nvPr>
            <p:extLst>
              <p:ext uri="{D42A27DB-BD31-4B8C-83A1-F6EECF244321}">
                <p14:modId xmlns:p14="http://schemas.microsoft.com/office/powerpoint/2010/main" val="890506392"/>
              </p:ext>
            </p:extLst>
          </p:nvPr>
        </p:nvGraphicFramePr>
        <p:xfrm>
          <a:off x="2362200" y="1640452"/>
          <a:ext cx="9906000" cy="5712848"/>
        </p:xfrm>
        <a:graphic>
          <a:graphicData uri="http://schemas.openxmlformats.org/drawingml/2006/table">
            <a:tbl>
              <a:tblPr firstRow="1" firstCol="1" bandRow="1"/>
              <a:tblGrid>
                <a:gridCol w="1611248">
                  <a:extLst>
                    <a:ext uri="{9D8B030D-6E8A-4147-A177-3AD203B41FA5}">
                      <a16:colId xmlns:a16="http://schemas.microsoft.com/office/drawing/2014/main" val="1985277896"/>
                    </a:ext>
                  </a:extLst>
                </a:gridCol>
                <a:gridCol w="1388642">
                  <a:extLst>
                    <a:ext uri="{9D8B030D-6E8A-4147-A177-3AD203B41FA5}">
                      <a16:colId xmlns:a16="http://schemas.microsoft.com/office/drawing/2014/main" val="3456975394"/>
                    </a:ext>
                  </a:extLst>
                </a:gridCol>
                <a:gridCol w="6906110">
                  <a:extLst>
                    <a:ext uri="{9D8B030D-6E8A-4147-A177-3AD203B41FA5}">
                      <a16:colId xmlns:a16="http://schemas.microsoft.com/office/drawing/2014/main" val="2375434367"/>
                    </a:ext>
                  </a:extLst>
                </a:gridCol>
              </a:tblGrid>
              <a:tr h="945918">
                <a:tc>
                  <a:txBody>
                    <a:bodyPr/>
                    <a:lstStyle/>
                    <a:p>
                      <a:pPr marL="0" marR="0" algn="ctr">
                        <a:lnSpc>
                          <a:spcPct val="2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rPr>
                        <a:t>2b</a:t>
                      </a:r>
                      <a:endParaRPr lang="en-US" sz="1800" dirty="0">
                        <a:effectLst/>
                        <a:latin typeface="Times New Roman" panose="02020603050405020304" pitchFamily="18" charset="0"/>
                        <a:ea typeface="Times New Roman" panose="02020603050405020304" pitchFamily="18" charset="0"/>
                      </a:endParaRPr>
                    </a:p>
                  </a:txBody>
                  <a:tcPr marL="46097" marR="46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9B1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endParaRPr>
                    </a:p>
                  </a:txBody>
                  <a:tcPr marL="46097" marR="46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8"/>
                      </a:pPr>
                      <a:r>
                        <a:rPr lang="en-US" sz="1800" b="1" dirty="0">
                          <a:effectLst/>
                          <a:latin typeface="Times New Roman" panose="02020603050405020304" pitchFamily="18" charset="0"/>
                          <a:ea typeface="Times New Roman" panose="02020603050405020304" pitchFamily="18" charset="0"/>
                        </a:rPr>
                        <a:t>In adults with repaired TOF, noninvasive evaluation (12-lead electrocardiography, contrast-enhanced MR imaging, and/or CT angiography) may be considered to characterize ventricular tachycardia substrates.</a:t>
                      </a:r>
                      <a:endParaRPr lang="en-US" sz="1800" dirty="0">
                        <a:effectLst/>
                        <a:latin typeface="Times New Roman" panose="02020603050405020304" pitchFamily="18" charset="0"/>
                        <a:ea typeface="Times New Roman" panose="02020603050405020304" pitchFamily="18" charset="0"/>
                      </a:endParaRPr>
                    </a:p>
                  </a:txBody>
                  <a:tcPr marL="46097" marR="46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5654337"/>
                  </a:ext>
                </a:extLst>
              </a:tr>
              <a:tr h="208373">
                <a:tc gridSpan="3">
                  <a:txBody>
                    <a:bodyPr/>
                    <a:lstStyle/>
                    <a:p>
                      <a:pPr marL="0" marR="0" algn="ctr">
                        <a:lnSpc>
                          <a:spcPct val="100000"/>
                        </a:lnSpc>
                        <a:spcAft>
                          <a:spcPts val="800"/>
                        </a:spcAft>
                        <a:buNone/>
                        <a:tabLst>
                          <a:tab pos="2487295" algn="l"/>
                          <a:tab pos="2900045" algn="ctr"/>
                        </a:tabLst>
                      </a:pPr>
                      <a:r>
                        <a:rPr lang="en-US" sz="1800" b="1">
                          <a:effectLst/>
                          <a:latin typeface="Times New Roman" panose="02020603050405020304" pitchFamily="18" charset="0"/>
                          <a:ea typeface="Times New Roman" panose="02020603050405020304" pitchFamily="18" charset="0"/>
                        </a:rPr>
                        <a:t>Therapeutic</a:t>
                      </a:r>
                      <a:endParaRPr lang="en-US" sz="1800">
                        <a:effectLst/>
                        <a:latin typeface="Times New Roman" panose="02020603050405020304" pitchFamily="18" charset="0"/>
                        <a:ea typeface="Times New Roman" panose="02020603050405020304" pitchFamily="18" charset="0"/>
                      </a:endParaRPr>
                    </a:p>
                  </a:txBody>
                  <a:tcPr marL="46097" marR="46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08187434"/>
                  </a:ext>
                </a:extLst>
              </a:tr>
              <a:tr h="945918">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46097" marR="46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46097" marR="46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9"/>
                      </a:pPr>
                      <a:r>
                        <a:rPr lang="en-US" sz="1800" b="1" dirty="0">
                          <a:solidFill>
                            <a:srgbClr val="000000"/>
                          </a:solidFill>
                          <a:effectLst/>
                          <a:latin typeface="Times New Roman" panose="02020603050405020304" pitchFamily="18" charset="0"/>
                          <a:ea typeface="Times New Roman" panose="02020603050405020304" pitchFamily="18" charset="0"/>
                        </a:rPr>
                        <a:t>In symptomatic adults with repaired TOF and moderate or greater pulmonary valve dysfunction,* pulmonary valve replacement (surgical or transcatheter) is recommended for relief of symptoms.</a:t>
                      </a:r>
                      <a:endParaRPr lang="en-US" sz="1800" dirty="0">
                        <a:effectLst/>
                        <a:latin typeface="Times New Roman" panose="02020603050405020304" pitchFamily="18" charset="0"/>
                        <a:ea typeface="Times New Roman" panose="02020603050405020304" pitchFamily="18" charset="0"/>
                      </a:endParaRPr>
                    </a:p>
                  </a:txBody>
                  <a:tcPr marL="46097" marR="46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7004880"/>
                  </a:ext>
                </a:extLst>
              </a:tr>
              <a:tr h="2421008">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endParaRPr>
                    </a:p>
                  </a:txBody>
                  <a:tcPr marL="46097" marR="46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B- NR</a:t>
                      </a:r>
                      <a:endParaRPr lang="en-US" sz="1800">
                        <a:effectLst/>
                        <a:latin typeface="Times New Roman" panose="02020603050405020304" pitchFamily="18" charset="0"/>
                        <a:ea typeface="Times New Roman" panose="02020603050405020304" pitchFamily="18" charset="0"/>
                      </a:endParaRPr>
                    </a:p>
                  </a:txBody>
                  <a:tcPr marL="46097" marR="46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10"/>
                      </a:pPr>
                      <a:r>
                        <a:rPr lang="en-US" sz="1800" b="1" dirty="0">
                          <a:solidFill>
                            <a:srgbClr val="000000"/>
                          </a:solidFill>
                          <a:effectLst/>
                          <a:latin typeface="Times New Roman" panose="02020603050405020304" pitchFamily="18" charset="0"/>
                          <a:ea typeface="Times New Roman" panose="02020603050405020304" pitchFamily="18" charset="0"/>
                        </a:rPr>
                        <a:t>In asymptomatic adults with repaired TOF, moderate or greater pulmonary valve dysfunction,</a:t>
                      </a:r>
                      <a:r>
                        <a:rPr lang="en-US" sz="1800" dirty="0">
                          <a:solidFill>
                            <a:srgbClr val="000000"/>
                          </a:solidFill>
                          <a:effectLst/>
                          <a:latin typeface="Times New Roman" panose="02020603050405020304" pitchFamily="18" charset="0"/>
                          <a:ea typeface="Times New Roman" panose="02020603050405020304" pitchFamily="18" charset="0"/>
                        </a:rPr>
                        <a:t>*</a:t>
                      </a:r>
                      <a:r>
                        <a:rPr lang="en-US" sz="1800" b="1" dirty="0">
                          <a:solidFill>
                            <a:srgbClr val="000000"/>
                          </a:solidFill>
                          <a:effectLst/>
                          <a:latin typeface="Times New Roman" panose="02020603050405020304" pitchFamily="18" charset="0"/>
                          <a:ea typeface="Times New Roman" panose="02020603050405020304" pitchFamily="18" charset="0"/>
                        </a:rPr>
                        <a:t> and at least 2 of the following—RV end-systolic volume index &gt;80 mL/m</a:t>
                      </a:r>
                      <a:r>
                        <a:rPr lang="en-US" sz="1800" b="1" baseline="30000" dirty="0">
                          <a:solidFill>
                            <a:srgbClr val="000000"/>
                          </a:solidFill>
                          <a:effectLst/>
                          <a:latin typeface="Times New Roman" panose="02020603050405020304" pitchFamily="18" charset="0"/>
                          <a:ea typeface="Times New Roman" panose="02020603050405020304" pitchFamily="18" charset="0"/>
                        </a:rPr>
                        <a:t>2</a:t>
                      </a:r>
                      <a:r>
                        <a:rPr lang="en-US" sz="1800" b="1" dirty="0">
                          <a:solidFill>
                            <a:srgbClr val="000000"/>
                          </a:solidFill>
                          <a:effectLst/>
                          <a:latin typeface="Times New Roman" panose="02020603050405020304" pitchFamily="18" charset="0"/>
                          <a:ea typeface="Times New Roman" panose="02020603050405020304" pitchFamily="18" charset="0"/>
                        </a:rPr>
                        <a:t>, RV end-diastolic volume ≥2x LV end-diastolic volume, RV ejection fraction </a:t>
                      </a:r>
                      <a:r>
                        <a:rPr lang="en-US" sz="1800" b="1" dirty="0">
                          <a:effectLst/>
                          <a:latin typeface="Symbol" panose="05050102010706020507" pitchFamily="18" charset="2"/>
                          <a:ea typeface="Symbol" panose="05050102010706020507" pitchFamily="18" charset="2"/>
                          <a:cs typeface="Symbol" panose="05050102010706020507" pitchFamily="18" charset="2"/>
                        </a:rPr>
                        <a:t>£</a:t>
                      </a:r>
                      <a:r>
                        <a:rPr lang="en-US" sz="1800" b="1" dirty="0">
                          <a:solidFill>
                            <a:srgbClr val="000000"/>
                          </a:solidFill>
                          <a:effectLst/>
                          <a:latin typeface="Times New Roman" panose="02020603050405020304" pitchFamily="18" charset="0"/>
                          <a:ea typeface="Times New Roman" panose="02020603050405020304" pitchFamily="18" charset="0"/>
                        </a:rPr>
                        <a:t>46%, LV ejection fraction </a:t>
                      </a:r>
                      <a:r>
                        <a:rPr lang="en-US" sz="1800" b="1" dirty="0">
                          <a:effectLst/>
                          <a:latin typeface="Symbol" panose="05050102010706020507" pitchFamily="18" charset="2"/>
                          <a:ea typeface="Symbol" panose="05050102010706020507" pitchFamily="18" charset="2"/>
                          <a:cs typeface="Symbol" panose="05050102010706020507" pitchFamily="18" charset="2"/>
                        </a:rPr>
                        <a:t>£</a:t>
                      </a:r>
                      <a:r>
                        <a:rPr lang="en-US" sz="1800" b="1" dirty="0">
                          <a:solidFill>
                            <a:srgbClr val="000000"/>
                          </a:solidFill>
                          <a:effectLst/>
                          <a:latin typeface="Times New Roman" panose="02020603050405020304" pitchFamily="18" charset="0"/>
                          <a:ea typeface="Times New Roman" panose="02020603050405020304" pitchFamily="18" charset="0"/>
                        </a:rPr>
                        <a:t>50%, or progressive decline in exercise capacity—pulmonary valve replacement (surgical or transcatheter) is reasonable for improving outcomes, including lowering risks for ventricular arrhythmias and death.</a:t>
                      </a:r>
                      <a:endParaRPr lang="en-US" sz="1800" dirty="0">
                        <a:effectLst/>
                        <a:latin typeface="Times New Roman" panose="02020603050405020304" pitchFamily="18" charset="0"/>
                        <a:ea typeface="Times New Roman" panose="02020603050405020304" pitchFamily="18" charset="0"/>
                      </a:endParaRPr>
                    </a:p>
                  </a:txBody>
                  <a:tcPr marL="46097" marR="46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452551"/>
                  </a:ext>
                </a:extLst>
              </a:tr>
              <a:tr h="700070">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endParaRPr>
                    </a:p>
                  </a:txBody>
                  <a:tcPr marL="46097" marR="46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46097" marR="46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11"/>
                      </a:pPr>
                      <a:r>
                        <a:rPr lang="en-US" sz="1800" b="1" dirty="0">
                          <a:effectLst/>
                          <a:latin typeface="Times New Roman" panose="02020603050405020304" pitchFamily="18" charset="0"/>
                          <a:ea typeface="Times New Roman" panose="02020603050405020304" pitchFamily="18" charset="0"/>
                        </a:rPr>
                        <a:t>In adults with repaired TOF and high risk (by clinical markers and/or multivariable score</a:t>
                      </a:r>
                      <a:r>
                        <a:rPr lang="en-US" sz="1800" dirty="0">
                          <a:solidFill>
                            <a:srgbClr val="000000"/>
                          </a:solidFill>
                          <a:effectLst/>
                          <a:latin typeface="Times New Roman" panose="02020603050405020304" pitchFamily="18" charset="0"/>
                          <a:ea typeface="Times New Roman" panose="02020603050405020304" pitchFamily="18" charset="0"/>
                        </a:rPr>
                        <a:t>†</a:t>
                      </a:r>
                      <a:r>
                        <a:rPr lang="en-US" sz="1800" b="1" dirty="0">
                          <a:effectLst/>
                          <a:latin typeface="Times New Roman" panose="02020603050405020304" pitchFamily="18" charset="0"/>
                          <a:ea typeface="Times New Roman" panose="02020603050405020304" pitchFamily="18" charset="0"/>
                        </a:rPr>
                        <a:t>) for SCD, placement of an ICD is reasonable to prevent SCD.</a:t>
                      </a:r>
                      <a:endParaRPr lang="en-US" sz="1800" dirty="0">
                        <a:effectLst/>
                        <a:latin typeface="Times New Roman" panose="02020603050405020304" pitchFamily="18" charset="0"/>
                        <a:ea typeface="Times New Roman" panose="02020603050405020304" pitchFamily="18" charset="0"/>
                      </a:endParaRPr>
                    </a:p>
                  </a:txBody>
                  <a:tcPr marL="46097" marR="46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95581623"/>
                  </a:ext>
                </a:extLst>
              </a:tr>
            </a:tbl>
          </a:graphicData>
        </a:graphic>
      </p:graphicFrame>
    </p:spTree>
    <p:extLst>
      <p:ext uri="{BB962C8B-B14F-4D97-AF65-F5344CB8AC3E}">
        <p14:creationId xmlns:p14="http://schemas.microsoft.com/office/powerpoint/2010/main" val="275004046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146</a:t>
            </a:fld>
            <a:endParaRPr lang="en-US" dirty="0"/>
          </a:p>
        </p:txBody>
      </p:sp>
      <p:sp>
        <p:nvSpPr>
          <p:cNvPr id="2" name="TextBox 1">
            <a:extLst>
              <a:ext uri="{FF2B5EF4-FFF2-40B4-BE49-F238E27FC236}">
                <a16:creationId xmlns:a16="http://schemas.microsoft.com/office/drawing/2014/main" id="{97C95BA8-3D0D-7B32-26F9-6F7304105AD4}"/>
              </a:ext>
            </a:extLst>
          </p:cNvPr>
          <p:cNvSpPr txBox="1"/>
          <p:nvPr/>
        </p:nvSpPr>
        <p:spPr>
          <a:xfrm>
            <a:off x="4962614" y="1143000"/>
            <a:ext cx="4705172" cy="523220"/>
          </a:xfrm>
          <a:prstGeom prst="rect">
            <a:avLst/>
          </a:prstGeom>
          <a:noFill/>
        </p:spPr>
        <p:txBody>
          <a:bodyPr wrap="square">
            <a:spAutoFit/>
          </a:bodyPr>
          <a:lstStyle/>
          <a:p>
            <a:r>
              <a:rPr lang="en-US" sz="2800" dirty="0">
                <a:latin typeface="Lub Dub Medium" panose="020B0603030403020204" pitchFamily="34" charset="0"/>
              </a:rPr>
              <a:t>Tetralogy of Fallot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8F408F21-F957-B98D-1842-9E047495892B}"/>
              </a:ext>
            </a:extLst>
          </p:cNvPr>
          <p:cNvGraphicFramePr>
            <a:graphicFrameLocks noGrp="1"/>
          </p:cNvGraphicFramePr>
          <p:nvPr>
            <p:extLst>
              <p:ext uri="{D42A27DB-BD31-4B8C-83A1-F6EECF244321}">
                <p14:modId xmlns:p14="http://schemas.microsoft.com/office/powerpoint/2010/main" val="1696204781"/>
              </p:ext>
            </p:extLst>
          </p:nvPr>
        </p:nvGraphicFramePr>
        <p:xfrm>
          <a:off x="1524000" y="1828800"/>
          <a:ext cx="11582399" cy="5533710"/>
        </p:xfrm>
        <a:graphic>
          <a:graphicData uri="http://schemas.openxmlformats.org/drawingml/2006/table">
            <a:tbl>
              <a:tblPr firstRow="1" firstCol="1" bandRow="1"/>
              <a:tblGrid>
                <a:gridCol w="1883922">
                  <a:extLst>
                    <a:ext uri="{9D8B030D-6E8A-4147-A177-3AD203B41FA5}">
                      <a16:colId xmlns:a16="http://schemas.microsoft.com/office/drawing/2014/main" val="431469837"/>
                    </a:ext>
                  </a:extLst>
                </a:gridCol>
                <a:gridCol w="1623643">
                  <a:extLst>
                    <a:ext uri="{9D8B030D-6E8A-4147-A177-3AD203B41FA5}">
                      <a16:colId xmlns:a16="http://schemas.microsoft.com/office/drawing/2014/main" val="1088910184"/>
                    </a:ext>
                  </a:extLst>
                </a:gridCol>
                <a:gridCol w="8074834">
                  <a:extLst>
                    <a:ext uri="{9D8B030D-6E8A-4147-A177-3AD203B41FA5}">
                      <a16:colId xmlns:a16="http://schemas.microsoft.com/office/drawing/2014/main" val="3002840389"/>
                    </a:ext>
                  </a:extLst>
                </a:gridCol>
              </a:tblGrid>
              <a:tr h="737550">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endParaRPr>
                    </a:p>
                  </a:txBody>
                  <a:tcPr marL="35942" marR="359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35942" marR="359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12"/>
                      </a:pPr>
                      <a:r>
                        <a:rPr lang="en-US" sz="1800" b="1" dirty="0">
                          <a:effectLst/>
                          <a:latin typeface="Times New Roman" panose="02020603050405020304" pitchFamily="18" charset="0"/>
                          <a:ea typeface="Times New Roman" panose="02020603050405020304" pitchFamily="18" charset="0"/>
                        </a:rPr>
                        <a:t>In adults with repaired TOF and appropriate ICD therapies for monomorphic ventricular tachycardia, adjunctive catheter ablation is reasonable to reduce ventricular tachyarrhythmia burden.</a:t>
                      </a:r>
                      <a:endParaRPr lang="en-US" sz="1800" dirty="0">
                        <a:effectLst/>
                        <a:latin typeface="Times New Roman" panose="02020603050405020304" pitchFamily="18" charset="0"/>
                        <a:ea typeface="Times New Roman" panose="02020603050405020304" pitchFamily="18" charset="0"/>
                      </a:endParaRPr>
                    </a:p>
                  </a:txBody>
                  <a:tcPr marL="35942" marR="3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8830146"/>
                  </a:ext>
                </a:extLst>
              </a:tr>
              <a:tr h="929242">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endParaRPr>
                    </a:p>
                  </a:txBody>
                  <a:tcPr marL="35942" marR="359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endParaRPr>
                    </a:p>
                  </a:txBody>
                  <a:tcPr marL="35942" marR="359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13"/>
                      </a:pPr>
                      <a:r>
                        <a:rPr lang="en-US" sz="1800" b="1" dirty="0">
                          <a:solidFill>
                            <a:srgbClr val="000000"/>
                          </a:solidFill>
                          <a:effectLst/>
                          <a:latin typeface="Times New Roman" panose="02020603050405020304" pitchFamily="18" charset="0"/>
                          <a:ea typeface="Times New Roman" panose="02020603050405020304" pitchFamily="18" charset="0"/>
                        </a:rPr>
                        <a:t>In adults with repaired TOF with moderate or greater pulmonary valve dysfunction</a:t>
                      </a:r>
                      <a:r>
                        <a:rPr lang="en-US" sz="1800" dirty="0">
                          <a:solidFill>
                            <a:srgbClr val="000000"/>
                          </a:solidFill>
                          <a:effectLst/>
                          <a:latin typeface="Times New Roman" panose="02020603050405020304" pitchFamily="18" charset="0"/>
                          <a:ea typeface="Times New Roman" panose="02020603050405020304" pitchFamily="18" charset="0"/>
                        </a:rPr>
                        <a:t>*</a:t>
                      </a:r>
                      <a:r>
                        <a:rPr lang="en-US" sz="1800" b="1" dirty="0">
                          <a:solidFill>
                            <a:srgbClr val="000000"/>
                          </a:solidFill>
                          <a:effectLst/>
                          <a:latin typeface="Times New Roman" panose="02020603050405020304" pitchFamily="18" charset="0"/>
                          <a:ea typeface="Times New Roman" panose="02020603050405020304" pitchFamily="18" charset="0"/>
                        </a:rPr>
                        <a:t> and progressive ventricular systolic dysfunction, pulmonary valve replacement (surgical or transcatheter) is reasonable to preserve ventricular function.</a:t>
                      </a:r>
                      <a:endParaRPr lang="en-US" sz="1800" dirty="0">
                        <a:effectLst/>
                        <a:latin typeface="Times New Roman" panose="02020603050405020304" pitchFamily="18" charset="0"/>
                        <a:ea typeface="Times New Roman" panose="02020603050405020304" pitchFamily="18" charset="0"/>
                      </a:endParaRPr>
                    </a:p>
                  </a:txBody>
                  <a:tcPr marL="35942" marR="3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7924650"/>
                  </a:ext>
                </a:extLst>
              </a:tr>
              <a:tr h="1312627">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endParaRPr>
                    </a:p>
                  </a:txBody>
                  <a:tcPr marL="35942" marR="359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endParaRPr>
                    </a:p>
                  </a:txBody>
                  <a:tcPr marL="35942" marR="359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14"/>
                      </a:pPr>
                      <a:r>
                        <a:rPr lang="en-US" sz="1800" b="1" dirty="0">
                          <a:solidFill>
                            <a:srgbClr val="000000"/>
                          </a:solidFill>
                          <a:effectLst/>
                          <a:latin typeface="Times New Roman" panose="02020603050405020304" pitchFamily="18" charset="0"/>
                          <a:ea typeface="Times New Roman" panose="02020603050405020304" pitchFamily="18" charset="0"/>
                        </a:rPr>
                        <a:t>In adults with repaired TOF with at least moderate pulmonary valve dysfunction</a:t>
                      </a:r>
                      <a:r>
                        <a:rPr lang="en-US" sz="1800" dirty="0">
                          <a:solidFill>
                            <a:srgbClr val="000000"/>
                          </a:solidFill>
                          <a:effectLst/>
                          <a:latin typeface="Times New Roman" panose="02020603050405020304" pitchFamily="18" charset="0"/>
                          <a:ea typeface="Times New Roman" panose="02020603050405020304" pitchFamily="18" charset="0"/>
                        </a:rPr>
                        <a:t>*</a:t>
                      </a:r>
                      <a:r>
                        <a:rPr lang="en-US" sz="1800" b="1" dirty="0">
                          <a:solidFill>
                            <a:srgbClr val="000000"/>
                          </a:solidFill>
                          <a:effectLst/>
                          <a:latin typeface="Times New Roman" panose="02020603050405020304" pitchFamily="18" charset="0"/>
                          <a:ea typeface="Times New Roman" panose="02020603050405020304" pitchFamily="18" charset="0"/>
                        </a:rPr>
                        <a:t> and progressive functional tricuspid regurgitation of a moderate or greater severity associated with RV dilation, pulmonary valve intervention may be reasonable to prevent worsening tricuspid valve dysfunction and RV dilation.</a:t>
                      </a:r>
                      <a:endParaRPr lang="en-US" sz="1800" dirty="0">
                        <a:effectLst/>
                        <a:latin typeface="Times New Roman" panose="02020603050405020304" pitchFamily="18" charset="0"/>
                        <a:ea typeface="Times New Roman" panose="02020603050405020304" pitchFamily="18" charset="0"/>
                      </a:endParaRPr>
                    </a:p>
                  </a:txBody>
                  <a:tcPr marL="35942" marR="3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38216913"/>
                  </a:ext>
                </a:extLst>
              </a:tr>
              <a:tr h="1120935">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endParaRPr>
                    </a:p>
                  </a:txBody>
                  <a:tcPr marL="35942" marR="359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endParaRPr>
                    </a:p>
                  </a:txBody>
                  <a:tcPr marL="35942" marR="359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AF1"/>
                    </a:solidFill>
                  </a:tcPr>
                </a:tc>
                <a:tc>
                  <a:txBody>
                    <a:bodyPr/>
                    <a:lstStyle/>
                    <a:p>
                      <a:pPr marL="342900" marR="0" lvl="0" indent="-342900">
                        <a:lnSpc>
                          <a:spcPct val="100000"/>
                        </a:lnSpc>
                        <a:spcAft>
                          <a:spcPts val="800"/>
                        </a:spcAft>
                        <a:buFont typeface="+mj-lt"/>
                        <a:buAutoNum type="arabicPeriod" startAt="15"/>
                      </a:pPr>
                      <a:r>
                        <a:rPr lang="en-US" sz="1800" b="1" dirty="0">
                          <a:effectLst/>
                          <a:latin typeface="Times New Roman" panose="02020603050405020304" pitchFamily="18" charset="0"/>
                          <a:ea typeface="Times New Roman" panose="02020603050405020304" pitchFamily="18" charset="0"/>
                        </a:rPr>
                        <a:t>For carefully selected patients with repaired TOF and hemodynamically tolerated monomorphic ventricular tachycardia related to a well-defined anatomical isthmus, ablation monotherapy may be considered in lieu of ICD placement at </a:t>
                      </a:r>
                      <a:r>
                        <a:rPr lang="en-US" sz="1800" b="1" dirty="0">
                          <a:solidFill>
                            <a:srgbClr val="000000"/>
                          </a:solidFill>
                          <a:effectLst/>
                          <a:latin typeface="Times New Roman" panose="02020603050405020304" pitchFamily="18" charset="0"/>
                          <a:ea typeface="Times New Roman" panose="02020603050405020304" pitchFamily="18" charset="0"/>
                        </a:rPr>
                        <a:t>centers with </a:t>
                      </a:r>
                      <a:r>
                        <a:rPr lang="en-US" sz="1800" b="1" dirty="0">
                          <a:effectLst/>
                          <a:latin typeface="Times New Roman" panose="02020603050405020304" pitchFamily="18" charset="0"/>
                          <a:ea typeface="Times New Roman" panose="02020603050405020304" pitchFamily="18" charset="0"/>
                        </a:rPr>
                        <a:t>ACHD electrophysiology expertise.</a:t>
                      </a:r>
                      <a:endParaRPr lang="en-US" sz="1800" dirty="0">
                        <a:effectLst/>
                        <a:latin typeface="Times New Roman" panose="02020603050405020304" pitchFamily="18" charset="0"/>
                        <a:ea typeface="Times New Roman" panose="02020603050405020304" pitchFamily="18" charset="0"/>
                      </a:endParaRPr>
                    </a:p>
                  </a:txBody>
                  <a:tcPr marL="35942" marR="3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7644736"/>
                  </a:ext>
                </a:extLst>
              </a:tr>
              <a:tr h="1120935">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endParaRPr>
                    </a:p>
                  </a:txBody>
                  <a:tcPr marL="35942" marR="359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endParaRPr>
                    </a:p>
                  </a:txBody>
                  <a:tcPr marL="35942" marR="359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AF1"/>
                    </a:solidFill>
                  </a:tcPr>
                </a:tc>
                <a:tc>
                  <a:txBody>
                    <a:bodyPr/>
                    <a:lstStyle/>
                    <a:p>
                      <a:pPr marL="342900" marR="0" lvl="0" indent="-342900">
                        <a:lnSpc>
                          <a:spcPct val="100000"/>
                        </a:lnSpc>
                        <a:spcAft>
                          <a:spcPts val="800"/>
                        </a:spcAft>
                        <a:buFont typeface="+mj-lt"/>
                        <a:buAutoNum type="arabicPeriod" startAt="16"/>
                      </a:pPr>
                      <a:r>
                        <a:rPr lang="en-US" sz="1800" b="1" dirty="0">
                          <a:effectLst/>
                          <a:latin typeface="Times New Roman" panose="02020603050405020304" pitchFamily="18" charset="0"/>
                          <a:ea typeface="Times New Roman" panose="02020603050405020304" pitchFamily="18" charset="0"/>
                        </a:rPr>
                        <a:t>In adults with repaired TOF and moderate or greater pulmonary regurgitation and ventricular tachyarrhythmia requiring treatment,‡ pulmonary valve replacement (surgical or percutaneous), in addition to electrophysiological intervention, may be considered.</a:t>
                      </a:r>
                      <a:endParaRPr lang="en-US" sz="1800" dirty="0">
                        <a:effectLst/>
                        <a:latin typeface="Times New Roman" panose="02020603050405020304" pitchFamily="18" charset="0"/>
                        <a:ea typeface="Times New Roman" panose="02020603050405020304" pitchFamily="18" charset="0"/>
                      </a:endParaRPr>
                    </a:p>
                  </a:txBody>
                  <a:tcPr marL="35942" marR="3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9650300"/>
                  </a:ext>
                </a:extLst>
              </a:tr>
            </a:tbl>
          </a:graphicData>
        </a:graphic>
      </p:graphicFrame>
    </p:spTree>
    <p:extLst>
      <p:ext uri="{BB962C8B-B14F-4D97-AF65-F5344CB8AC3E}">
        <p14:creationId xmlns:p14="http://schemas.microsoft.com/office/powerpoint/2010/main" val="115957382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F48169-A37B-053E-64C3-4D35733230E7}"/>
              </a:ext>
            </a:extLst>
          </p:cNvPr>
          <p:cNvSpPr txBox="1"/>
          <p:nvPr/>
        </p:nvSpPr>
        <p:spPr>
          <a:xfrm>
            <a:off x="4962614" y="1143000"/>
            <a:ext cx="4705172" cy="523220"/>
          </a:xfrm>
          <a:prstGeom prst="rect">
            <a:avLst/>
          </a:prstGeom>
          <a:noFill/>
        </p:spPr>
        <p:txBody>
          <a:bodyPr wrap="square">
            <a:spAutoFit/>
          </a:bodyPr>
          <a:lstStyle/>
          <a:p>
            <a:r>
              <a:rPr lang="en-US" sz="2800" dirty="0">
                <a:latin typeface="Lub Dub Medium" panose="020B0603030403020204" pitchFamily="34" charset="0"/>
              </a:rPr>
              <a:t>Tetralogy of Fallot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4" name="TextBox 3">
            <a:extLst>
              <a:ext uri="{FF2B5EF4-FFF2-40B4-BE49-F238E27FC236}">
                <a16:creationId xmlns:a16="http://schemas.microsoft.com/office/drawing/2014/main" id="{38AC21BA-8760-D3E5-3474-F78234E0D325}"/>
              </a:ext>
            </a:extLst>
          </p:cNvPr>
          <p:cNvSpPr txBox="1"/>
          <p:nvPr/>
        </p:nvSpPr>
        <p:spPr>
          <a:xfrm>
            <a:off x="3657600" y="2129641"/>
            <a:ext cx="7315200" cy="2585323"/>
          </a:xfrm>
          <a:prstGeom prst="rect">
            <a:avLst/>
          </a:prstGeom>
          <a:noFill/>
        </p:spPr>
        <p:txBody>
          <a:bodyPr wrap="square">
            <a:spAutoFit/>
          </a:bodyPr>
          <a:lstStyle/>
          <a:p>
            <a:r>
              <a:rPr lang="en-US" dirty="0">
                <a:latin typeface="Lub Dub Medium" panose="020B0603030403020204" pitchFamily="34" charset="0"/>
              </a:rPr>
              <a:t>*Pulmonary valve dysfunction defined as moderate PR (CMR-derived RF ≥25%) or RVSP &gt;2/3 systemic pressure due to RVOT obstruction.</a:t>
            </a:r>
          </a:p>
          <a:p>
            <a:endParaRPr lang="en-US" dirty="0">
              <a:latin typeface="Lub Dub Medium" panose="020B0603030403020204" pitchFamily="34" charset="0"/>
            </a:endParaRPr>
          </a:p>
          <a:p>
            <a:r>
              <a:rPr lang="en-US" dirty="0">
                <a:latin typeface="Lub Dub Medium" panose="020B0603030403020204" pitchFamily="34" charset="0"/>
              </a:rPr>
              <a:t>†Refer to Table 32 and Table 33 for individual risk scores.</a:t>
            </a:r>
          </a:p>
          <a:p>
            <a:endParaRPr lang="en-US" dirty="0">
              <a:latin typeface="Lub Dub Medium" panose="020B0603030403020204" pitchFamily="34" charset="0"/>
            </a:endParaRPr>
          </a:p>
          <a:p>
            <a:r>
              <a:rPr lang="en-US" dirty="0">
                <a:latin typeface="Lub Dub Medium" panose="020B0603030403020204" pitchFamily="34" charset="0"/>
              </a:rPr>
              <a:t>‡Antiarrhythmic classes I/III or amiodarone, catheter ablation, electrical cardioversion, defibrillation, pace-termination, or ICD shock for sustained ventricular arrhythmia.</a:t>
            </a:r>
          </a:p>
        </p:txBody>
      </p:sp>
    </p:spTree>
    <p:extLst>
      <p:ext uri="{BB962C8B-B14F-4D97-AF65-F5344CB8AC3E}">
        <p14:creationId xmlns:p14="http://schemas.microsoft.com/office/powerpoint/2010/main" val="415559432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E076EB-5BBF-88F7-A727-789F99B24E94}"/>
              </a:ext>
            </a:extLst>
          </p:cNvPr>
          <p:cNvSpPr txBox="1"/>
          <p:nvPr/>
        </p:nvSpPr>
        <p:spPr>
          <a:xfrm>
            <a:off x="304801" y="1295400"/>
            <a:ext cx="2666999" cy="3539430"/>
          </a:xfrm>
          <a:prstGeom prst="rect">
            <a:avLst/>
          </a:prstGeom>
          <a:noFill/>
        </p:spPr>
        <p:txBody>
          <a:bodyPr wrap="square">
            <a:spAutoFit/>
          </a:bodyPr>
          <a:lstStyle/>
          <a:p>
            <a:r>
              <a:rPr lang="en-US" sz="2800" dirty="0">
                <a:latin typeface="Lub Dub Medium" panose="020B0603030403020204" pitchFamily="34" charset="0"/>
              </a:rPr>
              <a:t>Figure 6. Indications for Pulmonary Valve Replacement in Repaired Tetralogy of Fallot.</a:t>
            </a:r>
          </a:p>
        </p:txBody>
      </p:sp>
      <p:pic>
        <p:nvPicPr>
          <p:cNvPr id="4" name="Picture 3" descr="A diagram of a flowchart&#10;&#10;AI-generated content may be incorrect.">
            <a:extLst>
              <a:ext uri="{FF2B5EF4-FFF2-40B4-BE49-F238E27FC236}">
                <a16:creationId xmlns:a16="http://schemas.microsoft.com/office/drawing/2014/main" id="{62D213A9-0707-69E6-D8BC-0DCE4DC4F9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496" y="-14288"/>
            <a:ext cx="8915408" cy="7604318"/>
          </a:xfrm>
          <a:prstGeom prst="rect">
            <a:avLst/>
          </a:prstGeom>
        </p:spPr>
      </p:pic>
      <p:sp>
        <p:nvSpPr>
          <p:cNvPr id="6" name="TextBox 5">
            <a:extLst>
              <a:ext uri="{FF2B5EF4-FFF2-40B4-BE49-F238E27FC236}">
                <a16:creationId xmlns:a16="http://schemas.microsoft.com/office/drawing/2014/main" id="{8DBA2502-B8F2-3423-2793-DE37994613A5}"/>
              </a:ext>
            </a:extLst>
          </p:cNvPr>
          <p:cNvSpPr txBox="1"/>
          <p:nvPr/>
        </p:nvSpPr>
        <p:spPr>
          <a:xfrm>
            <a:off x="11772904" y="3505200"/>
            <a:ext cx="2895595" cy="3970318"/>
          </a:xfrm>
          <a:prstGeom prst="rect">
            <a:avLst/>
          </a:prstGeom>
          <a:noFill/>
        </p:spPr>
        <p:txBody>
          <a:bodyPr wrap="square">
            <a:spAutoFit/>
          </a:bodyPr>
          <a:lstStyle/>
          <a:p>
            <a:r>
              <a:rPr lang="en-US" sz="1200" dirty="0">
                <a:latin typeface="Lub Dub Medium" panose="020B0603030403020204" pitchFamily="34" charset="0"/>
              </a:rPr>
              <a:t>*Pulmonary valve dysfunction defined as moderate PR (CMR-derived RF ≥25%) or RVSP &gt;2/3 systemic pressure due to RVOTO.</a:t>
            </a:r>
          </a:p>
          <a:p>
            <a:endParaRPr lang="en-US" sz="1200" dirty="0">
              <a:latin typeface="Lub Dub Medium" panose="020B0603030403020204" pitchFamily="34" charset="0"/>
            </a:endParaRPr>
          </a:p>
          <a:p>
            <a:r>
              <a:rPr lang="en-US" sz="1200" dirty="0">
                <a:latin typeface="Lub Dub Medium" panose="020B0603030403020204" pitchFamily="34" charset="0"/>
              </a:rPr>
              <a:t>CMR indicates cardiovascular magnetic resonance; </a:t>
            </a:r>
            <a:r>
              <a:rPr lang="en-US" sz="1200" dirty="0" err="1">
                <a:latin typeface="Lub Dub Medium" panose="020B0603030403020204" pitchFamily="34" charset="0"/>
              </a:rPr>
              <a:t>ESVi</a:t>
            </a:r>
            <a:r>
              <a:rPr lang="en-US" sz="1200" dirty="0">
                <a:latin typeface="Lub Dub Medium" panose="020B0603030403020204" pitchFamily="34" charset="0"/>
              </a:rPr>
              <a:t>, end-systolic volume index; LVEDV, left ventricular end-diastolic volume; LVEF, left ventricular ejection fraction; PR, pulmonary regurgitation; RF, regurgitant fraction; RV, right ventricular; RVEDV, right ventricular end-diastolic volume; RVEF, right ventricular ejection fraction; RVOTO, right ventricular outflow tract obstruction; RVSP, right ventricular systolic pressure; TOF, tetralogy of Fallot; and TR, tricuspid regurgitation.</a:t>
            </a:r>
          </a:p>
        </p:txBody>
      </p:sp>
      <p:sp>
        <p:nvSpPr>
          <p:cNvPr id="8" name="TextBox 7">
            <a:extLst>
              <a:ext uri="{FF2B5EF4-FFF2-40B4-BE49-F238E27FC236}">
                <a16:creationId xmlns:a16="http://schemas.microsoft.com/office/drawing/2014/main" id="{BC166C24-BE62-7199-83FA-FABFCED1F2AF}"/>
              </a:ext>
            </a:extLst>
          </p:cNvPr>
          <p:cNvSpPr txBox="1"/>
          <p:nvPr/>
        </p:nvSpPr>
        <p:spPr>
          <a:xfrm>
            <a:off x="304801" y="6459855"/>
            <a:ext cx="2438400" cy="1015663"/>
          </a:xfrm>
          <a:prstGeom prst="rect">
            <a:avLst/>
          </a:prstGeom>
          <a:noFill/>
        </p:spPr>
        <p:txBody>
          <a:bodyPr wrap="square">
            <a:spAutoFit/>
          </a:bodyPr>
          <a:lstStyle/>
          <a:p>
            <a:r>
              <a:rPr lang="en-US" sz="1200" dirty="0">
                <a:latin typeface="Lub Dub Medium" panose="020B0603030403020204" pitchFamily="34" charset="0"/>
              </a:rPr>
              <a:t>Modified with permission from Stout et al. Copyright 2018 American Heart Association, Inc. and American College of Cardiology Foundation.</a:t>
            </a:r>
          </a:p>
        </p:txBody>
      </p:sp>
    </p:spTree>
    <p:extLst>
      <p:ext uri="{BB962C8B-B14F-4D97-AF65-F5344CB8AC3E}">
        <p14:creationId xmlns:p14="http://schemas.microsoft.com/office/powerpoint/2010/main" val="75815085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149</a:t>
            </a:fld>
            <a:endParaRPr lang="en-US" dirty="0"/>
          </a:p>
        </p:txBody>
      </p:sp>
      <p:sp>
        <p:nvSpPr>
          <p:cNvPr id="2" name="TextBox 1">
            <a:extLst>
              <a:ext uri="{FF2B5EF4-FFF2-40B4-BE49-F238E27FC236}">
                <a16:creationId xmlns:a16="http://schemas.microsoft.com/office/drawing/2014/main" id="{2734DAA4-2643-AAA4-56E5-4C6B1E034443}"/>
              </a:ext>
            </a:extLst>
          </p:cNvPr>
          <p:cNvSpPr txBox="1"/>
          <p:nvPr/>
        </p:nvSpPr>
        <p:spPr>
          <a:xfrm>
            <a:off x="3052807" y="1371600"/>
            <a:ext cx="8524786" cy="1384995"/>
          </a:xfrm>
          <a:prstGeom prst="rect">
            <a:avLst/>
          </a:prstGeom>
          <a:noFill/>
        </p:spPr>
        <p:txBody>
          <a:bodyPr wrap="square">
            <a:spAutoFit/>
          </a:bodyPr>
          <a:lstStyle/>
          <a:p>
            <a:r>
              <a:rPr lang="en-US" sz="2800" dirty="0">
                <a:latin typeface="Lub Dub Medium" panose="020B0603030403020204" pitchFamily="34" charset="0"/>
              </a:rPr>
              <a:t>Table 32. Established Risk Factors for Sustained Monomorphic Ventricular Tachycardia/Sudden Cardiac Death in Repaired Tetralogy of Fallot</a:t>
            </a:r>
          </a:p>
        </p:txBody>
      </p:sp>
      <p:graphicFrame>
        <p:nvGraphicFramePr>
          <p:cNvPr id="3" name="Table 2">
            <a:extLst>
              <a:ext uri="{FF2B5EF4-FFF2-40B4-BE49-F238E27FC236}">
                <a16:creationId xmlns:a16="http://schemas.microsoft.com/office/drawing/2014/main" id="{66A1644E-DF1E-2376-91D6-04BA9D5109EB}"/>
              </a:ext>
            </a:extLst>
          </p:cNvPr>
          <p:cNvGraphicFramePr>
            <a:graphicFrameLocks noGrp="1"/>
          </p:cNvGraphicFramePr>
          <p:nvPr>
            <p:extLst>
              <p:ext uri="{D42A27DB-BD31-4B8C-83A1-F6EECF244321}">
                <p14:modId xmlns:p14="http://schemas.microsoft.com/office/powerpoint/2010/main" val="756969476"/>
              </p:ext>
            </p:extLst>
          </p:nvPr>
        </p:nvGraphicFramePr>
        <p:xfrm>
          <a:off x="4325461" y="3200400"/>
          <a:ext cx="5979478" cy="3219039"/>
        </p:xfrm>
        <a:graphic>
          <a:graphicData uri="http://schemas.openxmlformats.org/drawingml/2006/table">
            <a:tbl>
              <a:tblPr firstRow="1" firstCol="1" bandRow="1"/>
              <a:tblGrid>
                <a:gridCol w="5979478">
                  <a:extLst>
                    <a:ext uri="{9D8B030D-6E8A-4147-A177-3AD203B41FA5}">
                      <a16:colId xmlns:a16="http://schemas.microsoft.com/office/drawing/2014/main" val="2677633941"/>
                    </a:ext>
                  </a:extLst>
                </a:gridCol>
              </a:tblGrid>
              <a:tr h="357671">
                <a:tc>
                  <a:txBody>
                    <a:bodyPr/>
                    <a:lstStyle/>
                    <a:p>
                      <a:pPr marL="0" marR="0">
                        <a:lnSpc>
                          <a:spcPct val="100000"/>
                        </a:lnSpc>
                        <a:spcAft>
                          <a:spcPts val="800"/>
                        </a:spcAft>
                        <a:buNone/>
                      </a:pP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QRS duration ≥180 ms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3221399"/>
                  </a:ext>
                </a:extLst>
              </a:tr>
              <a:tr h="357671">
                <a:tc>
                  <a:txBody>
                    <a:bodyPr/>
                    <a:lstStyle/>
                    <a:p>
                      <a:pPr marL="0" marR="0">
                        <a:lnSpc>
                          <a:spcPct val="100000"/>
                        </a:lnSpc>
                        <a:spcAft>
                          <a:spcPts val="800"/>
                        </a:spcAft>
                        <a:buNone/>
                      </a:pP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Moderate or greater LV or RV dysfunction</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5246431"/>
                  </a:ext>
                </a:extLst>
              </a:tr>
              <a:tr h="357671">
                <a:tc>
                  <a:txBody>
                    <a:bodyPr/>
                    <a:lstStyle/>
                    <a:p>
                      <a:pPr marL="0" marR="0">
                        <a:lnSpc>
                          <a:spcPct val="100000"/>
                        </a:lnSpc>
                        <a:spcAft>
                          <a:spcPts val="800"/>
                        </a:spcAft>
                        <a:buNone/>
                      </a:pP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Prior ventriculotomy</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8707699"/>
                  </a:ext>
                </a:extLst>
              </a:tr>
              <a:tr h="357671">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Late age at definitive repair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59448908"/>
                  </a:ext>
                </a:extLst>
              </a:tr>
              <a:tr h="715342">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Symptomatic nonsustained ventricular tachycardia/arrhythmic symptoms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05490821"/>
                  </a:ext>
                </a:extLst>
              </a:tr>
              <a:tr h="357671">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QRS fragmentation</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5352795"/>
                  </a:ext>
                </a:extLst>
              </a:tr>
              <a:tr h="715342">
                <a:tc>
                  <a:txBody>
                    <a:bodyPr/>
                    <a:lstStyle/>
                    <a:p>
                      <a:pPr marL="0" marR="0">
                        <a:lnSpc>
                          <a:spcPct val="100000"/>
                        </a:lnSpc>
                        <a:spcAft>
                          <a:spcPts val="800"/>
                        </a:spcAft>
                        <a:buNone/>
                      </a:pP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Inducible sustained ventricular arrhythmia at invasive electrophysiology study</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3688039"/>
                  </a:ext>
                </a:extLst>
              </a:tr>
            </a:tbl>
          </a:graphicData>
        </a:graphic>
      </p:graphicFrame>
      <p:sp>
        <p:nvSpPr>
          <p:cNvPr id="6" name="TextBox 5">
            <a:extLst>
              <a:ext uri="{FF2B5EF4-FFF2-40B4-BE49-F238E27FC236}">
                <a16:creationId xmlns:a16="http://schemas.microsoft.com/office/drawing/2014/main" id="{3C9937BC-6B68-1CC9-A523-45DE81220D4C}"/>
              </a:ext>
            </a:extLst>
          </p:cNvPr>
          <p:cNvSpPr txBox="1"/>
          <p:nvPr/>
        </p:nvSpPr>
        <p:spPr>
          <a:xfrm>
            <a:off x="4320698" y="6719500"/>
            <a:ext cx="4114800" cy="276999"/>
          </a:xfrm>
          <a:prstGeom prst="rect">
            <a:avLst/>
          </a:prstGeom>
          <a:noFill/>
        </p:spPr>
        <p:txBody>
          <a:bodyPr wrap="square">
            <a:spAutoFit/>
          </a:bodyPr>
          <a:lstStyle/>
          <a:p>
            <a:r>
              <a:rPr lang="en-US" sz="1200" dirty="0">
                <a:latin typeface="Lub Dub Medium" panose="020B0603030403020204" pitchFamily="34" charset="0"/>
              </a:rPr>
              <a:t>LV indicates left ventricular; and RV, right ventricular.</a:t>
            </a:r>
          </a:p>
        </p:txBody>
      </p:sp>
    </p:spTree>
    <p:extLst>
      <p:ext uri="{BB962C8B-B14F-4D97-AF65-F5344CB8AC3E}">
        <p14:creationId xmlns:p14="http://schemas.microsoft.com/office/powerpoint/2010/main" val="1518624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836B0-4940-AC11-5FB1-8CE8E24FAE20}"/>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253FDDC-38BC-9615-CD9D-F7048CF0122E}"/>
              </a:ext>
            </a:extLst>
          </p:cNvPr>
          <p:cNvSpPr>
            <a:spLocks noGrp="1"/>
          </p:cNvSpPr>
          <p:nvPr>
            <p:ph type="sldNum" sz="quarter" idx="4"/>
          </p:nvPr>
        </p:nvSpPr>
        <p:spPr/>
        <p:txBody>
          <a:bodyPr/>
          <a:lstStyle/>
          <a:p>
            <a:fld id="{01CD3B2E-BC1C-6C4D-9D91-A67B950EE325}" type="slidenum">
              <a:rPr lang="en-US" smtClean="0"/>
              <a:pPr/>
              <a:t>15</a:t>
            </a:fld>
            <a:endParaRPr lang="en-US" dirty="0"/>
          </a:p>
        </p:txBody>
      </p:sp>
      <p:sp>
        <p:nvSpPr>
          <p:cNvPr id="2" name="Title 3">
            <a:extLst>
              <a:ext uri="{FF2B5EF4-FFF2-40B4-BE49-F238E27FC236}">
                <a16:creationId xmlns:a16="http://schemas.microsoft.com/office/drawing/2014/main" id="{F750E90F-624E-62D5-E370-5D21F523302C}"/>
              </a:ext>
            </a:extLst>
          </p:cNvPr>
          <p:cNvSpPr>
            <a:spLocks noGrp="1"/>
          </p:cNvSpPr>
          <p:nvPr/>
        </p:nvSpPr>
        <p:spPr>
          <a:xfrm>
            <a:off x="4133850" y="550770"/>
            <a:ext cx="636270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 What Is New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C83E4233-AE60-3C45-D8F0-E8996B0167BE}"/>
              </a:ext>
            </a:extLst>
          </p:cNvPr>
          <p:cNvGraphicFramePr>
            <a:graphicFrameLocks noGrp="1"/>
          </p:cNvGraphicFramePr>
          <p:nvPr>
            <p:extLst>
              <p:ext uri="{D42A27DB-BD31-4B8C-83A1-F6EECF244321}">
                <p14:modId xmlns:p14="http://schemas.microsoft.com/office/powerpoint/2010/main" val="2417793185"/>
              </p:ext>
            </p:extLst>
          </p:nvPr>
        </p:nvGraphicFramePr>
        <p:xfrm>
          <a:off x="685800" y="1752600"/>
          <a:ext cx="13258800" cy="5316631"/>
        </p:xfrm>
        <a:graphic>
          <a:graphicData uri="http://schemas.openxmlformats.org/drawingml/2006/table">
            <a:tbl>
              <a:tblPr firstRow="1" firstCol="1" bandRow="1"/>
              <a:tblGrid>
                <a:gridCol w="1763209">
                  <a:extLst>
                    <a:ext uri="{9D8B030D-6E8A-4147-A177-3AD203B41FA5}">
                      <a16:colId xmlns:a16="http://schemas.microsoft.com/office/drawing/2014/main" val="703741862"/>
                    </a:ext>
                  </a:extLst>
                </a:gridCol>
                <a:gridCol w="2451128">
                  <a:extLst>
                    <a:ext uri="{9D8B030D-6E8A-4147-A177-3AD203B41FA5}">
                      <a16:colId xmlns:a16="http://schemas.microsoft.com/office/drawing/2014/main" val="3600199773"/>
                    </a:ext>
                  </a:extLst>
                </a:gridCol>
                <a:gridCol w="3721440">
                  <a:extLst>
                    <a:ext uri="{9D8B030D-6E8A-4147-A177-3AD203B41FA5}">
                      <a16:colId xmlns:a16="http://schemas.microsoft.com/office/drawing/2014/main" val="43230479"/>
                    </a:ext>
                  </a:extLst>
                </a:gridCol>
                <a:gridCol w="5323023">
                  <a:extLst>
                    <a:ext uri="{9D8B030D-6E8A-4147-A177-3AD203B41FA5}">
                      <a16:colId xmlns:a16="http://schemas.microsoft.com/office/drawing/2014/main" val="2304891919"/>
                    </a:ext>
                  </a:extLst>
                </a:gridCol>
              </a:tblGrid>
              <a:tr h="1750471">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Revised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0468" marR="40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4.3.1. Ebstein Anomaly</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0468" marR="40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2a: Electrophysiological study with or without catheter ablation can be useful in the diagnostic evaluation of adults with Ebstein anomaly and ventricular preexcitation but without supraventricular tachycardia.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0468" marR="40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1: In adults with Ebstein anomaly, an electrophysiological study is recommended for patients with symptomatic arrhythmia or asymptomatic ventricular preexcitation to assess for substrates for ablation, including multiple or high-risk accessory pathways.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0468" marR="40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98484178"/>
                  </a:ext>
                </a:extLst>
              </a:tr>
              <a:tr h="1354783">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0468" marR="40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4.3.2. Valvular Pulmonary Stenosis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0468" marR="40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0468" marR="40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1: In asymptomatic adults with moderate or severe valvular pulmonary stenosis and at least moderate tricuspid regurgitation or any RV dysfunction, pulmonary valve intervention is recommended to reduce pressure overload and improve valvular function.</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0468" marR="40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2880959"/>
                  </a:ext>
                </a:extLst>
              </a:tr>
              <a:tr h="1354783">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0468" marR="40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4.3.2.1. Isolated Pulmonary Regurgitation After Repair of Pulmonary Stenosis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0468" marR="40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0468" marR="40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1: In adults with moderate or greater pulmonary regurgitation resulting from treated isolated valvular pulmonary stenosis, CMR imaging is recommended to establish anatomy, quantify the degree of regurgitation, and measure RV volumes and systolic function.</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0468" marR="40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9961378"/>
                  </a:ext>
                </a:extLst>
              </a:tr>
              <a:tr h="761250">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0468" marR="40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4.3.3. Management of DCRV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0468" marR="40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0468" marR="40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COR 2a: In adults with RV dysfunction or symptoms attributed to DCRV, cardiac catheterization is reasonable to characterize anatomy and severity.</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0468" marR="40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2909024"/>
                  </a:ext>
                </a:extLst>
              </a:tr>
            </a:tbl>
          </a:graphicData>
        </a:graphic>
      </p:graphicFrame>
    </p:spTree>
    <p:extLst>
      <p:ext uri="{BB962C8B-B14F-4D97-AF65-F5344CB8AC3E}">
        <p14:creationId xmlns:p14="http://schemas.microsoft.com/office/powerpoint/2010/main" val="311466251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71C6E3-9C42-24A4-D931-A560C6C1B873}"/>
              </a:ext>
            </a:extLst>
          </p:cNvPr>
          <p:cNvSpPr txBox="1"/>
          <p:nvPr/>
        </p:nvSpPr>
        <p:spPr>
          <a:xfrm>
            <a:off x="2555103" y="1219200"/>
            <a:ext cx="9520193" cy="1384995"/>
          </a:xfrm>
          <a:prstGeom prst="rect">
            <a:avLst/>
          </a:prstGeom>
          <a:noFill/>
        </p:spPr>
        <p:txBody>
          <a:bodyPr wrap="square">
            <a:spAutoFit/>
          </a:bodyPr>
          <a:lstStyle/>
          <a:p>
            <a:r>
              <a:rPr lang="en-US" sz="2800" dirty="0">
                <a:latin typeface="Lub Dub Medium" panose="020B0603030403020204" pitchFamily="34" charset="0"/>
              </a:rPr>
              <a:t>Table 33. Published Risk Scores for Calculating Risk for Sustained Ventricular Tachycardia/Sudden Cardiac Death in Repaired Tetralogy of Fallot</a:t>
            </a:r>
          </a:p>
        </p:txBody>
      </p:sp>
      <p:graphicFrame>
        <p:nvGraphicFramePr>
          <p:cNvPr id="3" name="Table 2">
            <a:extLst>
              <a:ext uri="{FF2B5EF4-FFF2-40B4-BE49-F238E27FC236}">
                <a16:creationId xmlns:a16="http://schemas.microsoft.com/office/drawing/2014/main" id="{C6BE0BD0-B2AD-81B8-35D8-AD9B78B03836}"/>
              </a:ext>
            </a:extLst>
          </p:cNvPr>
          <p:cNvGraphicFramePr>
            <a:graphicFrameLocks noGrp="1"/>
          </p:cNvGraphicFramePr>
          <p:nvPr>
            <p:extLst>
              <p:ext uri="{D42A27DB-BD31-4B8C-83A1-F6EECF244321}">
                <p14:modId xmlns:p14="http://schemas.microsoft.com/office/powerpoint/2010/main" val="1213916916"/>
              </p:ext>
            </p:extLst>
          </p:nvPr>
        </p:nvGraphicFramePr>
        <p:xfrm>
          <a:off x="2601118" y="3124200"/>
          <a:ext cx="9428163" cy="3241677"/>
        </p:xfrm>
        <a:graphic>
          <a:graphicData uri="http://schemas.openxmlformats.org/drawingml/2006/table">
            <a:tbl>
              <a:tblPr firstRow="1" firstCol="1" bandRow="1"/>
              <a:tblGrid>
                <a:gridCol w="2891426">
                  <a:extLst>
                    <a:ext uri="{9D8B030D-6E8A-4147-A177-3AD203B41FA5}">
                      <a16:colId xmlns:a16="http://schemas.microsoft.com/office/drawing/2014/main" val="3905201017"/>
                    </a:ext>
                  </a:extLst>
                </a:gridCol>
                <a:gridCol w="3557971">
                  <a:extLst>
                    <a:ext uri="{9D8B030D-6E8A-4147-A177-3AD203B41FA5}">
                      <a16:colId xmlns:a16="http://schemas.microsoft.com/office/drawing/2014/main" val="4006768750"/>
                    </a:ext>
                  </a:extLst>
                </a:gridCol>
                <a:gridCol w="2978766">
                  <a:extLst>
                    <a:ext uri="{9D8B030D-6E8A-4147-A177-3AD203B41FA5}">
                      <a16:colId xmlns:a16="http://schemas.microsoft.com/office/drawing/2014/main" val="1297698245"/>
                    </a:ext>
                  </a:extLst>
                </a:gridCol>
              </a:tblGrid>
              <a:tr h="720372">
                <a:tc>
                  <a:txBody>
                    <a:bodyPr/>
                    <a:lstStyle/>
                    <a:p>
                      <a:pPr marL="0" marR="0" algn="l">
                        <a:lnSpc>
                          <a:spcPct val="100000"/>
                        </a:lnSpc>
                        <a:spcAft>
                          <a:spcPts val="800"/>
                        </a:spcAft>
                        <a:buNone/>
                      </a:pPr>
                      <a:r>
                        <a:rPr lang="en-US" sz="1800" b="1" dirty="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PREVENTION-ACHD</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lnSpc>
                          <a:spcPct val="100000"/>
                        </a:lnSpc>
                        <a:spcAft>
                          <a:spcPts val="800"/>
                        </a:spcAft>
                        <a:buNone/>
                      </a:pPr>
                      <a:r>
                        <a:rPr lang="en-US" sz="1800" b="1" dirty="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Brompton, UK</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lnSpc>
                          <a:spcPct val="100000"/>
                        </a:lnSpc>
                        <a:spcAft>
                          <a:spcPts val="800"/>
                        </a:spcAft>
                        <a:buNone/>
                      </a:pPr>
                      <a:r>
                        <a:rPr lang="en-US" sz="1800" b="1" dirty="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PACES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018615081"/>
                  </a:ext>
                </a:extLst>
              </a:tr>
              <a:tr h="360187">
                <a:tc>
                  <a:txBody>
                    <a:bodyPr/>
                    <a:lstStyle/>
                    <a:p>
                      <a:pPr marL="0" marR="0">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Case-control design</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Observational design</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Case-control design</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6807739"/>
                  </a:ext>
                </a:extLst>
              </a:tr>
              <a:tr h="1440744">
                <a:tc>
                  <a:txBody>
                    <a:bodyPr/>
                    <a:lstStyle/>
                    <a:p>
                      <a:pPr marL="0" marR="0">
                        <a:lnSpc>
                          <a:spcPct val="100000"/>
                        </a:lnSpc>
                        <a:spcAft>
                          <a:spcPts val="800"/>
                        </a:spcAft>
                        <a:buNone/>
                      </a:pPr>
                      <a:r>
                        <a:rPr lang="en-US" sz="1800" dirty="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Outcome: SCD</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Outcome: SCD, sustained VT, resuscitated VF</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Outcome: SCD, sustained VT, appropriate ICD shock</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0045957"/>
                  </a:ext>
                </a:extLst>
              </a:tr>
              <a:tr h="360187">
                <a:tc>
                  <a:txBody>
                    <a:bodyPr/>
                    <a:lstStyle/>
                    <a:p>
                      <a:pPr marL="0" marR="0">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783 patients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550 patients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286 patients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29374221"/>
                  </a:ext>
                </a:extLst>
              </a:tr>
              <a:tr h="360187">
                <a:tc>
                  <a:txBody>
                    <a:bodyPr/>
                    <a:lstStyle/>
                    <a:p>
                      <a:pPr marL="0" marR="0">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8 events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29 events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70 events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71731473"/>
                  </a:ext>
                </a:extLst>
              </a:tr>
            </a:tbl>
          </a:graphicData>
        </a:graphic>
      </p:graphicFrame>
    </p:spTree>
    <p:extLst>
      <p:ext uri="{BB962C8B-B14F-4D97-AF65-F5344CB8AC3E}">
        <p14:creationId xmlns:p14="http://schemas.microsoft.com/office/powerpoint/2010/main" val="183486487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151</a:t>
            </a:fld>
            <a:endParaRPr lang="en-US" dirty="0"/>
          </a:p>
        </p:txBody>
      </p:sp>
      <p:sp>
        <p:nvSpPr>
          <p:cNvPr id="2" name="TextBox 1">
            <a:extLst>
              <a:ext uri="{FF2B5EF4-FFF2-40B4-BE49-F238E27FC236}">
                <a16:creationId xmlns:a16="http://schemas.microsoft.com/office/drawing/2014/main" id="{CE0549F2-525A-A43B-42BC-F266A6D9FA75}"/>
              </a:ext>
            </a:extLst>
          </p:cNvPr>
          <p:cNvSpPr txBox="1"/>
          <p:nvPr/>
        </p:nvSpPr>
        <p:spPr>
          <a:xfrm>
            <a:off x="2555101" y="304800"/>
            <a:ext cx="9520193" cy="1384995"/>
          </a:xfrm>
          <a:prstGeom prst="rect">
            <a:avLst/>
          </a:prstGeom>
          <a:noFill/>
        </p:spPr>
        <p:txBody>
          <a:bodyPr wrap="square">
            <a:spAutoFit/>
          </a:bodyPr>
          <a:lstStyle/>
          <a:p>
            <a:r>
              <a:rPr lang="en-US" sz="2800" dirty="0">
                <a:latin typeface="Lub Dub Medium" panose="020B0603030403020204" pitchFamily="34" charset="0"/>
              </a:rPr>
              <a:t>Table 33. Published Risk Scores for Calculating Risk for Sustained Ventricular Tachycardia/Sudden Cardiac Death in Repaired Tetralogy of Fallot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D45E0E4E-51DD-6EB8-2221-BB4439D7B3D5}"/>
              </a:ext>
            </a:extLst>
          </p:cNvPr>
          <p:cNvGraphicFramePr>
            <a:graphicFrameLocks noGrp="1"/>
          </p:cNvGraphicFramePr>
          <p:nvPr>
            <p:extLst>
              <p:ext uri="{D42A27DB-BD31-4B8C-83A1-F6EECF244321}">
                <p14:modId xmlns:p14="http://schemas.microsoft.com/office/powerpoint/2010/main" val="2905786839"/>
              </p:ext>
            </p:extLst>
          </p:nvPr>
        </p:nvGraphicFramePr>
        <p:xfrm>
          <a:off x="1104898" y="1905000"/>
          <a:ext cx="12420601" cy="5486400"/>
        </p:xfrm>
        <a:graphic>
          <a:graphicData uri="http://schemas.openxmlformats.org/drawingml/2006/table">
            <a:tbl>
              <a:tblPr firstRow="1" firstCol="1" bandRow="1"/>
              <a:tblGrid>
                <a:gridCol w="2937101">
                  <a:extLst>
                    <a:ext uri="{9D8B030D-6E8A-4147-A177-3AD203B41FA5}">
                      <a16:colId xmlns:a16="http://schemas.microsoft.com/office/drawing/2014/main" val="773777464"/>
                    </a:ext>
                  </a:extLst>
                </a:gridCol>
                <a:gridCol w="872045">
                  <a:extLst>
                    <a:ext uri="{9D8B030D-6E8A-4147-A177-3AD203B41FA5}">
                      <a16:colId xmlns:a16="http://schemas.microsoft.com/office/drawing/2014/main" val="3434427254"/>
                    </a:ext>
                  </a:extLst>
                </a:gridCol>
                <a:gridCol w="1464311">
                  <a:extLst>
                    <a:ext uri="{9D8B030D-6E8A-4147-A177-3AD203B41FA5}">
                      <a16:colId xmlns:a16="http://schemas.microsoft.com/office/drawing/2014/main" val="2747570174"/>
                    </a:ext>
                  </a:extLst>
                </a:gridCol>
                <a:gridCol w="2241886">
                  <a:extLst>
                    <a:ext uri="{9D8B030D-6E8A-4147-A177-3AD203B41FA5}">
                      <a16:colId xmlns:a16="http://schemas.microsoft.com/office/drawing/2014/main" val="1298323375"/>
                    </a:ext>
                  </a:extLst>
                </a:gridCol>
                <a:gridCol w="981051">
                  <a:extLst>
                    <a:ext uri="{9D8B030D-6E8A-4147-A177-3AD203B41FA5}">
                      <a16:colId xmlns:a16="http://schemas.microsoft.com/office/drawing/2014/main" val="1419673655"/>
                    </a:ext>
                  </a:extLst>
                </a:gridCol>
                <a:gridCol w="1853098">
                  <a:extLst>
                    <a:ext uri="{9D8B030D-6E8A-4147-A177-3AD203B41FA5}">
                      <a16:colId xmlns:a16="http://schemas.microsoft.com/office/drawing/2014/main" val="427108071"/>
                    </a:ext>
                  </a:extLst>
                </a:gridCol>
                <a:gridCol w="1090058">
                  <a:extLst>
                    <a:ext uri="{9D8B030D-6E8A-4147-A177-3AD203B41FA5}">
                      <a16:colId xmlns:a16="http://schemas.microsoft.com/office/drawing/2014/main" val="853621342"/>
                    </a:ext>
                  </a:extLst>
                </a:gridCol>
                <a:gridCol w="981051">
                  <a:extLst>
                    <a:ext uri="{9D8B030D-6E8A-4147-A177-3AD203B41FA5}">
                      <a16:colId xmlns:a16="http://schemas.microsoft.com/office/drawing/2014/main" val="1424771482"/>
                    </a:ext>
                  </a:extLst>
                </a:gridCol>
              </a:tblGrid>
              <a:tr h="207797">
                <a:tc gridSpan="8">
                  <a:txBody>
                    <a:bodyPr/>
                    <a:lstStyle/>
                    <a:p>
                      <a:pPr marL="0" marR="0" algn="ctr">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21802857"/>
                  </a:ext>
                </a:extLst>
              </a:tr>
              <a:tr h="207797">
                <a:tc>
                  <a:txBody>
                    <a:bodyPr/>
                    <a:lstStyle/>
                    <a:p>
                      <a:pPr marL="0" marR="0">
                        <a:lnSpc>
                          <a:spcPct val="100000"/>
                        </a:lnSpc>
                        <a:spcAft>
                          <a:spcPts val="800"/>
                        </a:spcAft>
                        <a:buNone/>
                      </a:pPr>
                      <a:r>
                        <a:rPr lang="en-US" sz="1800" b="1">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Risk factor*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0000"/>
                        </a:lnSpc>
                        <a:spcAft>
                          <a:spcPts val="800"/>
                        </a:spcAft>
                        <a:buNone/>
                      </a:pPr>
                      <a:r>
                        <a:rPr lang="en-US" sz="1800" b="1">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Points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marL="0" marR="0">
                        <a:lnSpc>
                          <a:spcPct val="100000"/>
                        </a:lnSpc>
                        <a:spcAft>
                          <a:spcPts val="800"/>
                        </a:spcAft>
                        <a:buNone/>
                      </a:pPr>
                      <a:r>
                        <a:rPr lang="en-US" sz="1800" b="1" dirty="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Risk factor†</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a:txBody>
                    <a:bodyPr/>
                    <a:lstStyle/>
                    <a:p>
                      <a:pPr marL="0" marR="0" algn="ctr">
                        <a:lnSpc>
                          <a:spcPct val="100000"/>
                        </a:lnSpc>
                        <a:spcAft>
                          <a:spcPts val="800"/>
                        </a:spcAft>
                        <a:buNone/>
                      </a:pPr>
                      <a:r>
                        <a:rPr lang="en-US" sz="1800" b="1">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Points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0000"/>
                        </a:lnSpc>
                        <a:spcAft>
                          <a:spcPts val="800"/>
                        </a:spcAft>
                        <a:buNone/>
                      </a:pPr>
                      <a:r>
                        <a:rPr lang="en-US" sz="1800" b="1" dirty="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Risk factor* or †</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marL="0" marR="0" algn="ctr">
                        <a:lnSpc>
                          <a:spcPct val="100000"/>
                        </a:lnSpc>
                        <a:spcAft>
                          <a:spcPts val="800"/>
                        </a:spcAft>
                        <a:buNone/>
                      </a:pPr>
                      <a:r>
                        <a:rPr lang="en-US" sz="1800" b="1">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Points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1057474623"/>
                  </a:ext>
                </a:extLst>
              </a:tr>
              <a:tr h="207797">
                <a:tc>
                  <a:txBody>
                    <a:bodyPr/>
                    <a:lstStyle/>
                    <a:p>
                      <a:pPr>
                        <a:lnSpc>
                          <a:spcPct val="100000"/>
                        </a:lnSpc>
                        <a:buNone/>
                      </a:pPr>
                      <a:endParaRPr lang="en-US" sz="1800">
                        <a:effectLst/>
                        <a:latin typeface="Calibri" panose="020F0502020204030204" pitchFamily="34"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buNone/>
                      </a:pPr>
                      <a:endParaRPr lang="en-US" sz="1800">
                        <a:effectLst/>
                        <a:latin typeface="Calibri" panose="020F0502020204030204" pitchFamily="34"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nSpc>
                          <a:spcPct val="100000"/>
                        </a:lnSpc>
                        <a:buNone/>
                      </a:pPr>
                      <a:endParaRPr lang="en-US" sz="1800">
                        <a:effectLst/>
                        <a:latin typeface="Calibri" panose="020F0502020204030204" pitchFamily="34"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Surgical era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&lt;1980</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≥1980</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5199279"/>
                  </a:ext>
                </a:extLst>
              </a:tr>
              <a:tr h="449045">
                <a:tc>
                  <a:txBody>
                    <a:bodyPr/>
                    <a:lstStyle/>
                    <a:p>
                      <a:pPr marL="0" marR="0">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Coronary artery disease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RV LGE extent</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nSpc>
                          <a:spcPct val="100000"/>
                        </a:lnSpc>
                        <a:buNone/>
                      </a:pPr>
                      <a:endParaRPr lang="en-US" sz="1800">
                        <a:effectLst/>
                        <a:latin typeface="Calibri" panose="020F0502020204030204" pitchFamily="34"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Arrhythmic symptoms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3</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3</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6568080"/>
                  </a:ext>
                </a:extLst>
              </a:tr>
              <a:tr h="449045">
                <a:tc>
                  <a:txBody>
                    <a:bodyPr/>
                    <a:lstStyle/>
                    <a:p>
                      <a:pPr marL="0" marR="0">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NYHA II-III symptoms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buNone/>
                      </a:pPr>
                      <a:endParaRPr lang="en-US" sz="1800">
                        <a:effectLst/>
                        <a:latin typeface="Calibri" panose="020F0502020204030204" pitchFamily="34"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Moderate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22</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 Moderate LV dysfunction</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3</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3</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6646464"/>
                  </a:ext>
                </a:extLst>
              </a:tr>
              <a:tr h="449045">
                <a:tc>
                  <a:txBody>
                    <a:bodyPr/>
                    <a:lstStyle/>
                    <a:p>
                      <a:pPr marL="0" marR="0">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Supraventricular tachycardia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Severe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24</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 Moderate RV dysfunction</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2</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1014364"/>
                  </a:ext>
                </a:extLst>
              </a:tr>
              <a:tr h="449045">
                <a:tc>
                  <a:txBody>
                    <a:bodyPr/>
                    <a:lstStyle/>
                    <a:p>
                      <a:pPr marL="0" marR="0">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Systemic EF&lt;40%</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LV LGE present</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marL="0" marR="0" algn="ctr">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11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 Moderate RV pressure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3628616"/>
                  </a:ext>
                </a:extLst>
              </a:tr>
              <a:tr h="449045">
                <a:tc>
                  <a:txBody>
                    <a:bodyPr/>
                    <a:lstStyle/>
                    <a:p>
                      <a:pPr marL="0" marR="0">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Subpulmonary EF&lt;40%</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RVEF</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marL="0" marR="0" algn="ctr">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 Moderate RV volume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77111981"/>
                  </a:ext>
                </a:extLst>
              </a:tr>
              <a:tr h="207797">
                <a:tc>
                  <a:txBody>
                    <a:bodyPr/>
                    <a:lstStyle/>
                    <a:p>
                      <a:pPr marL="0" marR="0">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QRS duration ≥120 ms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buNone/>
                      </a:pPr>
                      <a:endParaRPr lang="en-US" sz="1800">
                        <a:effectLst/>
                        <a:latin typeface="Calibri" panose="020F0502020204030204" pitchFamily="34"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36-47%</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8</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Age at repair &lt;6.5</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2</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0</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4773274"/>
                  </a:ext>
                </a:extLst>
              </a:tr>
              <a:tr h="207797">
                <a:tc>
                  <a:txBody>
                    <a:bodyPr/>
                    <a:lstStyle/>
                    <a:p>
                      <a:pPr marL="0" marR="0">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QT dispersion ≥70 ms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buNone/>
                      </a:pPr>
                      <a:endParaRPr lang="en-US" sz="1800">
                        <a:effectLst/>
                        <a:latin typeface="Calibri" panose="020F0502020204030204" pitchFamily="34"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≤35%</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16</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Shunt pre-repair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2</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97542430"/>
                  </a:ext>
                </a:extLst>
              </a:tr>
              <a:tr h="207797">
                <a:tc>
                  <a:txBody>
                    <a:bodyPr/>
                    <a:lstStyle/>
                    <a:p>
                      <a:pPr>
                        <a:lnSpc>
                          <a:spcPct val="100000"/>
                        </a:lnSpc>
                        <a:buNone/>
                      </a:pPr>
                      <a:endParaRPr lang="en-US" sz="1800">
                        <a:effectLst/>
                        <a:latin typeface="Calibri" panose="020F0502020204030204" pitchFamily="34"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buNone/>
                      </a:pPr>
                      <a:endParaRPr lang="en-US" sz="1800">
                        <a:effectLst/>
                        <a:latin typeface="Calibri" panose="020F0502020204030204" pitchFamily="34"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LVEF</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nSpc>
                          <a:spcPct val="100000"/>
                        </a:lnSpc>
                        <a:buNone/>
                      </a:pPr>
                      <a:endParaRPr lang="en-US" sz="1800">
                        <a:effectLst/>
                        <a:latin typeface="Calibri" panose="020F0502020204030204" pitchFamily="34"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Complex repair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2</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785054"/>
                  </a:ext>
                </a:extLst>
              </a:tr>
              <a:tr h="449045">
                <a:tc>
                  <a:txBody>
                    <a:bodyPr/>
                    <a:lstStyle/>
                    <a:p>
                      <a:pPr>
                        <a:lnSpc>
                          <a:spcPct val="100000"/>
                        </a:lnSpc>
                        <a:buNone/>
                      </a:pPr>
                      <a:endParaRPr lang="en-US" sz="1800">
                        <a:effectLst/>
                        <a:latin typeface="Calibri" panose="020F0502020204030204" pitchFamily="34"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buNone/>
                      </a:pPr>
                      <a:endParaRPr lang="en-US" sz="1800">
                        <a:effectLst/>
                        <a:latin typeface="Calibri" panose="020F0502020204030204" pitchFamily="34"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buNone/>
                      </a:pPr>
                      <a:endParaRPr lang="en-US" sz="1800">
                        <a:effectLst/>
                        <a:latin typeface="Calibri" panose="020F0502020204030204" pitchFamily="34"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36-55%</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5</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QRS duration ≥180 ms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4602685"/>
                  </a:ext>
                </a:extLst>
              </a:tr>
              <a:tr h="449045">
                <a:tc>
                  <a:txBody>
                    <a:bodyPr/>
                    <a:lstStyle/>
                    <a:p>
                      <a:pPr>
                        <a:lnSpc>
                          <a:spcPct val="100000"/>
                        </a:lnSpc>
                        <a:buNone/>
                      </a:pPr>
                      <a:endParaRPr lang="en-US" sz="1800">
                        <a:effectLst/>
                        <a:latin typeface="Calibri" panose="020F0502020204030204" pitchFamily="34"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buNone/>
                      </a:pPr>
                      <a:endParaRPr lang="en-US" sz="1800">
                        <a:effectLst/>
                        <a:latin typeface="Calibri" panose="020F0502020204030204" pitchFamily="34"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buNone/>
                      </a:pPr>
                      <a:endParaRPr lang="en-US" sz="1800">
                        <a:effectLst/>
                        <a:latin typeface="Calibri" panose="020F0502020204030204" pitchFamily="34"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≤35%</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17</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Sustained/nonsustained VT</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dirty="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1</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0312" marR="603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1488043"/>
                  </a:ext>
                </a:extLst>
              </a:tr>
            </a:tbl>
          </a:graphicData>
        </a:graphic>
      </p:graphicFrame>
    </p:spTree>
    <p:extLst>
      <p:ext uri="{BB962C8B-B14F-4D97-AF65-F5344CB8AC3E}">
        <p14:creationId xmlns:p14="http://schemas.microsoft.com/office/powerpoint/2010/main" val="48872611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116E17-ACF2-9EF6-D231-9C32BD9A0E3D}"/>
              </a:ext>
            </a:extLst>
          </p:cNvPr>
          <p:cNvSpPr txBox="1"/>
          <p:nvPr/>
        </p:nvSpPr>
        <p:spPr>
          <a:xfrm>
            <a:off x="2555103" y="990600"/>
            <a:ext cx="9520193" cy="1384995"/>
          </a:xfrm>
          <a:prstGeom prst="rect">
            <a:avLst/>
          </a:prstGeom>
          <a:noFill/>
        </p:spPr>
        <p:txBody>
          <a:bodyPr wrap="square">
            <a:spAutoFit/>
          </a:bodyPr>
          <a:lstStyle/>
          <a:p>
            <a:r>
              <a:rPr lang="en-US" sz="2800" dirty="0">
                <a:latin typeface="Lub Dub Medium" panose="020B0603030403020204" pitchFamily="34" charset="0"/>
              </a:rPr>
              <a:t>Table 33. Published Risk Scores for Calculating Risk for Sustained Ventricular Tachycardia/Sudden Cardiac Death in Repaired Tetralogy of Fallot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887EAFE4-A780-482A-1F11-C1AE3B14E1E8}"/>
              </a:ext>
            </a:extLst>
          </p:cNvPr>
          <p:cNvGraphicFramePr>
            <a:graphicFrameLocks noGrp="1"/>
          </p:cNvGraphicFramePr>
          <p:nvPr>
            <p:extLst>
              <p:ext uri="{D42A27DB-BD31-4B8C-83A1-F6EECF244321}">
                <p14:modId xmlns:p14="http://schemas.microsoft.com/office/powerpoint/2010/main" val="773936119"/>
              </p:ext>
            </p:extLst>
          </p:nvPr>
        </p:nvGraphicFramePr>
        <p:xfrm>
          <a:off x="1562100" y="2716906"/>
          <a:ext cx="11506200" cy="4522094"/>
        </p:xfrm>
        <a:graphic>
          <a:graphicData uri="http://schemas.openxmlformats.org/drawingml/2006/table">
            <a:tbl>
              <a:tblPr firstRow="1" firstCol="1" bandRow="1"/>
              <a:tblGrid>
                <a:gridCol w="2400300">
                  <a:extLst>
                    <a:ext uri="{9D8B030D-6E8A-4147-A177-3AD203B41FA5}">
                      <a16:colId xmlns:a16="http://schemas.microsoft.com/office/drawing/2014/main" val="403010302"/>
                    </a:ext>
                  </a:extLst>
                </a:gridCol>
                <a:gridCol w="1128418">
                  <a:extLst>
                    <a:ext uri="{9D8B030D-6E8A-4147-A177-3AD203B41FA5}">
                      <a16:colId xmlns:a16="http://schemas.microsoft.com/office/drawing/2014/main" val="2495956699"/>
                    </a:ext>
                  </a:extLst>
                </a:gridCol>
                <a:gridCol w="3433347">
                  <a:extLst>
                    <a:ext uri="{9D8B030D-6E8A-4147-A177-3AD203B41FA5}">
                      <a16:colId xmlns:a16="http://schemas.microsoft.com/office/drawing/2014/main" val="3989511413"/>
                    </a:ext>
                  </a:extLst>
                </a:gridCol>
                <a:gridCol w="908827">
                  <a:extLst>
                    <a:ext uri="{9D8B030D-6E8A-4147-A177-3AD203B41FA5}">
                      <a16:colId xmlns:a16="http://schemas.microsoft.com/office/drawing/2014/main" val="4275408817"/>
                    </a:ext>
                  </a:extLst>
                </a:gridCol>
                <a:gridCol w="1716673">
                  <a:extLst>
                    <a:ext uri="{9D8B030D-6E8A-4147-A177-3AD203B41FA5}">
                      <a16:colId xmlns:a16="http://schemas.microsoft.com/office/drawing/2014/main" val="2618383201"/>
                    </a:ext>
                  </a:extLst>
                </a:gridCol>
                <a:gridCol w="1009808">
                  <a:extLst>
                    <a:ext uri="{9D8B030D-6E8A-4147-A177-3AD203B41FA5}">
                      <a16:colId xmlns:a16="http://schemas.microsoft.com/office/drawing/2014/main" val="277464718"/>
                    </a:ext>
                  </a:extLst>
                </a:gridCol>
                <a:gridCol w="908827">
                  <a:extLst>
                    <a:ext uri="{9D8B030D-6E8A-4147-A177-3AD203B41FA5}">
                      <a16:colId xmlns:a16="http://schemas.microsoft.com/office/drawing/2014/main" val="819652533"/>
                    </a:ext>
                  </a:extLst>
                </a:gridCol>
              </a:tblGrid>
              <a:tr h="301473">
                <a:tc>
                  <a:txBody>
                    <a:bodyPr/>
                    <a:lstStyle/>
                    <a:p>
                      <a:pPr>
                        <a:lnSpc>
                          <a:spcPct val="100000"/>
                        </a:lnSpc>
                        <a:buNone/>
                      </a:pPr>
                      <a:endParaRPr lang="en-US" sz="1800" dirty="0">
                        <a:effectLst/>
                        <a:latin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buNone/>
                      </a:pPr>
                      <a:endParaRPr lang="en-US" sz="1800" dirty="0">
                        <a:effectLst/>
                        <a:latin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Peak VO</a:t>
                      </a:r>
                      <a:r>
                        <a:rPr lang="en-US" sz="1800" baseline="-25000" dirty="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2 </a:t>
                      </a:r>
                      <a:r>
                        <a:rPr lang="en-US" sz="1800" dirty="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≤17 mL/kg/m</a:t>
                      </a:r>
                      <a:r>
                        <a:rPr lang="en-US" sz="1800" baseline="30000" dirty="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2</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9</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buNone/>
                      </a:pPr>
                      <a:endParaRPr lang="en-US" sz="1800">
                        <a:effectLst/>
                        <a:latin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buNone/>
                      </a:pPr>
                      <a:endParaRPr lang="en-US" sz="1800">
                        <a:effectLst/>
                        <a:latin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buNone/>
                      </a:pPr>
                      <a:endParaRPr lang="en-US" sz="1800" dirty="0">
                        <a:effectLst/>
                        <a:latin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9298412"/>
                  </a:ext>
                </a:extLst>
              </a:tr>
              <a:tr h="301473">
                <a:tc>
                  <a:txBody>
                    <a:bodyPr/>
                    <a:lstStyle/>
                    <a:p>
                      <a:pPr>
                        <a:lnSpc>
                          <a:spcPct val="100000"/>
                        </a:lnSpc>
                        <a:buNone/>
                      </a:pPr>
                      <a:endParaRPr lang="en-US" sz="1800">
                        <a:effectLst/>
                        <a:latin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buNone/>
                      </a:pPr>
                      <a:endParaRPr lang="en-US" sz="1800">
                        <a:effectLst/>
                        <a:latin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BNP ≥127 ng/L</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9</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buNone/>
                      </a:pPr>
                      <a:endParaRPr lang="en-US" sz="1800">
                        <a:effectLst/>
                        <a:latin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buNone/>
                      </a:pPr>
                      <a:endParaRPr lang="en-US" sz="1800">
                        <a:effectLst/>
                        <a:latin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buNone/>
                      </a:pPr>
                      <a:endParaRPr lang="en-US" sz="1800">
                        <a:effectLst/>
                        <a:latin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4793066"/>
                  </a:ext>
                </a:extLst>
              </a:tr>
              <a:tr h="301473">
                <a:tc>
                  <a:txBody>
                    <a:bodyPr/>
                    <a:lstStyle/>
                    <a:p>
                      <a:pPr>
                        <a:lnSpc>
                          <a:spcPct val="100000"/>
                        </a:lnSpc>
                        <a:buNone/>
                      </a:pPr>
                      <a:endParaRPr lang="en-US" sz="1800">
                        <a:effectLst/>
                        <a:latin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buNone/>
                      </a:pPr>
                      <a:endParaRPr lang="en-US" sz="1800">
                        <a:effectLst/>
                        <a:latin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Akinetic RVOT length ≥55 mm</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9</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buNone/>
                      </a:pPr>
                      <a:endParaRPr lang="en-US" sz="1800">
                        <a:effectLst/>
                        <a:latin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buNone/>
                      </a:pPr>
                      <a:endParaRPr lang="en-US" sz="1800">
                        <a:effectLst/>
                        <a:latin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buNone/>
                      </a:pPr>
                      <a:endParaRPr lang="en-US" sz="1800">
                        <a:effectLst/>
                        <a:latin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50545865"/>
                  </a:ext>
                </a:extLst>
              </a:tr>
              <a:tr h="301473">
                <a:tc>
                  <a:txBody>
                    <a:bodyPr/>
                    <a:lstStyle/>
                    <a:p>
                      <a:pPr>
                        <a:lnSpc>
                          <a:spcPct val="100000"/>
                        </a:lnSpc>
                        <a:buNone/>
                      </a:pPr>
                      <a:endParaRPr lang="en-US" sz="1800">
                        <a:effectLst/>
                        <a:latin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buNone/>
                      </a:pPr>
                      <a:endParaRPr lang="en-US" sz="1800" dirty="0">
                        <a:effectLst/>
                        <a:latin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RV pressure ≥47 mm Hg</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5</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buNone/>
                      </a:pPr>
                      <a:endParaRPr lang="en-US" sz="1800">
                        <a:effectLst/>
                        <a:latin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buNone/>
                      </a:pPr>
                      <a:endParaRPr lang="en-US" sz="1800">
                        <a:effectLst/>
                        <a:latin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buNone/>
                      </a:pPr>
                      <a:endParaRPr lang="en-US" sz="1800">
                        <a:effectLst/>
                        <a:latin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08164246"/>
                  </a:ext>
                </a:extLst>
              </a:tr>
              <a:tr h="301473">
                <a:tc gridSpan="7">
                  <a:txBody>
                    <a:bodyPr/>
                    <a:lstStyle/>
                    <a:p>
                      <a:pPr marL="0" marR="0">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00265382"/>
                  </a:ext>
                </a:extLst>
              </a:tr>
              <a:tr h="904418">
                <a:tc>
                  <a:txBody>
                    <a:bodyPr/>
                    <a:lstStyle/>
                    <a:p>
                      <a:pPr marL="0" marR="0" algn="ctr">
                        <a:lnSpc>
                          <a:spcPct val="100000"/>
                        </a:lnSpc>
                        <a:spcAft>
                          <a:spcPts val="800"/>
                        </a:spcAft>
                        <a:buNone/>
                      </a:pPr>
                      <a:r>
                        <a:rPr lang="en-US" sz="1800" b="1">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Total score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0000"/>
                        </a:lnSpc>
                        <a:spcAft>
                          <a:spcPts val="800"/>
                        </a:spcAft>
                        <a:buNone/>
                      </a:pPr>
                      <a:r>
                        <a:rPr lang="en-US" sz="1800" b="1">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Annual event rate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0000"/>
                        </a:lnSpc>
                        <a:spcAft>
                          <a:spcPts val="800"/>
                        </a:spcAft>
                        <a:buNone/>
                      </a:pPr>
                      <a:r>
                        <a:rPr lang="en-US" sz="1800" b="1">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Total score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0000"/>
                        </a:lnSpc>
                        <a:spcAft>
                          <a:spcPts val="800"/>
                        </a:spcAft>
                        <a:buNone/>
                      </a:pPr>
                      <a:r>
                        <a:rPr lang="en-US" sz="1800" b="1">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Annual event rate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0000"/>
                        </a:lnSpc>
                        <a:spcAft>
                          <a:spcPts val="800"/>
                        </a:spcAft>
                        <a:buNone/>
                      </a:pPr>
                      <a:r>
                        <a:rPr lang="en-US" sz="1800" b="1">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Total score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marL="0" marR="0" algn="ctr">
                        <a:lnSpc>
                          <a:spcPct val="100000"/>
                        </a:lnSpc>
                        <a:spcAft>
                          <a:spcPts val="800"/>
                        </a:spcAft>
                        <a:buNone/>
                      </a:pPr>
                      <a:r>
                        <a:rPr lang="en-US" sz="1800" b="1">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Risk category</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4245845271"/>
                  </a:ext>
                </a:extLst>
              </a:tr>
              <a:tr h="301473">
                <a:tc>
                  <a:txBody>
                    <a:bodyPr/>
                    <a:lstStyle/>
                    <a:p>
                      <a:pPr marL="0" marR="0" algn="ctr">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0-2</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&lt;1%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0-20</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0.20%</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&lt;3</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Low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272043152"/>
                  </a:ext>
                </a:extLst>
              </a:tr>
              <a:tr h="301473">
                <a:tc>
                  <a:txBody>
                    <a:bodyPr/>
                    <a:lstStyle/>
                    <a:p>
                      <a:pPr marL="0" marR="0" algn="ctr">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3</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1%-2%</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21-39</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0.90%</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3-6</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Moderate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341547989"/>
                  </a:ext>
                </a:extLst>
              </a:tr>
              <a:tr h="301473">
                <a:tc>
                  <a:txBody>
                    <a:bodyPr/>
                    <a:lstStyle/>
                    <a:p>
                      <a:pPr marL="0" marR="0" algn="ctr">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4</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3%-4%</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0000"/>
                        </a:lnSpc>
                        <a:spcAft>
                          <a:spcPts val="800"/>
                        </a:spcAft>
                        <a:buNone/>
                      </a:pPr>
                      <a:r>
                        <a:rPr lang="en-US" sz="1800" dirty="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≥40</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3.70%</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7-9</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High</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294586875"/>
                  </a:ext>
                </a:extLst>
              </a:tr>
              <a:tr h="301473">
                <a:tc>
                  <a:txBody>
                    <a:bodyPr/>
                    <a:lstStyle/>
                    <a:p>
                      <a:pPr marL="0" marR="0" algn="ctr">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5</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5%-10%</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buNone/>
                      </a:pPr>
                      <a:endParaRPr lang="en-US" sz="1800">
                        <a:effectLst/>
                        <a:latin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buNone/>
                      </a:pPr>
                      <a:endParaRPr lang="en-US" sz="1800">
                        <a:effectLst/>
                        <a:latin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0000"/>
                        </a:lnSpc>
                        <a:spcAft>
                          <a:spcPts val="800"/>
                        </a:spcAft>
                        <a:buNone/>
                      </a:pPr>
                      <a:r>
                        <a:rPr lang="en-US" sz="1800" dirty="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&gt;9</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Very high</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687046801"/>
                  </a:ext>
                </a:extLst>
              </a:tr>
              <a:tr h="602946">
                <a:tc>
                  <a:txBody>
                    <a:bodyPr/>
                    <a:lstStyle/>
                    <a:p>
                      <a:pPr marL="0" marR="0" algn="ctr">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6</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11%-25%</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buNone/>
                      </a:pPr>
                      <a:endParaRPr lang="en-US" sz="1800">
                        <a:effectLst/>
                        <a:latin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buNone/>
                      </a:pPr>
                      <a:endParaRPr lang="en-US" sz="1800">
                        <a:effectLst/>
                        <a:latin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buNone/>
                      </a:pPr>
                      <a:endParaRPr lang="en-US" sz="1800">
                        <a:effectLst/>
                        <a:latin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nSpc>
                          <a:spcPct val="100000"/>
                        </a:lnSpc>
                        <a:buNone/>
                      </a:pPr>
                      <a:endParaRPr lang="en-US" sz="1800">
                        <a:effectLst/>
                        <a:latin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790176974"/>
                  </a:ext>
                </a:extLst>
              </a:tr>
              <a:tr h="301473">
                <a:tc>
                  <a:txBody>
                    <a:bodyPr/>
                    <a:lstStyle/>
                    <a:p>
                      <a:pPr marL="0" marR="0" algn="ctr">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7</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dirty="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&gt;25%</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0000"/>
                        </a:lnSpc>
                        <a:spcAft>
                          <a:spcPts val="800"/>
                        </a:spcAft>
                        <a:buNone/>
                      </a:pPr>
                      <a:r>
                        <a:rPr lang="en-US" sz="1800" dirty="0">
                          <a:solidFill>
                            <a:srgbClr val="000000"/>
                          </a:solidFill>
                          <a:effectLst/>
                          <a:latin typeface="Aptos Narrow" panose="020B0004020202020204" pitchFamily="34" charset="0"/>
                          <a:ea typeface="Times New Roman" panose="02020603050405020304" pitchFamily="18" charset="0"/>
                          <a:cs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4110163751"/>
                  </a:ext>
                </a:extLst>
              </a:tr>
            </a:tbl>
          </a:graphicData>
        </a:graphic>
      </p:graphicFrame>
    </p:spTree>
    <p:extLst>
      <p:ext uri="{BB962C8B-B14F-4D97-AF65-F5344CB8AC3E}">
        <p14:creationId xmlns:p14="http://schemas.microsoft.com/office/powerpoint/2010/main" val="419085684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153</a:t>
            </a:fld>
            <a:endParaRPr lang="en-US" dirty="0"/>
          </a:p>
        </p:txBody>
      </p:sp>
      <p:sp>
        <p:nvSpPr>
          <p:cNvPr id="2" name="TextBox 1">
            <a:extLst>
              <a:ext uri="{FF2B5EF4-FFF2-40B4-BE49-F238E27FC236}">
                <a16:creationId xmlns:a16="http://schemas.microsoft.com/office/drawing/2014/main" id="{5F15D559-0542-D445-C88F-2678E5293CDB}"/>
              </a:ext>
            </a:extLst>
          </p:cNvPr>
          <p:cNvSpPr txBox="1"/>
          <p:nvPr/>
        </p:nvSpPr>
        <p:spPr>
          <a:xfrm>
            <a:off x="2555103" y="1371600"/>
            <a:ext cx="9520193" cy="1384995"/>
          </a:xfrm>
          <a:prstGeom prst="rect">
            <a:avLst/>
          </a:prstGeom>
          <a:noFill/>
        </p:spPr>
        <p:txBody>
          <a:bodyPr wrap="square">
            <a:spAutoFit/>
          </a:bodyPr>
          <a:lstStyle/>
          <a:p>
            <a:r>
              <a:rPr lang="en-US" sz="2800" dirty="0">
                <a:latin typeface="Lub Dub Medium" panose="020B0603030403020204" pitchFamily="34" charset="0"/>
              </a:rPr>
              <a:t>Table 33. Published Risk Scores for Calculating Risk for Sustained Ventricular Tachycardia/Sudden Cardiac Death in Repaired Tetralogy of Fallot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4" name="TextBox 3">
            <a:extLst>
              <a:ext uri="{FF2B5EF4-FFF2-40B4-BE49-F238E27FC236}">
                <a16:creationId xmlns:a16="http://schemas.microsoft.com/office/drawing/2014/main" id="{02DE9CCD-E1E6-8FF2-16F1-778CA6AA3593}"/>
              </a:ext>
            </a:extLst>
          </p:cNvPr>
          <p:cNvSpPr txBox="1"/>
          <p:nvPr/>
        </p:nvSpPr>
        <p:spPr>
          <a:xfrm>
            <a:off x="3352800" y="3237637"/>
            <a:ext cx="7924800" cy="3139321"/>
          </a:xfrm>
          <a:prstGeom prst="rect">
            <a:avLst/>
          </a:prstGeom>
          <a:noFill/>
        </p:spPr>
        <p:txBody>
          <a:bodyPr wrap="square">
            <a:spAutoFit/>
          </a:bodyPr>
          <a:lstStyle/>
          <a:p>
            <a:r>
              <a:rPr lang="en-US" dirty="0">
                <a:latin typeface="Lub Dub Medium" panose="020B0603030403020204" pitchFamily="34" charset="0"/>
              </a:rPr>
              <a:t>* Echocardiographic values</a:t>
            </a:r>
          </a:p>
          <a:p>
            <a:endParaRPr lang="en-US" dirty="0">
              <a:latin typeface="Lub Dub Medium" panose="020B0603030403020204" pitchFamily="34" charset="0"/>
            </a:endParaRPr>
          </a:p>
          <a:p>
            <a:r>
              <a:rPr lang="en-US" dirty="0">
                <a:latin typeface="Lub Dub Medium" panose="020B0603030403020204" pitchFamily="34" charset="0"/>
              </a:rPr>
              <a:t>† CMR values</a:t>
            </a:r>
          </a:p>
          <a:p>
            <a:endParaRPr lang="en-US" dirty="0">
              <a:latin typeface="Lub Dub Medium" panose="020B0603030403020204" pitchFamily="34" charset="0"/>
            </a:endParaRPr>
          </a:p>
          <a:p>
            <a:r>
              <a:rPr lang="en-US" dirty="0">
                <a:latin typeface="Lub Dub Medium" panose="020B0603030403020204" pitchFamily="34" charset="0"/>
              </a:rPr>
              <a:t>ACHD indicates adult congenital heart disease; BNP, B-type natriuretic peptide; CMR, cardiovascular magnetic resonance; EF, ejection fraction; ICD, implantable cardioverter-defibrillator; LGE, late gadolinium enhancement; LV, left ventricular; NYHA, New York Heart Association; RV, right ventricular, RVOT, RV outflow tract; SCD, sudden cardiac death; VF, ventricular fibrillation; and VT, ventricular tachycardia.</a:t>
            </a:r>
          </a:p>
        </p:txBody>
      </p:sp>
    </p:spTree>
    <p:extLst>
      <p:ext uri="{BB962C8B-B14F-4D97-AF65-F5344CB8AC3E}">
        <p14:creationId xmlns:p14="http://schemas.microsoft.com/office/powerpoint/2010/main" val="313422633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154</a:t>
            </a:fld>
            <a:endParaRPr lang="en-US" dirty="0"/>
          </a:p>
        </p:txBody>
      </p:sp>
      <p:sp>
        <p:nvSpPr>
          <p:cNvPr id="2" name="TextBox 1">
            <a:extLst>
              <a:ext uri="{FF2B5EF4-FFF2-40B4-BE49-F238E27FC236}">
                <a16:creationId xmlns:a16="http://schemas.microsoft.com/office/drawing/2014/main" id="{B978FF95-9598-EE75-551C-D2887CD6CB73}"/>
              </a:ext>
            </a:extLst>
          </p:cNvPr>
          <p:cNvSpPr txBox="1"/>
          <p:nvPr/>
        </p:nvSpPr>
        <p:spPr>
          <a:xfrm>
            <a:off x="3144448" y="986949"/>
            <a:ext cx="8341497" cy="954107"/>
          </a:xfrm>
          <a:prstGeom prst="rect">
            <a:avLst/>
          </a:prstGeom>
          <a:noFill/>
        </p:spPr>
        <p:txBody>
          <a:bodyPr wrap="square">
            <a:spAutoFit/>
          </a:bodyPr>
          <a:lstStyle/>
          <a:p>
            <a:r>
              <a:rPr lang="en-US" sz="2800" dirty="0">
                <a:latin typeface="Lub Dub Medium" panose="020B0603030403020204" pitchFamily="34" charset="0"/>
              </a:rPr>
              <a:t>Table 34. Repaired Tetralogy of Fallot: Routine Follow-Up and Testing Intervals</a:t>
            </a:r>
          </a:p>
        </p:txBody>
      </p:sp>
      <p:graphicFrame>
        <p:nvGraphicFramePr>
          <p:cNvPr id="3" name="Table 2">
            <a:extLst>
              <a:ext uri="{FF2B5EF4-FFF2-40B4-BE49-F238E27FC236}">
                <a16:creationId xmlns:a16="http://schemas.microsoft.com/office/drawing/2014/main" id="{096CEB2B-8195-49ED-A290-C3FDC85C4827}"/>
              </a:ext>
            </a:extLst>
          </p:cNvPr>
          <p:cNvGraphicFramePr>
            <a:graphicFrameLocks noGrp="1"/>
          </p:cNvGraphicFramePr>
          <p:nvPr>
            <p:extLst>
              <p:ext uri="{D42A27DB-BD31-4B8C-83A1-F6EECF244321}">
                <p14:modId xmlns:p14="http://schemas.microsoft.com/office/powerpoint/2010/main" val="3837911985"/>
              </p:ext>
            </p:extLst>
          </p:nvPr>
        </p:nvGraphicFramePr>
        <p:xfrm>
          <a:off x="2750817" y="2307457"/>
          <a:ext cx="8983983" cy="3041142"/>
        </p:xfrm>
        <a:graphic>
          <a:graphicData uri="http://schemas.openxmlformats.org/drawingml/2006/table">
            <a:tbl>
              <a:tblPr firstRow="1" firstCol="1" bandRow="1"/>
              <a:tblGrid>
                <a:gridCol w="2642347">
                  <a:extLst>
                    <a:ext uri="{9D8B030D-6E8A-4147-A177-3AD203B41FA5}">
                      <a16:colId xmlns:a16="http://schemas.microsoft.com/office/drawing/2014/main" val="120134208"/>
                    </a:ext>
                  </a:extLst>
                </a:gridCol>
                <a:gridCol w="1585409">
                  <a:extLst>
                    <a:ext uri="{9D8B030D-6E8A-4147-A177-3AD203B41FA5}">
                      <a16:colId xmlns:a16="http://schemas.microsoft.com/office/drawing/2014/main" val="1385553885"/>
                    </a:ext>
                  </a:extLst>
                </a:gridCol>
                <a:gridCol w="1585409">
                  <a:extLst>
                    <a:ext uri="{9D8B030D-6E8A-4147-A177-3AD203B41FA5}">
                      <a16:colId xmlns:a16="http://schemas.microsoft.com/office/drawing/2014/main" val="1687110762"/>
                    </a:ext>
                  </a:extLst>
                </a:gridCol>
                <a:gridCol w="1585409">
                  <a:extLst>
                    <a:ext uri="{9D8B030D-6E8A-4147-A177-3AD203B41FA5}">
                      <a16:colId xmlns:a16="http://schemas.microsoft.com/office/drawing/2014/main" val="2125019451"/>
                    </a:ext>
                  </a:extLst>
                </a:gridCol>
                <a:gridCol w="1585409">
                  <a:extLst>
                    <a:ext uri="{9D8B030D-6E8A-4147-A177-3AD203B41FA5}">
                      <a16:colId xmlns:a16="http://schemas.microsoft.com/office/drawing/2014/main" val="3671640293"/>
                    </a:ext>
                  </a:extLst>
                </a:gridCol>
              </a:tblGrid>
              <a:tr h="439300">
                <a:tc>
                  <a:txBody>
                    <a:bodyPr/>
                    <a:lstStyle/>
                    <a:p>
                      <a:pPr marL="0" marR="0">
                        <a:lnSpc>
                          <a:spcPct val="100000"/>
                        </a:lnSpc>
                        <a:spcAft>
                          <a:spcPts val="800"/>
                        </a:spcAft>
                        <a:buNone/>
                      </a:pPr>
                      <a:r>
                        <a:rPr lang="en-GB" sz="1800" b="1">
                          <a:effectLst/>
                          <a:latin typeface="Times New Roman" panose="02020603050405020304" pitchFamily="18" charset="0"/>
                          <a:ea typeface="Times New Roman" panose="02020603050405020304" pitchFamily="18" charset="0"/>
                          <a:cs typeface="Arial" panose="020B0604020202020204" pitchFamily="34" charset="0"/>
                        </a:rPr>
                        <a:t>Type of Follow-Up or Testing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GB" sz="1800" b="1">
                          <a:effectLst/>
                          <a:latin typeface="Times New Roman" panose="02020603050405020304" pitchFamily="18" charset="0"/>
                          <a:ea typeface="Times New Roman" panose="02020603050405020304" pitchFamily="18" charset="0"/>
                          <a:cs typeface="Arial" panose="020B0604020202020204" pitchFamily="34" charset="0"/>
                        </a:rPr>
                        <a:t>Physiological Stage A* (mo)</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GB" sz="1800" b="1" dirty="0">
                          <a:effectLst/>
                          <a:latin typeface="Times New Roman" panose="02020603050405020304" pitchFamily="18" charset="0"/>
                          <a:ea typeface="Times New Roman" panose="02020603050405020304" pitchFamily="18" charset="0"/>
                          <a:cs typeface="Arial" panose="020B0604020202020204" pitchFamily="34" charset="0"/>
                        </a:rPr>
                        <a:t>Physiological Stage B* (</a:t>
                      </a:r>
                      <a:r>
                        <a:rPr lang="en-GB" sz="1800" b="1" dirty="0" err="1">
                          <a:effectLst/>
                          <a:latin typeface="Times New Roman" panose="02020603050405020304" pitchFamily="18" charset="0"/>
                          <a:ea typeface="Times New Roman" panose="02020603050405020304" pitchFamily="18" charset="0"/>
                          <a:cs typeface="Arial" panose="020B0604020202020204" pitchFamily="34" charset="0"/>
                        </a:rPr>
                        <a:t>mo</a:t>
                      </a:r>
                      <a:r>
                        <a:rPr lang="en-GB" sz="1800" b="1"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GB" sz="1800" b="1">
                          <a:effectLst/>
                          <a:latin typeface="Times New Roman" panose="02020603050405020304" pitchFamily="18" charset="0"/>
                          <a:ea typeface="Times New Roman" panose="02020603050405020304" pitchFamily="18" charset="0"/>
                          <a:cs typeface="Arial" panose="020B0604020202020204" pitchFamily="34" charset="0"/>
                        </a:rPr>
                        <a:t>Physiological Stage C* (mo)</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GB" sz="1800" b="1" dirty="0">
                          <a:effectLst/>
                          <a:latin typeface="Times New Roman" panose="02020603050405020304" pitchFamily="18" charset="0"/>
                          <a:ea typeface="Times New Roman" panose="02020603050405020304" pitchFamily="18" charset="0"/>
                          <a:cs typeface="Arial" panose="020B0604020202020204" pitchFamily="34" charset="0"/>
                        </a:rPr>
                        <a:t>Physiological Stage D* (</a:t>
                      </a:r>
                      <a:r>
                        <a:rPr lang="en-GB" sz="1800" b="1" dirty="0" err="1">
                          <a:effectLst/>
                          <a:latin typeface="Times New Roman" panose="02020603050405020304" pitchFamily="18" charset="0"/>
                          <a:ea typeface="Times New Roman" panose="02020603050405020304" pitchFamily="18" charset="0"/>
                          <a:cs typeface="Arial" panose="020B0604020202020204" pitchFamily="34" charset="0"/>
                        </a:rPr>
                        <a:t>mo</a:t>
                      </a:r>
                      <a:r>
                        <a:rPr lang="en-GB" sz="1800" b="1"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11432101"/>
                  </a:ext>
                </a:extLst>
              </a:tr>
              <a:tr h="811689">
                <a:tc>
                  <a:txBody>
                    <a:bodyPr/>
                    <a:lstStyle/>
                    <a:p>
                      <a:pPr marL="0" marR="0">
                        <a:lnSpc>
                          <a:spcPct val="200000"/>
                        </a:lnSpc>
                        <a:spcAft>
                          <a:spcPts val="800"/>
                        </a:spcAft>
                        <a:buNone/>
                      </a:pPr>
                      <a:r>
                        <a:rPr lang="en-GB" sz="1800">
                          <a:effectLst/>
                          <a:latin typeface="Times New Roman" panose="02020603050405020304" pitchFamily="18" charset="0"/>
                          <a:ea typeface="Times New Roman" panose="02020603050405020304" pitchFamily="18" charset="0"/>
                          <a:cs typeface="Arial" panose="020B0604020202020204" pitchFamily="34" charset="0"/>
                        </a:rPr>
                        <a:t>Outpatient ACHD cardiologist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GB" sz="1800">
                          <a:effectLst/>
                          <a:latin typeface="Times New Roman" panose="02020603050405020304" pitchFamily="18" charset="0"/>
                          <a:ea typeface="Times New Roman" panose="02020603050405020304" pitchFamily="18" charset="0"/>
                          <a:cs typeface="Arial" panose="020B0604020202020204" pitchFamily="34" charset="0"/>
                        </a:rPr>
                        <a:t>12–24</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GB" sz="1800">
                          <a:effectLst/>
                          <a:latin typeface="Times New Roman" panose="02020603050405020304" pitchFamily="18" charset="0"/>
                          <a:ea typeface="Times New Roman" panose="02020603050405020304" pitchFamily="18" charset="0"/>
                          <a:cs typeface="Arial" panose="020B0604020202020204" pitchFamily="34" charset="0"/>
                        </a:rPr>
                        <a:t>12–24</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GB" sz="1800">
                          <a:effectLst/>
                          <a:latin typeface="Times New Roman" panose="02020603050405020304" pitchFamily="18" charset="0"/>
                          <a:ea typeface="Times New Roman" panose="02020603050405020304" pitchFamily="18" charset="0"/>
                          <a:cs typeface="Arial" panose="020B0604020202020204" pitchFamily="34" charset="0"/>
                        </a:rPr>
                        <a:t>12</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GB" sz="1800">
                          <a:effectLst/>
                          <a:latin typeface="Times New Roman" panose="02020603050405020304" pitchFamily="18" charset="0"/>
                          <a:ea typeface="Times New Roman" panose="02020603050405020304" pitchFamily="18" charset="0"/>
                          <a:cs typeface="Arial" panose="020B0604020202020204" pitchFamily="34" charset="0"/>
                        </a:rPr>
                        <a:t>3–6</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91151191"/>
                  </a:ext>
                </a:extLst>
              </a:tr>
              <a:tr h="463529">
                <a:tc>
                  <a:txBody>
                    <a:bodyPr/>
                    <a:lstStyle/>
                    <a:p>
                      <a:pPr marL="0" marR="0">
                        <a:lnSpc>
                          <a:spcPct val="200000"/>
                        </a:lnSpc>
                        <a:spcAft>
                          <a:spcPts val="800"/>
                        </a:spcAft>
                        <a:buNone/>
                      </a:pPr>
                      <a:r>
                        <a:rPr lang="en-GB" sz="1800">
                          <a:effectLst/>
                          <a:latin typeface="Times New Roman" panose="02020603050405020304" pitchFamily="18" charset="0"/>
                          <a:ea typeface="Times New Roman" panose="02020603050405020304" pitchFamily="18" charset="0"/>
                          <a:cs typeface="Arial" panose="020B0604020202020204" pitchFamily="34" charset="0"/>
                        </a:rPr>
                        <a:t>Electrocardiogram</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GB" sz="1800">
                          <a:effectLst/>
                          <a:latin typeface="Times New Roman" panose="02020603050405020304" pitchFamily="18" charset="0"/>
                          <a:ea typeface="Times New Roman" panose="02020603050405020304" pitchFamily="18" charset="0"/>
                          <a:cs typeface="Arial" panose="020B0604020202020204" pitchFamily="34" charset="0"/>
                        </a:rPr>
                        <a:t>24</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GB" sz="1800">
                          <a:effectLst/>
                          <a:latin typeface="Times New Roman" panose="02020603050405020304" pitchFamily="18" charset="0"/>
                          <a:ea typeface="Times New Roman" panose="02020603050405020304" pitchFamily="18" charset="0"/>
                          <a:cs typeface="Arial" panose="020B0604020202020204" pitchFamily="34" charset="0"/>
                        </a:rPr>
                        <a:t>12–24</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GB" sz="1800">
                          <a:effectLst/>
                          <a:latin typeface="Times New Roman" panose="02020603050405020304" pitchFamily="18" charset="0"/>
                          <a:ea typeface="Times New Roman" panose="02020603050405020304" pitchFamily="18" charset="0"/>
                          <a:cs typeface="Arial" panose="020B0604020202020204" pitchFamily="34" charset="0"/>
                        </a:rPr>
                        <a:t>12</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GB" sz="1800">
                          <a:effectLst/>
                          <a:latin typeface="Times New Roman" panose="02020603050405020304" pitchFamily="18" charset="0"/>
                          <a:ea typeface="Times New Roman" panose="02020603050405020304" pitchFamily="18" charset="0"/>
                          <a:cs typeface="Arial" panose="020B0604020202020204" pitchFamily="34" charset="0"/>
                        </a:rPr>
                        <a:t>12</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06862112"/>
                  </a:ext>
                </a:extLst>
              </a:tr>
              <a:tr h="811689">
                <a:tc>
                  <a:txBody>
                    <a:bodyPr/>
                    <a:lstStyle/>
                    <a:p>
                      <a:pPr marL="0" marR="0">
                        <a:lnSpc>
                          <a:spcPct val="200000"/>
                        </a:lnSpc>
                        <a:spcAft>
                          <a:spcPts val="800"/>
                        </a:spcAft>
                        <a:buNone/>
                      </a:pPr>
                      <a:r>
                        <a:rPr lang="en-GB" sz="1800">
                          <a:effectLst/>
                          <a:latin typeface="Times New Roman" panose="02020603050405020304" pitchFamily="18" charset="0"/>
                          <a:ea typeface="Times New Roman" panose="02020603050405020304" pitchFamily="18" charset="0"/>
                          <a:cs typeface="Arial" panose="020B0604020202020204" pitchFamily="34" charset="0"/>
                        </a:rPr>
                        <a:t>Transthoracic echocardiogram</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GB" sz="1800">
                          <a:effectLst/>
                          <a:latin typeface="Times New Roman" panose="02020603050405020304" pitchFamily="18" charset="0"/>
                          <a:ea typeface="Times New Roman" panose="02020603050405020304" pitchFamily="18" charset="0"/>
                          <a:cs typeface="Arial" panose="020B0604020202020204" pitchFamily="34" charset="0"/>
                        </a:rPr>
                        <a:t>24</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GB" sz="1800">
                          <a:effectLst/>
                          <a:latin typeface="Times New Roman" panose="02020603050405020304" pitchFamily="18" charset="0"/>
                          <a:ea typeface="Times New Roman" panose="02020603050405020304" pitchFamily="18" charset="0"/>
                          <a:cs typeface="Arial" panose="020B0604020202020204" pitchFamily="34" charset="0"/>
                        </a:rPr>
                        <a:t>12–24</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GB" sz="1800" dirty="0">
                          <a:effectLst/>
                          <a:latin typeface="Times New Roman" panose="02020603050405020304" pitchFamily="18" charset="0"/>
                          <a:ea typeface="Times New Roman" panose="02020603050405020304" pitchFamily="18" charset="0"/>
                          <a:cs typeface="Arial" panose="020B0604020202020204" pitchFamily="34" charset="0"/>
                        </a:rPr>
                        <a:t>12</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GB" sz="1800" dirty="0">
                          <a:effectLst/>
                          <a:latin typeface="Times New Roman" panose="02020603050405020304" pitchFamily="18" charset="0"/>
                          <a:ea typeface="Times New Roman" panose="02020603050405020304" pitchFamily="18" charset="0"/>
                          <a:cs typeface="Arial" panose="020B0604020202020204" pitchFamily="34" charset="0"/>
                        </a:rPr>
                        <a:t>6–12</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67413672"/>
                  </a:ext>
                </a:extLst>
              </a:tr>
            </a:tbl>
          </a:graphicData>
        </a:graphic>
      </p:graphicFrame>
      <p:sp>
        <p:nvSpPr>
          <p:cNvPr id="6" name="TextBox 5">
            <a:extLst>
              <a:ext uri="{FF2B5EF4-FFF2-40B4-BE49-F238E27FC236}">
                <a16:creationId xmlns:a16="http://schemas.microsoft.com/office/drawing/2014/main" id="{61F54A42-2E77-6ED5-06CB-65EE9CCD81D7}"/>
              </a:ext>
            </a:extLst>
          </p:cNvPr>
          <p:cNvSpPr txBox="1"/>
          <p:nvPr/>
        </p:nvSpPr>
        <p:spPr>
          <a:xfrm>
            <a:off x="2750817" y="5562600"/>
            <a:ext cx="9128760" cy="1754326"/>
          </a:xfrm>
          <a:prstGeom prst="rect">
            <a:avLst/>
          </a:prstGeom>
          <a:noFill/>
        </p:spPr>
        <p:txBody>
          <a:bodyPr wrap="square">
            <a:spAutoFit/>
          </a:bodyPr>
          <a:lstStyle/>
          <a:p>
            <a:r>
              <a:rPr lang="en-US" sz="1200" dirty="0">
                <a:latin typeface="Lub Dub Medium" panose="020B0603030403020204" pitchFamily="34" charset="0"/>
              </a:rPr>
              <a:t>For timing of routine CMR and cardiac CT, see Section 4.3.5 supportive text for recommendations #2–5. </a:t>
            </a:r>
          </a:p>
          <a:p>
            <a:endParaRPr lang="en-US" sz="1200" dirty="0">
              <a:latin typeface="Lub Dub Medium" panose="020B0603030403020204" pitchFamily="34" charset="0"/>
            </a:endParaRPr>
          </a:p>
          <a:p>
            <a:r>
              <a:rPr lang="en-US" sz="1200" dirty="0">
                <a:latin typeface="Lub Dub Medium" panose="020B0603030403020204" pitchFamily="34" charset="0"/>
              </a:rPr>
              <a:t>Modified with permission from Stout et al. Copyright 2018 American Heart Association, Inc. and American College of Cardiology Foundation.</a:t>
            </a:r>
          </a:p>
          <a:p>
            <a:endParaRPr lang="en-US" sz="1200" dirty="0">
              <a:latin typeface="Lub Dub Medium" panose="020B0603030403020204" pitchFamily="34" charset="0"/>
            </a:endParaRPr>
          </a:p>
          <a:p>
            <a:r>
              <a:rPr lang="en-US" sz="1200" dirty="0">
                <a:latin typeface="Lub Dub Medium" panose="020B0603030403020204" pitchFamily="34" charset="0"/>
              </a:rPr>
              <a:t>*See Section 2.2 for details on the ACHD anatomic and physiological classiﬁcation system.</a:t>
            </a:r>
          </a:p>
          <a:p>
            <a:endParaRPr lang="en-US" sz="1200" dirty="0">
              <a:latin typeface="Lub Dub Medium" panose="020B0603030403020204" pitchFamily="34" charset="0"/>
            </a:endParaRPr>
          </a:p>
          <a:p>
            <a:r>
              <a:rPr lang="en-US" sz="1200" dirty="0">
                <a:latin typeface="Lub Dub Medium" panose="020B0603030403020204" pitchFamily="34" charset="0"/>
              </a:rPr>
              <a:t>ACHD indicates adult congenial heart disease; CMR, cardiovascular magnetic resonance; and CT, computed tomography.</a:t>
            </a:r>
          </a:p>
        </p:txBody>
      </p:sp>
    </p:spTree>
    <p:extLst>
      <p:ext uri="{BB962C8B-B14F-4D97-AF65-F5344CB8AC3E}">
        <p14:creationId xmlns:p14="http://schemas.microsoft.com/office/powerpoint/2010/main" val="40887292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7480A2-D83D-BE03-0DD3-896B4B5AD65A}"/>
              </a:ext>
            </a:extLst>
          </p:cNvPr>
          <p:cNvSpPr txBox="1"/>
          <p:nvPr/>
        </p:nvSpPr>
        <p:spPr>
          <a:xfrm>
            <a:off x="4163024" y="772180"/>
            <a:ext cx="6304352" cy="523220"/>
          </a:xfrm>
          <a:prstGeom prst="rect">
            <a:avLst/>
          </a:prstGeom>
          <a:noFill/>
        </p:spPr>
        <p:txBody>
          <a:bodyPr wrap="square">
            <a:spAutoFit/>
          </a:bodyPr>
          <a:lstStyle/>
          <a:p>
            <a:r>
              <a:rPr lang="en-US" sz="2800" dirty="0">
                <a:latin typeface="Lub Dub Medium" panose="020B0603030403020204" pitchFamily="34" charset="0"/>
              </a:rPr>
              <a:t>Management of RV-to-PA Conduits</a:t>
            </a:r>
          </a:p>
        </p:txBody>
      </p:sp>
      <p:graphicFrame>
        <p:nvGraphicFramePr>
          <p:cNvPr id="3" name="Table 2">
            <a:extLst>
              <a:ext uri="{FF2B5EF4-FFF2-40B4-BE49-F238E27FC236}">
                <a16:creationId xmlns:a16="http://schemas.microsoft.com/office/drawing/2014/main" id="{612E1FB6-8A1B-12D6-7AB2-A2003AD8B7D7}"/>
              </a:ext>
            </a:extLst>
          </p:cNvPr>
          <p:cNvGraphicFramePr>
            <a:graphicFrameLocks noGrp="1"/>
          </p:cNvGraphicFramePr>
          <p:nvPr>
            <p:extLst>
              <p:ext uri="{D42A27DB-BD31-4B8C-83A1-F6EECF244321}">
                <p14:modId xmlns:p14="http://schemas.microsoft.com/office/powerpoint/2010/main" val="2624966149"/>
              </p:ext>
            </p:extLst>
          </p:nvPr>
        </p:nvGraphicFramePr>
        <p:xfrm>
          <a:off x="3130198" y="1447800"/>
          <a:ext cx="8370003" cy="5883028"/>
        </p:xfrm>
        <a:graphic>
          <a:graphicData uri="http://schemas.openxmlformats.org/drawingml/2006/table">
            <a:tbl>
              <a:tblPr firstRow="1" firstCol="1" bandRow="1"/>
              <a:tblGrid>
                <a:gridCol w="1003711">
                  <a:extLst>
                    <a:ext uri="{9D8B030D-6E8A-4147-A177-3AD203B41FA5}">
                      <a16:colId xmlns:a16="http://schemas.microsoft.com/office/drawing/2014/main" val="3903883385"/>
                    </a:ext>
                  </a:extLst>
                </a:gridCol>
                <a:gridCol w="1163098">
                  <a:extLst>
                    <a:ext uri="{9D8B030D-6E8A-4147-A177-3AD203B41FA5}">
                      <a16:colId xmlns:a16="http://schemas.microsoft.com/office/drawing/2014/main" val="2366130447"/>
                    </a:ext>
                  </a:extLst>
                </a:gridCol>
                <a:gridCol w="6203194">
                  <a:extLst>
                    <a:ext uri="{9D8B030D-6E8A-4147-A177-3AD203B41FA5}">
                      <a16:colId xmlns:a16="http://schemas.microsoft.com/office/drawing/2014/main" val="4234278551"/>
                    </a:ext>
                  </a:extLst>
                </a:gridCol>
              </a:tblGrid>
              <a:tr h="1112400">
                <a:tc>
                  <a:txBody>
                    <a:bodyPr/>
                    <a:lstStyle/>
                    <a:p>
                      <a:pPr marL="0" marR="0" algn="ctr">
                        <a:lnSpc>
                          <a:spcPct val="200000"/>
                        </a:lnSpc>
                        <a:spcAft>
                          <a:spcPts val="800"/>
                        </a:spcAft>
                        <a:buNone/>
                      </a:pPr>
                      <a:r>
                        <a:rPr lang="en-US" sz="1800">
                          <a:effectLst/>
                          <a:latin typeface="Times New Roman" panose="02020603050405020304" pitchFamily="18" charset="0"/>
                          <a:ea typeface="Times New Roman" panose="02020603050405020304" pitchFamily="18" charset="0"/>
                        </a:rPr>
                        <a:t> </a:t>
                      </a:r>
                    </a:p>
                  </a:txBody>
                  <a:tcPr marL="50559" marR="50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0000"/>
                        </a:lnSpc>
                        <a:spcAft>
                          <a:spcPts val="800"/>
                        </a:spcAft>
                        <a:buNone/>
                      </a:pPr>
                      <a:r>
                        <a:rPr lang="en-US" sz="1800" b="1" dirty="0">
                          <a:effectLst/>
                          <a:latin typeface="Times New Roman" panose="02020603050405020304" pitchFamily="18" charset="0"/>
                          <a:ea typeface="Times New Roman" panose="02020603050405020304" pitchFamily="18" charset="0"/>
                        </a:rPr>
                        <a:t>Recommendations for Management of RV-to-PA Conduits</a:t>
                      </a:r>
                      <a:endParaRPr lang="en-US" sz="1800" dirty="0">
                        <a:effectLst/>
                        <a:latin typeface="Times New Roman" panose="02020603050405020304" pitchFamily="18" charset="0"/>
                        <a:ea typeface="Times New Roman" panose="02020603050405020304" pitchFamily="18" charset="0"/>
                      </a:endParaRPr>
                    </a:p>
                    <a:p>
                      <a:pPr marL="0" marR="0" algn="ctr">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Referenced studies that support recommendations are summarized in the Evidence Table.</a:t>
                      </a:r>
                    </a:p>
                  </a:txBody>
                  <a:tcPr marL="50559" marR="50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824365931"/>
                  </a:ext>
                </a:extLst>
              </a:tr>
              <a:tr h="228547">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50559" marR="50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50559" marR="50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endParaRPr>
                    </a:p>
                  </a:txBody>
                  <a:tcPr marL="50559" marR="50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00715"/>
                  </a:ext>
                </a:extLst>
              </a:tr>
              <a:tr h="228547">
                <a:tc gridSpan="3">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rPr>
                        <a:t>Diagnostic</a:t>
                      </a:r>
                      <a:endParaRPr lang="en-US" sz="1800">
                        <a:effectLst/>
                        <a:latin typeface="Times New Roman" panose="02020603050405020304" pitchFamily="18" charset="0"/>
                        <a:ea typeface="Times New Roman" panose="02020603050405020304" pitchFamily="18" charset="0"/>
                      </a:endParaRPr>
                    </a:p>
                  </a:txBody>
                  <a:tcPr marL="50559" marR="50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72266589"/>
                  </a:ext>
                </a:extLst>
              </a:tr>
              <a:tr h="1307148">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50559" marR="50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50559" marR="50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a:pPr>
                      <a:r>
                        <a:rPr lang="en-US" sz="1800" b="1" dirty="0">
                          <a:effectLst/>
                          <a:latin typeface="Times New Roman" panose="02020603050405020304" pitchFamily="18" charset="0"/>
                          <a:ea typeface="Times New Roman" panose="02020603050405020304" pitchFamily="18" charset="0"/>
                        </a:rPr>
                        <a:t>In patients undergoing RV-to-PA conduit stent implantation and/or transcatheter pulmonary valve implantation, preprocedural assessment of the risk for coronary artery compression should be performed to prevent coronary artery obstruction.</a:t>
                      </a:r>
                      <a:endParaRPr lang="en-US" sz="1800" dirty="0">
                        <a:effectLst/>
                        <a:latin typeface="Times New Roman" panose="02020603050405020304" pitchFamily="18" charset="0"/>
                        <a:ea typeface="Times New Roman" panose="02020603050405020304" pitchFamily="18" charset="0"/>
                      </a:endParaRPr>
                    </a:p>
                  </a:txBody>
                  <a:tcPr marL="50559" marR="50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893605"/>
                  </a:ext>
                </a:extLst>
              </a:tr>
              <a:tr h="1037498">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50559" marR="50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50559" marR="50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2"/>
                      </a:pPr>
                      <a:r>
                        <a:rPr lang="en-US" sz="1800" b="1" dirty="0">
                          <a:effectLst/>
                          <a:latin typeface="Times New Roman" panose="02020603050405020304" pitchFamily="18" charset="0"/>
                          <a:ea typeface="Times New Roman" panose="02020603050405020304" pitchFamily="18" charset="0"/>
                        </a:rPr>
                        <a:t>In patients with a stent implanted within an RV-to-PA conduit </a:t>
                      </a:r>
                      <a:r>
                        <a:rPr lang="en-US" sz="1800" b="1" dirty="0">
                          <a:solidFill>
                            <a:srgbClr val="000000"/>
                          </a:solidFill>
                          <a:effectLst/>
                          <a:latin typeface="Times New Roman" panose="02020603050405020304" pitchFamily="18" charset="0"/>
                          <a:ea typeface="Times New Roman" panose="02020603050405020304" pitchFamily="18" charset="0"/>
                        </a:rPr>
                        <a:t>who have unanticipated progression in conduit dysfunction</a:t>
                      </a:r>
                      <a:r>
                        <a:rPr lang="en-US" sz="1800" b="1" dirty="0">
                          <a:effectLst/>
                          <a:latin typeface="Times New Roman" panose="02020603050405020304" pitchFamily="18" charset="0"/>
                          <a:ea typeface="Times New Roman" panose="02020603050405020304" pitchFamily="18" charset="0"/>
                        </a:rPr>
                        <a:t>, imaging should be performed to rule out conduit stent fracture.</a:t>
                      </a:r>
                      <a:endParaRPr lang="en-US" sz="1800" dirty="0">
                        <a:effectLst/>
                        <a:latin typeface="Times New Roman" panose="02020603050405020304" pitchFamily="18" charset="0"/>
                        <a:ea typeface="Times New Roman" panose="02020603050405020304" pitchFamily="18" charset="0"/>
                      </a:endParaRPr>
                    </a:p>
                  </a:txBody>
                  <a:tcPr marL="50559" marR="50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0314043"/>
                  </a:ext>
                </a:extLst>
              </a:tr>
              <a:tr h="1307148">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50559" marR="50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50559" marR="50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3"/>
                      </a:pPr>
                      <a:r>
                        <a:rPr lang="en-US" sz="1800" b="1" dirty="0">
                          <a:effectLst/>
                          <a:latin typeface="Times New Roman" panose="02020603050405020304" pitchFamily="18" charset="0"/>
                          <a:ea typeface="Times New Roman" panose="02020603050405020304" pitchFamily="18" charset="0"/>
                        </a:rPr>
                        <a:t>In patients with an RV-to-PA conduit, </a:t>
                      </a:r>
                      <a:r>
                        <a:rPr lang="en-US" sz="1800" b="1" dirty="0">
                          <a:solidFill>
                            <a:srgbClr val="000000"/>
                          </a:solidFill>
                          <a:effectLst/>
                          <a:latin typeface="Times New Roman" panose="02020603050405020304" pitchFamily="18" charset="0"/>
                          <a:ea typeface="Times New Roman" panose="02020603050405020304" pitchFamily="18" charset="0"/>
                        </a:rPr>
                        <a:t>with or without transcatheter pulmonary valve implantation, unexpected conduit dysfunction with worsening pulmonary stenosis or pulmonary regurgitation should prompt</a:t>
                      </a:r>
                      <a:r>
                        <a:rPr lang="en-US" sz="1800" b="1" dirty="0">
                          <a:effectLst/>
                          <a:latin typeface="Times New Roman" panose="02020603050405020304" pitchFamily="18" charset="0"/>
                          <a:ea typeface="Times New Roman" panose="02020603050405020304" pitchFamily="18" charset="0"/>
                        </a:rPr>
                        <a:t> an evaluation to rule out infective endocarditis and/or thrombus.</a:t>
                      </a:r>
                      <a:endParaRPr lang="en-US" sz="1800" dirty="0">
                        <a:effectLst/>
                        <a:latin typeface="Times New Roman" panose="02020603050405020304" pitchFamily="18" charset="0"/>
                        <a:ea typeface="Times New Roman" panose="02020603050405020304" pitchFamily="18" charset="0"/>
                      </a:endParaRPr>
                    </a:p>
                  </a:txBody>
                  <a:tcPr marL="50559" marR="50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1167383"/>
                  </a:ext>
                </a:extLst>
              </a:tr>
            </a:tbl>
          </a:graphicData>
        </a:graphic>
      </p:graphicFrame>
    </p:spTree>
    <p:extLst>
      <p:ext uri="{BB962C8B-B14F-4D97-AF65-F5344CB8AC3E}">
        <p14:creationId xmlns:p14="http://schemas.microsoft.com/office/powerpoint/2010/main" val="51595332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156</a:t>
            </a:fld>
            <a:endParaRPr lang="en-US" dirty="0"/>
          </a:p>
        </p:txBody>
      </p:sp>
      <p:sp>
        <p:nvSpPr>
          <p:cNvPr id="2" name="TextBox 1">
            <a:extLst>
              <a:ext uri="{FF2B5EF4-FFF2-40B4-BE49-F238E27FC236}">
                <a16:creationId xmlns:a16="http://schemas.microsoft.com/office/drawing/2014/main" id="{D1A0154C-AF3C-BFCB-2090-842658E0B452}"/>
              </a:ext>
            </a:extLst>
          </p:cNvPr>
          <p:cNvSpPr txBox="1"/>
          <p:nvPr/>
        </p:nvSpPr>
        <p:spPr>
          <a:xfrm>
            <a:off x="4163024" y="304800"/>
            <a:ext cx="6304352" cy="954107"/>
          </a:xfrm>
          <a:prstGeom prst="rect">
            <a:avLst/>
          </a:prstGeom>
          <a:noFill/>
        </p:spPr>
        <p:txBody>
          <a:bodyPr wrap="square">
            <a:spAutoFit/>
          </a:bodyPr>
          <a:lstStyle/>
          <a:p>
            <a:r>
              <a:rPr lang="en-US" sz="2800" dirty="0">
                <a:latin typeface="Lub Dub Medium" panose="020B0603030403020204" pitchFamily="34" charset="0"/>
              </a:rPr>
              <a:t>Management of Right Ventricle-to-Pulmonary Artery Conduits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4" name="Table 3">
            <a:extLst>
              <a:ext uri="{FF2B5EF4-FFF2-40B4-BE49-F238E27FC236}">
                <a16:creationId xmlns:a16="http://schemas.microsoft.com/office/drawing/2014/main" id="{DBA20C75-3E29-DA92-6B38-A8BF66B3C34D}"/>
              </a:ext>
            </a:extLst>
          </p:cNvPr>
          <p:cNvGraphicFramePr>
            <a:graphicFrameLocks noGrp="1"/>
          </p:cNvGraphicFramePr>
          <p:nvPr>
            <p:extLst>
              <p:ext uri="{D42A27DB-BD31-4B8C-83A1-F6EECF244321}">
                <p14:modId xmlns:p14="http://schemas.microsoft.com/office/powerpoint/2010/main" val="1723280749"/>
              </p:ext>
            </p:extLst>
          </p:nvPr>
        </p:nvGraphicFramePr>
        <p:xfrm>
          <a:off x="1634332" y="1600200"/>
          <a:ext cx="11361736" cy="5288280"/>
        </p:xfrm>
        <a:graphic>
          <a:graphicData uri="http://schemas.openxmlformats.org/drawingml/2006/table">
            <a:tbl>
              <a:tblPr firstRow="1" firstCol="1" bandRow="1"/>
              <a:tblGrid>
                <a:gridCol w="1362473">
                  <a:extLst>
                    <a:ext uri="{9D8B030D-6E8A-4147-A177-3AD203B41FA5}">
                      <a16:colId xmlns:a16="http://schemas.microsoft.com/office/drawing/2014/main" val="2921348175"/>
                    </a:ext>
                  </a:extLst>
                </a:gridCol>
                <a:gridCol w="1578831">
                  <a:extLst>
                    <a:ext uri="{9D8B030D-6E8A-4147-A177-3AD203B41FA5}">
                      <a16:colId xmlns:a16="http://schemas.microsoft.com/office/drawing/2014/main" val="3705796793"/>
                    </a:ext>
                  </a:extLst>
                </a:gridCol>
                <a:gridCol w="8420432">
                  <a:extLst>
                    <a:ext uri="{9D8B030D-6E8A-4147-A177-3AD203B41FA5}">
                      <a16:colId xmlns:a16="http://schemas.microsoft.com/office/drawing/2014/main" val="1435773456"/>
                    </a:ext>
                  </a:extLst>
                </a:gridCol>
              </a:tblGrid>
              <a:tr h="870215">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4"/>
                      </a:pPr>
                      <a:r>
                        <a:rPr lang="en-US" sz="1800" b="1" dirty="0">
                          <a:effectLst/>
                          <a:latin typeface="Times New Roman" panose="02020603050405020304" pitchFamily="18" charset="0"/>
                          <a:ea typeface="Times New Roman" panose="02020603050405020304" pitchFamily="18" charset="0"/>
                        </a:rPr>
                        <a:t>In adults with an RV-to-PA conduit and </a:t>
                      </a:r>
                      <a:r>
                        <a:rPr lang="en-US" sz="1800" b="1" dirty="0">
                          <a:solidFill>
                            <a:srgbClr val="000000"/>
                          </a:solidFill>
                          <a:effectLst/>
                          <a:latin typeface="Times New Roman" panose="02020603050405020304" pitchFamily="18" charset="0"/>
                          <a:ea typeface="Times New Roman" panose="02020603050405020304" pitchFamily="18" charset="0"/>
                        </a:rPr>
                        <a:t>unexplained sustained </a:t>
                      </a:r>
                      <a:r>
                        <a:rPr lang="en-US" sz="1800" b="1" dirty="0">
                          <a:effectLst/>
                          <a:latin typeface="Times New Roman" panose="02020603050405020304" pitchFamily="18" charset="0"/>
                          <a:ea typeface="Times New Roman" panose="02020603050405020304" pitchFamily="18" charset="0"/>
                        </a:rPr>
                        <a:t>arrhythmia, heart failure</a:t>
                      </a:r>
                      <a:r>
                        <a:rPr lang="en-US" sz="1800" b="1" dirty="0">
                          <a:solidFill>
                            <a:srgbClr val="000000"/>
                          </a:solidFill>
                          <a:effectLst/>
                          <a:latin typeface="Times New Roman" panose="02020603050405020304" pitchFamily="18" charset="0"/>
                          <a:ea typeface="Times New Roman" panose="02020603050405020304" pitchFamily="18" charset="0"/>
                        </a:rPr>
                        <a:t> symptoms</a:t>
                      </a:r>
                      <a:r>
                        <a:rPr lang="en-US" sz="1800" b="1" dirty="0">
                          <a:effectLst/>
                          <a:latin typeface="Times New Roman" panose="02020603050405020304" pitchFamily="18" charset="0"/>
                          <a:ea typeface="Times New Roman" panose="02020603050405020304" pitchFamily="18" charset="0"/>
                        </a:rPr>
                        <a:t>, ventricular dysfunction</a:t>
                      </a:r>
                      <a:r>
                        <a:rPr lang="en-US" sz="1800" b="1" dirty="0">
                          <a:solidFill>
                            <a:srgbClr val="000000"/>
                          </a:solidFill>
                          <a:effectLst/>
                          <a:latin typeface="Times New Roman" panose="02020603050405020304" pitchFamily="18" charset="0"/>
                          <a:ea typeface="Times New Roman" panose="02020603050405020304" pitchFamily="18" charset="0"/>
                        </a:rPr>
                        <a:t>,</a:t>
                      </a:r>
                      <a:r>
                        <a:rPr lang="en-US" sz="1800" b="1" dirty="0">
                          <a:effectLst/>
                          <a:latin typeface="Times New Roman" panose="02020603050405020304" pitchFamily="18" charset="0"/>
                          <a:ea typeface="Times New Roman" panose="02020603050405020304" pitchFamily="18" charset="0"/>
                        </a:rPr>
                        <a:t> or cyanosis, cardiac catheterization is reasonable to assess the hemodynamics to guide further management.</a:t>
                      </a:r>
                      <a:endParaRPr lang="en-US" sz="1800" dirty="0">
                        <a:effectLst/>
                        <a:latin typeface="Times New Roman" panose="02020603050405020304" pitchFamily="18" charset="0"/>
                        <a:ea typeface="Times New Roman" panose="02020603050405020304" pitchFamily="18" charset="0"/>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29342521"/>
                  </a:ext>
                </a:extLst>
              </a:tr>
              <a:tr h="1096387">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5"/>
                      </a:pPr>
                      <a:r>
                        <a:rPr lang="en-US" sz="1800" b="1" dirty="0">
                          <a:effectLst/>
                          <a:latin typeface="Times New Roman" panose="02020603050405020304" pitchFamily="18" charset="0"/>
                          <a:ea typeface="Times New Roman" panose="02020603050405020304" pitchFamily="18" charset="0"/>
                        </a:rPr>
                        <a:t>In adults with an RV-to-PA conduit being considered for transcatheter intervention, preprocedural coronary CT is reasonable to assess conduit calcification, anatomic characteristics, and coronary artery proximity to guide procedural planning.</a:t>
                      </a:r>
                      <a:endParaRPr lang="en-US" sz="1800" dirty="0">
                        <a:effectLst/>
                        <a:latin typeface="Times New Roman" panose="02020603050405020304" pitchFamily="18" charset="0"/>
                        <a:ea typeface="Times New Roman" panose="02020603050405020304" pitchFamily="18" charset="0"/>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2255868"/>
                  </a:ext>
                </a:extLst>
              </a:tr>
              <a:tr h="191697">
                <a:tc gridSpan="3">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rPr>
                        <a:t>Therapeutic</a:t>
                      </a:r>
                      <a:endParaRPr lang="en-US" sz="1800">
                        <a:effectLst/>
                        <a:latin typeface="Times New Roman" panose="02020603050405020304" pitchFamily="18" charset="0"/>
                        <a:ea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21055695"/>
                  </a:ext>
                </a:extLst>
              </a:tr>
              <a:tr h="870215">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6"/>
                      </a:pPr>
                      <a:r>
                        <a:rPr lang="en-US" sz="1800" b="1" dirty="0">
                          <a:effectLst/>
                          <a:latin typeface="Times New Roman" panose="02020603050405020304" pitchFamily="18" charset="0"/>
                          <a:ea typeface="Times New Roman" panose="02020603050405020304" pitchFamily="18" charset="0"/>
                        </a:rPr>
                        <a:t>For adults with an RV-to-PA conduit, severe stenosis and/or severe regurgitation, and symptoms or worsening functional capacity or a sustained arrhythmia, conduit intervention should be performed to improve cardiovascular status.*</a:t>
                      </a:r>
                      <a:r>
                        <a:rPr lang="en-US" sz="1800" b="1" baseline="30000" dirty="0">
                          <a:effectLst/>
                          <a:latin typeface="Times New Roman" panose="02020603050405020304" pitchFamily="18" charset="0"/>
                          <a:ea typeface="Times New Roman" panose="02020603050405020304" pitchFamily="18" charset="0"/>
                        </a:rPr>
                        <a:t>11-13</a:t>
                      </a:r>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7208411"/>
                  </a:ext>
                </a:extLst>
              </a:tr>
              <a:tr h="888216">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7"/>
                      </a:pPr>
                      <a:r>
                        <a:rPr lang="en-US" sz="1800" b="1" dirty="0">
                          <a:effectLst/>
                          <a:latin typeface="Times New Roman" panose="02020603050405020304" pitchFamily="18" charset="0"/>
                          <a:ea typeface="Times New Roman" panose="02020603050405020304" pitchFamily="18" charset="0"/>
                        </a:rPr>
                        <a:t>For adults with an RV-to-PA conduit, moderate stenosis and/or moderate regurgitation, and symptoms or worsening functional capacity or a sustained arrhythmia, conduit intervention is reasonable to improve cardiovascular status.*</a:t>
                      </a:r>
                      <a:endParaRPr lang="en-US" sz="1800" dirty="0">
                        <a:effectLst/>
                        <a:latin typeface="Times New Roman" panose="02020603050405020304" pitchFamily="18" charset="0"/>
                        <a:ea typeface="Times New Roman" panose="02020603050405020304" pitchFamily="18" charset="0"/>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5157086"/>
                  </a:ext>
                </a:extLst>
              </a:tr>
              <a:tr h="1096387">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8"/>
                      </a:pPr>
                      <a:r>
                        <a:rPr lang="en-US" sz="1800" b="1" dirty="0">
                          <a:effectLst/>
                          <a:latin typeface="Times New Roman" panose="02020603050405020304" pitchFamily="18" charset="0"/>
                          <a:ea typeface="Times New Roman" panose="02020603050405020304" pitchFamily="18" charset="0"/>
                        </a:rPr>
                        <a:t>For asymptomatic adults with an RV-to-PA conduit and severe stenosis and/or severe regurgitation, and reduced RV ejection fraction, RV dilation, or progressive tricuspid valve regurgitation to at least moderate, conduit intervention is reasonable to improve cardiovascular status.*</a:t>
                      </a:r>
                      <a:endParaRPr lang="en-US" sz="1800" dirty="0">
                        <a:effectLst/>
                        <a:latin typeface="Times New Roman" panose="02020603050405020304" pitchFamily="18" charset="0"/>
                        <a:ea typeface="Times New Roman" panose="02020603050405020304" pitchFamily="18" charset="0"/>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6166459"/>
                  </a:ext>
                </a:extLst>
              </a:tr>
            </a:tbl>
          </a:graphicData>
        </a:graphic>
      </p:graphicFrame>
      <p:sp>
        <p:nvSpPr>
          <p:cNvPr id="7" name="TextBox 6">
            <a:extLst>
              <a:ext uri="{FF2B5EF4-FFF2-40B4-BE49-F238E27FC236}">
                <a16:creationId xmlns:a16="http://schemas.microsoft.com/office/drawing/2014/main" id="{1D1350DC-AA67-97F1-C7ED-AB81FE9A82CE}"/>
              </a:ext>
            </a:extLst>
          </p:cNvPr>
          <p:cNvSpPr txBox="1"/>
          <p:nvPr/>
        </p:nvSpPr>
        <p:spPr>
          <a:xfrm>
            <a:off x="1634332" y="7091273"/>
            <a:ext cx="8576468" cy="276999"/>
          </a:xfrm>
          <a:prstGeom prst="rect">
            <a:avLst/>
          </a:prstGeom>
          <a:noFill/>
        </p:spPr>
        <p:txBody>
          <a:bodyPr wrap="square">
            <a:spAutoFit/>
          </a:bodyPr>
          <a:lstStyle/>
          <a:p>
            <a:r>
              <a:rPr lang="en-US" sz="1200" dirty="0">
                <a:latin typeface="Lub Dub Medium" panose="020B0603030403020204" pitchFamily="34" charset="0"/>
              </a:rPr>
              <a:t>*For criteria for interventions in patients with repaired TOF and an RV-to-PA conduit, refer to Section 4.3.5, “TOF.”</a:t>
            </a:r>
          </a:p>
        </p:txBody>
      </p:sp>
    </p:spTree>
    <p:extLst>
      <p:ext uri="{BB962C8B-B14F-4D97-AF65-F5344CB8AC3E}">
        <p14:creationId xmlns:p14="http://schemas.microsoft.com/office/powerpoint/2010/main" val="229291342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8EC564-3909-872B-0A43-6768216A2C2A}"/>
              </a:ext>
            </a:extLst>
          </p:cNvPr>
          <p:cNvSpPr txBox="1"/>
          <p:nvPr/>
        </p:nvSpPr>
        <p:spPr>
          <a:xfrm>
            <a:off x="4163024" y="304800"/>
            <a:ext cx="6304352" cy="1384995"/>
          </a:xfrm>
          <a:prstGeom prst="rect">
            <a:avLst/>
          </a:prstGeom>
          <a:noFill/>
        </p:spPr>
        <p:txBody>
          <a:bodyPr wrap="square">
            <a:spAutoFit/>
          </a:bodyPr>
          <a:lstStyle/>
          <a:p>
            <a:r>
              <a:rPr lang="en-US" sz="2800" dirty="0">
                <a:latin typeface="Lub Dub Medium" panose="020B0603030403020204" pitchFamily="34" charset="0"/>
              </a:rPr>
              <a:t>Table 35. Right Ventricle to Pulmonary Artery Conduit: Routine Follow-Up and Testing Intervals</a:t>
            </a:r>
          </a:p>
        </p:txBody>
      </p:sp>
      <p:graphicFrame>
        <p:nvGraphicFramePr>
          <p:cNvPr id="3" name="Table 2">
            <a:extLst>
              <a:ext uri="{FF2B5EF4-FFF2-40B4-BE49-F238E27FC236}">
                <a16:creationId xmlns:a16="http://schemas.microsoft.com/office/drawing/2014/main" id="{D4ACFD50-8AFE-72AA-EDBB-E523DE63AFAE}"/>
              </a:ext>
            </a:extLst>
          </p:cNvPr>
          <p:cNvGraphicFramePr>
            <a:graphicFrameLocks noGrp="1"/>
          </p:cNvGraphicFramePr>
          <p:nvPr>
            <p:extLst>
              <p:ext uri="{D42A27DB-BD31-4B8C-83A1-F6EECF244321}">
                <p14:modId xmlns:p14="http://schemas.microsoft.com/office/powerpoint/2010/main" val="844261456"/>
              </p:ext>
            </p:extLst>
          </p:nvPr>
        </p:nvGraphicFramePr>
        <p:xfrm>
          <a:off x="2979421" y="1981200"/>
          <a:ext cx="8671558" cy="3293072"/>
        </p:xfrm>
        <a:graphic>
          <a:graphicData uri="http://schemas.openxmlformats.org/drawingml/2006/table">
            <a:tbl>
              <a:tblPr firstRow="1" firstCol="1" bandRow="1"/>
              <a:tblGrid>
                <a:gridCol w="2550458">
                  <a:extLst>
                    <a:ext uri="{9D8B030D-6E8A-4147-A177-3AD203B41FA5}">
                      <a16:colId xmlns:a16="http://schemas.microsoft.com/office/drawing/2014/main" val="2336253468"/>
                    </a:ext>
                  </a:extLst>
                </a:gridCol>
                <a:gridCol w="1530275">
                  <a:extLst>
                    <a:ext uri="{9D8B030D-6E8A-4147-A177-3AD203B41FA5}">
                      <a16:colId xmlns:a16="http://schemas.microsoft.com/office/drawing/2014/main" val="613277893"/>
                    </a:ext>
                  </a:extLst>
                </a:gridCol>
                <a:gridCol w="1530275">
                  <a:extLst>
                    <a:ext uri="{9D8B030D-6E8A-4147-A177-3AD203B41FA5}">
                      <a16:colId xmlns:a16="http://schemas.microsoft.com/office/drawing/2014/main" val="2592358641"/>
                    </a:ext>
                  </a:extLst>
                </a:gridCol>
                <a:gridCol w="1530275">
                  <a:extLst>
                    <a:ext uri="{9D8B030D-6E8A-4147-A177-3AD203B41FA5}">
                      <a16:colId xmlns:a16="http://schemas.microsoft.com/office/drawing/2014/main" val="2439813755"/>
                    </a:ext>
                  </a:extLst>
                </a:gridCol>
                <a:gridCol w="1530275">
                  <a:extLst>
                    <a:ext uri="{9D8B030D-6E8A-4147-A177-3AD203B41FA5}">
                      <a16:colId xmlns:a16="http://schemas.microsoft.com/office/drawing/2014/main" val="1491644760"/>
                    </a:ext>
                  </a:extLst>
                </a:gridCol>
              </a:tblGrid>
              <a:tr h="800570">
                <a:tc>
                  <a:txBody>
                    <a:bodyPr/>
                    <a:lstStyle/>
                    <a:p>
                      <a:pPr marL="0" marR="0">
                        <a:lnSpc>
                          <a:spcPct val="1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Type of Follow-Up or Testing</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Physiological Stage A* (mo)</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Physiological Stage B* (mo)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Physiological Stage C* (mo)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Physiological Stage D* (</a:t>
                      </a:r>
                      <a:r>
                        <a:rPr lang="en-US" sz="1800" b="1" dirty="0" err="1">
                          <a:effectLst/>
                          <a:latin typeface="Times New Roman" panose="02020603050405020304" pitchFamily="18" charset="0"/>
                          <a:ea typeface="Times New Roman" panose="02020603050405020304" pitchFamily="18" charset="0"/>
                          <a:cs typeface="Arial" panose="020B0604020202020204" pitchFamily="34" charset="0"/>
                        </a:rPr>
                        <a:t>mo</a:t>
                      </a: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3824516"/>
                  </a:ext>
                </a:extLst>
              </a:tr>
              <a:tr h="986134">
                <a:tc>
                  <a:txBody>
                    <a:bodyPr/>
                    <a:lstStyle/>
                    <a:p>
                      <a:pPr marL="0" marR="0">
                        <a:lnSpc>
                          <a:spcPct val="20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Outpatient ACHD cardiologist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 N/A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 12 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 6–12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 3–6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8640463"/>
                  </a:ext>
                </a:extLst>
              </a:tr>
              <a:tr h="452421">
                <a:tc>
                  <a:txBody>
                    <a:bodyPr/>
                    <a:lstStyle/>
                    <a:p>
                      <a:pPr marL="0" marR="0">
                        <a:lnSpc>
                          <a:spcPct val="20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Electrocardiogram</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 N/A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 12 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 12 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 12 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13737309"/>
                  </a:ext>
                </a:extLst>
              </a:tr>
              <a:tr h="986134">
                <a:tc>
                  <a:txBody>
                    <a:bodyPr/>
                    <a:lstStyle/>
                    <a:p>
                      <a:pPr marL="0" marR="0">
                        <a:lnSpc>
                          <a:spcPct val="20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Transthoracic echocardiogram†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 N/A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 12 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 12 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 6–12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90151381"/>
                  </a:ext>
                </a:extLst>
              </a:tr>
            </a:tbl>
          </a:graphicData>
        </a:graphic>
      </p:graphicFrame>
      <p:sp>
        <p:nvSpPr>
          <p:cNvPr id="5" name="TextBox 4">
            <a:extLst>
              <a:ext uri="{FF2B5EF4-FFF2-40B4-BE49-F238E27FC236}">
                <a16:creationId xmlns:a16="http://schemas.microsoft.com/office/drawing/2014/main" id="{1CE226E8-BD2C-88ED-5D0D-27EF77299242}"/>
              </a:ext>
            </a:extLst>
          </p:cNvPr>
          <p:cNvSpPr txBox="1"/>
          <p:nvPr/>
        </p:nvSpPr>
        <p:spPr>
          <a:xfrm>
            <a:off x="2979421" y="5648235"/>
            <a:ext cx="8671557" cy="1200329"/>
          </a:xfrm>
          <a:prstGeom prst="rect">
            <a:avLst/>
          </a:prstGeom>
          <a:noFill/>
        </p:spPr>
        <p:txBody>
          <a:bodyPr wrap="square">
            <a:spAutoFit/>
          </a:bodyPr>
          <a:lstStyle/>
          <a:p>
            <a:r>
              <a:rPr lang="en-US" sz="1200" dirty="0">
                <a:latin typeface="Lub Dub Medium" panose="020B0603030403020204" pitchFamily="34" charset="0"/>
              </a:rPr>
              <a:t>Modified with permission from Stout et al. Copyright 2018 American Heart Association, Inc. and American College of Cardiology Foundation.</a:t>
            </a:r>
          </a:p>
          <a:p>
            <a:endParaRPr lang="en-US" sz="1200" dirty="0">
              <a:latin typeface="Lub Dub Medium" panose="020B0603030403020204" pitchFamily="34" charset="0"/>
            </a:endParaRPr>
          </a:p>
          <a:p>
            <a:r>
              <a:rPr lang="en-US" sz="1200" dirty="0">
                <a:latin typeface="Lub Dub Medium" panose="020B0603030403020204" pitchFamily="34" charset="0"/>
              </a:rPr>
              <a:t>*See Section 2.2 for details on the ACHD anatomic and physiological classiﬁcation system.</a:t>
            </a:r>
          </a:p>
          <a:p>
            <a:endParaRPr lang="en-US" sz="1200" dirty="0">
              <a:latin typeface="Lub Dub Medium" panose="020B0603030403020204" pitchFamily="34" charset="0"/>
            </a:endParaRPr>
          </a:p>
          <a:p>
            <a:r>
              <a:rPr lang="en-US" sz="1200" dirty="0">
                <a:latin typeface="Lub Dub Medium" panose="020B0603030403020204" pitchFamily="34" charset="0"/>
              </a:rPr>
              <a:t>ACHD indicates adult congenital heart disease; and N/A, not applicable.</a:t>
            </a:r>
          </a:p>
        </p:txBody>
      </p:sp>
    </p:spTree>
    <p:extLst>
      <p:ext uri="{BB962C8B-B14F-4D97-AF65-F5344CB8AC3E}">
        <p14:creationId xmlns:p14="http://schemas.microsoft.com/office/powerpoint/2010/main" val="353838297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158</a:t>
            </a:fld>
            <a:endParaRPr lang="en-US" dirty="0"/>
          </a:p>
        </p:txBody>
      </p:sp>
      <p:sp>
        <p:nvSpPr>
          <p:cNvPr id="2" name="TextBox 1">
            <a:extLst>
              <a:ext uri="{FF2B5EF4-FFF2-40B4-BE49-F238E27FC236}">
                <a16:creationId xmlns:a16="http://schemas.microsoft.com/office/drawing/2014/main" id="{A4F5B203-BBC0-37CD-66E8-5F0A012B454B}"/>
              </a:ext>
            </a:extLst>
          </p:cNvPr>
          <p:cNvSpPr txBox="1"/>
          <p:nvPr/>
        </p:nvSpPr>
        <p:spPr>
          <a:xfrm>
            <a:off x="3986512" y="487041"/>
            <a:ext cx="6657376" cy="954107"/>
          </a:xfrm>
          <a:prstGeom prst="rect">
            <a:avLst/>
          </a:prstGeom>
          <a:noFill/>
        </p:spPr>
        <p:txBody>
          <a:bodyPr wrap="square">
            <a:spAutoFit/>
          </a:bodyPr>
          <a:lstStyle/>
          <a:p>
            <a:r>
              <a:rPr lang="en-US" sz="2800" dirty="0">
                <a:latin typeface="Lub Dub Medium" panose="020B0603030403020204" pitchFamily="34" charset="0"/>
              </a:rPr>
              <a:t>Patients With dextro-Transposition of the Great Arteries and Atrial Switch</a:t>
            </a:r>
          </a:p>
        </p:txBody>
      </p:sp>
      <p:graphicFrame>
        <p:nvGraphicFramePr>
          <p:cNvPr id="3" name="Table 2">
            <a:extLst>
              <a:ext uri="{FF2B5EF4-FFF2-40B4-BE49-F238E27FC236}">
                <a16:creationId xmlns:a16="http://schemas.microsoft.com/office/drawing/2014/main" id="{A1553606-08F8-1FDF-025C-93D634B9F9FC}"/>
              </a:ext>
            </a:extLst>
          </p:cNvPr>
          <p:cNvGraphicFramePr>
            <a:graphicFrameLocks noGrp="1"/>
          </p:cNvGraphicFramePr>
          <p:nvPr>
            <p:extLst>
              <p:ext uri="{D42A27DB-BD31-4B8C-83A1-F6EECF244321}">
                <p14:modId xmlns:p14="http://schemas.microsoft.com/office/powerpoint/2010/main" val="1129148936"/>
              </p:ext>
            </p:extLst>
          </p:nvPr>
        </p:nvGraphicFramePr>
        <p:xfrm>
          <a:off x="2019300" y="1600200"/>
          <a:ext cx="10591800" cy="5710022"/>
        </p:xfrm>
        <a:graphic>
          <a:graphicData uri="http://schemas.openxmlformats.org/drawingml/2006/table">
            <a:tbl>
              <a:tblPr firstRow="1" firstCol="1" bandRow="1"/>
              <a:tblGrid>
                <a:gridCol w="1474996">
                  <a:extLst>
                    <a:ext uri="{9D8B030D-6E8A-4147-A177-3AD203B41FA5}">
                      <a16:colId xmlns:a16="http://schemas.microsoft.com/office/drawing/2014/main" val="893519803"/>
                    </a:ext>
                  </a:extLst>
                </a:gridCol>
                <a:gridCol w="1172666">
                  <a:extLst>
                    <a:ext uri="{9D8B030D-6E8A-4147-A177-3AD203B41FA5}">
                      <a16:colId xmlns:a16="http://schemas.microsoft.com/office/drawing/2014/main" val="2158887986"/>
                    </a:ext>
                  </a:extLst>
                </a:gridCol>
                <a:gridCol w="7944138">
                  <a:extLst>
                    <a:ext uri="{9D8B030D-6E8A-4147-A177-3AD203B41FA5}">
                      <a16:colId xmlns:a16="http://schemas.microsoft.com/office/drawing/2014/main" val="2624354880"/>
                    </a:ext>
                  </a:extLst>
                </a:gridCol>
              </a:tblGrid>
              <a:tr h="1002572">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5568" marR="45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228600" marR="0" indent="-228600" algn="ctr">
                        <a:lnSpc>
                          <a:spcPct val="100000"/>
                        </a:lnSpc>
                        <a:spcAft>
                          <a:spcPts val="800"/>
                        </a:spcAft>
                        <a:buNone/>
                      </a:pPr>
                      <a:r>
                        <a:rPr lang="en-US" sz="1800" b="1" dirty="0">
                          <a:effectLst/>
                          <a:latin typeface="Times New Roman" panose="02020603050405020304" pitchFamily="18" charset="0"/>
                          <a:ea typeface="Calibri" panose="020F0502020204030204" pitchFamily="34" charset="0"/>
                          <a:cs typeface="Arial" panose="020B0604020202020204" pitchFamily="34" charset="0"/>
                        </a:rPr>
                        <a:t>Recommendations </a:t>
                      </a: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for Patients With dextro-Transposition of the Great Arteries and Atrial Switch</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lnSpc>
                          <a:spcPct val="10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Referenced studies that support recommendations are summarized in the Evidence Table.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5568" marR="45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660272852"/>
                  </a:ext>
                </a:extLst>
              </a:tr>
              <a:tr h="205982">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COR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5568" marR="45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LOE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5568" marR="45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Recommendations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5568" marR="45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6002387"/>
                  </a:ext>
                </a:extLst>
              </a:tr>
              <a:tr h="235433">
                <a:tc gridSpan="3">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Diagnostic</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5568" marR="45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4757279"/>
                  </a:ext>
                </a:extLst>
              </a:tr>
              <a:tr h="1421119">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5568" marR="45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5568" marR="45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Adults with dextro-transposition of the great arteries (d-TGA) and atrial switch who have progressive exercise intolerance or heart failure should undergo imaging with transthoracic echocardiogram and CMR imaging to assess ventricular, valve, baffle, and pathway function to detect and identify treatable hemodynamic lesions.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5568" marR="45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14108975"/>
                  </a:ext>
                </a:extLst>
              </a:tr>
              <a:tr h="935064">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5568" marR="45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5568" marR="45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Adults with d-TGA and atrial switch who present with progressive exercise intolerance or heart failure should undergo CPET to assess for potential intervention targets, including arrhythmia and desaturation.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5568" marR="45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77014095"/>
                  </a:ext>
                </a:extLst>
              </a:tr>
              <a:tr h="1421119">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5568" marR="45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5568" marR="45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3"/>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Adults with d-TGA and atrial switch with progressive exercise intolerance, heart failure, pulmonary hypertension, worsening atrial or ventricular tachyarrhythmia, pathway obstruction, or baffle leak should undergo invasive hemodynamic assessment to identify targets for medical, percutaneous, or surgical intervention.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5568" marR="45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5184730"/>
                  </a:ext>
                </a:extLst>
              </a:tr>
            </a:tbl>
          </a:graphicData>
        </a:graphic>
      </p:graphicFrame>
    </p:spTree>
    <p:extLst>
      <p:ext uri="{BB962C8B-B14F-4D97-AF65-F5344CB8AC3E}">
        <p14:creationId xmlns:p14="http://schemas.microsoft.com/office/powerpoint/2010/main" val="8604845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81876-CCB2-5482-0193-25AF4C80F7C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BB2802D-91B8-B882-E1C9-4F0357FED0FC}"/>
              </a:ext>
            </a:extLst>
          </p:cNvPr>
          <p:cNvSpPr txBox="1"/>
          <p:nvPr/>
        </p:nvSpPr>
        <p:spPr>
          <a:xfrm>
            <a:off x="3643611" y="685800"/>
            <a:ext cx="7343176" cy="954107"/>
          </a:xfrm>
          <a:prstGeom prst="rect">
            <a:avLst/>
          </a:prstGeom>
          <a:noFill/>
        </p:spPr>
        <p:txBody>
          <a:bodyPr wrap="square">
            <a:spAutoFit/>
          </a:bodyPr>
          <a:lstStyle/>
          <a:p>
            <a:r>
              <a:rPr lang="en-US" sz="2800" dirty="0">
                <a:latin typeface="Lub Dub Medium" panose="020B0603030403020204" pitchFamily="34" charset="0"/>
              </a:rPr>
              <a:t>Patients With dextro-Transposition of the Great Arteries and Atrial Switch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510ACB10-6BA7-8580-F00F-BFE95115C6E5}"/>
              </a:ext>
            </a:extLst>
          </p:cNvPr>
          <p:cNvGraphicFramePr>
            <a:graphicFrameLocks noGrp="1"/>
          </p:cNvGraphicFramePr>
          <p:nvPr>
            <p:extLst>
              <p:ext uri="{D42A27DB-BD31-4B8C-83A1-F6EECF244321}">
                <p14:modId xmlns:p14="http://schemas.microsoft.com/office/powerpoint/2010/main" val="1367213672"/>
              </p:ext>
            </p:extLst>
          </p:nvPr>
        </p:nvGraphicFramePr>
        <p:xfrm>
          <a:off x="2247899" y="1905000"/>
          <a:ext cx="10134599" cy="5287566"/>
        </p:xfrm>
        <a:graphic>
          <a:graphicData uri="http://schemas.openxmlformats.org/drawingml/2006/table">
            <a:tbl>
              <a:tblPr firstRow="1" firstCol="1" bandRow="1"/>
              <a:tblGrid>
                <a:gridCol w="1411327">
                  <a:extLst>
                    <a:ext uri="{9D8B030D-6E8A-4147-A177-3AD203B41FA5}">
                      <a16:colId xmlns:a16="http://schemas.microsoft.com/office/drawing/2014/main" val="1663768169"/>
                    </a:ext>
                  </a:extLst>
                </a:gridCol>
                <a:gridCol w="1122048">
                  <a:extLst>
                    <a:ext uri="{9D8B030D-6E8A-4147-A177-3AD203B41FA5}">
                      <a16:colId xmlns:a16="http://schemas.microsoft.com/office/drawing/2014/main" val="3641560450"/>
                    </a:ext>
                  </a:extLst>
                </a:gridCol>
                <a:gridCol w="7601224">
                  <a:extLst>
                    <a:ext uri="{9D8B030D-6E8A-4147-A177-3AD203B41FA5}">
                      <a16:colId xmlns:a16="http://schemas.microsoft.com/office/drawing/2014/main" val="3222820945"/>
                    </a:ext>
                  </a:extLst>
                </a:gridCol>
              </a:tblGrid>
              <a:tr h="1305322">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489" marR="504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489" marR="504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4"/>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Adults with d-TGA and atrial switch who require permanent pacemaker or an ICD should undergo preprocedural imaging, in addition to intraprocedural contrast venography, to detect baffle stenosis and residual baffle leaks.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0489" marR="50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81681050"/>
                  </a:ext>
                </a:extLst>
              </a:tr>
              <a:tr h="1305322">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489" marR="504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489" marR="504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5"/>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For adults with d-TGA and atrial switch, biomarkers and validated disease-specific risk scores can be useful to identify patients at high risk for adverse cardiac events, prompting closer follow-up and referral to specialized heart failure transplant centers.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0489" marR="50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5683794"/>
                  </a:ext>
                </a:extLst>
              </a:tr>
              <a:tr h="1305322">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489" marR="504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489" marR="504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6"/>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adults with d-TGA and atrial switch with new or progressive symptoms of heart failure, it is reasonable to obtain a resting electrocardiogram and outpatient ambulatory rhythm monitoring, to ensure timely diagnosis and treatment of tachyarrhythmia or bradyarrhythmia.</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0489" marR="50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5254653"/>
                  </a:ext>
                </a:extLst>
              </a:tr>
              <a:tr h="1305322">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2b</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489" marR="504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489" marR="504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7"/>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adults with d-TGA and atrial switch, it may be reasonable to apply disease-specific scores to identify patients at increased risk for sustained ventricular tachyarrhythmia and/or SCD, in order to determine eligibility for a primary-prevention ICD.</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0489" marR="50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8312366"/>
                  </a:ext>
                </a:extLst>
              </a:tr>
            </a:tbl>
          </a:graphicData>
        </a:graphic>
      </p:graphicFrame>
    </p:spTree>
    <p:extLst>
      <p:ext uri="{BB962C8B-B14F-4D97-AF65-F5344CB8AC3E}">
        <p14:creationId xmlns:p14="http://schemas.microsoft.com/office/powerpoint/2010/main" val="2009142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12D38-BB66-6277-0AF0-DEEA3E926684}"/>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B99E55C8-6904-98E7-32B4-0F1D3AF80A99}"/>
              </a:ext>
            </a:extLst>
          </p:cNvPr>
          <p:cNvSpPr>
            <a:spLocks noGrp="1"/>
          </p:cNvSpPr>
          <p:nvPr/>
        </p:nvSpPr>
        <p:spPr>
          <a:xfrm>
            <a:off x="4133850" y="381000"/>
            <a:ext cx="636270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 What Is New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E48C8334-F4F7-6857-FF1E-F2A35F6EAACD}"/>
              </a:ext>
            </a:extLst>
          </p:cNvPr>
          <p:cNvGraphicFramePr>
            <a:graphicFrameLocks noGrp="1"/>
          </p:cNvGraphicFramePr>
          <p:nvPr>
            <p:extLst>
              <p:ext uri="{D42A27DB-BD31-4B8C-83A1-F6EECF244321}">
                <p14:modId xmlns:p14="http://schemas.microsoft.com/office/powerpoint/2010/main" val="962997036"/>
              </p:ext>
            </p:extLst>
          </p:nvPr>
        </p:nvGraphicFramePr>
        <p:xfrm>
          <a:off x="1409701" y="1344231"/>
          <a:ext cx="11810998" cy="5541138"/>
        </p:xfrm>
        <a:graphic>
          <a:graphicData uri="http://schemas.openxmlformats.org/drawingml/2006/table">
            <a:tbl>
              <a:tblPr firstRow="1" firstCol="1" bandRow="1"/>
              <a:tblGrid>
                <a:gridCol w="1570675">
                  <a:extLst>
                    <a:ext uri="{9D8B030D-6E8A-4147-A177-3AD203B41FA5}">
                      <a16:colId xmlns:a16="http://schemas.microsoft.com/office/drawing/2014/main" val="385445514"/>
                    </a:ext>
                  </a:extLst>
                </a:gridCol>
                <a:gridCol w="2183474">
                  <a:extLst>
                    <a:ext uri="{9D8B030D-6E8A-4147-A177-3AD203B41FA5}">
                      <a16:colId xmlns:a16="http://schemas.microsoft.com/office/drawing/2014/main" val="2096334569"/>
                    </a:ext>
                  </a:extLst>
                </a:gridCol>
                <a:gridCol w="3315077">
                  <a:extLst>
                    <a:ext uri="{9D8B030D-6E8A-4147-A177-3AD203B41FA5}">
                      <a16:colId xmlns:a16="http://schemas.microsoft.com/office/drawing/2014/main" val="2327947466"/>
                    </a:ext>
                  </a:extLst>
                </a:gridCol>
                <a:gridCol w="4741772">
                  <a:extLst>
                    <a:ext uri="{9D8B030D-6E8A-4147-A177-3AD203B41FA5}">
                      <a16:colId xmlns:a16="http://schemas.microsoft.com/office/drawing/2014/main" val="3170844881"/>
                    </a:ext>
                  </a:extLst>
                </a:gridCol>
              </a:tblGrid>
              <a:tr h="1082103">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5658" marR="45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4.3.3. Management of DCRV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5658" marR="45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5658" marR="45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2a: In adults with DCRV and moderate or greater RVOT obstruction, diagnostic assessment with CMR (or, if contraindicated, cardiac CT) can be beneficial to characterize the anatomy.</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5658" marR="45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1514076"/>
                  </a:ext>
                </a:extLst>
              </a:tr>
              <a:tr h="1082103">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Revised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5658" marR="45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4.3.4. Isolated Branch Pulmonary Artery Stenosis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5658" marR="45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2a: In adults with peripheral or branch PA stenosis, PA dilation and stenting can be useful.</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5658" marR="45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1: In adults with symptoms related to peripheral or branch PA stenosis, pulmonary branch balloon angioplasty and/or stent implantation is recommended to improve hemodynamics and symptoms.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5658" marR="45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4329825"/>
                  </a:ext>
                </a:extLst>
              </a:tr>
              <a:tr h="1974978">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5658" marR="45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4.3.5 Tetralogy of Fallot</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5658" marR="45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5658" marR="45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1: In adults with repaired tetralogy of Fallot (TOF), echocardiography is recommended for assessment of pulmonary and tricuspid valve dysfunction, right atrial size, ventricular size and function, residual VSDs, and estimation of RV systolic pressure to characterize residual hemodynamic sequelae.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5658" marR="45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03571604"/>
                  </a:ext>
                </a:extLst>
              </a:tr>
              <a:tr h="1082103">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5658" marR="45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4.3.5 Tetralogy of Fallot</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5658" marR="45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5658" marR="45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COR 1: In adults with repaired TOF and native RVOT anatomy being considered for transcatheter pulmonary valve replacement, cardiac CT is recommended to determine anatomic suitability.</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5658" marR="45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7444085"/>
                  </a:ext>
                </a:extLst>
              </a:tr>
            </a:tbl>
          </a:graphicData>
        </a:graphic>
      </p:graphicFrame>
    </p:spTree>
    <p:extLst>
      <p:ext uri="{BB962C8B-B14F-4D97-AF65-F5344CB8AC3E}">
        <p14:creationId xmlns:p14="http://schemas.microsoft.com/office/powerpoint/2010/main" val="428257296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36DE5-EF31-BD8F-AB6B-AD5C408AC8A2}"/>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74A5A46-E890-944B-E8BF-5449AB587D64}"/>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160</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extBox 1">
            <a:extLst>
              <a:ext uri="{FF2B5EF4-FFF2-40B4-BE49-F238E27FC236}">
                <a16:creationId xmlns:a16="http://schemas.microsoft.com/office/drawing/2014/main" id="{B989D54B-A549-EE1F-926C-0D881C8B2071}"/>
              </a:ext>
            </a:extLst>
          </p:cNvPr>
          <p:cNvSpPr txBox="1"/>
          <p:nvPr/>
        </p:nvSpPr>
        <p:spPr>
          <a:xfrm>
            <a:off x="3643611" y="685800"/>
            <a:ext cx="7343176" cy="954107"/>
          </a:xfrm>
          <a:prstGeom prst="rect">
            <a:avLst/>
          </a:prstGeom>
          <a:noFill/>
        </p:spPr>
        <p:txBody>
          <a:bodyPr wrap="square">
            <a:spAutoFit/>
          </a:bodyPr>
          <a:lstStyle/>
          <a:p>
            <a:r>
              <a:rPr lang="en-US" sz="2800" dirty="0">
                <a:latin typeface="Lub Dub Medium" panose="020B0603030403020204" pitchFamily="34" charset="0"/>
              </a:rPr>
              <a:t>Patients With dextro-Transposition of the Great Arteries and Atrial Switch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0FC4AC66-D23E-4747-39E8-B5F13E732F27}"/>
              </a:ext>
            </a:extLst>
          </p:cNvPr>
          <p:cNvGraphicFramePr>
            <a:graphicFrameLocks noGrp="1"/>
          </p:cNvGraphicFramePr>
          <p:nvPr>
            <p:extLst>
              <p:ext uri="{D42A27DB-BD31-4B8C-83A1-F6EECF244321}">
                <p14:modId xmlns:p14="http://schemas.microsoft.com/office/powerpoint/2010/main" val="3668455207"/>
              </p:ext>
            </p:extLst>
          </p:nvPr>
        </p:nvGraphicFramePr>
        <p:xfrm>
          <a:off x="2286000" y="1981200"/>
          <a:ext cx="9601200" cy="5172626"/>
        </p:xfrm>
        <a:graphic>
          <a:graphicData uri="http://schemas.openxmlformats.org/drawingml/2006/table">
            <a:tbl>
              <a:tblPr firstRow="1" firstCol="1" bandRow="1"/>
              <a:tblGrid>
                <a:gridCol w="1337047">
                  <a:extLst>
                    <a:ext uri="{9D8B030D-6E8A-4147-A177-3AD203B41FA5}">
                      <a16:colId xmlns:a16="http://schemas.microsoft.com/office/drawing/2014/main" val="251572935"/>
                    </a:ext>
                  </a:extLst>
                </a:gridCol>
                <a:gridCol w="1062993">
                  <a:extLst>
                    <a:ext uri="{9D8B030D-6E8A-4147-A177-3AD203B41FA5}">
                      <a16:colId xmlns:a16="http://schemas.microsoft.com/office/drawing/2014/main" val="786168489"/>
                    </a:ext>
                  </a:extLst>
                </a:gridCol>
                <a:gridCol w="7201160">
                  <a:extLst>
                    <a:ext uri="{9D8B030D-6E8A-4147-A177-3AD203B41FA5}">
                      <a16:colId xmlns:a16="http://schemas.microsoft.com/office/drawing/2014/main" val="2311933946"/>
                    </a:ext>
                  </a:extLst>
                </a:gridCol>
              </a:tblGrid>
              <a:tr h="413758">
                <a:tc gridSpan="3">
                  <a:txBody>
                    <a:bodyPr/>
                    <a:lstStyle/>
                    <a:p>
                      <a:pPr marL="0" marR="0" algn="ctr">
                        <a:lnSpc>
                          <a:spcPct val="200000"/>
                        </a:lnSpc>
                        <a:spcAft>
                          <a:spcPts val="800"/>
                        </a:spcAft>
                        <a:buNone/>
                      </a:pPr>
                      <a:r>
                        <a:rPr lang="en-US" sz="1800" b="1">
                          <a:effectLst/>
                          <a:latin typeface="Times New Roman" panose="02020603050405020304" pitchFamily="18" charset="0"/>
                          <a:ea typeface="FrutigerLTStd-Light"/>
                          <a:cs typeface="Arial" panose="020B0604020202020204" pitchFamily="34" charset="0"/>
                        </a:rPr>
                        <a:t>Therapeutic</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5173" marR="55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68425904"/>
                  </a:ext>
                </a:extLst>
              </a:tr>
              <a:tr h="732154">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5173" marR="55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5173" marR="55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8"/>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adults with d-TGA and atrial switch who have atrial arrhythmias, rhythm control strategies are preferable to rate control strategies to reduce symptoms and prevent heart failure.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5173" marR="55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7233245"/>
                  </a:ext>
                </a:extLst>
              </a:tr>
              <a:tr h="745456">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5173" marR="55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5173" marR="55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9"/>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Adults with d-TGA and atrial switch who have symptoms attributable to a baffle leak should undergo closure of the leak to improve symptoms and quality of life.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5173" marR="55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75883139"/>
                  </a:ext>
                </a:extLst>
              </a:tr>
              <a:tr h="1269029">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5173" marR="55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5173" marR="55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10"/>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adults with d-TGA and atrial switch who have symptoms attributable to systemic or pulmonary venous pathway stenosis or liver congestion, intervention to relieve the stenosis is indicated to improve symptoms and prognosis.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5173" marR="55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3306303"/>
                  </a:ext>
                </a:extLst>
              </a:tr>
              <a:tr h="1792603">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5173" marR="55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5173" marR="55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11"/>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Adults with d-TGA and atrial switch who have worsening symptoms of exercise intolerance, heart failure, or arrhythmia refractory to treatment should be referred to a heart failure program for assessment for mechanical support and transplantation</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consultation with an ACHD cardiologist, to improve quality of life and prolong survival.</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5173" marR="55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43054460"/>
                  </a:ext>
                </a:extLst>
              </a:tr>
            </a:tbl>
          </a:graphicData>
        </a:graphic>
      </p:graphicFrame>
    </p:spTree>
    <p:extLst>
      <p:ext uri="{BB962C8B-B14F-4D97-AF65-F5344CB8AC3E}">
        <p14:creationId xmlns:p14="http://schemas.microsoft.com/office/powerpoint/2010/main" val="332217806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D11D7-7C9E-D221-C830-6F37A506117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514259C-ACF3-BE88-AFF8-AA28D15D60E8}"/>
              </a:ext>
            </a:extLst>
          </p:cNvPr>
          <p:cNvSpPr txBox="1"/>
          <p:nvPr/>
        </p:nvSpPr>
        <p:spPr>
          <a:xfrm>
            <a:off x="3643611" y="685800"/>
            <a:ext cx="7343176" cy="954107"/>
          </a:xfrm>
          <a:prstGeom prst="rect">
            <a:avLst/>
          </a:prstGeom>
          <a:noFill/>
        </p:spPr>
        <p:txBody>
          <a:bodyPr wrap="square">
            <a:spAutoFit/>
          </a:bodyPr>
          <a:lstStyle/>
          <a:p>
            <a:r>
              <a:rPr lang="en-US" sz="2800" dirty="0">
                <a:latin typeface="Lub Dub Medium" panose="020B0603030403020204" pitchFamily="34" charset="0"/>
              </a:rPr>
              <a:t>Patients With dextro-Transposition of the Great Arteries and Atrial Switch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B1038CDF-5629-686D-D85E-2E00FCF020F2}"/>
              </a:ext>
            </a:extLst>
          </p:cNvPr>
          <p:cNvGraphicFramePr>
            <a:graphicFrameLocks noGrp="1"/>
          </p:cNvGraphicFramePr>
          <p:nvPr>
            <p:extLst>
              <p:ext uri="{D42A27DB-BD31-4B8C-83A1-F6EECF244321}">
                <p14:modId xmlns:p14="http://schemas.microsoft.com/office/powerpoint/2010/main" val="4247699728"/>
              </p:ext>
            </p:extLst>
          </p:nvPr>
        </p:nvGraphicFramePr>
        <p:xfrm>
          <a:off x="2835996" y="1905000"/>
          <a:ext cx="8958406" cy="5221288"/>
        </p:xfrm>
        <a:graphic>
          <a:graphicData uri="http://schemas.openxmlformats.org/drawingml/2006/table">
            <a:tbl>
              <a:tblPr firstRow="1" firstCol="1" bandRow="1"/>
              <a:tblGrid>
                <a:gridCol w="1247533">
                  <a:extLst>
                    <a:ext uri="{9D8B030D-6E8A-4147-A177-3AD203B41FA5}">
                      <a16:colId xmlns:a16="http://schemas.microsoft.com/office/drawing/2014/main" val="2364053240"/>
                    </a:ext>
                  </a:extLst>
                </a:gridCol>
                <a:gridCol w="991827">
                  <a:extLst>
                    <a:ext uri="{9D8B030D-6E8A-4147-A177-3AD203B41FA5}">
                      <a16:colId xmlns:a16="http://schemas.microsoft.com/office/drawing/2014/main" val="3354705992"/>
                    </a:ext>
                  </a:extLst>
                </a:gridCol>
                <a:gridCol w="6719046">
                  <a:extLst>
                    <a:ext uri="{9D8B030D-6E8A-4147-A177-3AD203B41FA5}">
                      <a16:colId xmlns:a16="http://schemas.microsoft.com/office/drawing/2014/main" val="234364770"/>
                    </a:ext>
                  </a:extLst>
                </a:gridCol>
              </a:tblGrid>
              <a:tr h="907122">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9730" marR="597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9730" marR="597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12"/>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adults with d-TGA and atrial switch who have sustained intra-atrial reentrant arrhythmias or atrial fibrillation, oral anticoagulation can be useful to prevent embolic events.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9730" marR="59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88665561"/>
                  </a:ext>
                </a:extLst>
              </a:tr>
              <a:tr h="1544242">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9730" marR="597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C-EO</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9730" marR="597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13"/>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Adults with d-TGA and atrial switch who require transvenous lead placement can benefit from catheter-based interventions to address residual baffle leaks or obstruction before lead placement, to reduce the risk for systemic thromboembolism and/or future baffle occlusion.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9730" marR="59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118579"/>
                  </a:ext>
                </a:extLst>
              </a:tr>
              <a:tr h="1225682">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2b</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9730" marR="597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9730" marR="597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14"/>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Symptomatic adults with d-TGA and atrial switch who have a failing systemic right ventricle and a QRS duration &gt;150</a:t>
                      </a:r>
                      <a:r>
                        <a:rPr lang="en-US" sz="1800" b="1" dirty="0">
                          <a:effectLst/>
                          <a:latin typeface="Times New Roman" panose="02020603050405020304" pitchFamily="18" charset="0"/>
                          <a:ea typeface="Yu Mincho" panose="02020400000000000000" pitchFamily="18" charset="-128"/>
                          <a:cs typeface="Arial" panose="020B0604020202020204" pitchFamily="34" charset="0"/>
                        </a:rPr>
                        <a:t> </a:t>
                      </a:r>
                      <a:r>
                        <a:rPr lang="en-US" sz="1800" b="1" dirty="0" err="1">
                          <a:effectLst/>
                          <a:latin typeface="Times New Roman" panose="02020603050405020304" pitchFamily="18" charset="0"/>
                          <a:ea typeface="Yu Mincho" panose="02020400000000000000" pitchFamily="18" charset="-128"/>
                          <a:cs typeface="Arial" panose="020B0604020202020204" pitchFamily="34" charset="0"/>
                        </a:rPr>
                        <a:t>ms</a:t>
                      </a:r>
                      <a:r>
                        <a:rPr lang="en-US" sz="1800" b="1" dirty="0">
                          <a:effectLst/>
                          <a:latin typeface="Times New Roman" panose="02020603050405020304" pitchFamily="18" charset="0"/>
                          <a:ea typeface="Yu Mincho" panose="02020400000000000000" pitchFamily="18" charset="-128"/>
                          <a:cs typeface="Arial" panose="020B0604020202020204" pitchFamily="34" charset="0"/>
                        </a:rPr>
                        <a:t> </a:t>
                      </a: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related to chronic ventricular pacing may be considered for CRT to improve symptoms.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9730" marR="59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3919324"/>
                  </a:ext>
                </a:extLst>
              </a:tr>
              <a:tr h="1544242">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2b</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9730" marR="597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9730" marR="597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15"/>
                      </a:pPr>
                      <a:r>
                        <a:rPr lang="en-US" sz="1800" b="1" dirty="0">
                          <a:effectLst/>
                          <a:latin typeface="Times New Roman" panose="02020603050405020304" pitchFamily="18" charset="0"/>
                          <a:ea typeface="FrutigerLTStd-Light"/>
                          <a:cs typeface="Arial" panose="020B0604020202020204" pitchFamily="34" charset="0"/>
                        </a:rPr>
                        <a:t>In adults with d-TGA and atrial switch who have heart failure with reduced RV function, it may be reasonable to use </a:t>
                      </a: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GDMT for heart failure with reduced ejection fraction in order to treat the heart failure and improve symptoms, ventricular function, and outcomes.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9730" marR="59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1496036"/>
                  </a:ext>
                </a:extLst>
              </a:tr>
            </a:tbl>
          </a:graphicData>
        </a:graphic>
      </p:graphicFrame>
    </p:spTree>
    <p:extLst>
      <p:ext uri="{BB962C8B-B14F-4D97-AF65-F5344CB8AC3E}">
        <p14:creationId xmlns:p14="http://schemas.microsoft.com/office/powerpoint/2010/main" val="106673157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E564E-0FC7-864E-4817-40DF23308A82}"/>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151A3DE-5F2D-9F4D-BF6A-AF3678D1AF67}"/>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162</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extBox 1">
            <a:extLst>
              <a:ext uri="{FF2B5EF4-FFF2-40B4-BE49-F238E27FC236}">
                <a16:creationId xmlns:a16="http://schemas.microsoft.com/office/drawing/2014/main" id="{34FEA5DA-FBD5-C240-FA0D-2891239A3BED}"/>
              </a:ext>
            </a:extLst>
          </p:cNvPr>
          <p:cNvSpPr txBox="1"/>
          <p:nvPr/>
        </p:nvSpPr>
        <p:spPr>
          <a:xfrm>
            <a:off x="3079105" y="1219200"/>
            <a:ext cx="8472189" cy="954107"/>
          </a:xfrm>
          <a:prstGeom prst="rect">
            <a:avLst/>
          </a:prstGeom>
          <a:noFill/>
        </p:spPr>
        <p:txBody>
          <a:bodyPr wrap="square">
            <a:spAutoFit/>
          </a:bodyPr>
          <a:lstStyle/>
          <a:p>
            <a:r>
              <a:rPr lang="en-US" sz="2800" dirty="0">
                <a:latin typeface="Lub Dub Medium" panose="020B0603030403020204" pitchFamily="34" charset="0"/>
              </a:rPr>
              <a:t>Table 36. Patients With d-TGA and Atrial Switch: Routine Testing and Follow-Up Intervals</a:t>
            </a:r>
          </a:p>
        </p:txBody>
      </p:sp>
      <p:graphicFrame>
        <p:nvGraphicFramePr>
          <p:cNvPr id="3" name="Table 2">
            <a:extLst>
              <a:ext uri="{FF2B5EF4-FFF2-40B4-BE49-F238E27FC236}">
                <a16:creationId xmlns:a16="http://schemas.microsoft.com/office/drawing/2014/main" id="{D947726A-2434-1B64-EC99-2C3C4F56FC26}"/>
              </a:ext>
            </a:extLst>
          </p:cNvPr>
          <p:cNvGraphicFramePr>
            <a:graphicFrameLocks noGrp="1"/>
          </p:cNvGraphicFramePr>
          <p:nvPr>
            <p:extLst>
              <p:ext uri="{D42A27DB-BD31-4B8C-83A1-F6EECF244321}">
                <p14:modId xmlns:p14="http://schemas.microsoft.com/office/powerpoint/2010/main" val="842322816"/>
              </p:ext>
            </p:extLst>
          </p:nvPr>
        </p:nvGraphicFramePr>
        <p:xfrm>
          <a:off x="2979419" y="2438400"/>
          <a:ext cx="8671559" cy="3041142"/>
        </p:xfrm>
        <a:graphic>
          <a:graphicData uri="http://schemas.openxmlformats.org/drawingml/2006/table">
            <a:tbl>
              <a:tblPr firstRow="1" firstCol="1" bandRow="1"/>
              <a:tblGrid>
                <a:gridCol w="2550459">
                  <a:extLst>
                    <a:ext uri="{9D8B030D-6E8A-4147-A177-3AD203B41FA5}">
                      <a16:colId xmlns:a16="http://schemas.microsoft.com/office/drawing/2014/main" val="1261818505"/>
                    </a:ext>
                  </a:extLst>
                </a:gridCol>
                <a:gridCol w="1530275">
                  <a:extLst>
                    <a:ext uri="{9D8B030D-6E8A-4147-A177-3AD203B41FA5}">
                      <a16:colId xmlns:a16="http://schemas.microsoft.com/office/drawing/2014/main" val="3233616392"/>
                    </a:ext>
                  </a:extLst>
                </a:gridCol>
                <a:gridCol w="1530275">
                  <a:extLst>
                    <a:ext uri="{9D8B030D-6E8A-4147-A177-3AD203B41FA5}">
                      <a16:colId xmlns:a16="http://schemas.microsoft.com/office/drawing/2014/main" val="2523024988"/>
                    </a:ext>
                  </a:extLst>
                </a:gridCol>
                <a:gridCol w="1530275">
                  <a:extLst>
                    <a:ext uri="{9D8B030D-6E8A-4147-A177-3AD203B41FA5}">
                      <a16:colId xmlns:a16="http://schemas.microsoft.com/office/drawing/2014/main" val="853009294"/>
                    </a:ext>
                  </a:extLst>
                </a:gridCol>
                <a:gridCol w="1530275">
                  <a:extLst>
                    <a:ext uri="{9D8B030D-6E8A-4147-A177-3AD203B41FA5}">
                      <a16:colId xmlns:a16="http://schemas.microsoft.com/office/drawing/2014/main" val="1000004768"/>
                    </a:ext>
                  </a:extLst>
                </a:gridCol>
              </a:tblGrid>
              <a:tr h="190500">
                <a:tc>
                  <a:txBody>
                    <a:bodyPr/>
                    <a:lstStyle/>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Type of Follow-Up or Testing </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Physiological Stage A*</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Physiological Stage B* (mo)</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Physiological Stage C* (mo)</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dirty="0">
                          <a:effectLst/>
                          <a:latin typeface="Times New Roman" panose="02020603050405020304" pitchFamily="18" charset="0"/>
                          <a:ea typeface="Times New Roman" panose="02020603050405020304" pitchFamily="18" charset="0"/>
                          <a:cs typeface="Arial" panose="020B0604020202020204" pitchFamily="34" charset="0"/>
                        </a:rPr>
                        <a:t>Physiological Stage D* (</a:t>
                      </a:r>
                      <a:r>
                        <a:rPr lang="en-US" sz="1800" b="1" kern="100" dirty="0" err="1">
                          <a:effectLst/>
                          <a:latin typeface="Times New Roman" panose="02020603050405020304" pitchFamily="18" charset="0"/>
                          <a:ea typeface="Times New Roman" panose="02020603050405020304" pitchFamily="18" charset="0"/>
                          <a:cs typeface="Arial" panose="020B0604020202020204" pitchFamily="34" charset="0"/>
                        </a:rPr>
                        <a:t>mo</a:t>
                      </a:r>
                      <a:r>
                        <a:rPr lang="en-US" sz="1800" b="1" kern="1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1344972"/>
                  </a:ext>
                </a:extLst>
              </a:tr>
              <a:tr h="190500">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Outpatient ACHD cardiologist </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N/A</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12–24</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3–6</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70419904"/>
                  </a:ext>
                </a:extLst>
              </a:tr>
              <a:tr h="190500">
                <a:tc>
                  <a:txBody>
                    <a:bodyPr/>
                    <a:lstStyle/>
                    <a:p>
                      <a:pPr marL="0" marR="0">
                        <a:lnSpc>
                          <a:spcPct val="2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Electrocardiogram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12–24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8541670"/>
                  </a:ext>
                </a:extLst>
              </a:tr>
              <a:tr h="190500">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Transthoracic echocardiogram</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N/A</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12–24</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0429050"/>
                  </a:ext>
                </a:extLst>
              </a:tr>
            </a:tbl>
          </a:graphicData>
        </a:graphic>
      </p:graphicFrame>
      <p:sp>
        <p:nvSpPr>
          <p:cNvPr id="6" name="TextBox 5">
            <a:extLst>
              <a:ext uri="{FF2B5EF4-FFF2-40B4-BE49-F238E27FC236}">
                <a16:creationId xmlns:a16="http://schemas.microsoft.com/office/drawing/2014/main" id="{C9C0A483-57CF-99C7-6A60-80EC2AACA716}"/>
              </a:ext>
            </a:extLst>
          </p:cNvPr>
          <p:cNvSpPr txBox="1"/>
          <p:nvPr/>
        </p:nvSpPr>
        <p:spPr>
          <a:xfrm>
            <a:off x="2979418" y="5530945"/>
            <a:ext cx="8671559" cy="2123658"/>
          </a:xfrm>
          <a:prstGeom prst="rect">
            <a:avLst/>
          </a:prstGeom>
          <a:noFill/>
        </p:spPr>
        <p:txBody>
          <a:bodyPr wrap="square">
            <a:spAutoFit/>
          </a:bodyPr>
          <a:lstStyle/>
          <a:p>
            <a:r>
              <a:rPr lang="en-US" sz="1200" dirty="0">
                <a:latin typeface="Lub Dub Medium" panose="020B0603030403020204" pitchFamily="34" charset="0"/>
              </a:rPr>
              <a:t>For recommendations on routine Holter monitoring, see supportive text for recommendation #6. For recommendations about timing of CMR, see supportive text for recommendation #1.</a:t>
            </a:r>
          </a:p>
          <a:p>
            <a:endParaRPr lang="en-US" sz="1200" dirty="0">
              <a:latin typeface="Lub Dub Medium" panose="020B0603030403020204" pitchFamily="34" charset="0"/>
            </a:endParaRPr>
          </a:p>
          <a:p>
            <a:r>
              <a:rPr lang="en-US" sz="1200" dirty="0">
                <a:latin typeface="Lub Dub Medium" panose="020B0603030403020204" pitchFamily="34" charset="0"/>
              </a:rPr>
              <a:t>Modified with permission from Stout et al. Copyright 2018 American Heart Association Inc. and American College of Cardiology Foundation.</a:t>
            </a:r>
          </a:p>
          <a:p>
            <a:endParaRPr lang="en-US" sz="1200" dirty="0">
              <a:latin typeface="Lub Dub Medium" panose="020B0603030403020204" pitchFamily="34" charset="0"/>
            </a:endParaRPr>
          </a:p>
          <a:p>
            <a:r>
              <a:rPr lang="en-US" sz="1200" dirty="0">
                <a:latin typeface="Lub Dub Medium" panose="020B0603030403020204" pitchFamily="34" charset="0"/>
              </a:rPr>
              <a:t>*See Section 2.2 for details on the ACHD anatomic and physiological classiﬁcation system.</a:t>
            </a:r>
          </a:p>
          <a:p>
            <a:endParaRPr lang="en-US" sz="1200" dirty="0">
              <a:latin typeface="Lub Dub Medium" panose="020B0603030403020204" pitchFamily="34" charset="0"/>
            </a:endParaRPr>
          </a:p>
          <a:p>
            <a:r>
              <a:rPr lang="en-US" sz="1200" dirty="0">
                <a:latin typeface="Lub Dub Medium" panose="020B0603030403020204" pitchFamily="34" charset="0"/>
              </a:rPr>
              <a:t>ACHD indicates adult congenital heart disease; CMR, cardiovascular magnetic resonance; d-TGA, dextro-transposition of the great arteries; and N/A, not applicable.</a:t>
            </a:r>
          </a:p>
          <a:p>
            <a:endParaRPr lang="en-US" sz="1200" dirty="0">
              <a:latin typeface="Lub Dub Medium" panose="020B0603030403020204" pitchFamily="34" charset="0"/>
            </a:endParaRPr>
          </a:p>
        </p:txBody>
      </p:sp>
    </p:spTree>
    <p:extLst>
      <p:ext uri="{BB962C8B-B14F-4D97-AF65-F5344CB8AC3E}">
        <p14:creationId xmlns:p14="http://schemas.microsoft.com/office/powerpoint/2010/main" val="77984699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AFE4A-460D-BAA8-90B4-EF034D505A6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085AF32-8228-5A26-2A9E-C6FB331C9897}"/>
              </a:ext>
            </a:extLst>
          </p:cNvPr>
          <p:cNvSpPr txBox="1"/>
          <p:nvPr/>
        </p:nvSpPr>
        <p:spPr>
          <a:xfrm>
            <a:off x="4968552" y="899132"/>
            <a:ext cx="4693295" cy="523220"/>
          </a:xfrm>
          <a:prstGeom prst="rect">
            <a:avLst/>
          </a:prstGeom>
          <a:noFill/>
        </p:spPr>
        <p:txBody>
          <a:bodyPr wrap="square">
            <a:spAutoFit/>
          </a:bodyPr>
          <a:lstStyle/>
          <a:p>
            <a:r>
              <a:rPr lang="en-US" sz="2800" dirty="0">
                <a:latin typeface="Lub Dub Medium" panose="020B0603030403020204" pitchFamily="34" charset="0"/>
              </a:rPr>
              <a:t>Arterial Switch Operation</a:t>
            </a:r>
          </a:p>
        </p:txBody>
      </p:sp>
      <p:graphicFrame>
        <p:nvGraphicFramePr>
          <p:cNvPr id="3" name="Table 2">
            <a:extLst>
              <a:ext uri="{FF2B5EF4-FFF2-40B4-BE49-F238E27FC236}">
                <a16:creationId xmlns:a16="http://schemas.microsoft.com/office/drawing/2014/main" id="{B6D6EB3F-64B8-3F5A-BD7B-82F7031242D3}"/>
              </a:ext>
            </a:extLst>
          </p:cNvPr>
          <p:cNvGraphicFramePr>
            <a:graphicFrameLocks noGrp="1"/>
          </p:cNvGraphicFramePr>
          <p:nvPr>
            <p:extLst>
              <p:ext uri="{D42A27DB-BD31-4B8C-83A1-F6EECF244321}">
                <p14:modId xmlns:p14="http://schemas.microsoft.com/office/powerpoint/2010/main" val="3047147641"/>
              </p:ext>
            </p:extLst>
          </p:nvPr>
        </p:nvGraphicFramePr>
        <p:xfrm>
          <a:off x="2000249" y="1676400"/>
          <a:ext cx="10629902" cy="5392458"/>
        </p:xfrm>
        <a:graphic>
          <a:graphicData uri="http://schemas.openxmlformats.org/drawingml/2006/table">
            <a:tbl>
              <a:tblPr firstRow="1" firstCol="1" bandRow="1"/>
              <a:tblGrid>
                <a:gridCol w="1235500">
                  <a:extLst>
                    <a:ext uri="{9D8B030D-6E8A-4147-A177-3AD203B41FA5}">
                      <a16:colId xmlns:a16="http://schemas.microsoft.com/office/drawing/2014/main" val="3071893706"/>
                    </a:ext>
                  </a:extLst>
                </a:gridCol>
                <a:gridCol w="1297129">
                  <a:extLst>
                    <a:ext uri="{9D8B030D-6E8A-4147-A177-3AD203B41FA5}">
                      <a16:colId xmlns:a16="http://schemas.microsoft.com/office/drawing/2014/main" val="1587387068"/>
                    </a:ext>
                  </a:extLst>
                </a:gridCol>
                <a:gridCol w="8097273">
                  <a:extLst>
                    <a:ext uri="{9D8B030D-6E8A-4147-A177-3AD203B41FA5}">
                      <a16:colId xmlns:a16="http://schemas.microsoft.com/office/drawing/2014/main" val="2282947445"/>
                    </a:ext>
                  </a:extLst>
                </a:gridCol>
              </a:tblGrid>
              <a:tr h="910987">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232" marR="50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0000"/>
                        </a:lnSpc>
                        <a:spcAft>
                          <a:spcPts val="800"/>
                        </a:spcAft>
                        <a:buNone/>
                      </a:pPr>
                      <a:r>
                        <a:rPr lang="en-US" sz="1800" b="1" dirty="0">
                          <a:effectLst/>
                          <a:latin typeface="Times New Roman" panose="02020603050405020304" pitchFamily="18" charset="0"/>
                          <a:ea typeface="Calibri" panose="020F0502020204030204" pitchFamily="34" charset="0"/>
                          <a:cs typeface="Arial" panose="020B0604020202020204" pitchFamily="34" charset="0"/>
                        </a:rPr>
                        <a:t>Recommendations for Arterial Switch Operation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lnSpc>
                          <a:spcPct val="10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Referenced studies that support recommendations are summarized in the Evidence Table.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0232" marR="50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925042826"/>
                  </a:ext>
                </a:extLst>
              </a:tr>
              <a:tr h="506012">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COR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232" marR="502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LOE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232" marR="502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2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Recommendations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0232" marR="502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11926223"/>
                  </a:ext>
                </a:extLst>
              </a:tr>
              <a:tr h="506012">
                <a:tc gridSpan="3">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FrutigerLTStd-Light"/>
                          <a:cs typeface="Arial" panose="020B0604020202020204" pitchFamily="34" charset="0"/>
                        </a:rPr>
                        <a:t>Diagnostic</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232" marR="502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17980338"/>
                  </a:ext>
                </a:extLst>
              </a:tr>
              <a:tr h="1142530">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232" marR="502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232" marR="502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indent="-342900" algn="l">
                        <a:lnSpc>
                          <a:spcPct val="100000"/>
                        </a:lnSpc>
                        <a:spcAft>
                          <a:spcPts val="800"/>
                        </a:spcAft>
                        <a:buFont typeface="+mj-lt"/>
                        <a:buAutoNum type="arabicPeriod"/>
                      </a:pPr>
                      <a:r>
                        <a:rPr lang="en-US" sz="1800" b="1" dirty="0">
                          <a:solidFill>
                            <a:srgbClr val="000000"/>
                          </a:solidFill>
                          <a:effectLst/>
                          <a:latin typeface="Times New Roman" panose="02020603050405020304" pitchFamily="18" charset="0"/>
                          <a:ea typeface="FrutigerLTStd-Light"/>
                          <a:cs typeface="Arial" panose="020B0604020202020204" pitchFamily="34" charset="0"/>
                        </a:rPr>
                        <a:t>In adults with an arterial switch operation, baseline and serial imaging with both echocardiography and CMR imaging should be performed periodically to assess </a:t>
                      </a:r>
                      <a:r>
                        <a:rPr lang="en-US" sz="1800" b="1" dirty="0" err="1">
                          <a:solidFill>
                            <a:srgbClr val="000000"/>
                          </a:solidFill>
                          <a:effectLst/>
                          <a:latin typeface="Times New Roman" panose="02020603050405020304" pitchFamily="18" charset="0"/>
                          <a:ea typeface="FrutigerLTStd-Light"/>
                          <a:cs typeface="Arial" panose="020B0604020202020204" pitchFamily="34" charset="0"/>
                        </a:rPr>
                        <a:t>neoaortic</a:t>
                      </a:r>
                      <a:r>
                        <a:rPr lang="en-US" sz="1800" b="1" dirty="0">
                          <a:solidFill>
                            <a:srgbClr val="000000"/>
                          </a:solidFill>
                          <a:effectLst/>
                          <a:latin typeface="Times New Roman" panose="02020603050405020304" pitchFamily="18" charset="0"/>
                          <a:ea typeface="FrutigerLTStd-Light"/>
                          <a:cs typeface="Arial" panose="020B0604020202020204" pitchFamily="34" charset="0"/>
                        </a:rPr>
                        <a:t> size, valve function, PA or branch PA morphology, and ventricular function.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0232" marR="50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54068893"/>
                  </a:ext>
                </a:extLst>
              </a:tr>
              <a:tr h="1142530">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232" marR="502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232" marR="502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indent="-342900" algn="l">
                        <a:lnSpc>
                          <a:spcPct val="100000"/>
                        </a:lnSpc>
                        <a:spcAft>
                          <a:spcPts val="800"/>
                        </a:spcAft>
                        <a:buFont typeface="+mj-lt"/>
                        <a:buAutoNum type="arabicPeriod" startAt="2"/>
                      </a:pPr>
                      <a:r>
                        <a:rPr lang="en-US" sz="1800" b="1" dirty="0">
                          <a:solidFill>
                            <a:srgbClr val="000000"/>
                          </a:solidFill>
                          <a:effectLst/>
                          <a:latin typeface="Times New Roman" panose="02020603050405020304" pitchFamily="18" charset="0"/>
                          <a:ea typeface="FrutigerLTStd-Light"/>
                          <a:cs typeface="Arial" panose="020B0604020202020204" pitchFamily="34" charset="0"/>
                        </a:rPr>
                        <a:t>In adults with an arterial switch operation and symptoms concerning for myocardial ischemia, coronary evaluation with coronary angiography, cross-sectional imaging, and/or functional coronary </a:t>
                      </a: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assessment for an anatomic etiology should be performed.</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0232" marR="50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084635"/>
                  </a:ext>
                </a:extLst>
              </a:tr>
              <a:tr h="1184387">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232" marR="502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232" marR="502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indent="-342900" algn="l">
                        <a:lnSpc>
                          <a:spcPct val="100000"/>
                        </a:lnSpc>
                        <a:spcAft>
                          <a:spcPts val="800"/>
                        </a:spcAft>
                        <a:buFont typeface="+mj-lt"/>
                        <a:buAutoNum type="arabicPeriod" startAt="3"/>
                      </a:pPr>
                      <a:r>
                        <a:rPr lang="en-US" sz="1800" b="1" dirty="0">
                          <a:solidFill>
                            <a:srgbClr val="000000"/>
                          </a:solidFill>
                          <a:effectLst/>
                          <a:latin typeface="Times New Roman" panose="02020603050405020304" pitchFamily="18" charset="0"/>
                          <a:ea typeface="FrutigerLTStd-Light"/>
                          <a:cs typeface="Arial" panose="020B0604020202020204" pitchFamily="34" charset="0"/>
                        </a:rPr>
                        <a:t>In asymptomatic adults with an arterial switch operation, baseline anatomic assessment of coronary artery anatomy and patency with gated cardiac CT is reasonable to evaluate for postoperative complications and/or high-risk features.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0232" marR="50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76972185"/>
                  </a:ext>
                </a:extLst>
              </a:tr>
            </a:tbl>
          </a:graphicData>
        </a:graphic>
      </p:graphicFrame>
    </p:spTree>
    <p:extLst>
      <p:ext uri="{BB962C8B-B14F-4D97-AF65-F5344CB8AC3E}">
        <p14:creationId xmlns:p14="http://schemas.microsoft.com/office/powerpoint/2010/main" val="391749383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FBF66-C974-E709-59E4-FDE8F470415D}"/>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01BBB0E-5C39-3093-AAD8-AD8B5484DEA1}"/>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164</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extBox 1">
            <a:extLst>
              <a:ext uri="{FF2B5EF4-FFF2-40B4-BE49-F238E27FC236}">
                <a16:creationId xmlns:a16="http://schemas.microsoft.com/office/drawing/2014/main" id="{847AE4C4-0B64-8002-EB70-81E6430BDFEF}"/>
              </a:ext>
            </a:extLst>
          </p:cNvPr>
          <p:cNvSpPr txBox="1"/>
          <p:nvPr/>
        </p:nvSpPr>
        <p:spPr>
          <a:xfrm>
            <a:off x="4389276" y="1143000"/>
            <a:ext cx="5851848" cy="523220"/>
          </a:xfrm>
          <a:prstGeom prst="rect">
            <a:avLst/>
          </a:prstGeom>
          <a:noFill/>
        </p:spPr>
        <p:txBody>
          <a:bodyPr wrap="square">
            <a:spAutoFit/>
          </a:bodyPr>
          <a:lstStyle/>
          <a:p>
            <a:r>
              <a:rPr lang="en-US" sz="2800" dirty="0">
                <a:latin typeface="Lub Dub Medium" panose="020B0603030403020204" pitchFamily="34" charset="0"/>
              </a:rPr>
              <a:t>Arterial Switch Operation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869458A0-24B0-2E0D-DFA4-F7D08384891F}"/>
              </a:ext>
            </a:extLst>
          </p:cNvPr>
          <p:cNvGraphicFramePr>
            <a:graphicFrameLocks noGrp="1"/>
          </p:cNvGraphicFramePr>
          <p:nvPr>
            <p:extLst>
              <p:ext uri="{D42A27DB-BD31-4B8C-83A1-F6EECF244321}">
                <p14:modId xmlns:p14="http://schemas.microsoft.com/office/powerpoint/2010/main" val="3394844849"/>
              </p:ext>
            </p:extLst>
          </p:nvPr>
        </p:nvGraphicFramePr>
        <p:xfrm>
          <a:off x="2590800" y="1905000"/>
          <a:ext cx="9448800" cy="5299882"/>
        </p:xfrm>
        <a:graphic>
          <a:graphicData uri="http://schemas.openxmlformats.org/drawingml/2006/table">
            <a:tbl>
              <a:tblPr firstRow="1" firstCol="1" bandRow="1"/>
              <a:tblGrid>
                <a:gridCol w="1098222">
                  <a:extLst>
                    <a:ext uri="{9D8B030D-6E8A-4147-A177-3AD203B41FA5}">
                      <a16:colId xmlns:a16="http://schemas.microsoft.com/office/drawing/2014/main" val="914463310"/>
                    </a:ext>
                  </a:extLst>
                </a:gridCol>
                <a:gridCol w="1190159">
                  <a:extLst>
                    <a:ext uri="{9D8B030D-6E8A-4147-A177-3AD203B41FA5}">
                      <a16:colId xmlns:a16="http://schemas.microsoft.com/office/drawing/2014/main" val="2716374349"/>
                    </a:ext>
                  </a:extLst>
                </a:gridCol>
                <a:gridCol w="7160419">
                  <a:extLst>
                    <a:ext uri="{9D8B030D-6E8A-4147-A177-3AD203B41FA5}">
                      <a16:colId xmlns:a16="http://schemas.microsoft.com/office/drawing/2014/main" val="2243516234"/>
                    </a:ext>
                  </a:extLst>
                </a:gridCol>
              </a:tblGrid>
              <a:tr h="430849">
                <a:tc gridSpan="3">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Therapeutic</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18365283"/>
                  </a:ext>
                </a:extLst>
              </a:tr>
              <a:tr h="762397">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C-EO</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4"/>
                      </a:pPr>
                      <a:r>
                        <a:rPr lang="en-US" sz="1800" b="1" dirty="0">
                          <a:solidFill>
                            <a:srgbClr val="000000"/>
                          </a:solidFill>
                          <a:effectLst/>
                          <a:latin typeface="Times New Roman" panose="02020603050405020304" pitchFamily="18" charset="0"/>
                          <a:ea typeface="FrutigerLTStd-Light"/>
                          <a:cs typeface="Arial" panose="020B0604020202020204" pitchFamily="34" charset="0"/>
                        </a:rPr>
                        <a:t>In adults with an arterial switch operation and evidence of myocardial ischemia, coronary revascularization should be performed to reduce symptoms and improve outcomes.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0439" marR="50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10808874"/>
                  </a:ext>
                </a:extLst>
              </a:tr>
              <a:tr h="958860">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C-EO</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5"/>
                      </a:pPr>
                      <a:r>
                        <a:rPr lang="en-US" sz="1800" b="1" dirty="0">
                          <a:solidFill>
                            <a:srgbClr val="000000"/>
                          </a:solidFill>
                          <a:effectLst/>
                          <a:latin typeface="Times New Roman" panose="02020603050405020304" pitchFamily="18" charset="0"/>
                          <a:ea typeface="FrutigerLTStd-Light"/>
                          <a:cs typeface="Arial" panose="020B0604020202020204" pitchFamily="34" charset="0"/>
                        </a:rPr>
                        <a:t>In adults with an arterial switch operation and symptoms attributable to moderate or greater </a:t>
                      </a:r>
                      <a:r>
                        <a:rPr lang="en-US" sz="1800" b="1" dirty="0" err="1">
                          <a:solidFill>
                            <a:srgbClr val="000000"/>
                          </a:solidFill>
                          <a:effectLst/>
                          <a:latin typeface="Times New Roman" panose="02020603050405020304" pitchFamily="18" charset="0"/>
                          <a:ea typeface="FrutigerLTStd-Light"/>
                          <a:cs typeface="Arial" panose="020B0604020202020204" pitchFamily="34" charset="0"/>
                        </a:rPr>
                        <a:t>supravalvar</a:t>
                      </a:r>
                      <a:r>
                        <a:rPr lang="en-US" sz="1800" b="1" dirty="0">
                          <a:solidFill>
                            <a:srgbClr val="000000"/>
                          </a:solidFill>
                          <a:effectLst/>
                          <a:latin typeface="Times New Roman" panose="02020603050405020304" pitchFamily="18" charset="0"/>
                          <a:ea typeface="FrutigerLTStd-Light"/>
                          <a:cs typeface="Arial" panose="020B0604020202020204" pitchFamily="34" charset="0"/>
                        </a:rPr>
                        <a:t> or branch PA stenosis, intervention is reasonable to improve symptoms and functional class.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0439" marR="50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95485911"/>
                  </a:ext>
                </a:extLst>
              </a:tr>
              <a:tr h="1457284">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C-EO</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6"/>
                      </a:pPr>
                      <a:r>
                        <a:rPr lang="en-US" sz="1800" b="1" dirty="0">
                          <a:solidFill>
                            <a:srgbClr val="000000"/>
                          </a:solidFill>
                          <a:effectLst/>
                          <a:latin typeface="Times New Roman" panose="02020603050405020304" pitchFamily="18" charset="0"/>
                          <a:ea typeface="FrutigerLTStd-Light"/>
                          <a:cs typeface="Arial" panose="020B0604020202020204" pitchFamily="34" charset="0"/>
                        </a:rPr>
                        <a:t>In asymptomatic adults with an arterial switch operation who have moderate or greater </a:t>
                      </a:r>
                      <a:r>
                        <a:rPr lang="en-US" sz="1800" b="1" dirty="0" err="1">
                          <a:solidFill>
                            <a:srgbClr val="000000"/>
                          </a:solidFill>
                          <a:effectLst/>
                          <a:latin typeface="Times New Roman" panose="02020603050405020304" pitchFamily="18" charset="0"/>
                          <a:ea typeface="FrutigerLTStd-Light"/>
                          <a:cs typeface="Arial" panose="020B0604020202020204" pitchFamily="34" charset="0"/>
                        </a:rPr>
                        <a:t>supravalvar</a:t>
                      </a:r>
                      <a:r>
                        <a:rPr lang="en-US" sz="1800" b="1" dirty="0">
                          <a:solidFill>
                            <a:srgbClr val="000000"/>
                          </a:solidFill>
                          <a:effectLst/>
                          <a:latin typeface="Times New Roman" panose="02020603050405020304" pitchFamily="18" charset="0"/>
                          <a:ea typeface="FrutigerLTStd-Light"/>
                          <a:cs typeface="Arial" panose="020B0604020202020204" pitchFamily="34" charset="0"/>
                        </a:rPr>
                        <a:t> or branch PA stenosis—in addition to RV hypertension, RV dysfunction, progressive tricuspid regurgitation, and/or objective decline in exercise capacity—intervention can be useful to relieve obstruction.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0439" marR="50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94034050"/>
                  </a:ext>
                </a:extLst>
              </a:tr>
              <a:tr h="1457284">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2b</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439" marR="504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7"/>
                      </a:pPr>
                      <a:r>
                        <a:rPr lang="en-US" sz="1800" b="1" dirty="0">
                          <a:solidFill>
                            <a:srgbClr val="000000"/>
                          </a:solidFill>
                          <a:effectLst/>
                          <a:latin typeface="Times New Roman" panose="02020603050405020304" pitchFamily="18" charset="0"/>
                          <a:ea typeface="FrutigerLTStd-Light"/>
                          <a:cs typeface="Arial" panose="020B0604020202020204" pitchFamily="34" charset="0"/>
                        </a:rPr>
                        <a:t>In adults with an arterial switch operation and severe </a:t>
                      </a:r>
                      <a:r>
                        <a:rPr lang="en-US" sz="1800" b="1" dirty="0" err="1">
                          <a:solidFill>
                            <a:srgbClr val="000000"/>
                          </a:solidFill>
                          <a:effectLst/>
                          <a:latin typeface="Times New Roman" panose="02020603050405020304" pitchFamily="18" charset="0"/>
                          <a:ea typeface="FrutigerLTStd-Light"/>
                          <a:cs typeface="Arial" panose="020B0604020202020204" pitchFamily="34" charset="0"/>
                        </a:rPr>
                        <a:t>neoaortic</a:t>
                      </a:r>
                      <a:r>
                        <a:rPr lang="en-US" sz="1800" b="1" dirty="0">
                          <a:solidFill>
                            <a:srgbClr val="000000"/>
                          </a:solidFill>
                          <a:effectLst/>
                          <a:latin typeface="Times New Roman" panose="02020603050405020304" pitchFamily="18" charset="0"/>
                          <a:ea typeface="FrutigerLTStd-Light"/>
                          <a:cs typeface="Arial" panose="020B0604020202020204" pitchFamily="34" charset="0"/>
                        </a:rPr>
                        <a:t> root dilation who have progressive </a:t>
                      </a:r>
                      <a:r>
                        <a:rPr lang="en-US" sz="1800" b="1" dirty="0" err="1">
                          <a:solidFill>
                            <a:srgbClr val="000000"/>
                          </a:solidFill>
                          <a:effectLst/>
                          <a:latin typeface="Times New Roman" panose="02020603050405020304" pitchFamily="18" charset="0"/>
                          <a:ea typeface="FrutigerLTStd-Light"/>
                          <a:cs typeface="Arial" panose="020B0604020202020204" pitchFamily="34" charset="0"/>
                        </a:rPr>
                        <a:t>neoaortic</a:t>
                      </a:r>
                      <a:r>
                        <a:rPr lang="en-US" sz="1800" b="1" dirty="0">
                          <a:solidFill>
                            <a:srgbClr val="000000"/>
                          </a:solidFill>
                          <a:effectLst/>
                          <a:latin typeface="Times New Roman" panose="02020603050405020304" pitchFamily="18" charset="0"/>
                          <a:ea typeface="FrutigerLTStd-Light"/>
                          <a:cs typeface="Arial" panose="020B0604020202020204" pitchFamily="34" charset="0"/>
                        </a:rPr>
                        <a:t> valve insufficiency and/or rapid root growth or for whom a </a:t>
                      </a:r>
                      <a:r>
                        <a:rPr lang="en-US" sz="1800" b="1" dirty="0" err="1">
                          <a:solidFill>
                            <a:srgbClr val="000000"/>
                          </a:solidFill>
                          <a:effectLst/>
                          <a:latin typeface="Times New Roman" panose="02020603050405020304" pitchFamily="18" charset="0"/>
                          <a:ea typeface="FrutigerLTStd-Light"/>
                          <a:cs typeface="Arial" panose="020B0604020202020204" pitchFamily="34" charset="0"/>
                        </a:rPr>
                        <a:t>neoaortic</a:t>
                      </a:r>
                      <a:r>
                        <a:rPr lang="en-US" sz="1800" b="1" dirty="0">
                          <a:solidFill>
                            <a:srgbClr val="000000"/>
                          </a:solidFill>
                          <a:effectLst/>
                          <a:latin typeface="Times New Roman" panose="02020603050405020304" pitchFamily="18" charset="0"/>
                          <a:ea typeface="FrutigerLTStd-Light"/>
                          <a:cs typeface="Arial" panose="020B0604020202020204" pitchFamily="34" charset="0"/>
                        </a:rPr>
                        <a:t> valve intervention is planned, </a:t>
                      </a:r>
                      <a:r>
                        <a:rPr lang="en-US" sz="1800" b="1" dirty="0" err="1">
                          <a:solidFill>
                            <a:srgbClr val="000000"/>
                          </a:solidFill>
                          <a:effectLst/>
                          <a:latin typeface="Times New Roman" panose="02020603050405020304" pitchFamily="18" charset="0"/>
                          <a:ea typeface="FrutigerLTStd-Light"/>
                          <a:cs typeface="Arial" panose="020B0604020202020204" pitchFamily="34" charset="0"/>
                        </a:rPr>
                        <a:t>neoaortic</a:t>
                      </a:r>
                      <a:r>
                        <a:rPr lang="en-US" sz="1800" b="1" dirty="0">
                          <a:solidFill>
                            <a:srgbClr val="000000"/>
                          </a:solidFill>
                          <a:effectLst/>
                          <a:latin typeface="Times New Roman" panose="02020603050405020304" pitchFamily="18" charset="0"/>
                          <a:ea typeface="FrutigerLTStd-Light"/>
                          <a:cs typeface="Arial" panose="020B0604020202020204" pitchFamily="34" charset="0"/>
                        </a:rPr>
                        <a:t> root replacement may be considered to prevent worsening </a:t>
                      </a:r>
                      <a:r>
                        <a:rPr lang="en-US" sz="1800" b="1" dirty="0" err="1">
                          <a:solidFill>
                            <a:srgbClr val="000000"/>
                          </a:solidFill>
                          <a:effectLst/>
                          <a:latin typeface="Times New Roman" panose="02020603050405020304" pitchFamily="18" charset="0"/>
                          <a:ea typeface="FrutigerLTStd-Light"/>
                          <a:cs typeface="Arial" panose="020B0604020202020204" pitchFamily="34" charset="0"/>
                        </a:rPr>
                        <a:t>neoaortic</a:t>
                      </a:r>
                      <a:r>
                        <a:rPr lang="en-US" sz="1800" b="1" dirty="0">
                          <a:solidFill>
                            <a:srgbClr val="000000"/>
                          </a:solidFill>
                          <a:effectLst/>
                          <a:latin typeface="Times New Roman" panose="02020603050405020304" pitchFamily="18" charset="0"/>
                          <a:ea typeface="FrutigerLTStd-Light"/>
                          <a:cs typeface="Arial" panose="020B0604020202020204" pitchFamily="34" charset="0"/>
                        </a:rPr>
                        <a:t> regurgitation.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0439" marR="50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94035972"/>
                  </a:ext>
                </a:extLst>
              </a:tr>
            </a:tbl>
          </a:graphicData>
        </a:graphic>
      </p:graphicFrame>
    </p:spTree>
    <p:extLst>
      <p:ext uri="{BB962C8B-B14F-4D97-AF65-F5344CB8AC3E}">
        <p14:creationId xmlns:p14="http://schemas.microsoft.com/office/powerpoint/2010/main" val="415909892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3E0EC-DBCF-5EA3-BB66-F9C1993FD60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DC42FF6-ECA6-4F1D-D702-2B3F82DCF5B2}"/>
              </a:ext>
            </a:extLst>
          </p:cNvPr>
          <p:cNvSpPr txBox="1"/>
          <p:nvPr/>
        </p:nvSpPr>
        <p:spPr>
          <a:xfrm>
            <a:off x="3070935" y="675144"/>
            <a:ext cx="8488524" cy="954107"/>
          </a:xfrm>
          <a:prstGeom prst="rect">
            <a:avLst/>
          </a:prstGeom>
          <a:noFill/>
        </p:spPr>
        <p:txBody>
          <a:bodyPr wrap="square">
            <a:spAutoFit/>
          </a:bodyPr>
          <a:lstStyle/>
          <a:p>
            <a:r>
              <a:rPr lang="en-US" sz="2800" dirty="0">
                <a:latin typeface="Lub Dub Medium" panose="020B0603030403020204" pitchFamily="34" charset="0"/>
              </a:rPr>
              <a:t>Table 37. Patients With d-TGA and Arterial Switch: Routine Follow-Up and Testing Intervals</a:t>
            </a:r>
          </a:p>
        </p:txBody>
      </p:sp>
      <p:graphicFrame>
        <p:nvGraphicFramePr>
          <p:cNvPr id="3" name="Table 2">
            <a:extLst>
              <a:ext uri="{FF2B5EF4-FFF2-40B4-BE49-F238E27FC236}">
                <a16:creationId xmlns:a16="http://schemas.microsoft.com/office/drawing/2014/main" id="{2CA0E871-1BBA-92E4-D24A-F06945AA2AAC}"/>
              </a:ext>
            </a:extLst>
          </p:cNvPr>
          <p:cNvGraphicFramePr>
            <a:graphicFrameLocks noGrp="1"/>
          </p:cNvGraphicFramePr>
          <p:nvPr>
            <p:extLst>
              <p:ext uri="{D42A27DB-BD31-4B8C-83A1-F6EECF244321}">
                <p14:modId xmlns:p14="http://schemas.microsoft.com/office/powerpoint/2010/main" val="2701133547"/>
              </p:ext>
            </p:extLst>
          </p:nvPr>
        </p:nvGraphicFramePr>
        <p:xfrm>
          <a:off x="2979418" y="1752600"/>
          <a:ext cx="8671559" cy="3041142"/>
        </p:xfrm>
        <a:graphic>
          <a:graphicData uri="http://schemas.openxmlformats.org/drawingml/2006/table">
            <a:tbl>
              <a:tblPr firstRow="1" firstCol="1" bandRow="1"/>
              <a:tblGrid>
                <a:gridCol w="2550459">
                  <a:extLst>
                    <a:ext uri="{9D8B030D-6E8A-4147-A177-3AD203B41FA5}">
                      <a16:colId xmlns:a16="http://schemas.microsoft.com/office/drawing/2014/main" val="120333859"/>
                    </a:ext>
                  </a:extLst>
                </a:gridCol>
                <a:gridCol w="1530275">
                  <a:extLst>
                    <a:ext uri="{9D8B030D-6E8A-4147-A177-3AD203B41FA5}">
                      <a16:colId xmlns:a16="http://schemas.microsoft.com/office/drawing/2014/main" val="2061784695"/>
                    </a:ext>
                  </a:extLst>
                </a:gridCol>
                <a:gridCol w="1530275">
                  <a:extLst>
                    <a:ext uri="{9D8B030D-6E8A-4147-A177-3AD203B41FA5}">
                      <a16:colId xmlns:a16="http://schemas.microsoft.com/office/drawing/2014/main" val="3123968651"/>
                    </a:ext>
                  </a:extLst>
                </a:gridCol>
                <a:gridCol w="1530275">
                  <a:extLst>
                    <a:ext uri="{9D8B030D-6E8A-4147-A177-3AD203B41FA5}">
                      <a16:colId xmlns:a16="http://schemas.microsoft.com/office/drawing/2014/main" val="2541387514"/>
                    </a:ext>
                  </a:extLst>
                </a:gridCol>
                <a:gridCol w="1530275">
                  <a:extLst>
                    <a:ext uri="{9D8B030D-6E8A-4147-A177-3AD203B41FA5}">
                      <a16:colId xmlns:a16="http://schemas.microsoft.com/office/drawing/2014/main" val="755755397"/>
                    </a:ext>
                  </a:extLst>
                </a:gridCol>
              </a:tblGrid>
              <a:tr h="427990">
                <a:tc>
                  <a:txBody>
                    <a:bodyPr/>
                    <a:lstStyle/>
                    <a:p>
                      <a:pPr marL="0" marR="0">
                        <a:lnSpc>
                          <a:spcPct val="100000"/>
                        </a:lnSpc>
                        <a:spcAft>
                          <a:spcPts val="800"/>
                        </a:spcAft>
                        <a:buNone/>
                      </a:pPr>
                      <a:r>
                        <a:rPr lang="en-US" sz="1800" b="1">
                          <a:effectLst/>
                          <a:latin typeface="Times New Roman" panose="02020603050405020304" pitchFamily="18" charset="0"/>
                          <a:ea typeface="Arial" panose="020B0604020202020204" pitchFamily="34" charset="0"/>
                        </a:rPr>
                        <a:t>Type of Follow-Up or Testing</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a:effectLst/>
                          <a:latin typeface="Times New Roman" panose="02020603050405020304" pitchFamily="18" charset="0"/>
                          <a:ea typeface="Arial" panose="020B0604020202020204" pitchFamily="34" charset="0"/>
                        </a:rPr>
                        <a:t>Physiological Stage A* (mo)</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dirty="0">
                          <a:effectLst/>
                          <a:latin typeface="Times New Roman" panose="02020603050405020304" pitchFamily="18" charset="0"/>
                          <a:ea typeface="Arial" panose="020B0604020202020204" pitchFamily="34" charset="0"/>
                        </a:rPr>
                        <a:t>Physiological Stage B* (</a:t>
                      </a:r>
                      <a:r>
                        <a:rPr lang="en-US" sz="1800" b="1" dirty="0" err="1">
                          <a:effectLst/>
                          <a:latin typeface="Times New Roman" panose="02020603050405020304" pitchFamily="18" charset="0"/>
                          <a:ea typeface="Arial" panose="020B0604020202020204" pitchFamily="34" charset="0"/>
                        </a:rPr>
                        <a:t>mo</a:t>
                      </a:r>
                      <a:r>
                        <a:rPr lang="en-US" sz="1800" b="1" dirty="0">
                          <a:effectLst/>
                          <a:latin typeface="Times New Roman" panose="02020603050405020304" pitchFamily="18" charset="0"/>
                          <a:ea typeface="Arial" panose="020B0604020202020204" pitchFamily="34" charset="0"/>
                        </a:rPr>
                        <a:t>)</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a:effectLst/>
                          <a:latin typeface="Times New Roman" panose="02020603050405020304" pitchFamily="18" charset="0"/>
                          <a:ea typeface="Arial" panose="020B0604020202020204" pitchFamily="34" charset="0"/>
                        </a:rPr>
                        <a:t>Physiological Stage C* (mo)</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dirty="0">
                          <a:effectLst/>
                          <a:latin typeface="Times New Roman" panose="02020603050405020304" pitchFamily="18" charset="0"/>
                          <a:ea typeface="Arial" panose="020B0604020202020204" pitchFamily="34" charset="0"/>
                        </a:rPr>
                        <a:t>Physiological Stage D* (</a:t>
                      </a:r>
                      <a:r>
                        <a:rPr lang="en-US" sz="1800" b="1" dirty="0" err="1">
                          <a:effectLst/>
                          <a:latin typeface="Times New Roman" panose="02020603050405020304" pitchFamily="18" charset="0"/>
                          <a:ea typeface="Arial" panose="020B0604020202020204" pitchFamily="34" charset="0"/>
                        </a:rPr>
                        <a:t>mo</a:t>
                      </a:r>
                      <a:r>
                        <a:rPr lang="en-US" sz="1800" b="1" dirty="0">
                          <a:effectLst/>
                          <a:latin typeface="Times New Roman" panose="02020603050405020304" pitchFamily="18" charset="0"/>
                          <a:ea typeface="Arial" panose="020B0604020202020204" pitchFamily="34" charset="0"/>
                        </a:rPr>
                        <a:t>)</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12387775"/>
                  </a:ext>
                </a:extLst>
              </a:tr>
              <a:tr h="410845">
                <a:tc>
                  <a:txBody>
                    <a:bodyPr/>
                    <a:lstStyle/>
                    <a:p>
                      <a:pPr marL="0" marR="0">
                        <a:lnSpc>
                          <a:spcPct val="200000"/>
                        </a:lnSpc>
                        <a:spcAft>
                          <a:spcPts val="800"/>
                        </a:spcAft>
                        <a:buNone/>
                      </a:pPr>
                      <a:r>
                        <a:rPr lang="en-US" sz="1800">
                          <a:effectLst/>
                          <a:latin typeface="Times New Roman" panose="02020603050405020304" pitchFamily="18" charset="0"/>
                          <a:ea typeface="Arial" panose="020B0604020202020204" pitchFamily="34" charset="0"/>
                        </a:rPr>
                        <a:t>Outpatient ACHD cardiologist</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dirty="0">
                          <a:effectLst/>
                          <a:latin typeface="Times New Roman" panose="02020603050405020304" pitchFamily="18" charset="0"/>
                          <a:ea typeface="Arial" panose="020B0604020202020204" pitchFamily="34" charset="0"/>
                        </a:rPr>
                        <a:t>12–24</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a:effectLst/>
                          <a:latin typeface="Times New Roman" panose="02020603050405020304" pitchFamily="18" charset="0"/>
                          <a:ea typeface="Arial" panose="020B0604020202020204" pitchFamily="34" charset="0"/>
                        </a:rPr>
                        <a:t>12</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a:effectLst/>
                          <a:latin typeface="Times New Roman" panose="02020603050405020304" pitchFamily="18" charset="0"/>
                          <a:ea typeface="Arial" panose="020B0604020202020204" pitchFamily="34" charset="0"/>
                        </a:rPr>
                        <a:t>6–12</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a:effectLst/>
                          <a:latin typeface="Times New Roman" panose="02020603050405020304" pitchFamily="18" charset="0"/>
                          <a:ea typeface="Arial" panose="020B0604020202020204" pitchFamily="34" charset="0"/>
                        </a:rPr>
                        <a:t>3–6</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8289758"/>
                  </a:ext>
                </a:extLst>
              </a:tr>
              <a:tr h="0">
                <a:tc>
                  <a:txBody>
                    <a:bodyPr/>
                    <a:lstStyle/>
                    <a:p>
                      <a:pPr marL="0" marR="0">
                        <a:lnSpc>
                          <a:spcPct val="200000"/>
                        </a:lnSpc>
                        <a:spcAft>
                          <a:spcPts val="800"/>
                        </a:spcAft>
                        <a:buNone/>
                      </a:pPr>
                      <a:r>
                        <a:rPr lang="en-US" sz="1800">
                          <a:effectLst/>
                          <a:latin typeface="Times New Roman" panose="02020603050405020304" pitchFamily="18" charset="0"/>
                          <a:ea typeface="Arial" panose="020B0604020202020204" pitchFamily="34" charset="0"/>
                        </a:rPr>
                        <a:t>Electrocardiogram</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dirty="0">
                          <a:effectLst/>
                          <a:latin typeface="Times New Roman" panose="02020603050405020304" pitchFamily="18" charset="0"/>
                          <a:ea typeface="Arial" panose="020B0604020202020204" pitchFamily="34" charset="0"/>
                        </a:rPr>
                        <a:t>12–24</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a:effectLst/>
                          <a:latin typeface="Times New Roman" panose="02020603050405020304" pitchFamily="18" charset="0"/>
                          <a:ea typeface="Arial" panose="020B0604020202020204" pitchFamily="34" charset="0"/>
                        </a:rPr>
                        <a:t>12–24</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a:effectLst/>
                          <a:latin typeface="Times New Roman" panose="02020603050405020304" pitchFamily="18" charset="0"/>
                          <a:ea typeface="Arial" panose="020B0604020202020204" pitchFamily="34" charset="0"/>
                        </a:rPr>
                        <a:t>12</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a:effectLst/>
                          <a:latin typeface="Times New Roman" panose="02020603050405020304" pitchFamily="18" charset="0"/>
                          <a:ea typeface="Arial" panose="020B0604020202020204" pitchFamily="34" charset="0"/>
                        </a:rPr>
                        <a:t>6</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6859691"/>
                  </a:ext>
                </a:extLst>
              </a:tr>
              <a:tr h="0">
                <a:tc>
                  <a:txBody>
                    <a:bodyPr/>
                    <a:lstStyle/>
                    <a:p>
                      <a:pPr marL="0" marR="0">
                        <a:lnSpc>
                          <a:spcPct val="200000"/>
                        </a:lnSpc>
                        <a:spcAft>
                          <a:spcPts val="800"/>
                        </a:spcAft>
                        <a:buNone/>
                      </a:pPr>
                      <a:r>
                        <a:rPr lang="en-US" sz="1800">
                          <a:effectLst/>
                          <a:latin typeface="Times New Roman" panose="02020603050405020304" pitchFamily="18" charset="0"/>
                          <a:ea typeface="Arial" panose="020B0604020202020204" pitchFamily="34" charset="0"/>
                        </a:rPr>
                        <a:t>Transthoracic echocardiogram†</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a:effectLst/>
                          <a:latin typeface="Times New Roman" panose="02020603050405020304" pitchFamily="18" charset="0"/>
                          <a:ea typeface="Arial" panose="020B0604020202020204" pitchFamily="34" charset="0"/>
                        </a:rPr>
                        <a:t>12–24</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a:effectLst/>
                          <a:latin typeface="Times New Roman" panose="02020603050405020304" pitchFamily="18" charset="0"/>
                          <a:ea typeface="Arial" panose="020B0604020202020204" pitchFamily="34" charset="0"/>
                        </a:rPr>
                        <a:t>12–24</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dirty="0">
                          <a:effectLst/>
                          <a:latin typeface="Times New Roman" panose="02020603050405020304" pitchFamily="18" charset="0"/>
                          <a:ea typeface="Arial" panose="020B0604020202020204" pitchFamily="34" charset="0"/>
                        </a:rPr>
                        <a:t>12</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dirty="0">
                          <a:effectLst/>
                          <a:latin typeface="Times New Roman" panose="02020603050405020304" pitchFamily="18" charset="0"/>
                          <a:ea typeface="Arial" panose="020B0604020202020204" pitchFamily="34" charset="0"/>
                        </a:rPr>
                        <a:t>12</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62759216"/>
                  </a:ext>
                </a:extLst>
              </a:tr>
            </a:tbl>
          </a:graphicData>
        </a:graphic>
      </p:graphicFrame>
      <p:sp>
        <p:nvSpPr>
          <p:cNvPr id="5" name="TextBox 4">
            <a:extLst>
              <a:ext uri="{FF2B5EF4-FFF2-40B4-BE49-F238E27FC236}">
                <a16:creationId xmlns:a16="http://schemas.microsoft.com/office/drawing/2014/main" id="{BDC8E433-C6DA-79C5-3C66-34D687E63D89}"/>
              </a:ext>
            </a:extLst>
          </p:cNvPr>
          <p:cNvSpPr txBox="1"/>
          <p:nvPr/>
        </p:nvSpPr>
        <p:spPr>
          <a:xfrm>
            <a:off x="1485898" y="4876800"/>
            <a:ext cx="11658600" cy="2492990"/>
          </a:xfrm>
          <a:prstGeom prst="rect">
            <a:avLst/>
          </a:prstGeom>
          <a:noFill/>
        </p:spPr>
        <p:txBody>
          <a:bodyPr wrap="square">
            <a:spAutoFit/>
          </a:bodyPr>
          <a:lstStyle/>
          <a:p>
            <a:r>
              <a:rPr lang="en-US" sz="1200" dirty="0">
                <a:latin typeface="Lub Dub Medium" panose="020B0603030403020204" pitchFamily="34" charset="0"/>
              </a:rPr>
              <a:t>For recommendations about timing of cardiac CT and CMR imaging, see supportive text for recommendations #1–3. For suggested frequency of CMR imaging,‡ see supportive text for recommendation #1.</a:t>
            </a:r>
          </a:p>
          <a:p>
            <a:endParaRPr lang="en-US" sz="1200" dirty="0">
              <a:latin typeface="Lub Dub Medium" panose="020B0603030403020204" pitchFamily="34" charset="0"/>
            </a:endParaRPr>
          </a:p>
          <a:p>
            <a:r>
              <a:rPr lang="en-US" sz="1200" dirty="0">
                <a:latin typeface="Lub Dub Medium" panose="020B0603030403020204" pitchFamily="34" charset="0"/>
              </a:rPr>
              <a:t>Modified with permission from Stout et al. Copyright 2018 American Heart Association, Inc. and American College of Cardiology Foundation.</a:t>
            </a:r>
          </a:p>
          <a:p>
            <a:endParaRPr lang="en-US" sz="1200" dirty="0">
              <a:latin typeface="Lub Dub Medium" panose="020B0603030403020204" pitchFamily="34" charset="0"/>
            </a:endParaRPr>
          </a:p>
          <a:p>
            <a:r>
              <a:rPr lang="en-US" sz="1200" dirty="0">
                <a:latin typeface="Lub Dub Medium" panose="020B0603030403020204" pitchFamily="34" charset="0"/>
              </a:rPr>
              <a:t>*See Section 2.2 for details on the ACHD anatomic and physiological classiﬁcation system.</a:t>
            </a:r>
          </a:p>
          <a:p>
            <a:endParaRPr lang="en-US" sz="1200" dirty="0">
              <a:latin typeface="Lub Dub Medium" panose="020B0603030403020204" pitchFamily="34" charset="0"/>
            </a:endParaRPr>
          </a:p>
          <a:p>
            <a:r>
              <a:rPr lang="en-US" sz="1200" dirty="0">
                <a:latin typeface="Lub Dub Medium" panose="020B0603030403020204" pitchFamily="34" charset="0"/>
              </a:rPr>
              <a:t>†Routine transthoracic echocardiography may be further deferred during an interval when CMR is performed.</a:t>
            </a:r>
          </a:p>
          <a:p>
            <a:endParaRPr lang="en-US" sz="1200" dirty="0">
              <a:latin typeface="Lub Dub Medium" panose="020B0603030403020204" pitchFamily="34" charset="0"/>
            </a:endParaRPr>
          </a:p>
          <a:p>
            <a:r>
              <a:rPr lang="en-US" sz="1200" dirty="0">
                <a:latin typeface="Lub Dub Medium" panose="020B0603030403020204" pitchFamily="34" charset="0"/>
              </a:rPr>
              <a:t>‡CMR should include assessment of </a:t>
            </a:r>
            <a:r>
              <a:rPr lang="en-US" sz="1200" dirty="0" err="1">
                <a:latin typeface="Lub Dub Medium" panose="020B0603030403020204" pitchFamily="34" charset="0"/>
              </a:rPr>
              <a:t>neoaortic</a:t>
            </a:r>
            <a:r>
              <a:rPr lang="en-US" sz="1200" dirty="0">
                <a:latin typeface="Lub Dub Medium" panose="020B0603030403020204" pitchFamily="34" charset="0"/>
              </a:rPr>
              <a:t> size, the origin and proximal course of the coronary arteries, branch pulmonary arteries, ventricular function, and valvular function.</a:t>
            </a:r>
          </a:p>
          <a:p>
            <a:endParaRPr lang="en-US" sz="1200" dirty="0">
              <a:latin typeface="Lub Dub Medium" panose="020B0603030403020204" pitchFamily="34" charset="0"/>
            </a:endParaRPr>
          </a:p>
          <a:p>
            <a:r>
              <a:rPr lang="en-US" sz="1200" dirty="0">
                <a:latin typeface="Lub Dub Medium" panose="020B0603030403020204" pitchFamily="34" charset="0"/>
              </a:rPr>
              <a:t>ACHD indicates adult congenital heart disease; CMR, cardiovascular magnetic resonance; and CT, computed tomography.</a:t>
            </a:r>
          </a:p>
        </p:txBody>
      </p:sp>
    </p:spTree>
    <p:extLst>
      <p:ext uri="{BB962C8B-B14F-4D97-AF65-F5344CB8AC3E}">
        <p14:creationId xmlns:p14="http://schemas.microsoft.com/office/powerpoint/2010/main" val="121119925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0E43C-D8F4-D6E5-75D1-00F2BA811192}"/>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89B0903-C2FE-BF28-8AAC-043035D1C79D}"/>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166</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extBox 1">
            <a:extLst>
              <a:ext uri="{FF2B5EF4-FFF2-40B4-BE49-F238E27FC236}">
                <a16:creationId xmlns:a16="http://schemas.microsoft.com/office/drawing/2014/main" id="{EC5F5EA8-CD80-4FBD-3347-1EB6ECF2BC0C}"/>
              </a:ext>
            </a:extLst>
          </p:cNvPr>
          <p:cNvSpPr txBox="1"/>
          <p:nvPr/>
        </p:nvSpPr>
        <p:spPr>
          <a:xfrm>
            <a:off x="3783367" y="1524000"/>
            <a:ext cx="7063665" cy="523220"/>
          </a:xfrm>
          <a:prstGeom prst="rect">
            <a:avLst/>
          </a:prstGeom>
          <a:noFill/>
        </p:spPr>
        <p:txBody>
          <a:bodyPr wrap="square">
            <a:spAutoFit/>
          </a:bodyPr>
          <a:lstStyle/>
          <a:p>
            <a:r>
              <a:rPr lang="en-US" sz="2800" dirty="0">
                <a:latin typeface="Lub Dub Medium" panose="020B0603030403020204" pitchFamily="34" charset="0"/>
              </a:rPr>
              <a:t>Patients With d-TGA and Rastelli Repair</a:t>
            </a:r>
          </a:p>
        </p:txBody>
      </p:sp>
      <p:graphicFrame>
        <p:nvGraphicFramePr>
          <p:cNvPr id="3" name="Table 2">
            <a:extLst>
              <a:ext uri="{FF2B5EF4-FFF2-40B4-BE49-F238E27FC236}">
                <a16:creationId xmlns:a16="http://schemas.microsoft.com/office/drawing/2014/main" id="{8799C0F2-E126-CEE2-70BA-42036E56AEA0}"/>
              </a:ext>
            </a:extLst>
          </p:cNvPr>
          <p:cNvGraphicFramePr>
            <a:graphicFrameLocks noGrp="1"/>
          </p:cNvGraphicFramePr>
          <p:nvPr>
            <p:extLst>
              <p:ext uri="{D42A27DB-BD31-4B8C-83A1-F6EECF244321}">
                <p14:modId xmlns:p14="http://schemas.microsoft.com/office/powerpoint/2010/main" val="2095430345"/>
              </p:ext>
            </p:extLst>
          </p:nvPr>
        </p:nvGraphicFramePr>
        <p:xfrm>
          <a:off x="3408521" y="2429819"/>
          <a:ext cx="7813358" cy="3369962"/>
        </p:xfrm>
        <a:graphic>
          <a:graphicData uri="http://schemas.openxmlformats.org/drawingml/2006/table">
            <a:tbl>
              <a:tblPr firstRow="1" firstCol="1" bandRow="1"/>
              <a:tblGrid>
                <a:gridCol w="860829">
                  <a:extLst>
                    <a:ext uri="{9D8B030D-6E8A-4147-A177-3AD203B41FA5}">
                      <a16:colId xmlns:a16="http://schemas.microsoft.com/office/drawing/2014/main" val="2131238815"/>
                    </a:ext>
                  </a:extLst>
                </a:gridCol>
                <a:gridCol w="1172553">
                  <a:extLst>
                    <a:ext uri="{9D8B030D-6E8A-4147-A177-3AD203B41FA5}">
                      <a16:colId xmlns:a16="http://schemas.microsoft.com/office/drawing/2014/main" val="92949943"/>
                    </a:ext>
                  </a:extLst>
                </a:gridCol>
                <a:gridCol w="5779976">
                  <a:extLst>
                    <a:ext uri="{9D8B030D-6E8A-4147-A177-3AD203B41FA5}">
                      <a16:colId xmlns:a16="http://schemas.microsoft.com/office/drawing/2014/main" val="2268003954"/>
                    </a:ext>
                  </a:extLst>
                </a:gridCol>
              </a:tblGrid>
              <a:tr h="937778">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228600" marR="0" indent="-228600" algn="ctr">
                        <a:lnSpc>
                          <a:spcPct val="100000"/>
                        </a:lnSpc>
                        <a:spcAft>
                          <a:spcPts val="800"/>
                        </a:spcAft>
                        <a:buNone/>
                      </a:pPr>
                      <a:r>
                        <a:rPr lang="en-US" sz="1800" b="1" dirty="0">
                          <a:effectLst/>
                          <a:latin typeface="Times New Roman" panose="02020603050405020304" pitchFamily="18" charset="0"/>
                          <a:ea typeface="Calibri" panose="020F0502020204030204" pitchFamily="34" charset="0"/>
                          <a:cs typeface="Arial" panose="020B0604020202020204" pitchFamily="34" charset="0"/>
                        </a:rPr>
                        <a:t>Recommendation </a:t>
                      </a: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for Patients With d-TGA and Rastelli Repair</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lnSpc>
                          <a:spcPct val="10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Referenced studies that support recommendation are summarized in the Evidence Table.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544616557"/>
                  </a:ext>
                </a:extLst>
              </a:tr>
              <a:tr h="398724">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COR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LOE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Recommendation</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77121666"/>
                  </a:ext>
                </a:extLst>
              </a:tr>
              <a:tr h="398724">
                <a:tc gridSpan="3">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Diagnostic</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75610556"/>
                  </a:ext>
                </a:extLst>
              </a:tr>
              <a:tr h="1502036">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gn="l">
                        <a:lnSpc>
                          <a:spcPct val="100000"/>
                        </a:lnSpc>
                        <a:spcAft>
                          <a:spcPts val="800"/>
                        </a:spcAft>
                        <a:buFont typeface="+mj-lt"/>
                        <a:buAutoNum type="arabicPeriod"/>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adults with d-TGA and Rastelli repair, imaging is recommended to ensure timely identification of complications, including stenosis and/or regurgitation of the RV-to-PA conduit, residual VSDs, LVOT obstruction, and RV dysfunction.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0493676"/>
                  </a:ext>
                </a:extLst>
              </a:tr>
            </a:tbl>
          </a:graphicData>
        </a:graphic>
      </p:graphicFrame>
    </p:spTree>
    <p:extLst>
      <p:ext uri="{BB962C8B-B14F-4D97-AF65-F5344CB8AC3E}">
        <p14:creationId xmlns:p14="http://schemas.microsoft.com/office/powerpoint/2010/main" val="188712291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3843A-7639-B17E-640D-EC1996BAF15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5903323-0219-D33F-78C8-432CAF4883DB}"/>
              </a:ext>
            </a:extLst>
          </p:cNvPr>
          <p:cNvSpPr txBox="1"/>
          <p:nvPr/>
        </p:nvSpPr>
        <p:spPr>
          <a:xfrm>
            <a:off x="2754667" y="1447800"/>
            <a:ext cx="9121065" cy="954107"/>
          </a:xfrm>
          <a:prstGeom prst="rect">
            <a:avLst/>
          </a:prstGeom>
          <a:noFill/>
        </p:spPr>
        <p:txBody>
          <a:bodyPr wrap="square">
            <a:spAutoFit/>
          </a:bodyPr>
          <a:lstStyle/>
          <a:p>
            <a:r>
              <a:rPr lang="en-US" sz="2800" dirty="0">
                <a:latin typeface="Lub Dub Medium" panose="020B0603030403020204" pitchFamily="34" charset="0"/>
              </a:rPr>
              <a:t>Table 38. Patients With d-TGA and Rastelli Operation: Routine Follow-Up and Testing Intervals</a:t>
            </a:r>
          </a:p>
        </p:txBody>
      </p:sp>
      <p:graphicFrame>
        <p:nvGraphicFramePr>
          <p:cNvPr id="3" name="Table 2">
            <a:extLst>
              <a:ext uri="{FF2B5EF4-FFF2-40B4-BE49-F238E27FC236}">
                <a16:creationId xmlns:a16="http://schemas.microsoft.com/office/drawing/2014/main" id="{E66AA4A0-4FBA-36FE-53D1-A641CA85DC41}"/>
              </a:ext>
            </a:extLst>
          </p:cNvPr>
          <p:cNvGraphicFramePr>
            <a:graphicFrameLocks noGrp="1"/>
          </p:cNvGraphicFramePr>
          <p:nvPr>
            <p:extLst>
              <p:ext uri="{D42A27DB-BD31-4B8C-83A1-F6EECF244321}">
                <p14:modId xmlns:p14="http://schemas.microsoft.com/office/powerpoint/2010/main" val="1471171581"/>
              </p:ext>
            </p:extLst>
          </p:nvPr>
        </p:nvGraphicFramePr>
        <p:xfrm>
          <a:off x="3214051" y="2646822"/>
          <a:ext cx="8202297" cy="3041142"/>
        </p:xfrm>
        <a:graphic>
          <a:graphicData uri="http://schemas.openxmlformats.org/drawingml/2006/table">
            <a:tbl>
              <a:tblPr firstRow="1" firstCol="1" bandRow="1"/>
              <a:tblGrid>
                <a:gridCol w="1926641">
                  <a:extLst>
                    <a:ext uri="{9D8B030D-6E8A-4147-A177-3AD203B41FA5}">
                      <a16:colId xmlns:a16="http://schemas.microsoft.com/office/drawing/2014/main" val="3054847341"/>
                    </a:ext>
                  </a:extLst>
                </a:gridCol>
                <a:gridCol w="1568914">
                  <a:extLst>
                    <a:ext uri="{9D8B030D-6E8A-4147-A177-3AD203B41FA5}">
                      <a16:colId xmlns:a16="http://schemas.microsoft.com/office/drawing/2014/main" val="3069851325"/>
                    </a:ext>
                  </a:extLst>
                </a:gridCol>
                <a:gridCol w="1568914">
                  <a:extLst>
                    <a:ext uri="{9D8B030D-6E8A-4147-A177-3AD203B41FA5}">
                      <a16:colId xmlns:a16="http://schemas.microsoft.com/office/drawing/2014/main" val="3933179029"/>
                    </a:ext>
                  </a:extLst>
                </a:gridCol>
                <a:gridCol w="1568914">
                  <a:extLst>
                    <a:ext uri="{9D8B030D-6E8A-4147-A177-3AD203B41FA5}">
                      <a16:colId xmlns:a16="http://schemas.microsoft.com/office/drawing/2014/main" val="1815290500"/>
                    </a:ext>
                  </a:extLst>
                </a:gridCol>
                <a:gridCol w="1568914">
                  <a:extLst>
                    <a:ext uri="{9D8B030D-6E8A-4147-A177-3AD203B41FA5}">
                      <a16:colId xmlns:a16="http://schemas.microsoft.com/office/drawing/2014/main" val="2840384248"/>
                    </a:ext>
                  </a:extLst>
                </a:gridCol>
              </a:tblGrid>
              <a:tr h="457289">
                <a:tc>
                  <a:txBody>
                    <a:bodyPr/>
                    <a:lstStyle/>
                    <a:p>
                      <a:pPr marL="0" marR="0">
                        <a:lnSpc>
                          <a:spcPct val="100000"/>
                        </a:lnSpc>
                        <a:spcAft>
                          <a:spcPts val="800"/>
                        </a:spcAft>
                        <a:buNone/>
                      </a:pPr>
                      <a:r>
                        <a:rPr lang="en-US" sz="1800" b="1" kern="100" dirty="0">
                          <a:effectLst/>
                          <a:latin typeface="Times New Roman" panose="02020603050405020304" pitchFamily="18" charset="0"/>
                          <a:ea typeface="Times New Roman" panose="02020603050405020304" pitchFamily="18" charset="0"/>
                          <a:cs typeface="Arial" panose="020B0604020202020204" pitchFamily="34" charset="0"/>
                        </a:rPr>
                        <a:t>Type of Follow-Up or Testing </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Physiological Stage A* (mo)</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Physiological Stage B* (mo)</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Physiological Stage C* (mo)</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dirty="0">
                          <a:effectLst/>
                          <a:latin typeface="Times New Roman" panose="02020603050405020304" pitchFamily="18" charset="0"/>
                          <a:ea typeface="Times New Roman" panose="02020603050405020304" pitchFamily="18" charset="0"/>
                          <a:cs typeface="Arial" panose="020B0604020202020204" pitchFamily="34" charset="0"/>
                        </a:rPr>
                        <a:t>Physiological Stage D* (</a:t>
                      </a:r>
                      <a:r>
                        <a:rPr lang="en-US" sz="1800" b="1" kern="100" dirty="0" err="1">
                          <a:effectLst/>
                          <a:latin typeface="Times New Roman" panose="02020603050405020304" pitchFamily="18" charset="0"/>
                          <a:ea typeface="Times New Roman" panose="02020603050405020304" pitchFamily="18" charset="0"/>
                          <a:cs typeface="Arial" panose="020B0604020202020204" pitchFamily="34" charset="0"/>
                        </a:rPr>
                        <a:t>mo</a:t>
                      </a:r>
                      <a:r>
                        <a:rPr lang="en-US" sz="1800" b="1" kern="1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6381813"/>
                  </a:ext>
                </a:extLst>
              </a:tr>
              <a:tr h="844926">
                <a:tc>
                  <a:txBody>
                    <a:bodyPr/>
                    <a:lstStyle/>
                    <a:p>
                      <a:pPr marL="0" marR="0">
                        <a:lnSpc>
                          <a:spcPct val="200000"/>
                        </a:lnSpc>
                        <a:spcAft>
                          <a:spcPts val="800"/>
                        </a:spcAft>
                        <a:buNone/>
                      </a:pPr>
                      <a:r>
                        <a:rPr lang="en-US"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Outpatient ACHD cardiologist </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N/A</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12–24</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3–6</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9026213"/>
                  </a:ext>
                </a:extLst>
              </a:tr>
              <a:tr h="387637">
                <a:tc>
                  <a:txBody>
                    <a:bodyPr/>
                    <a:lstStyle/>
                    <a:p>
                      <a:pPr marL="0" marR="0">
                        <a:lnSpc>
                          <a:spcPct val="2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Electrocardiogram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12–24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49011032"/>
                  </a:ext>
                </a:extLst>
              </a:tr>
              <a:tr h="844926">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Transthoracic echocardiogram</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N/A</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12–24</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2732770"/>
                  </a:ext>
                </a:extLst>
              </a:tr>
            </a:tbl>
          </a:graphicData>
        </a:graphic>
      </p:graphicFrame>
      <p:sp>
        <p:nvSpPr>
          <p:cNvPr id="5" name="TextBox 4">
            <a:extLst>
              <a:ext uri="{FF2B5EF4-FFF2-40B4-BE49-F238E27FC236}">
                <a16:creationId xmlns:a16="http://schemas.microsoft.com/office/drawing/2014/main" id="{AD0B9596-CD21-F9AF-768D-A4407A2292B4}"/>
              </a:ext>
            </a:extLst>
          </p:cNvPr>
          <p:cNvSpPr txBox="1"/>
          <p:nvPr/>
        </p:nvSpPr>
        <p:spPr>
          <a:xfrm>
            <a:off x="3214049" y="5942404"/>
            <a:ext cx="8202297" cy="1384995"/>
          </a:xfrm>
          <a:prstGeom prst="rect">
            <a:avLst/>
          </a:prstGeom>
          <a:noFill/>
        </p:spPr>
        <p:txBody>
          <a:bodyPr wrap="square">
            <a:spAutoFit/>
          </a:bodyPr>
          <a:lstStyle/>
          <a:p>
            <a:r>
              <a:rPr lang="en-US" sz="1200" dirty="0">
                <a:latin typeface="Lub Dub Medium" panose="020B0603030403020204" pitchFamily="34" charset="0"/>
              </a:rPr>
              <a:t>For recommendations about timing of cardiac CT and CMR imaging, see supportive text for recommendation #1.</a:t>
            </a:r>
          </a:p>
          <a:p>
            <a:endParaRPr lang="en-US" sz="1200" dirty="0">
              <a:latin typeface="Lub Dub Medium" panose="020B0603030403020204" pitchFamily="34" charset="0"/>
            </a:endParaRPr>
          </a:p>
          <a:p>
            <a:r>
              <a:rPr lang="en-US" sz="1200" dirty="0">
                <a:latin typeface="Lub Dub Medium" panose="020B0603030403020204" pitchFamily="34" charset="0"/>
              </a:rPr>
              <a:t>*See Section 2.2 for details on the ACHD anatomic and physiological classiﬁcation system.</a:t>
            </a:r>
          </a:p>
          <a:p>
            <a:endParaRPr lang="en-US" sz="1200" dirty="0">
              <a:latin typeface="Lub Dub Medium" panose="020B0603030403020204" pitchFamily="34" charset="0"/>
            </a:endParaRPr>
          </a:p>
          <a:p>
            <a:r>
              <a:rPr lang="en-US" sz="1200" dirty="0">
                <a:latin typeface="Lub Dub Medium" panose="020B0603030403020204" pitchFamily="34" charset="0"/>
              </a:rPr>
              <a:t>ACHD indicates adult congenital heart disease; d-TGA, dextro-transposition of the great arteries; and N/A, not applicable.</a:t>
            </a:r>
          </a:p>
        </p:txBody>
      </p:sp>
    </p:spTree>
    <p:extLst>
      <p:ext uri="{BB962C8B-B14F-4D97-AF65-F5344CB8AC3E}">
        <p14:creationId xmlns:p14="http://schemas.microsoft.com/office/powerpoint/2010/main" val="142391423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1193A-66DB-0446-2770-3130FE58413B}"/>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B1F6A18-8F9D-7FC0-9D6C-78041FFFD0A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168</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extBox 1">
            <a:extLst>
              <a:ext uri="{FF2B5EF4-FFF2-40B4-BE49-F238E27FC236}">
                <a16:creationId xmlns:a16="http://schemas.microsoft.com/office/drawing/2014/main" id="{7D11F24A-813E-FBCB-4142-3E0CA6B97A7F}"/>
              </a:ext>
            </a:extLst>
          </p:cNvPr>
          <p:cNvSpPr txBox="1"/>
          <p:nvPr/>
        </p:nvSpPr>
        <p:spPr>
          <a:xfrm>
            <a:off x="5149233" y="1295400"/>
            <a:ext cx="4331933" cy="523220"/>
          </a:xfrm>
          <a:prstGeom prst="rect">
            <a:avLst/>
          </a:prstGeom>
          <a:noFill/>
        </p:spPr>
        <p:txBody>
          <a:bodyPr wrap="square">
            <a:spAutoFit/>
          </a:bodyPr>
          <a:lstStyle/>
          <a:p>
            <a:r>
              <a:rPr lang="en-US" sz="2800" dirty="0">
                <a:latin typeface="Lub Dub Medium" panose="020B0603030403020204" pitchFamily="34" charset="0"/>
              </a:rPr>
              <a:t>Management of CCTGA</a:t>
            </a:r>
          </a:p>
        </p:txBody>
      </p:sp>
      <p:graphicFrame>
        <p:nvGraphicFramePr>
          <p:cNvPr id="3" name="Table 2">
            <a:extLst>
              <a:ext uri="{FF2B5EF4-FFF2-40B4-BE49-F238E27FC236}">
                <a16:creationId xmlns:a16="http://schemas.microsoft.com/office/drawing/2014/main" id="{E2D8EA88-EDFC-5BA8-F3B0-4051E2C78F65}"/>
              </a:ext>
            </a:extLst>
          </p:cNvPr>
          <p:cNvGraphicFramePr>
            <a:graphicFrameLocks noGrp="1"/>
          </p:cNvGraphicFramePr>
          <p:nvPr>
            <p:extLst>
              <p:ext uri="{D42A27DB-BD31-4B8C-83A1-F6EECF244321}">
                <p14:modId xmlns:p14="http://schemas.microsoft.com/office/powerpoint/2010/main" val="3728066914"/>
              </p:ext>
            </p:extLst>
          </p:nvPr>
        </p:nvGraphicFramePr>
        <p:xfrm>
          <a:off x="2628899" y="2057400"/>
          <a:ext cx="9372601" cy="5062982"/>
        </p:xfrm>
        <a:graphic>
          <a:graphicData uri="http://schemas.openxmlformats.org/drawingml/2006/table">
            <a:tbl>
              <a:tblPr firstRow="1" firstCol="1" bandRow="1"/>
              <a:tblGrid>
                <a:gridCol w="934995">
                  <a:extLst>
                    <a:ext uri="{9D8B030D-6E8A-4147-A177-3AD203B41FA5}">
                      <a16:colId xmlns:a16="http://schemas.microsoft.com/office/drawing/2014/main" val="100160091"/>
                    </a:ext>
                  </a:extLst>
                </a:gridCol>
                <a:gridCol w="935901">
                  <a:extLst>
                    <a:ext uri="{9D8B030D-6E8A-4147-A177-3AD203B41FA5}">
                      <a16:colId xmlns:a16="http://schemas.microsoft.com/office/drawing/2014/main" val="2863855781"/>
                    </a:ext>
                  </a:extLst>
                </a:gridCol>
                <a:gridCol w="7501705">
                  <a:extLst>
                    <a:ext uri="{9D8B030D-6E8A-4147-A177-3AD203B41FA5}">
                      <a16:colId xmlns:a16="http://schemas.microsoft.com/office/drawing/2014/main" val="2375972760"/>
                    </a:ext>
                  </a:extLst>
                </a:gridCol>
              </a:tblGrid>
              <a:tr h="962137">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160" marR="68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200000"/>
                        </a:lnSpc>
                        <a:spcAft>
                          <a:spcPts val="800"/>
                        </a:spcAft>
                        <a:buNone/>
                      </a:pPr>
                      <a:r>
                        <a:rPr lang="en-US" sz="1800" b="1">
                          <a:effectLst/>
                          <a:latin typeface="Times New Roman" panose="02020603050405020304" pitchFamily="18" charset="0"/>
                          <a:ea typeface="Calibri" panose="020F0502020204030204" pitchFamily="34" charset="0"/>
                          <a:cs typeface="Arial" panose="020B0604020202020204" pitchFamily="34" charset="0"/>
                        </a:rPr>
                        <a:t>Recommendations for Management of</a:t>
                      </a:r>
                      <a:r>
                        <a:rPr lang="en-US" sz="1800">
                          <a:effectLst/>
                          <a:latin typeface="Times New Roman" panose="02020603050405020304" pitchFamily="18" charset="0"/>
                          <a:ea typeface="Times New Roman" panose="02020603050405020304" pitchFamily="18" charset="0"/>
                          <a:cs typeface="Arial" panose="020B0604020202020204" pitchFamily="34" charset="0"/>
                        </a:rPr>
                        <a:t> </a:t>
                      </a:r>
                      <a:r>
                        <a:rPr lang="en-US" sz="1800" b="1">
                          <a:effectLst/>
                          <a:latin typeface="Times New Roman" panose="02020603050405020304" pitchFamily="18" charset="0"/>
                          <a:ea typeface="Calibri" panose="020F0502020204030204" pitchFamily="34" charset="0"/>
                          <a:cs typeface="Arial" panose="020B0604020202020204" pitchFamily="34" charset="0"/>
                        </a:rPr>
                        <a:t>CCTGA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lnSpc>
                          <a:spcPct val="2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Referenced studies that support recommendations are summarized in the Evidence Table.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160" marR="68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599751961"/>
                  </a:ext>
                </a:extLst>
              </a:tr>
              <a:tr h="401201">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COR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160" marR="681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LOE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160" marR="681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Recommendations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160" marR="681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6298392"/>
                  </a:ext>
                </a:extLst>
              </a:tr>
              <a:tr h="401201">
                <a:tc gridSpan="3">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Diagnostic</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160" marR="681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08523221"/>
                  </a:ext>
                </a:extLst>
              </a:tr>
              <a:tr h="1042333">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160" marR="681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160" marR="681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a:pPr>
                      <a:r>
                        <a:rPr lang="en-US" sz="1800" b="1" dirty="0">
                          <a:effectLst/>
                          <a:latin typeface="Times New Roman" panose="02020603050405020304" pitchFamily="18" charset="0"/>
                          <a:ea typeface="Calibri" panose="020F0502020204030204" pitchFamily="34" charset="0"/>
                          <a:cs typeface="Arial" panose="020B0604020202020204" pitchFamily="34" charset="0"/>
                        </a:rPr>
                        <a:t>In adults with congenital CCTGA, periodic* transthoracic echocardiography is recommended to assess chamber function, systemic tricuspid valve function, and associated anatomic lesions such as septal defects and LVOT stenosis.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160" marR="68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2004573"/>
                  </a:ext>
                </a:extLst>
              </a:tr>
              <a:tr h="1042333">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160" marR="681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160" marR="681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2"/>
                      </a:pPr>
                      <a:r>
                        <a:rPr lang="en-US" sz="1800" b="1" dirty="0">
                          <a:effectLst/>
                          <a:latin typeface="Times New Roman" panose="02020603050405020304" pitchFamily="18" charset="0"/>
                          <a:ea typeface="Calibri" panose="020F0502020204030204" pitchFamily="34" charset="0"/>
                          <a:cs typeface="Arial" panose="020B0604020202020204" pitchFamily="34" charset="0"/>
                        </a:rPr>
                        <a:t>In adults with CCTGA, periodic cross-sectional imaging (preferably, CMR) is reasonable to assess systemic ventricular volumes and function, quantify the severity of systemic tricuspid regurgitation, and assess the severity of associated anatomic lesions.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160" marR="68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9804481"/>
                  </a:ext>
                </a:extLst>
              </a:tr>
              <a:tr h="771426">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160" marR="681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160" marR="681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3"/>
                      </a:pPr>
                      <a:r>
                        <a:rPr lang="en-US" sz="1800" b="1" dirty="0">
                          <a:effectLst/>
                          <a:latin typeface="Times New Roman" panose="02020603050405020304" pitchFamily="18" charset="0"/>
                          <a:ea typeface="Calibri" panose="020F0502020204030204" pitchFamily="34" charset="0"/>
                          <a:cs typeface="Arial" panose="020B0604020202020204" pitchFamily="34" charset="0"/>
                        </a:rPr>
                        <a:t>In adults with CCTGA without symptoms, periodic ambulatory rhythm monitoring is reasonable to screen for high-grade atrioventricular block.</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160" marR="68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7883299"/>
                  </a:ext>
                </a:extLst>
              </a:tr>
            </a:tbl>
          </a:graphicData>
        </a:graphic>
      </p:graphicFrame>
      <p:sp>
        <p:nvSpPr>
          <p:cNvPr id="6" name="TextBox 5">
            <a:extLst>
              <a:ext uri="{FF2B5EF4-FFF2-40B4-BE49-F238E27FC236}">
                <a16:creationId xmlns:a16="http://schemas.microsoft.com/office/drawing/2014/main" id="{45B49B00-68CA-6FA1-113A-5BC893D5EEC4}"/>
              </a:ext>
            </a:extLst>
          </p:cNvPr>
          <p:cNvSpPr txBox="1"/>
          <p:nvPr/>
        </p:nvSpPr>
        <p:spPr>
          <a:xfrm>
            <a:off x="2628899" y="7220662"/>
            <a:ext cx="7315200" cy="276999"/>
          </a:xfrm>
          <a:prstGeom prst="rect">
            <a:avLst/>
          </a:prstGeom>
          <a:noFill/>
        </p:spPr>
        <p:txBody>
          <a:bodyPr wrap="square">
            <a:spAutoFit/>
          </a:bodyPr>
          <a:lstStyle/>
          <a:p>
            <a:r>
              <a:rPr lang="en-US" sz="1200" dirty="0">
                <a:latin typeface="Lub Dub Medium" panose="020B0603030403020204" pitchFamily="34" charset="0"/>
              </a:rPr>
              <a:t>*See Table 39 for details on the periodicity of testing.</a:t>
            </a:r>
          </a:p>
        </p:txBody>
      </p:sp>
    </p:spTree>
    <p:extLst>
      <p:ext uri="{BB962C8B-B14F-4D97-AF65-F5344CB8AC3E}">
        <p14:creationId xmlns:p14="http://schemas.microsoft.com/office/powerpoint/2010/main" val="272670192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ECEF1-77B9-7EF1-A101-81AA6F9A241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86692C1-9074-77FC-74AB-EE11A4AF59A7}"/>
              </a:ext>
            </a:extLst>
          </p:cNvPr>
          <p:cNvSpPr txBox="1"/>
          <p:nvPr/>
        </p:nvSpPr>
        <p:spPr>
          <a:xfrm>
            <a:off x="4441514" y="733826"/>
            <a:ext cx="5747367" cy="523220"/>
          </a:xfrm>
          <a:prstGeom prst="rect">
            <a:avLst/>
          </a:prstGeom>
          <a:noFill/>
        </p:spPr>
        <p:txBody>
          <a:bodyPr wrap="square">
            <a:spAutoFit/>
          </a:bodyPr>
          <a:lstStyle/>
          <a:p>
            <a:r>
              <a:rPr lang="en-US" sz="2800" dirty="0">
                <a:latin typeface="Lub Dub Medium" panose="020B0603030403020204" pitchFamily="34" charset="0"/>
              </a:rPr>
              <a:t>Management of CCTGA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17FD9CCB-8732-3CDC-B2D0-60C2D016A7F0}"/>
              </a:ext>
            </a:extLst>
          </p:cNvPr>
          <p:cNvGraphicFramePr>
            <a:graphicFrameLocks noGrp="1"/>
          </p:cNvGraphicFramePr>
          <p:nvPr>
            <p:extLst>
              <p:ext uri="{D42A27DB-BD31-4B8C-83A1-F6EECF244321}">
                <p14:modId xmlns:p14="http://schemas.microsoft.com/office/powerpoint/2010/main" val="853440215"/>
              </p:ext>
            </p:extLst>
          </p:nvPr>
        </p:nvGraphicFramePr>
        <p:xfrm>
          <a:off x="2628897" y="1524000"/>
          <a:ext cx="9372599" cy="5677154"/>
        </p:xfrm>
        <a:graphic>
          <a:graphicData uri="http://schemas.openxmlformats.org/drawingml/2006/table">
            <a:tbl>
              <a:tblPr firstRow="1" firstCol="1" bandRow="1"/>
              <a:tblGrid>
                <a:gridCol w="934996">
                  <a:extLst>
                    <a:ext uri="{9D8B030D-6E8A-4147-A177-3AD203B41FA5}">
                      <a16:colId xmlns:a16="http://schemas.microsoft.com/office/drawing/2014/main" val="2936761532"/>
                    </a:ext>
                  </a:extLst>
                </a:gridCol>
                <a:gridCol w="935901">
                  <a:extLst>
                    <a:ext uri="{9D8B030D-6E8A-4147-A177-3AD203B41FA5}">
                      <a16:colId xmlns:a16="http://schemas.microsoft.com/office/drawing/2014/main" val="1224153991"/>
                    </a:ext>
                  </a:extLst>
                </a:gridCol>
                <a:gridCol w="7501702">
                  <a:extLst>
                    <a:ext uri="{9D8B030D-6E8A-4147-A177-3AD203B41FA5}">
                      <a16:colId xmlns:a16="http://schemas.microsoft.com/office/drawing/2014/main" val="1457700294"/>
                    </a:ext>
                  </a:extLst>
                </a:gridCol>
              </a:tblGrid>
              <a:tr h="231874">
                <a:tc gridSpan="3">
                  <a:txBody>
                    <a:bodyPr/>
                    <a:lstStyle/>
                    <a:p>
                      <a:pPr marL="228600" marR="0" algn="ctr">
                        <a:lnSpc>
                          <a:spcPct val="200000"/>
                        </a:lnSpc>
                        <a:spcAft>
                          <a:spcPts val="800"/>
                        </a:spcAft>
                        <a:buNone/>
                      </a:pPr>
                      <a:r>
                        <a:rPr lang="en-US" sz="18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Therapeutic</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1295" marR="51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95452721"/>
                  </a:ext>
                </a:extLst>
              </a:tr>
              <a:tr h="1052598">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1295" marR="51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1295" marR="51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4"/>
                      </a:pPr>
                      <a:r>
                        <a:rPr lang="en-US" sz="1800" b="1" dirty="0">
                          <a:effectLst/>
                          <a:latin typeface="Times New Roman" panose="02020603050405020304" pitchFamily="18" charset="0"/>
                          <a:ea typeface="Calibri" panose="020F0502020204030204" pitchFamily="34" charset="0"/>
                          <a:cs typeface="Arial" panose="020B0604020202020204" pitchFamily="34" charset="0"/>
                        </a:rPr>
                        <a:t>In symptomatic adults with CCTGA, severe systemic tricuspid regurgitation, and normal or mildly impaired RV systolic function, surgical tricuspid valve replacement is recommended to relieve symptoms and preserve RV function.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1295" marR="51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0475976"/>
                  </a:ext>
                </a:extLst>
              </a:tr>
              <a:tr h="1052598">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1295" marR="51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1295" marR="51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5"/>
                      </a:pPr>
                      <a:r>
                        <a:rPr lang="en-US" sz="1800" b="1" dirty="0">
                          <a:effectLst/>
                          <a:latin typeface="Times New Roman" panose="02020603050405020304" pitchFamily="18" charset="0"/>
                          <a:ea typeface="Calibri" panose="020F0502020204030204" pitchFamily="34" charset="0"/>
                          <a:cs typeface="Arial" panose="020B0604020202020204" pitchFamily="34" charset="0"/>
                        </a:rPr>
                        <a:t>In asymptomatic adults with CCTGA, severe systemic tricuspid regurgitation, and normal or mildly impaired RV systolic function, surgical tricuspid valve replacement is reasonable to preserve RV systolic function.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1295" marR="51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8463241"/>
                  </a:ext>
                </a:extLst>
              </a:tr>
              <a:tr h="779023">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1295" marR="51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1295" marR="51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6"/>
                      </a:pPr>
                      <a:r>
                        <a:rPr lang="en-US" sz="1800" b="1" dirty="0">
                          <a:effectLst/>
                          <a:latin typeface="Times New Roman" panose="02020603050405020304" pitchFamily="18" charset="0"/>
                          <a:ea typeface="Calibri" panose="020F0502020204030204" pitchFamily="34" charset="0"/>
                          <a:cs typeface="Arial" panose="020B0604020202020204" pitchFamily="34" charset="0"/>
                        </a:rPr>
                        <a:t>In symptomatic adults with CCTGA and high-grade atrioventricular block, physiological pacing (CRT or conduction system pacing) is reasonable to relieve symptoms.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1295" marR="51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68162984"/>
                  </a:ext>
                </a:extLst>
              </a:tr>
              <a:tr h="779023">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2b</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1295" marR="51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1295" marR="51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7"/>
                      </a:pPr>
                      <a:r>
                        <a:rPr lang="en-US" sz="1800" b="1" dirty="0">
                          <a:effectLst/>
                          <a:latin typeface="Times New Roman" panose="02020603050405020304" pitchFamily="18" charset="0"/>
                          <a:ea typeface="Calibri" panose="020F0502020204030204" pitchFamily="34" charset="0"/>
                          <a:cs typeface="Arial" panose="020B0604020202020204" pitchFamily="34" charset="0"/>
                        </a:rPr>
                        <a:t>In adults with CCTGA and heart failure with RV dysfunction, the use of GDMT may be reasonable to improve ventricular function and functional capacity.</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1295" marR="51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41331841"/>
                  </a:ext>
                </a:extLst>
              </a:tr>
              <a:tr h="1326173">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2b</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1295" marR="51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1295" marR="51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8"/>
                      </a:pPr>
                      <a:r>
                        <a:rPr lang="en-US" sz="1800" b="1" dirty="0">
                          <a:effectLst/>
                          <a:latin typeface="Times New Roman" panose="02020603050405020304" pitchFamily="18" charset="0"/>
                          <a:ea typeface="Calibri" panose="020F0502020204030204" pitchFamily="34" charset="0"/>
                          <a:cs typeface="Arial" panose="020B0604020202020204" pitchFamily="34" charset="0"/>
                        </a:rPr>
                        <a:t>In symptomatic adults with CCTGA and severe LVOT stenosis, surgical or transcatheter therapy to relieve LVOT obstruction may be considered to improve symptoms and preserve LV systolic function while accounting for the potential risk of worsening the severity of tricuspid regurgitation.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1295" marR="51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10899873"/>
                  </a:ext>
                </a:extLst>
              </a:tr>
            </a:tbl>
          </a:graphicData>
        </a:graphic>
      </p:graphicFrame>
    </p:spTree>
    <p:extLst>
      <p:ext uri="{BB962C8B-B14F-4D97-AF65-F5344CB8AC3E}">
        <p14:creationId xmlns:p14="http://schemas.microsoft.com/office/powerpoint/2010/main" val="2888532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A5627-5927-2EB5-1EC9-28BDD9D9D6E0}"/>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2AD8BAE-C96E-1E66-BB51-E5D8DF2E0DF5}"/>
              </a:ext>
            </a:extLst>
          </p:cNvPr>
          <p:cNvSpPr>
            <a:spLocks noGrp="1"/>
          </p:cNvSpPr>
          <p:nvPr>
            <p:ph type="sldNum" sz="quarter" idx="4"/>
          </p:nvPr>
        </p:nvSpPr>
        <p:spPr/>
        <p:txBody>
          <a:bodyPr/>
          <a:lstStyle/>
          <a:p>
            <a:fld id="{01CD3B2E-BC1C-6C4D-9D91-A67B950EE325}" type="slidenum">
              <a:rPr lang="en-US" smtClean="0"/>
              <a:pPr/>
              <a:t>17</a:t>
            </a:fld>
            <a:endParaRPr lang="en-US" dirty="0"/>
          </a:p>
        </p:txBody>
      </p:sp>
      <p:sp>
        <p:nvSpPr>
          <p:cNvPr id="2" name="Title 3">
            <a:extLst>
              <a:ext uri="{FF2B5EF4-FFF2-40B4-BE49-F238E27FC236}">
                <a16:creationId xmlns:a16="http://schemas.microsoft.com/office/drawing/2014/main" id="{892346AD-34FD-2695-3384-68C3C88CB34A}"/>
              </a:ext>
            </a:extLst>
          </p:cNvPr>
          <p:cNvSpPr>
            <a:spLocks noGrp="1"/>
          </p:cNvSpPr>
          <p:nvPr/>
        </p:nvSpPr>
        <p:spPr>
          <a:xfrm>
            <a:off x="4133849" y="381000"/>
            <a:ext cx="636270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 What Is New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E001588A-4705-40E1-B7F2-2B40C0923C53}"/>
              </a:ext>
            </a:extLst>
          </p:cNvPr>
          <p:cNvGraphicFramePr>
            <a:graphicFrameLocks noGrp="1"/>
          </p:cNvGraphicFramePr>
          <p:nvPr>
            <p:extLst>
              <p:ext uri="{D42A27DB-BD31-4B8C-83A1-F6EECF244321}">
                <p14:modId xmlns:p14="http://schemas.microsoft.com/office/powerpoint/2010/main" val="1120197769"/>
              </p:ext>
            </p:extLst>
          </p:nvPr>
        </p:nvGraphicFramePr>
        <p:xfrm>
          <a:off x="685800" y="1362889"/>
          <a:ext cx="13258799" cy="5503821"/>
        </p:xfrm>
        <a:graphic>
          <a:graphicData uri="http://schemas.openxmlformats.org/drawingml/2006/table">
            <a:tbl>
              <a:tblPr firstRow="1" firstCol="1" bandRow="1"/>
              <a:tblGrid>
                <a:gridCol w="1763208">
                  <a:extLst>
                    <a:ext uri="{9D8B030D-6E8A-4147-A177-3AD203B41FA5}">
                      <a16:colId xmlns:a16="http://schemas.microsoft.com/office/drawing/2014/main" val="2599722088"/>
                    </a:ext>
                  </a:extLst>
                </a:gridCol>
                <a:gridCol w="2451128">
                  <a:extLst>
                    <a:ext uri="{9D8B030D-6E8A-4147-A177-3AD203B41FA5}">
                      <a16:colId xmlns:a16="http://schemas.microsoft.com/office/drawing/2014/main" val="539961326"/>
                    </a:ext>
                  </a:extLst>
                </a:gridCol>
                <a:gridCol w="3721440">
                  <a:extLst>
                    <a:ext uri="{9D8B030D-6E8A-4147-A177-3AD203B41FA5}">
                      <a16:colId xmlns:a16="http://schemas.microsoft.com/office/drawing/2014/main" val="2773969090"/>
                    </a:ext>
                  </a:extLst>
                </a:gridCol>
                <a:gridCol w="5323023">
                  <a:extLst>
                    <a:ext uri="{9D8B030D-6E8A-4147-A177-3AD203B41FA5}">
                      <a16:colId xmlns:a16="http://schemas.microsoft.com/office/drawing/2014/main" val="1264233789"/>
                    </a:ext>
                  </a:extLst>
                </a:gridCol>
              </a:tblGrid>
              <a:tr h="1114701">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38991" marR="38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4.3.5. Tetralogy of Fallot</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38991" marR="38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38991" marR="38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2a: In adults with repaired TOF and appropriate ICD therapies for monomorphic ventricular tachycardia, adjunctive catheter ablation is reasonable to reduce ventricular tachyarrhythmia burden.</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38991" marR="38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6600825"/>
                  </a:ext>
                </a:extLst>
              </a:tr>
              <a:tr h="1305322">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38991" marR="38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4.3.5. Tetralogy of Fallot</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38991" marR="38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38991" marR="38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2a: In adults with repaired TOF with moderate or greater pulmonary valve dysfunction and progressive ventricular systolic dysfunction, pulmonary valve replacement (surgical or transcatheter) is reasonable to preserve ventricular function.</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38991" marR="38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7695265"/>
                  </a:ext>
                </a:extLst>
              </a:tr>
              <a:tr h="1305322">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38991" marR="38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4.3.7. Management of Right Ventricle-to-Pulmonary Artery Conduits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38991" marR="38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38991" marR="38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2a: In adults with an RV-to-PA conduit being considered for transcatheter intervention, preprocedural coronary CT is reasonable to assess conduit calcification, anatomic characteristics, and coronary artery proximity to guide procedural planning.</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38991" marR="38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39353438"/>
                  </a:ext>
                </a:extLst>
              </a:tr>
              <a:tr h="1495943">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Revised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38991" marR="38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4.3.7. Management of Right Ventricle-to-Pulmonary Artery Conduits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38991" marR="38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2a: RV-to-PA conduit intervention is reasonable for adults with an RV-to-PA conduit and moderate or greater PR or moderate or greater stenosis with reduced functional capacity or arrhythmia.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38991" marR="38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COR 1: For adults with an RV-to-PA conduit, severe stenosis and/or severe regurgitation, and symptoms or worsening functional capacity or a sustained arrhythmia, conduit intervention should be performed to improve cardiovascular status.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8991" marR="38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9667323"/>
                  </a:ext>
                </a:extLst>
              </a:tr>
            </a:tbl>
          </a:graphicData>
        </a:graphic>
      </p:graphicFrame>
    </p:spTree>
    <p:extLst>
      <p:ext uri="{BB962C8B-B14F-4D97-AF65-F5344CB8AC3E}">
        <p14:creationId xmlns:p14="http://schemas.microsoft.com/office/powerpoint/2010/main" val="399703899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D8C0C-F9D0-D34E-4588-261EAC887BAB}"/>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C98221A-9ED5-7820-3ADE-E7CFDE3E5D62}"/>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170</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extBox 1">
            <a:extLst>
              <a:ext uri="{FF2B5EF4-FFF2-40B4-BE49-F238E27FC236}">
                <a16:creationId xmlns:a16="http://schemas.microsoft.com/office/drawing/2014/main" id="{D319799F-35CD-CCA0-E913-299F1DD09855}"/>
              </a:ext>
            </a:extLst>
          </p:cNvPr>
          <p:cNvSpPr txBox="1"/>
          <p:nvPr/>
        </p:nvSpPr>
        <p:spPr>
          <a:xfrm>
            <a:off x="2482232" y="771703"/>
            <a:ext cx="9665933" cy="954107"/>
          </a:xfrm>
          <a:prstGeom prst="rect">
            <a:avLst/>
          </a:prstGeom>
          <a:noFill/>
        </p:spPr>
        <p:txBody>
          <a:bodyPr wrap="square">
            <a:spAutoFit/>
          </a:bodyPr>
          <a:lstStyle/>
          <a:p>
            <a:r>
              <a:rPr lang="en-US" sz="2800" dirty="0">
                <a:latin typeface="Lub Dub Medium" panose="020B0603030403020204" pitchFamily="34" charset="0"/>
              </a:rPr>
              <a:t>Table 39. Congenitally Corrected Transposition of the Great Arteries: Routine Follow-Up and Testing Intervals</a:t>
            </a:r>
          </a:p>
        </p:txBody>
      </p:sp>
      <p:graphicFrame>
        <p:nvGraphicFramePr>
          <p:cNvPr id="3" name="Table 2">
            <a:extLst>
              <a:ext uri="{FF2B5EF4-FFF2-40B4-BE49-F238E27FC236}">
                <a16:creationId xmlns:a16="http://schemas.microsoft.com/office/drawing/2014/main" id="{ECC38A7C-2999-44A7-5D43-B34FF51885A8}"/>
              </a:ext>
            </a:extLst>
          </p:cNvPr>
          <p:cNvGraphicFramePr>
            <a:graphicFrameLocks noGrp="1"/>
          </p:cNvGraphicFramePr>
          <p:nvPr>
            <p:extLst>
              <p:ext uri="{D42A27DB-BD31-4B8C-83A1-F6EECF244321}">
                <p14:modId xmlns:p14="http://schemas.microsoft.com/office/powerpoint/2010/main" val="3573045886"/>
              </p:ext>
            </p:extLst>
          </p:nvPr>
        </p:nvGraphicFramePr>
        <p:xfrm>
          <a:off x="2691445" y="1979711"/>
          <a:ext cx="8890954" cy="3041142"/>
        </p:xfrm>
        <a:graphic>
          <a:graphicData uri="http://schemas.openxmlformats.org/drawingml/2006/table">
            <a:tbl>
              <a:tblPr firstRow="1" firstCol="1" bandRow="1"/>
              <a:tblGrid>
                <a:gridCol w="2429203">
                  <a:extLst>
                    <a:ext uri="{9D8B030D-6E8A-4147-A177-3AD203B41FA5}">
                      <a16:colId xmlns:a16="http://schemas.microsoft.com/office/drawing/2014/main" val="4197007837"/>
                    </a:ext>
                  </a:extLst>
                </a:gridCol>
                <a:gridCol w="1465404">
                  <a:extLst>
                    <a:ext uri="{9D8B030D-6E8A-4147-A177-3AD203B41FA5}">
                      <a16:colId xmlns:a16="http://schemas.microsoft.com/office/drawing/2014/main" val="682225949"/>
                    </a:ext>
                  </a:extLst>
                </a:gridCol>
                <a:gridCol w="1520043">
                  <a:extLst>
                    <a:ext uri="{9D8B030D-6E8A-4147-A177-3AD203B41FA5}">
                      <a16:colId xmlns:a16="http://schemas.microsoft.com/office/drawing/2014/main" val="3105442549"/>
                    </a:ext>
                  </a:extLst>
                </a:gridCol>
                <a:gridCol w="1873854">
                  <a:extLst>
                    <a:ext uri="{9D8B030D-6E8A-4147-A177-3AD203B41FA5}">
                      <a16:colId xmlns:a16="http://schemas.microsoft.com/office/drawing/2014/main" val="1668570973"/>
                    </a:ext>
                  </a:extLst>
                </a:gridCol>
                <a:gridCol w="1602450">
                  <a:extLst>
                    <a:ext uri="{9D8B030D-6E8A-4147-A177-3AD203B41FA5}">
                      <a16:colId xmlns:a16="http://schemas.microsoft.com/office/drawing/2014/main" val="3239638885"/>
                    </a:ext>
                  </a:extLst>
                </a:gridCol>
              </a:tblGrid>
              <a:tr h="481411">
                <a:tc>
                  <a:txBody>
                    <a:bodyPr/>
                    <a:lstStyle/>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Type of Follow-Up or Testing</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Physiological Stage A*</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dirty="0">
                          <a:effectLst/>
                          <a:latin typeface="Times New Roman" panose="02020603050405020304" pitchFamily="18" charset="0"/>
                          <a:ea typeface="Times New Roman" panose="02020603050405020304" pitchFamily="18" charset="0"/>
                          <a:cs typeface="Arial" panose="020B0604020202020204" pitchFamily="34" charset="0"/>
                        </a:rPr>
                        <a:t>Physiological Stage B* (</a:t>
                      </a:r>
                      <a:r>
                        <a:rPr lang="en-US" sz="1800" b="1" kern="100" dirty="0" err="1">
                          <a:effectLst/>
                          <a:latin typeface="Times New Roman" panose="02020603050405020304" pitchFamily="18" charset="0"/>
                          <a:ea typeface="Times New Roman" panose="02020603050405020304" pitchFamily="18" charset="0"/>
                          <a:cs typeface="Arial" panose="020B0604020202020204" pitchFamily="34" charset="0"/>
                        </a:rPr>
                        <a:t>mo</a:t>
                      </a:r>
                      <a:r>
                        <a:rPr lang="en-US" sz="1800" b="1" kern="1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dirty="0">
                          <a:effectLst/>
                          <a:latin typeface="Times New Roman" panose="02020603050405020304" pitchFamily="18" charset="0"/>
                          <a:ea typeface="Times New Roman" panose="02020603050405020304" pitchFamily="18" charset="0"/>
                          <a:cs typeface="Arial" panose="020B0604020202020204" pitchFamily="34" charset="0"/>
                        </a:rPr>
                        <a:t>Physiological Stage C* (</a:t>
                      </a:r>
                      <a:r>
                        <a:rPr lang="en-US" sz="1800" b="1" kern="100" dirty="0" err="1">
                          <a:effectLst/>
                          <a:latin typeface="Times New Roman" panose="02020603050405020304" pitchFamily="18" charset="0"/>
                          <a:ea typeface="Times New Roman" panose="02020603050405020304" pitchFamily="18" charset="0"/>
                          <a:cs typeface="Arial" panose="020B0604020202020204" pitchFamily="34" charset="0"/>
                        </a:rPr>
                        <a:t>mo</a:t>
                      </a:r>
                      <a:r>
                        <a:rPr lang="en-US" sz="1800" b="1" kern="1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dirty="0">
                          <a:effectLst/>
                          <a:latin typeface="Times New Roman" panose="02020603050405020304" pitchFamily="18" charset="0"/>
                          <a:ea typeface="Times New Roman" panose="02020603050405020304" pitchFamily="18" charset="0"/>
                          <a:cs typeface="Arial" panose="020B0604020202020204" pitchFamily="34" charset="0"/>
                        </a:rPr>
                        <a:t>Physiological Stage D* (</a:t>
                      </a:r>
                      <a:r>
                        <a:rPr lang="en-US" sz="1800" b="1" kern="100" dirty="0" err="1">
                          <a:effectLst/>
                          <a:latin typeface="Times New Roman" panose="02020603050405020304" pitchFamily="18" charset="0"/>
                          <a:ea typeface="Times New Roman" panose="02020603050405020304" pitchFamily="18" charset="0"/>
                          <a:cs typeface="Arial" panose="020B0604020202020204" pitchFamily="34" charset="0"/>
                        </a:rPr>
                        <a:t>mo</a:t>
                      </a:r>
                      <a:r>
                        <a:rPr lang="en-US" sz="1800" b="1" kern="1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9187462"/>
                  </a:ext>
                </a:extLst>
              </a:tr>
              <a:tr h="889496">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Outpatient ACHD cardiologist</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N/A</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7846946"/>
                  </a:ext>
                </a:extLst>
              </a:tr>
              <a:tr h="408085">
                <a:tc>
                  <a:txBody>
                    <a:bodyPr/>
                    <a:lstStyle/>
                    <a:p>
                      <a:pPr marL="0" marR="0">
                        <a:lnSpc>
                          <a:spcPct val="2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Electrocardiogram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57048047"/>
                  </a:ext>
                </a:extLst>
              </a:tr>
              <a:tr h="889496">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Transthoracic echocardiogram</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N/A</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8950373"/>
                  </a:ext>
                </a:extLst>
              </a:tr>
            </a:tbl>
          </a:graphicData>
        </a:graphic>
      </p:graphicFrame>
      <p:sp>
        <p:nvSpPr>
          <p:cNvPr id="6" name="TextBox 5">
            <a:extLst>
              <a:ext uri="{FF2B5EF4-FFF2-40B4-BE49-F238E27FC236}">
                <a16:creationId xmlns:a16="http://schemas.microsoft.com/office/drawing/2014/main" id="{69349252-C530-0A48-D5DA-40CAA250E3D7}"/>
              </a:ext>
            </a:extLst>
          </p:cNvPr>
          <p:cNvSpPr txBox="1"/>
          <p:nvPr/>
        </p:nvSpPr>
        <p:spPr>
          <a:xfrm>
            <a:off x="2691445" y="5274754"/>
            <a:ext cx="8890954" cy="2123658"/>
          </a:xfrm>
          <a:prstGeom prst="rect">
            <a:avLst/>
          </a:prstGeom>
          <a:noFill/>
        </p:spPr>
        <p:txBody>
          <a:bodyPr wrap="square">
            <a:spAutoFit/>
          </a:bodyPr>
          <a:lstStyle/>
          <a:p>
            <a:r>
              <a:rPr lang="en-US" sz="1200" dirty="0">
                <a:latin typeface="Lub Dub Medium" panose="020B0603030403020204" pitchFamily="34" charset="0"/>
              </a:rPr>
              <a:t>For recommendations regarding CMR and cardiac CT, see supportive text for recommendation #2. </a:t>
            </a:r>
          </a:p>
          <a:p>
            <a:endParaRPr lang="en-US" sz="1200" dirty="0">
              <a:latin typeface="Lub Dub Medium" panose="020B0603030403020204" pitchFamily="34" charset="0"/>
            </a:endParaRPr>
          </a:p>
          <a:p>
            <a:r>
              <a:rPr lang="en-US" sz="1200" dirty="0">
                <a:latin typeface="Lub Dub Medium" panose="020B0603030403020204" pitchFamily="34" charset="0"/>
              </a:rPr>
              <a:t>For recommendations regarding ambulatory rhythm monitoring, see supportive text for recommendation #3.</a:t>
            </a:r>
          </a:p>
          <a:p>
            <a:endParaRPr lang="en-US" sz="1200" dirty="0">
              <a:latin typeface="Lub Dub Medium" panose="020B0603030403020204" pitchFamily="34" charset="0"/>
            </a:endParaRPr>
          </a:p>
          <a:p>
            <a:r>
              <a:rPr lang="en-US" sz="1200" dirty="0">
                <a:latin typeface="Lub Dub Medium" panose="020B0603030403020204" pitchFamily="34" charset="0"/>
              </a:rPr>
              <a:t>Modified with permission from Stout et al. Copyright 2018 American Heart Association, Inc. and American College of Cardiology Foundation.</a:t>
            </a:r>
          </a:p>
          <a:p>
            <a:endParaRPr lang="en-US" sz="1200" dirty="0">
              <a:latin typeface="Lub Dub Medium" panose="020B0603030403020204" pitchFamily="34" charset="0"/>
            </a:endParaRPr>
          </a:p>
          <a:p>
            <a:r>
              <a:rPr lang="en-US" sz="1200" dirty="0">
                <a:latin typeface="Lub Dub Medium" panose="020B0603030403020204" pitchFamily="34" charset="0"/>
              </a:rPr>
              <a:t>*See Section 2.2 for details on the ACHD anatomic and physiological classification system.</a:t>
            </a:r>
          </a:p>
          <a:p>
            <a:endParaRPr lang="en-US" sz="1200" dirty="0">
              <a:latin typeface="Lub Dub Medium" panose="020B0603030403020204" pitchFamily="34" charset="0"/>
            </a:endParaRPr>
          </a:p>
          <a:p>
            <a:r>
              <a:rPr lang="en-US" sz="1200" dirty="0">
                <a:latin typeface="Lub Dub Medium" panose="020B0603030403020204" pitchFamily="34" charset="0"/>
              </a:rPr>
              <a:t>ACHD indicates adult congenital heart disease; CMR, cardiovascular magnetic resonance; CT, computed tomography; and N/A, not applicable.</a:t>
            </a:r>
          </a:p>
        </p:txBody>
      </p:sp>
    </p:spTree>
    <p:extLst>
      <p:ext uri="{BB962C8B-B14F-4D97-AF65-F5344CB8AC3E}">
        <p14:creationId xmlns:p14="http://schemas.microsoft.com/office/powerpoint/2010/main" val="242202598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F508A-E1B5-47E1-DD68-982C6C95EF1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CE382DD-B5FA-8168-5E7C-93C8153A63D7}"/>
              </a:ext>
            </a:extLst>
          </p:cNvPr>
          <p:cNvSpPr txBox="1"/>
          <p:nvPr/>
        </p:nvSpPr>
        <p:spPr>
          <a:xfrm>
            <a:off x="4022416" y="1295400"/>
            <a:ext cx="6585567" cy="954107"/>
          </a:xfrm>
          <a:prstGeom prst="rect">
            <a:avLst/>
          </a:prstGeom>
          <a:noFill/>
        </p:spPr>
        <p:txBody>
          <a:bodyPr wrap="square">
            <a:spAutoFit/>
          </a:bodyPr>
          <a:lstStyle/>
          <a:p>
            <a:r>
              <a:rPr lang="en-US" sz="2800" dirty="0">
                <a:latin typeface="Lub Dub Medium" panose="020B0603030403020204" pitchFamily="34" charset="0"/>
              </a:rPr>
              <a:t>Table 40. Truncus Arteriosus: Routine Follow-Up and Testing Intervals</a:t>
            </a:r>
          </a:p>
        </p:txBody>
      </p:sp>
      <p:graphicFrame>
        <p:nvGraphicFramePr>
          <p:cNvPr id="3" name="Table 2">
            <a:extLst>
              <a:ext uri="{FF2B5EF4-FFF2-40B4-BE49-F238E27FC236}">
                <a16:creationId xmlns:a16="http://schemas.microsoft.com/office/drawing/2014/main" id="{31DD43D9-BCE4-3511-6546-71FC292B2E0B}"/>
              </a:ext>
            </a:extLst>
          </p:cNvPr>
          <p:cNvGraphicFramePr>
            <a:graphicFrameLocks noGrp="1"/>
          </p:cNvGraphicFramePr>
          <p:nvPr>
            <p:extLst>
              <p:ext uri="{D42A27DB-BD31-4B8C-83A1-F6EECF244321}">
                <p14:modId xmlns:p14="http://schemas.microsoft.com/office/powerpoint/2010/main" val="3060478801"/>
              </p:ext>
            </p:extLst>
          </p:nvPr>
        </p:nvGraphicFramePr>
        <p:xfrm>
          <a:off x="2796381" y="2650059"/>
          <a:ext cx="8938419" cy="3041142"/>
        </p:xfrm>
        <a:graphic>
          <a:graphicData uri="http://schemas.openxmlformats.org/drawingml/2006/table">
            <a:tbl>
              <a:tblPr firstRow="1" firstCol="1" bandRow="1"/>
              <a:tblGrid>
                <a:gridCol w="2578132">
                  <a:extLst>
                    <a:ext uri="{9D8B030D-6E8A-4147-A177-3AD203B41FA5}">
                      <a16:colId xmlns:a16="http://schemas.microsoft.com/office/drawing/2014/main" val="1780374233"/>
                    </a:ext>
                  </a:extLst>
                </a:gridCol>
                <a:gridCol w="1546879">
                  <a:extLst>
                    <a:ext uri="{9D8B030D-6E8A-4147-A177-3AD203B41FA5}">
                      <a16:colId xmlns:a16="http://schemas.microsoft.com/office/drawing/2014/main" val="309197261"/>
                    </a:ext>
                  </a:extLst>
                </a:gridCol>
                <a:gridCol w="1546879">
                  <a:extLst>
                    <a:ext uri="{9D8B030D-6E8A-4147-A177-3AD203B41FA5}">
                      <a16:colId xmlns:a16="http://schemas.microsoft.com/office/drawing/2014/main" val="72722744"/>
                    </a:ext>
                  </a:extLst>
                </a:gridCol>
                <a:gridCol w="1655196">
                  <a:extLst>
                    <a:ext uri="{9D8B030D-6E8A-4147-A177-3AD203B41FA5}">
                      <a16:colId xmlns:a16="http://schemas.microsoft.com/office/drawing/2014/main" val="3468362460"/>
                    </a:ext>
                  </a:extLst>
                </a:gridCol>
                <a:gridCol w="1611333">
                  <a:extLst>
                    <a:ext uri="{9D8B030D-6E8A-4147-A177-3AD203B41FA5}">
                      <a16:colId xmlns:a16="http://schemas.microsoft.com/office/drawing/2014/main" val="3137815640"/>
                    </a:ext>
                  </a:extLst>
                </a:gridCol>
              </a:tblGrid>
              <a:tr h="456705">
                <a:tc>
                  <a:txBody>
                    <a:bodyPr/>
                    <a:lstStyle/>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Type of Follow-Up or Testing</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Physiological Stage A* (mo)</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Physiological Stage B* (mo)</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Physiological Stages C* (mo)</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dirty="0">
                          <a:effectLst/>
                          <a:latin typeface="Times New Roman" panose="02020603050405020304" pitchFamily="18" charset="0"/>
                          <a:ea typeface="Times New Roman" panose="02020603050405020304" pitchFamily="18" charset="0"/>
                          <a:cs typeface="Arial" panose="020B0604020202020204" pitchFamily="34" charset="0"/>
                        </a:rPr>
                        <a:t>Physiological Stage D* (</a:t>
                      </a:r>
                      <a:r>
                        <a:rPr lang="en-US" sz="1800" b="1" kern="100" dirty="0" err="1">
                          <a:effectLst/>
                          <a:latin typeface="Times New Roman" panose="02020603050405020304" pitchFamily="18" charset="0"/>
                          <a:ea typeface="Times New Roman" panose="02020603050405020304" pitchFamily="18" charset="0"/>
                          <a:cs typeface="Arial" panose="020B0604020202020204" pitchFamily="34" charset="0"/>
                        </a:rPr>
                        <a:t>mo</a:t>
                      </a:r>
                      <a:r>
                        <a:rPr lang="en-US" sz="1800" b="1" kern="1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1294334"/>
                  </a:ext>
                </a:extLst>
              </a:tr>
              <a:tr h="843847">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Outpatient ACHD cardiologist</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N/A</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3–6</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3–6</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7492719"/>
                  </a:ext>
                </a:extLst>
              </a:tr>
              <a:tr h="387142">
                <a:tc>
                  <a:txBody>
                    <a:bodyPr/>
                    <a:lstStyle/>
                    <a:p>
                      <a:pPr marL="0" marR="0">
                        <a:lnSpc>
                          <a:spcPct val="2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Electrocardiogram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dirty="0">
                          <a:effectLst/>
                          <a:latin typeface="Times New Roman" panose="02020603050405020304" pitchFamily="18" charset="0"/>
                          <a:ea typeface="Times New Roman" panose="02020603050405020304" pitchFamily="18" charset="0"/>
                          <a:cs typeface="Arial" panose="020B0604020202020204" pitchFamily="34"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6–12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6–12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56034446"/>
                  </a:ext>
                </a:extLst>
              </a:tr>
              <a:tr h="843847">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Transthoracic echocardiogram</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N/A</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6–12</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6–12</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67935605"/>
                  </a:ext>
                </a:extLst>
              </a:tr>
            </a:tbl>
          </a:graphicData>
        </a:graphic>
      </p:graphicFrame>
      <p:sp>
        <p:nvSpPr>
          <p:cNvPr id="5" name="TextBox 4">
            <a:extLst>
              <a:ext uri="{FF2B5EF4-FFF2-40B4-BE49-F238E27FC236}">
                <a16:creationId xmlns:a16="http://schemas.microsoft.com/office/drawing/2014/main" id="{EE62A7D1-FC36-D670-0EFF-BDDBE5B8A408}"/>
              </a:ext>
            </a:extLst>
          </p:cNvPr>
          <p:cNvSpPr txBox="1"/>
          <p:nvPr/>
        </p:nvSpPr>
        <p:spPr>
          <a:xfrm>
            <a:off x="2796381" y="5867400"/>
            <a:ext cx="6957220" cy="646331"/>
          </a:xfrm>
          <a:prstGeom prst="rect">
            <a:avLst/>
          </a:prstGeom>
          <a:noFill/>
        </p:spPr>
        <p:txBody>
          <a:bodyPr wrap="square">
            <a:spAutoFit/>
          </a:bodyPr>
          <a:lstStyle/>
          <a:p>
            <a:r>
              <a:rPr lang="en-US" sz="1200" dirty="0">
                <a:latin typeface="Lub Dub Medium" panose="020B0603030403020204" pitchFamily="34" charset="0"/>
              </a:rPr>
              <a:t>*See Section 2.2 for details on the ACHD anatomic and physiological classification system.</a:t>
            </a:r>
          </a:p>
          <a:p>
            <a:endParaRPr lang="en-US" sz="1200" dirty="0">
              <a:latin typeface="Lub Dub Medium" panose="020B0603030403020204" pitchFamily="34" charset="0"/>
            </a:endParaRPr>
          </a:p>
          <a:p>
            <a:r>
              <a:rPr lang="en-US" sz="1200" dirty="0">
                <a:latin typeface="Lub Dub Medium" panose="020B0603030403020204" pitchFamily="34" charset="0"/>
              </a:rPr>
              <a:t>ACHD indicates adult congenital heart disease; and N/A, not applicable.</a:t>
            </a:r>
          </a:p>
        </p:txBody>
      </p:sp>
    </p:spTree>
    <p:extLst>
      <p:ext uri="{BB962C8B-B14F-4D97-AF65-F5344CB8AC3E}">
        <p14:creationId xmlns:p14="http://schemas.microsoft.com/office/powerpoint/2010/main" val="252000800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CBC91-B198-77F2-1826-06F0B75AFF56}"/>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9FD8794-78ED-ACCC-F095-0905C9C18F8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172</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extBox 1">
            <a:extLst>
              <a:ext uri="{FF2B5EF4-FFF2-40B4-BE49-F238E27FC236}">
                <a16:creationId xmlns:a16="http://schemas.microsoft.com/office/drawing/2014/main" id="{006D0B18-096B-B0A4-DEFE-59518B43DC09}"/>
              </a:ext>
            </a:extLst>
          </p:cNvPr>
          <p:cNvSpPr txBox="1"/>
          <p:nvPr/>
        </p:nvSpPr>
        <p:spPr>
          <a:xfrm>
            <a:off x="3573308" y="1295400"/>
            <a:ext cx="7483784" cy="954107"/>
          </a:xfrm>
          <a:prstGeom prst="rect">
            <a:avLst/>
          </a:prstGeom>
          <a:noFill/>
        </p:spPr>
        <p:txBody>
          <a:bodyPr wrap="square">
            <a:spAutoFit/>
          </a:bodyPr>
          <a:lstStyle/>
          <a:p>
            <a:r>
              <a:rPr lang="en-US" sz="2800" dirty="0">
                <a:latin typeface="Lub Dub Medium" panose="020B0603030403020204" pitchFamily="34" charset="0"/>
              </a:rPr>
              <a:t>Table 41. Surgical Management Options for Types of Double-Outlet Right Ventricle</a:t>
            </a:r>
          </a:p>
        </p:txBody>
      </p:sp>
      <p:graphicFrame>
        <p:nvGraphicFramePr>
          <p:cNvPr id="3" name="Table 2">
            <a:extLst>
              <a:ext uri="{FF2B5EF4-FFF2-40B4-BE49-F238E27FC236}">
                <a16:creationId xmlns:a16="http://schemas.microsoft.com/office/drawing/2014/main" id="{2C5810BA-664F-09EA-F22D-EC179E6B5E10}"/>
              </a:ext>
            </a:extLst>
          </p:cNvPr>
          <p:cNvGraphicFramePr>
            <a:graphicFrameLocks noGrp="1"/>
          </p:cNvGraphicFramePr>
          <p:nvPr>
            <p:extLst>
              <p:ext uri="{D42A27DB-BD31-4B8C-83A1-F6EECF244321}">
                <p14:modId xmlns:p14="http://schemas.microsoft.com/office/powerpoint/2010/main" val="3061103085"/>
              </p:ext>
            </p:extLst>
          </p:nvPr>
        </p:nvGraphicFramePr>
        <p:xfrm>
          <a:off x="2555875" y="2590800"/>
          <a:ext cx="9518650" cy="3979882"/>
        </p:xfrm>
        <a:graphic>
          <a:graphicData uri="http://schemas.openxmlformats.org/drawingml/2006/table">
            <a:tbl>
              <a:tblPr firstRow="1" firstCol="1" bandRow="1"/>
              <a:tblGrid>
                <a:gridCol w="4757337">
                  <a:extLst>
                    <a:ext uri="{9D8B030D-6E8A-4147-A177-3AD203B41FA5}">
                      <a16:colId xmlns:a16="http://schemas.microsoft.com/office/drawing/2014/main" val="2274991307"/>
                    </a:ext>
                  </a:extLst>
                </a:gridCol>
                <a:gridCol w="4761313">
                  <a:extLst>
                    <a:ext uri="{9D8B030D-6E8A-4147-A177-3AD203B41FA5}">
                      <a16:colId xmlns:a16="http://schemas.microsoft.com/office/drawing/2014/main" val="2780082703"/>
                    </a:ext>
                  </a:extLst>
                </a:gridCol>
              </a:tblGrid>
              <a:tr h="498042">
                <a:tc>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rPr>
                        <a:t>Type of Double-Outlet Right Ventricle Physiology</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rPr>
                        <a:t>Surgical Management Options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85167167"/>
                  </a:ext>
                </a:extLst>
              </a:tr>
              <a:tr h="735266">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Ventricular septal defect type with double-outlet right ventricle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Left ventricle to aorta intracardiac baffle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0051635"/>
                  </a:ext>
                </a:extLst>
              </a:tr>
              <a:tr h="980355">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Tetralogy of Fallot type with pulmonary stenosis or atresia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Left ventricle to aorta intracardiac baffle with right ventricular outflow tract reconstruction or right ventricle to pulmonary artery conduit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5071394"/>
                  </a:ext>
                </a:extLst>
              </a:tr>
              <a:tr h="980355">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dextro-transposition of the great arteries type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Arterial switch operation with closure of ventricular septal defect; Rastelli-type repair; aortic translocation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70360606"/>
                  </a:ext>
                </a:extLst>
              </a:tr>
              <a:tr h="735266">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Hypoplastic ventricle with single-ventricle type physiology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Fontan operation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3434929"/>
                  </a:ext>
                </a:extLst>
              </a:tr>
            </a:tbl>
          </a:graphicData>
        </a:graphic>
      </p:graphicFrame>
    </p:spTree>
    <p:extLst>
      <p:ext uri="{BB962C8B-B14F-4D97-AF65-F5344CB8AC3E}">
        <p14:creationId xmlns:p14="http://schemas.microsoft.com/office/powerpoint/2010/main" val="217477628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F1038-2B00-B027-2FA5-047839678B5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44F898E-BF0A-7C43-B990-6AB4EF3CE96C}"/>
              </a:ext>
            </a:extLst>
          </p:cNvPr>
          <p:cNvSpPr txBox="1"/>
          <p:nvPr/>
        </p:nvSpPr>
        <p:spPr>
          <a:xfrm>
            <a:off x="3082054" y="381000"/>
            <a:ext cx="8466292" cy="523220"/>
          </a:xfrm>
          <a:prstGeom prst="rect">
            <a:avLst/>
          </a:prstGeom>
          <a:noFill/>
        </p:spPr>
        <p:txBody>
          <a:bodyPr wrap="square">
            <a:spAutoFit/>
          </a:bodyPr>
          <a:lstStyle/>
          <a:p>
            <a:r>
              <a:rPr lang="en-US" sz="2800" dirty="0">
                <a:latin typeface="Lub Dub Medium" panose="020B0603030403020204" pitchFamily="34" charset="0"/>
              </a:rPr>
              <a:t>Fontan Palliation of Single-Ventricle Physiology</a:t>
            </a:r>
          </a:p>
        </p:txBody>
      </p:sp>
      <p:graphicFrame>
        <p:nvGraphicFramePr>
          <p:cNvPr id="3" name="Table 2">
            <a:extLst>
              <a:ext uri="{FF2B5EF4-FFF2-40B4-BE49-F238E27FC236}">
                <a16:creationId xmlns:a16="http://schemas.microsoft.com/office/drawing/2014/main" id="{B202C2E1-4E6F-B442-8BE0-84D167D3F3A4}"/>
              </a:ext>
            </a:extLst>
          </p:cNvPr>
          <p:cNvGraphicFramePr>
            <a:graphicFrameLocks noGrp="1"/>
          </p:cNvGraphicFramePr>
          <p:nvPr>
            <p:extLst>
              <p:ext uri="{D42A27DB-BD31-4B8C-83A1-F6EECF244321}">
                <p14:modId xmlns:p14="http://schemas.microsoft.com/office/powerpoint/2010/main" val="3941920218"/>
              </p:ext>
            </p:extLst>
          </p:nvPr>
        </p:nvGraphicFramePr>
        <p:xfrm>
          <a:off x="1933575" y="1067384"/>
          <a:ext cx="10763250" cy="6094832"/>
        </p:xfrm>
        <a:graphic>
          <a:graphicData uri="http://schemas.openxmlformats.org/drawingml/2006/table">
            <a:tbl>
              <a:tblPr firstRow="1" firstCol="1" bandRow="1"/>
              <a:tblGrid>
                <a:gridCol w="1540797">
                  <a:extLst>
                    <a:ext uri="{9D8B030D-6E8A-4147-A177-3AD203B41FA5}">
                      <a16:colId xmlns:a16="http://schemas.microsoft.com/office/drawing/2014/main" val="1942112451"/>
                    </a:ext>
                  </a:extLst>
                </a:gridCol>
                <a:gridCol w="1436000">
                  <a:extLst>
                    <a:ext uri="{9D8B030D-6E8A-4147-A177-3AD203B41FA5}">
                      <a16:colId xmlns:a16="http://schemas.microsoft.com/office/drawing/2014/main" val="3360020968"/>
                    </a:ext>
                  </a:extLst>
                </a:gridCol>
                <a:gridCol w="7786453">
                  <a:extLst>
                    <a:ext uri="{9D8B030D-6E8A-4147-A177-3AD203B41FA5}">
                      <a16:colId xmlns:a16="http://schemas.microsoft.com/office/drawing/2014/main" val="3472544853"/>
                    </a:ext>
                  </a:extLst>
                </a:gridCol>
              </a:tblGrid>
              <a:tr h="754110">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0436" marR="40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0000"/>
                        </a:lnSpc>
                        <a:spcAft>
                          <a:spcPts val="800"/>
                        </a:spcAft>
                        <a:buNone/>
                      </a:pPr>
                      <a:r>
                        <a:rPr lang="en-US" sz="1800" b="1">
                          <a:effectLst/>
                          <a:latin typeface="Times New Roman" panose="02020603050405020304" pitchFamily="18" charset="0"/>
                          <a:ea typeface="Calibri" panose="020F0502020204030204" pitchFamily="34" charset="0"/>
                          <a:cs typeface="Arial" panose="020B0604020202020204" pitchFamily="34" charset="0"/>
                        </a:rPr>
                        <a:t>Recommendations for Fontan Palliation of Single-Ventricle Physiology</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Referenced studies that support recommendations are summarized in the Evidence Table.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0436" marR="40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4133448586"/>
                  </a:ext>
                </a:extLst>
              </a:tr>
              <a:tr h="379334">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COR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0436" marR="40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LOE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0436" marR="40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Recommendations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0436" marR="40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8472384"/>
                  </a:ext>
                </a:extLst>
              </a:tr>
              <a:tr h="379334">
                <a:tc gridSpan="3">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Diagnostic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0436" marR="40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3502771921"/>
                  </a:ext>
                </a:extLst>
              </a:tr>
              <a:tr h="1118734">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0436" marR="40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0436" marR="40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a:pPr>
                      <a:r>
                        <a:rPr lang="en-US" sz="1800" b="1" dirty="0">
                          <a:effectLst/>
                          <a:latin typeface="Times New Roman" panose="02020603050405020304" pitchFamily="18" charset="0"/>
                          <a:ea typeface="FrutigerLTStd-Light"/>
                          <a:cs typeface="Arial" panose="020B0604020202020204" pitchFamily="34" charset="0"/>
                        </a:rPr>
                        <a:t>In adults with Fontan circulation and evidence of progressive Fontan circulatory failure, formal evaluation by a heart failure/transplant cardiologist with experience in heart transplantation in the adult Fontan population is recommended.</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0436" marR="40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78011893"/>
                  </a:ext>
                </a:extLst>
              </a:tr>
              <a:tr h="894987">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0436" marR="40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0436" marR="40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2"/>
                      </a:pPr>
                      <a:r>
                        <a:rPr lang="en-US" sz="1800" b="1" dirty="0">
                          <a:effectLst/>
                          <a:latin typeface="Times New Roman" panose="02020603050405020304" pitchFamily="18" charset="0"/>
                          <a:ea typeface="FrutigerLTStd-Light"/>
                          <a:cs typeface="Arial" panose="020B0604020202020204" pitchFamily="34" charset="0"/>
                        </a:rPr>
                        <a:t>In adults with Fontan circulation, imaging and laboratory evaluation of the liver should be performed at least annually to screen for hepatocellular carcinoma and for evidence of progressive Fontan-associated liver disease (FALD).</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0436" marR="40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3981181"/>
                  </a:ext>
                </a:extLst>
              </a:tr>
              <a:tr h="671241">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0436" marR="40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C-EO</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0436" marR="40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3"/>
                      </a:pPr>
                      <a:r>
                        <a:rPr lang="en-US" sz="1800" b="1" dirty="0">
                          <a:effectLst/>
                          <a:latin typeface="Times New Roman" panose="02020603050405020304" pitchFamily="18" charset="0"/>
                          <a:ea typeface="FrutigerLTStd-Light"/>
                          <a:cs typeface="Arial" panose="020B0604020202020204" pitchFamily="34" charset="0"/>
                        </a:rPr>
                        <a:t>In adults being considered for Fontan palliation or Fontan conversion, cardiac catheterization should be performed to ensure the presence of acceptable hemodynamics.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0436" marR="40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7282379"/>
                  </a:ext>
                </a:extLst>
              </a:tr>
              <a:tr h="1118734">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0436" marR="40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C-EO</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0436" marR="40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4"/>
                      </a:pPr>
                      <a:r>
                        <a:rPr lang="en-US" sz="1800" b="1" dirty="0">
                          <a:effectLst/>
                          <a:latin typeface="Times New Roman" panose="02020603050405020304" pitchFamily="18" charset="0"/>
                          <a:ea typeface="FrutigerLTStd-Light"/>
                          <a:cs typeface="Arial" panose="020B0604020202020204" pitchFamily="34" charset="0"/>
                        </a:rPr>
                        <a:t>In adults with Fontan circulation and new-onset or worsening atrial tachyarrhythmias, evaluation with imaging and follow-up cardiac catheterization as indicated is recommended to assess for potential contributory anatomic or hemodynamic abnormalities and Fontan-pathway thrombosis.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0436" marR="40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1374287"/>
                  </a:ext>
                </a:extLst>
              </a:tr>
            </a:tbl>
          </a:graphicData>
        </a:graphic>
      </p:graphicFrame>
    </p:spTree>
    <p:extLst>
      <p:ext uri="{BB962C8B-B14F-4D97-AF65-F5344CB8AC3E}">
        <p14:creationId xmlns:p14="http://schemas.microsoft.com/office/powerpoint/2010/main" val="68670124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1A46D-8236-EEFB-ADB0-2D7DC2A7AE69}"/>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7722032-3BD9-8396-C215-5735ACAE2F42}"/>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174</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extBox 1">
            <a:extLst>
              <a:ext uri="{FF2B5EF4-FFF2-40B4-BE49-F238E27FC236}">
                <a16:creationId xmlns:a16="http://schemas.microsoft.com/office/drawing/2014/main" id="{73F91EE7-F077-D87F-AA68-E6B0D855185E}"/>
              </a:ext>
            </a:extLst>
          </p:cNvPr>
          <p:cNvSpPr txBox="1"/>
          <p:nvPr/>
        </p:nvSpPr>
        <p:spPr>
          <a:xfrm>
            <a:off x="2438399" y="991255"/>
            <a:ext cx="9753600" cy="523220"/>
          </a:xfrm>
          <a:prstGeom prst="rect">
            <a:avLst/>
          </a:prstGeom>
          <a:noFill/>
        </p:spPr>
        <p:txBody>
          <a:bodyPr wrap="square">
            <a:spAutoFit/>
          </a:bodyPr>
          <a:lstStyle/>
          <a:p>
            <a:r>
              <a:rPr lang="en-US" sz="2800" dirty="0">
                <a:latin typeface="Lub Dub Medium" panose="020B0603030403020204" pitchFamily="34" charset="0"/>
              </a:rPr>
              <a:t>Fontan Palliation of Single-Ventricle Physiology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8DC74E22-6237-A795-DD39-21DA154B5C86}"/>
              </a:ext>
            </a:extLst>
          </p:cNvPr>
          <p:cNvGraphicFramePr>
            <a:graphicFrameLocks noGrp="1"/>
          </p:cNvGraphicFramePr>
          <p:nvPr>
            <p:extLst>
              <p:ext uri="{D42A27DB-BD31-4B8C-83A1-F6EECF244321}">
                <p14:modId xmlns:p14="http://schemas.microsoft.com/office/powerpoint/2010/main" val="1917831320"/>
              </p:ext>
            </p:extLst>
          </p:nvPr>
        </p:nvGraphicFramePr>
        <p:xfrm>
          <a:off x="2133599" y="1751945"/>
          <a:ext cx="10363201" cy="5486400"/>
        </p:xfrm>
        <a:graphic>
          <a:graphicData uri="http://schemas.openxmlformats.org/drawingml/2006/table">
            <a:tbl>
              <a:tblPr firstRow="1" firstCol="1" bandRow="1"/>
              <a:tblGrid>
                <a:gridCol w="1537101">
                  <a:extLst>
                    <a:ext uri="{9D8B030D-6E8A-4147-A177-3AD203B41FA5}">
                      <a16:colId xmlns:a16="http://schemas.microsoft.com/office/drawing/2014/main" val="1547144961"/>
                    </a:ext>
                  </a:extLst>
                </a:gridCol>
                <a:gridCol w="1329053">
                  <a:extLst>
                    <a:ext uri="{9D8B030D-6E8A-4147-A177-3AD203B41FA5}">
                      <a16:colId xmlns:a16="http://schemas.microsoft.com/office/drawing/2014/main" val="2845831328"/>
                    </a:ext>
                  </a:extLst>
                </a:gridCol>
                <a:gridCol w="7497047">
                  <a:extLst>
                    <a:ext uri="{9D8B030D-6E8A-4147-A177-3AD203B41FA5}">
                      <a16:colId xmlns:a16="http://schemas.microsoft.com/office/drawing/2014/main" val="4222202177"/>
                    </a:ext>
                  </a:extLst>
                </a:gridCol>
              </a:tblGrid>
              <a:tr h="958538">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2129" marR="421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C-EO</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2129" marR="421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5"/>
                      </a:pPr>
                      <a:r>
                        <a:rPr lang="en-US" sz="1800" b="1" dirty="0">
                          <a:effectLst/>
                          <a:latin typeface="Times New Roman" panose="02020603050405020304" pitchFamily="18" charset="0"/>
                          <a:ea typeface="FrutigerLTStd-Light"/>
                          <a:cs typeface="Arial" panose="020B0604020202020204" pitchFamily="34" charset="0"/>
                        </a:rPr>
                        <a:t>In adults with Fontan circulation and new or progressive symptoms, hypoxemia, declining functional status, or evidence of progressive or new-onset noncardiac organ dysfunction, hemodynamic evaluation with cardiac catheterization is recommended to guide therapy.</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78736292"/>
                  </a:ext>
                </a:extLst>
              </a:tr>
              <a:tr h="958538">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2129" marR="421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C-EO</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2129" marR="421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6"/>
                      </a:pPr>
                      <a:r>
                        <a:rPr lang="en-US" sz="1800" b="1" dirty="0">
                          <a:effectLst/>
                          <a:latin typeface="Times New Roman" panose="02020603050405020304" pitchFamily="18" charset="0"/>
                          <a:ea typeface="FrutigerLTStd-Light"/>
                          <a:cs typeface="Arial" panose="020B0604020202020204" pitchFamily="34" charset="0"/>
                        </a:rPr>
                        <a:t>In adults with Fontan circulation and newly progressive or severe hypoxemia or hypotension, evaluation with advanced cardiac imaging (MR, CT, transesophageal echocardiography) is recommended to rule out thrombus or emboli in the Fontan or pulmonary vasculature. </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4665756"/>
                  </a:ext>
                </a:extLst>
              </a:tr>
              <a:tr h="916724">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2129" marR="421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C-EO</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2129" marR="421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7"/>
                      </a:pPr>
                      <a:r>
                        <a:rPr lang="en-US" sz="1800" b="1" dirty="0">
                          <a:effectLst/>
                          <a:latin typeface="Times New Roman" panose="02020603050405020304" pitchFamily="18" charset="0"/>
                          <a:ea typeface="FrutigerLTStd-Light"/>
                          <a:cs typeface="Arial" panose="020B0604020202020204" pitchFamily="34" charset="0"/>
                        </a:rPr>
                        <a:t>In adults with Fontan circulation undergoing CT angiography to rule out thrombus or emboli in the Fontan or pulmonary vasculature, imaging should be performed using protocols to avoid false-negative or false-positive results. </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46937910"/>
                  </a:ext>
                </a:extLst>
              </a:tr>
              <a:tr h="687543">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2129" marR="421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C-EO</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2129" marR="421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8"/>
                      </a:pPr>
                      <a:r>
                        <a:rPr lang="en-US" sz="1800" b="1" dirty="0">
                          <a:effectLst/>
                          <a:latin typeface="Times New Roman" panose="02020603050405020304" pitchFamily="18" charset="0"/>
                          <a:ea typeface="FrutigerLTStd-Light"/>
                          <a:cs typeface="Arial" panose="020B0604020202020204" pitchFamily="34" charset="0"/>
                        </a:rPr>
                        <a:t>In adults with Fontan circulation, annual laboratory evaluation is recommended </a:t>
                      </a: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to assess for evidence of organ-system dysfunction or hematologic abnormality</a:t>
                      </a:r>
                      <a:r>
                        <a:rPr lang="en-US" sz="1800" b="1" dirty="0">
                          <a:effectLst/>
                          <a:latin typeface="Times New Roman" panose="02020603050405020304" pitchFamily="18" charset="0"/>
                          <a:ea typeface="FrutigerLTStd-Light"/>
                          <a:cs typeface="Arial" panose="020B0604020202020204" pitchFamily="34" charset="0"/>
                        </a:rPr>
                        <a:t>.</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42273843"/>
                  </a:ext>
                </a:extLst>
              </a:tr>
              <a:tr h="1145905">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2129" marR="421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C-EO</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2129" marR="421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9"/>
                      </a:pPr>
                      <a:r>
                        <a:rPr lang="en-US" sz="1800" b="1" dirty="0">
                          <a:effectLst/>
                          <a:latin typeface="Times New Roman" panose="02020603050405020304" pitchFamily="18" charset="0"/>
                          <a:ea typeface="FrutigerLTStd-Light"/>
                          <a:cs typeface="Arial" panose="020B0604020202020204" pitchFamily="34" charset="0"/>
                        </a:rPr>
                        <a:t>In adults with Fontan circulation, consultation by a hepatologist, in collaboration with an ACHD cardiologist, is reasonable to facilitate interpretation of hepatic testing, diagnose and treat complications related to portal hypertension, and participate in timing and management decisions specific to organ transplantation. </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63121370"/>
                  </a:ext>
                </a:extLst>
              </a:tr>
            </a:tbl>
          </a:graphicData>
        </a:graphic>
      </p:graphicFrame>
    </p:spTree>
    <p:extLst>
      <p:ext uri="{BB962C8B-B14F-4D97-AF65-F5344CB8AC3E}">
        <p14:creationId xmlns:p14="http://schemas.microsoft.com/office/powerpoint/2010/main" val="186980776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6B1A6-C8DE-646B-7A96-125EB8D382D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71E0A8B-BC3C-737C-8282-50B858A15D15}"/>
              </a:ext>
            </a:extLst>
          </p:cNvPr>
          <p:cNvSpPr txBox="1"/>
          <p:nvPr/>
        </p:nvSpPr>
        <p:spPr>
          <a:xfrm>
            <a:off x="2438400" y="868680"/>
            <a:ext cx="9753600" cy="523220"/>
          </a:xfrm>
          <a:prstGeom prst="rect">
            <a:avLst/>
          </a:prstGeom>
          <a:noFill/>
        </p:spPr>
        <p:txBody>
          <a:bodyPr wrap="square">
            <a:spAutoFit/>
          </a:bodyPr>
          <a:lstStyle/>
          <a:p>
            <a:r>
              <a:rPr lang="en-US" sz="2800" dirty="0">
                <a:latin typeface="Lub Dub Medium" panose="020B0603030403020204" pitchFamily="34" charset="0"/>
              </a:rPr>
              <a:t>Fontan Palliation of Single-Ventricle Physiology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61E82005-503D-8DC5-8B5C-F00D18D23B99}"/>
              </a:ext>
            </a:extLst>
          </p:cNvPr>
          <p:cNvGraphicFramePr>
            <a:graphicFrameLocks noGrp="1"/>
          </p:cNvGraphicFramePr>
          <p:nvPr>
            <p:extLst>
              <p:ext uri="{D42A27DB-BD31-4B8C-83A1-F6EECF244321}">
                <p14:modId xmlns:p14="http://schemas.microsoft.com/office/powerpoint/2010/main" val="3487763937"/>
              </p:ext>
            </p:extLst>
          </p:nvPr>
        </p:nvGraphicFramePr>
        <p:xfrm>
          <a:off x="2095500" y="1600200"/>
          <a:ext cx="10439400" cy="5760720"/>
        </p:xfrm>
        <a:graphic>
          <a:graphicData uri="http://schemas.openxmlformats.org/drawingml/2006/table">
            <a:tbl>
              <a:tblPr firstRow="1" firstCol="1" bandRow="1"/>
              <a:tblGrid>
                <a:gridCol w="1407796">
                  <a:extLst>
                    <a:ext uri="{9D8B030D-6E8A-4147-A177-3AD203B41FA5}">
                      <a16:colId xmlns:a16="http://schemas.microsoft.com/office/drawing/2014/main" val="4146253494"/>
                    </a:ext>
                  </a:extLst>
                </a:gridCol>
                <a:gridCol w="1479433">
                  <a:extLst>
                    <a:ext uri="{9D8B030D-6E8A-4147-A177-3AD203B41FA5}">
                      <a16:colId xmlns:a16="http://schemas.microsoft.com/office/drawing/2014/main" val="3898712711"/>
                    </a:ext>
                  </a:extLst>
                </a:gridCol>
                <a:gridCol w="7552171">
                  <a:extLst>
                    <a:ext uri="{9D8B030D-6E8A-4147-A177-3AD203B41FA5}">
                      <a16:colId xmlns:a16="http://schemas.microsoft.com/office/drawing/2014/main" val="3312127628"/>
                    </a:ext>
                  </a:extLst>
                </a:gridCol>
              </a:tblGrid>
              <a:tr h="611493">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0264" marR="4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0264" marR="4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10"/>
                      </a:pPr>
                      <a:r>
                        <a:rPr lang="en-US" sz="1800" b="1" dirty="0">
                          <a:effectLst/>
                          <a:latin typeface="Times New Roman" panose="02020603050405020304" pitchFamily="18" charset="0"/>
                          <a:ea typeface="FrutigerLTStd-Light"/>
                          <a:cs typeface="Arial" panose="020B0604020202020204" pitchFamily="34" charset="0"/>
                        </a:rPr>
                        <a:t>In adults with Fontan circulation, liver biopsy can be helpful to delineate the degree of hepatic fibrosis or cirrhosis before consideration of transplantation.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0264" marR="402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23327994"/>
                  </a:ext>
                </a:extLst>
              </a:tr>
              <a:tr h="1040977">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2b</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0264" marR="4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2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0264" marR="4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11"/>
                      </a:pPr>
                      <a:r>
                        <a:rPr lang="en-US" sz="1800" b="1" dirty="0">
                          <a:effectLst/>
                          <a:latin typeface="Times New Roman" panose="02020603050405020304" pitchFamily="18" charset="0"/>
                          <a:ea typeface="FrutigerLTStd-Light"/>
                          <a:cs typeface="Arial" panose="020B0604020202020204" pitchFamily="34" charset="0"/>
                        </a:rPr>
                        <a:t>In adults with Fontan circulation undergoing cardiac catheterization (diagnostic, interventional, or electrophysiological), it may be reasonable to exclude Fontan-related thrombus before catheter placement to avoid pulmonary or systemic thromboembolism.</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0264" marR="402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3721704"/>
                  </a:ext>
                </a:extLst>
              </a:tr>
              <a:tr h="231146">
                <a:tc gridSpan="3">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Therapeutic</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0264" marR="4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3868706982"/>
                  </a:ext>
                </a:extLst>
              </a:tr>
              <a:tr h="1040977">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0264" marR="4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0264" marR="4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12"/>
                      </a:pPr>
                      <a:r>
                        <a:rPr lang="en-US" sz="1800" b="1" dirty="0">
                          <a:effectLst/>
                          <a:latin typeface="Times New Roman" panose="02020603050405020304" pitchFamily="18" charset="0"/>
                          <a:ea typeface="FrutigerLTStd-Light"/>
                          <a:cs typeface="Arial" panose="020B0604020202020204" pitchFamily="34" charset="0"/>
                        </a:rPr>
                        <a:t>In adults with Fontan circulation and a known or suspected thrombus, </a:t>
                      </a:r>
                      <a:r>
                        <a:rPr lang="en-US" sz="1800" b="1" dirty="0" err="1">
                          <a:effectLst/>
                          <a:latin typeface="Times New Roman" panose="02020603050405020304" pitchFamily="18" charset="0"/>
                          <a:ea typeface="FrutigerLTStd-Light"/>
                          <a:cs typeface="Arial" panose="020B0604020202020204" pitchFamily="34" charset="0"/>
                        </a:rPr>
                        <a:t>atriopulmonary</a:t>
                      </a:r>
                      <a:r>
                        <a:rPr lang="en-US" sz="1800" b="1" dirty="0">
                          <a:effectLst/>
                          <a:latin typeface="Times New Roman" panose="02020603050405020304" pitchFamily="18" charset="0"/>
                          <a:ea typeface="FrutigerLTStd-Light"/>
                          <a:cs typeface="Arial" panose="020B0604020202020204" pitchFamily="34" charset="0"/>
                        </a:rPr>
                        <a:t> Fontan, a history of thromboembolism, or a history of sustained atrial flutter or fibrillation, anticoagulation is recommended to reduce the likelihood of thromboembolic disease.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0264" marR="402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1607382"/>
                  </a:ext>
                </a:extLst>
              </a:tr>
              <a:tr h="1255719">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0264" marR="4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0264" marR="4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13"/>
                      </a:pPr>
                      <a:r>
                        <a:rPr lang="en-US" sz="1800" b="1" dirty="0">
                          <a:effectLst/>
                          <a:latin typeface="Times New Roman" panose="02020603050405020304" pitchFamily="18" charset="0"/>
                          <a:ea typeface="FrutigerLTStd-Light"/>
                          <a:cs typeface="Arial" panose="020B0604020202020204" pitchFamily="34" charset="0"/>
                        </a:rPr>
                        <a:t>In adults with Fontan circulation and the absence of high-risk features (history of thromboembolism, sustained atrial flutter/fibrillation, or </a:t>
                      </a:r>
                      <a:r>
                        <a:rPr lang="en-US" sz="1800" b="1" dirty="0" err="1">
                          <a:effectLst/>
                          <a:latin typeface="Times New Roman" panose="02020603050405020304" pitchFamily="18" charset="0"/>
                          <a:ea typeface="FrutigerLTStd-Light"/>
                          <a:cs typeface="Arial" panose="020B0604020202020204" pitchFamily="34" charset="0"/>
                        </a:rPr>
                        <a:t>atriopulmonary</a:t>
                      </a:r>
                      <a:r>
                        <a:rPr lang="en-US" sz="1800" b="1" dirty="0">
                          <a:effectLst/>
                          <a:latin typeface="Times New Roman" panose="02020603050405020304" pitchFamily="18" charset="0"/>
                          <a:ea typeface="FrutigerLTStd-Light"/>
                          <a:cs typeface="Arial" panose="020B0604020202020204" pitchFamily="34" charset="0"/>
                        </a:rPr>
                        <a:t> Fontan) or bleeding contraindications, treatment with either aspirin or anticoagulation is recommended to reduce the probability of thromboembolic disease.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0264" marR="402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9380846"/>
                  </a:ext>
                </a:extLst>
              </a:tr>
              <a:tr h="1040977">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0264" marR="4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0264" marR="4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14"/>
                      </a:pPr>
                      <a:r>
                        <a:rPr lang="en-US" sz="1800" b="1" dirty="0">
                          <a:effectLst/>
                          <a:latin typeface="Times New Roman" panose="02020603050405020304" pitchFamily="18" charset="0"/>
                          <a:ea typeface="FrutigerLTStd-Light"/>
                          <a:cs typeface="Arial" panose="020B0604020202020204" pitchFamily="34" charset="0"/>
                        </a:rPr>
                        <a:t>In adults with Fontan circulation and sinus node dysfunction requiring pacemaker placement, atrial-based pacing with programming to minimize ventricular pacing is recommended to improve patient symptoms and to avoid pacing-induced cardiomyopathy.</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0264" marR="402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81129620"/>
                  </a:ext>
                </a:extLst>
              </a:tr>
            </a:tbl>
          </a:graphicData>
        </a:graphic>
      </p:graphicFrame>
    </p:spTree>
    <p:extLst>
      <p:ext uri="{BB962C8B-B14F-4D97-AF65-F5344CB8AC3E}">
        <p14:creationId xmlns:p14="http://schemas.microsoft.com/office/powerpoint/2010/main" val="18885324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4AEBE-3734-1624-F2EA-B8E77B49C842}"/>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837F35E-4F72-41F9-C756-62651B3276C2}"/>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176</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extBox 1">
            <a:extLst>
              <a:ext uri="{FF2B5EF4-FFF2-40B4-BE49-F238E27FC236}">
                <a16:creationId xmlns:a16="http://schemas.microsoft.com/office/drawing/2014/main" id="{C2E80997-CFFA-31D9-D87A-2AB3424A71A7}"/>
              </a:ext>
            </a:extLst>
          </p:cNvPr>
          <p:cNvSpPr txBox="1"/>
          <p:nvPr/>
        </p:nvSpPr>
        <p:spPr>
          <a:xfrm>
            <a:off x="2438400" y="1219200"/>
            <a:ext cx="9753600" cy="523220"/>
          </a:xfrm>
          <a:prstGeom prst="rect">
            <a:avLst/>
          </a:prstGeom>
          <a:noFill/>
        </p:spPr>
        <p:txBody>
          <a:bodyPr wrap="square">
            <a:spAutoFit/>
          </a:bodyPr>
          <a:lstStyle/>
          <a:p>
            <a:r>
              <a:rPr lang="en-US" sz="2800" dirty="0">
                <a:latin typeface="Lub Dub Medium" panose="020B0603030403020204" pitchFamily="34" charset="0"/>
              </a:rPr>
              <a:t>Fontan Palliation of Single-Ventricle Physiology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090C9A8B-3276-C2CC-FEE8-76FB87411E81}"/>
              </a:ext>
            </a:extLst>
          </p:cNvPr>
          <p:cNvGraphicFramePr>
            <a:graphicFrameLocks noGrp="1"/>
          </p:cNvGraphicFramePr>
          <p:nvPr>
            <p:extLst>
              <p:ext uri="{D42A27DB-BD31-4B8C-83A1-F6EECF244321}">
                <p14:modId xmlns:p14="http://schemas.microsoft.com/office/powerpoint/2010/main" val="2647742706"/>
              </p:ext>
            </p:extLst>
          </p:nvPr>
        </p:nvGraphicFramePr>
        <p:xfrm>
          <a:off x="2286000" y="2056472"/>
          <a:ext cx="10058399" cy="4953928"/>
        </p:xfrm>
        <a:graphic>
          <a:graphicData uri="http://schemas.openxmlformats.org/drawingml/2006/table">
            <a:tbl>
              <a:tblPr firstRow="1" firstCol="1" bandRow="1"/>
              <a:tblGrid>
                <a:gridCol w="1466912">
                  <a:extLst>
                    <a:ext uri="{9D8B030D-6E8A-4147-A177-3AD203B41FA5}">
                      <a16:colId xmlns:a16="http://schemas.microsoft.com/office/drawing/2014/main" val="728100539"/>
                    </a:ext>
                  </a:extLst>
                </a:gridCol>
                <a:gridCol w="1314945">
                  <a:extLst>
                    <a:ext uri="{9D8B030D-6E8A-4147-A177-3AD203B41FA5}">
                      <a16:colId xmlns:a16="http://schemas.microsoft.com/office/drawing/2014/main" val="4164585807"/>
                    </a:ext>
                  </a:extLst>
                </a:gridCol>
                <a:gridCol w="7276542">
                  <a:extLst>
                    <a:ext uri="{9D8B030D-6E8A-4147-A177-3AD203B41FA5}">
                      <a16:colId xmlns:a16="http://schemas.microsoft.com/office/drawing/2014/main" val="1190764992"/>
                    </a:ext>
                  </a:extLst>
                </a:gridCol>
              </a:tblGrid>
              <a:tr h="831044">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6097" marR="46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6097" marR="46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15"/>
                      </a:pPr>
                      <a:r>
                        <a:rPr lang="en-US" sz="1800" b="1" dirty="0">
                          <a:effectLst/>
                          <a:latin typeface="Times New Roman" panose="02020603050405020304" pitchFamily="18" charset="0"/>
                          <a:ea typeface="FrutigerLTStd-Light"/>
                          <a:cs typeface="Arial" panose="020B0604020202020204" pitchFamily="34" charset="0"/>
                        </a:rPr>
                        <a:t>In adults with Fontan circulation </a:t>
                      </a: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with new-onset atrial flutter or atrial fibrillation, timely cardioversion (pharmacological or electrical) is recommended to prevent clinical decompensation.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6097" marR="46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5177414"/>
                  </a:ext>
                </a:extLst>
              </a:tr>
              <a:tr h="902606">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6097" marR="46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C-EO</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6097" marR="46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16"/>
                      </a:pPr>
                      <a:r>
                        <a:rPr lang="en-US" sz="1800" b="1" dirty="0">
                          <a:effectLst/>
                          <a:latin typeface="Times New Roman" panose="02020603050405020304" pitchFamily="18" charset="0"/>
                          <a:ea typeface="FrutigerLTStd-Light"/>
                          <a:cs typeface="Arial" panose="020B0604020202020204" pitchFamily="34" charset="0"/>
                        </a:rPr>
                        <a:t>Adults with Fontan circulation referred for cardiac transplantation should undergo </a:t>
                      </a:r>
                      <a:r>
                        <a:rPr lang="en-US" sz="1800" b="1" dirty="0" err="1">
                          <a:effectLst/>
                          <a:latin typeface="Times New Roman" panose="02020603050405020304" pitchFamily="18" charset="0"/>
                          <a:ea typeface="FrutigerLTStd-Light"/>
                          <a:cs typeface="Arial" panose="020B0604020202020204" pitchFamily="34" charset="0"/>
                        </a:rPr>
                        <a:t>pretransplantation</a:t>
                      </a:r>
                      <a:r>
                        <a:rPr lang="en-US" sz="1800" b="1" dirty="0">
                          <a:effectLst/>
                          <a:latin typeface="Times New Roman" panose="02020603050405020304" pitchFamily="18" charset="0"/>
                          <a:ea typeface="FrutigerLTStd-Light"/>
                          <a:cs typeface="Arial" panose="020B0604020202020204" pitchFamily="34" charset="0"/>
                        </a:rPr>
                        <a:t> review by a committee with broad multidisciplinary representation to improve patient selection and posttransplant outcomes. </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6097" marR="46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95687426"/>
                  </a:ext>
                </a:extLst>
              </a:tr>
              <a:tr h="831044">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6097" marR="46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6097" marR="46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17"/>
                      </a:pPr>
                      <a:r>
                        <a:rPr lang="en-US" sz="1800" b="1" dirty="0">
                          <a:effectLst/>
                          <a:latin typeface="Times New Roman" panose="02020603050405020304" pitchFamily="18" charset="0"/>
                          <a:ea typeface="FrutigerLTStd-Light"/>
                          <a:cs typeface="Arial" panose="020B0604020202020204" pitchFamily="34" charset="0"/>
                        </a:rPr>
                        <a:t>In adults with Fontan circulation and atrioventricular block whose burden of ventricular pacing is likely to be high (</a:t>
                      </a:r>
                      <a:r>
                        <a:rPr lang="en-US" sz="1800" b="1" dirty="0" err="1">
                          <a:effectLst/>
                          <a:latin typeface="Times New Roman" panose="02020603050405020304" pitchFamily="18" charset="0"/>
                          <a:ea typeface="FrutigerLTStd-Light"/>
                          <a:cs typeface="Arial" panose="020B0604020202020204" pitchFamily="34" charset="0"/>
                        </a:rPr>
                        <a:t>ie</a:t>
                      </a:r>
                      <a:r>
                        <a:rPr lang="en-US" sz="1800" b="1" dirty="0">
                          <a:effectLst/>
                          <a:latin typeface="Times New Roman" panose="02020603050405020304" pitchFamily="18" charset="0"/>
                          <a:ea typeface="FrutigerLTStd-Light"/>
                          <a:cs typeface="Arial" panose="020B0604020202020204" pitchFamily="34" charset="0"/>
                        </a:rPr>
                        <a:t>, &gt;40%), apical site pacing is preferred over </a:t>
                      </a:r>
                      <a:r>
                        <a:rPr lang="en-US" sz="1800" b="1" dirty="0" err="1">
                          <a:effectLst/>
                          <a:latin typeface="Times New Roman" panose="02020603050405020304" pitchFamily="18" charset="0"/>
                          <a:ea typeface="FrutigerLTStd-Light"/>
                          <a:cs typeface="Arial" panose="020B0604020202020204" pitchFamily="34" charset="0"/>
                        </a:rPr>
                        <a:t>nonapical</a:t>
                      </a:r>
                      <a:r>
                        <a:rPr lang="en-US" sz="1800" b="1" dirty="0">
                          <a:effectLst/>
                          <a:latin typeface="Times New Roman" panose="02020603050405020304" pitchFamily="18" charset="0"/>
                          <a:ea typeface="FrutigerLTStd-Light"/>
                          <a:cs typeface="Arial" panose="020B0604020202020204" pitchFamily="34" charset="0"/>
                        </a:rPr>
                        <a:t> sites to improve transplant-free survival.</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6097" marR="46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72309375"/>
                  </a:ext>
                </a:extLst>
              </a:tr>
              <a:tr h="831044">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6097" marR="46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6097" marR="46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18"/>
                      </a:pPr>
                      <a:r>
                        <a:rPr lang="en-US" sz="1800" b="1" dirty="0">
                          <a:effectLst/>
                          <a:latin typeface="Times New Roman" panose="02020603050405020304" pitchFamily="18" charset="0"/>
                          <a:ea typeface="FrutigerLTStd-Light"/>
                          <a:cs typeface="Arial" panose="020B0604020202020204" pitchFamily="34" charset="0"/>
                        </a:rPr>
                        <a:t>In adults with Fontan circulation</a:t>
                      </a: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 formal exercise programs and/or cardiac rehabilitation (appropriate to the patient’s ability) can be beneficial in improving functional capacity.</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6097" marR="46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8700903"/>
                  </a:ext>
                </a:extLst>
              </a:tr>
              <a:tr h="1038806">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6097" marR="46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6097" marR="46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19"/>
                      </a:pPr>
                      <a:r>
                        <a:rPr lang="en-US" sz="1800" b="1" dirty="0">
                          <a:effectLst/>
                          <a:latin typeface="Times New Roman" panose="02020603050405020304" pitchFamily="18" charset="0"/>
                          <a:ea typeface="FrutigerLTStd-Light"/>
                          <a:cs typeface="Arial" panose="020B0604020202020204" pitchFamily="34" charset="0"/>
                        </a:rPr>
                        <a:t>In adults with Fontan circulation </a:t>
                      </a: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and recurrent supraventricular tachycardia, catheter ablation performed by an electrophysiologist with experience in ACHD is reasonable to reduce arrhythmia recurrence and associated morbidity.</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6097" marR="46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64398992"/>
                  </a:ext>
                </a:extLst>
              </a:tr>
            </a:tbl>
          </a:graphicData>
        </a:graphic>
      </p:graphicFrame>
    </p:spTree>
    <p:extLst>
      <p:ext uri="{BB962C8B-B14F-4D97-AF65-F5344CB8AC3E}">
        <p14:creationId xmlns:p14="http://schemas.microsoft.com/office/powerpoint/2010/main" val="416711673"/>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CB45E-3651-A266-ECBC-F7C7472312C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8B1AFFA-05E6-DE03-F3CA-FAB9BDD8B02F}"/>
              </a:ext>
            </a:extLst>
          </p:cNvPr>
          <p:cNvSpPr txBox="1"/>
          <p:nvPr/>
        </p:nvSpPr>
        <p:spPr>
          <a:xfrm>
            <a:off x="2438400" y="1219200"/>
            <a:ext cx="9753600" cy="523220"/>
          </a:xfrm>
          <a:prstGeom prst="rect">
            <a:avLst/>
          </a:prstGeom>
          <a:noFill/>
        </p:spPr>
        <p:txBody>
          <a:bodyPr wrap="square">
            <a:spAutoFit/>
          </a:bodyPr>
          <a:lstStyle/>
          <a:p>
            <a:r>
              <a:rPr lang="en-US" sz="2800" dirty="0">
                <a:latin typeface="Lub Dub Medium" panose="020B0603030403020204" pitchFamily="34" charset="0"/>
              </a:rPr>
              <a:t>Fontan Palliation of Single-Ventricle Physiology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AA4B691A-56B7-6EA4-A909-A64C827FB378}"/>
              </a:ext>
            </a:extLst>
          </p:cNvPr>
          <p:cNvGraphicFramePr>
            <a:graphicFrameLocks noGrp="1"/>
          </p:cNvGraphicFramePr>
          <p:nvPr>
            <p:extLst>
              <p:ext uri="{D42A27DB-BD31-4B8C-83A1-F6EECF244321}">
                <p14:modId xmlns:p14="http://schemas.microsoft.com/office/powerpoint/2010/main" val="890706546"/>
              </p:ext>
            </p:extLst>
          </p:nvPr>
        </p:nvGraphicFramePr>
        <p:xfrm>
          <a:off x="1981200" y="1956757"/>
          <a:ext cx="10439399" cy="5072693"/>
        </p:xfrm>
        <a:graphic>
          <a:graphicData uri="http://schemas.openxmlformats.org/drawingml/2006/table">
            <a:tbl>
              <a:tblPr firstRow="1" firstCol="1" bandRow="1"/>
              <a:tblGrid>
                <a:gridCol w="1501557">
                  <a:extLst>
                    <a:ext uri="{9D8B030D-6E8A-4147-A177-3AD203B41FA5}">
                      <a16:colId xmlns:a16="http://schemas.microsoft.com/office/drawing/2014/main" val="791097853"/>
                    </a:ext>
                  </a:extLst>
                </a:gridCol>
                <a:gridCol w="1385671">
                  <a:extLst>
                    <a:ext uri="{9D8B030D-6E8A-4147-A177-3AD203B41FA5}">
                      <a16:colId xmlns:a16="http://schemas.microsoft.com/office/drawing/2014/main" val="1562282926"/>
                    </a:ext>
                  </a:extLst>
                </a:gridCol>
                <a:gridCol w="7552171">
                  <a:extLst>
                    <a:ext uri="{9D8B030D-6E8A-4147-A177-3AD203B41FA5}">
                      <a16:colId xmlns:a16="http://schemas.microsoft.com/office/drawing/2014/main" val="2811440261"/>
                    </a:ext>
                  </a:extLst>
                </a:gridCol>
              </a:tblGrid>
              <a:tr h="788021">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4024" marR="44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C-EO</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4024" marR="44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20"/>
                      </a:pPr>
                      <a:r>
                        <a:rPr lang="en-US" sz="1800" b="1" dirty="0">
                          <a:effectLst/>
                          <a:latin typeface="Times New Roman" panose="02020603050405020304" pitchFamily="18" charset="0"/>
                          <a:ea typeface="FrutigerLTStd-Light"/>
                          <a:cs typeface="Arial" panose="020B0604020202020204" pitchFamily="34" charset="0"/>
                        </a:rPr>
                        <a:t>In adults with Fontan circulation </a:t>
                      </a: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and hemodynamically significant stenosis of the Fontan or PAs, catheter-based stenting of the stenosis to reduce Fontan pressure and improve flow is reasonable to improve hemodynamics. </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4024" marR="44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222841"/>
                  </a:ext>
                </a:extLst>
              </a:tr>
              <a:tr h="992832">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4024" marR="44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C-EO</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4024" marR="44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21"/>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symptomatic adults with Fontan circulation, or those with evidence of systemic ventricular volume overload, closure of aortopulmonary collaterals to improve symptoms and reduce the likelihood of pathologic ventricular remodeling can be useful. </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4024" marR="44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18127789"/>
                  </a:ext>
                </a:extLst>
              </a:tr>
              <a:tr h="583211">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2b</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4024" marR="44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4024" marR="44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22"/>
                      </a:pPr>
                      <a:r>
                        <a:rPr lang="en-US" sz="1800" b="1" dirty="0">
                          <a:effectLst/>
                          <a:latin typeface="Times New Roman" panose="02020603050405020304" pitchFamily="18" charset="0"/>
                          <a:ea typeface="FrutigerLTStd-Light"/>
                          <a:cs typeface="Arial" panose="020B0604020202020204" pitchFamily="34" charset="0"/>
                        </a:rPr>
                        <a:t>In adults with Fontan circulation</a:t>
                      </a: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 treatment with pulmonary vasodilators may be considered to improve exercise capacity.</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4024" marR="44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9832241"/>
                  </a:ext>
                </a:extLst>
              </a:tr>
              <a:tr h="992832">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2b</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4024" marR="44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4024" marR="44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23"/>
                      </a:pPr>
                      <a:r>
                        <a:rPr lang="en-US" sz="1800" b="1" dirty="0">
                          <a:effectLst/>
                          <a:latin typeface="Times New Roman" panose="02020603050405020304" pitchFamily="18" charset="0"/>
                          <a:ea typeface="FrutigerLTStd-Light"/>
                          <a:cs typeface="Arial" panose="020B0604020202020204" pitchFamily="34" charset="0"/>
                        </a:rPr>
                        <a:t>In adults with </a:t>
                      </a: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an </a:t>
                      </a:r>
                      <a:r>
                        <a:rPr lang="en-US" sz="1800" b="1" dirty="0" err="1">
                          <a:effectLst/>
                          <a:latin typeface="Times New Roman" panose="02020603050405020304" pitchFamily="18" charset="0"/>
                          <a:ea typeface="Times New Roman" panose="02020603050405020304" pitchFamily="18" charset="0"/>
                          <a:cs typeface="Arial" panose="020B0604020202020204" pitchFamily="34" charset="0"/>
                        </a:rPr>
                        <a:t>atriopulmonary</a:t>
                      </a: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 Fontan, preserved ventricular function, and acceptable surgical risk with atrial arrhythmias refractory to medical and catheter-based therapies, Fontan conversion surgery may be considered to reduce arrhythmia recurrence.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4024" marR="44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7160991"/>
                  </a:ext>
                </a:extLst>
              </a:tr>
              <a:tr h="1197642">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2b</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4024" marR="44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2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C-EO</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4024" marR="44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24"/>
                      </a:pPr>
                      <a:r>
                        <a:rPr lang="en-US" sz="1800" b="1" dirty="0">
                          <a:effectLst/>
                          <a:latin typeface="Times New Roman" panose="02020603050405020304" pitchFamily="18" charset="0"/>
                          <a:ea typeface="FrutigerLTStd-Light"/>
                          <a:cs typeface="Arial" panose="020B0604020202020204" pitchFamily="34" charset="0"/>
                        </a:rPr>
                        <a:t>In adults with Fontan circulation and symptoms or Fontan circulatory failure attributable to significant intracardiac structural or anatomic abnormalities, reoperation may be considered to improve symptoms or reduce the likelihood of progressive Fontan circulatory failure. </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4024" marR="44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9552575"/>
                  </a:ext>
                </a:extLst>
              </a:tr>
            </a:tbl>
          </a:graphicData>
        </a:graphic>
      </p:graphicFrame>
    </p:spTree>
    <p:extLst>
      <p:ext uri="{BB962C8B-B14F-4D97-AF65-F5344CB8AC3E}">
        <p14:creationId xmlns:p14="http://schemas.microsoft.com/office/powerpoint/2010/main" val="283935338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9D7AC-640A-C927-9E22-2B64FF026D02}"/>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1954827-F740-250A-D9E9-2A914D8B4CA5}"/>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178</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extBox 1">
            <a:extLst>
              <a:ext uri="{FF2B5EF4-FFF2-40B4-BE49-F238E27FC236}">
                <a16:creationId xmlns:a16="http://schemas.microsoft.com/office/drawing/2014/main" id="{8A0F44F6-E26A-31C2-A438-D89828ADBAD9}"/>
              </a:ext>
            </a:extLst>
          </p:cNvPr>
          <p:cNvSpPr txBox="1"/>
          <p:nvPr/>
        </p:nvSpPr>
        <p:spPr>
          <a:xfrm>
            <a:off x="4114800" y="1066800"/>
            <a:ext cx="6400800" cy="954107"/>
          </a:xfrm>
          <a:prstGeom prst="rect">
            <a:avLst/>
          </a:prstGeom>
          <a:noFill/>
        </p:spPr>
        <p:txBody>
          <a:bodyPr wrap="square">
            <a:spAutoFit/>
          </a:bodyPr>
          <a:lstStyle/>
          <a:p>
            <a:r>
              <a:rPr lang="en-US" sz="2800" dirty="0">
                <a:latin typeface="Lub Dub Medium" panose="020B0603030403020204" pitchFamily="34" charset="0"/>
              </a:rPr>
              <a:t>Table 42. Fontan Palliation: Routine Follow-Up and Testing Intervals</a:t>
            </a:r>
          </a:p>
        </p:txBody>
      </p:sp>
      <p:graphicFrame>
        <p:nvGraphicFramePr>
          <p:cNvPr id="3" name="Table 2">
            <a:extLst>
              <a:ext uri="{FF2B5EF4-FFF2-40B4-BE49-F238E27FC236}">
                <a16:creationId xmlns:a16="http://schemas.microsoft.com/office/drawing/2014/main" id="{10737472-B24F-C42B-2C2D-C7326982CFAF}"/>
              </a:ext>
            </a:extLst>
          </p:cNvPr>
          <p:cNvGraphicFramePr>
            <a:graphicFrameLocks noGrp="1"/>
          </p:cNvGraphicFramePr>
          <p:nvPr>
            <p:extLst>
              <p:ext uri="{D42A27DB-BD31-4B8C-83A1-F6EECF244321}">
                <p14:modId xmlns:p14="http://schemas.microsoft.com/office/powerpoint/2010/main" val="3380428412"/>
              </p:ext>
            </p:extLst>
          </p:nvPr>
        </p:nvGraphicFramePr>
        <p:xfrm>
          <a:off x="2996299" y="2362201"/>
          <a:ext cx="8281300" cy="3100246"/>
        </p:xfrm>
        <a:graphic>
          <a:graphicData uri="http://schemas.openxmlformats.org/drawingml/2006/table">
            <a:tbl>
              <a:tblPr firstRow="1" firstCol="1" bandRow="1"/>
              <a:tblGrid>
                <a:gridCol w="1945228">
                  <a:extLst>
                    <a:ext uri="{9D8B030D-6E8A-4147-A177-3AD203B41FA5}">
                      <a16:colId xmlns:a16="http://schemas.microsoft.com/office/drawing/2014/main" val="3701707723"/>
                    </a:ext>
                  </a:extLst>
                </a:gridCol>
                <a:gridCol w="1584018">
                  <a:extLst>
                    <a:ext uri="{9D8B030D-6E8A-4147-A177-3AD203B41FA5}">
                      <a16:colId xmlns:a16="http://schemas.microsoft.com/office/drawing/2014/main" val="1279908850"/>
                    </a:ext>
                  </a:extLst>
                </a:gridCol>
                <a:gridCol w="1584018">
                  <a:extLst>
                    <a:ext uri="{9D8B030D-6E8A-4147-A177-3AD203B41FA5}">
                      <a16:colId xmlns:a16="http://schemas.microsoft.com/office/drawing/2014/main" val="3996815966"/>
                    </a:ext>
                  </a:extLst>
                </a:gridCol>
                <a:gridCol w="1584018">
                  <a:extLst>
                    <a:ext uri="{9D8B030D-6E8A-4147-A177-3AD203B41FA5}">
                      <a16:colId xmlns:a16="http://schemas.microsoft.com/office/drawing/2014/main" val="3502990021"/>
                    </a:ext>
                  </a:extLst>
                </a:gridCol>
                <a:gridCol w="1584018">
                  <a:extLst>
                    <a:ext uri="{9D8B030D-6E8A-4147-A177-3AD203B41FA5}">
                      <a16:colId xmlns:a16="http://schemas.microsoft.com/office/drawing/2014/main" val="3946243065"/>
                    </a:ext>
                  </a:extLst>
                </a:gridCol>
              </a:tblGrid>
              <a:tr h="607744">
                <a:tc>
                  <a:txBody>
                    <a:bodyPr/>
                    <a:lstStyle/>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Type of Follow-Up or Testing</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Physiological Stage A* (mo)</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Physiological Stage B* (mo)</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Physiological Stage C* (mo)</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dirty="0">
                          <a:effectLst/>
                          <a:latin typeface="Times New Roman" panose="02020603050405020304" pitchFamily="18" charset="0"/>
                          <a:ea typeface="Times New Roman" panose="02020603050405020304" pitchFamily="18" charset="0"/>
                          <a:cs typeface="Arial" panose="020B0604020202020204" pitchFamily="34" charset="0"/>
                        </a:rPr>
                        <a:t>Physiological Stage D* (</a:t>
                      </a:r>
                      <a:r>
                        <a:rPr lang="en-US" sz="1800" b="1" kern="100" dirty="0" err="1">
                          <a:effectLst/>
                          <a:latin typeface="Times New Roman" panose="02020603050405020304" pitchFamily="18" charset="0"/>
                          <a:ea typeface="Times New Roman" panose="02020603050405020304" pitchFamily="18" charset="0"/>
                          <a:cs typeface="Arial" panose="020B0604020202020204" pitchFamily="34" charset="0"/>
                        </a:rPr>
                        <a:t>mo</a:t>
                      </a:r>
                      <a:r>
                        <a:rPr lang="en-US" sz="1800" b="1" kern="1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9350915"/>
                  </a:ext>
                </a:extLst>
              </a:tr>
              <a:tr h="775528">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Outpatient ACHD cardiologist </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N/A</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6–12</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3–6</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2883673"/>
                  </a:ext>
                </a:extLst>
              </a:tr>
              <a:tr h="355799">
                <a:tc>
                  <a:txBody>
                    <a:bodyPr/>
                    <a:lstStyle/>
                    <a:p>
                      <a:pPr marL="0" marR="0">
                        <a:lnSpc>
                          <a:spcPct val="2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Electrocardiogram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6–12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6–12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40222663"/>
                  </a:ext>
                </a:extLst>
              </a:tr>
              <a:tr h="775528">
                <a:tc>
                  <a:txBody>
                    <a:bodyPr/>
                    <a:lstStyle/>
                    <a:p>
                      <a:pPr marL="0" marR="0">
                        <a:lnSpc>
                          <a:spcPct val="200000"/>
                        </a:lnSpc>
                        <a:spcAft>
                          <a:spcPts val="800"/>
                        </a:spcAft>
                        <a:buNone/>
                      </a:pPr>
                      <a:r>
                        <a:rPr lang="en-US"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Transthoracic echocardiogram</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N/A</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6–12</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5740975"/>
                  </a:ext>
                </a:extLst>
              </a:tr>
            </a:tbl>
          </a:graphicData>
        </a:graphic>
      </p:graphicFrame>
      <p:sp>
        <p:nvSpPr>
          <p:cNvPr id="6" name="TextBox 5">
            <a:extLst>
              <a:ext uri="{FF2B5EF4-FFF2-40B4-BE49-F238E27FC236}">
                <a16:creationId xmlns:a16="http://schemas.microsoft.com/office/drawing/2014/main" id="{7FCB0220-D737-697D-4BC5-59E855577FD7}"/>
              </a:ext>
            </a:extLst>
          </p:cNvPr>
          <p:cNvSpPr txBox="1"/>
          <p:nvPr/>
        </p:nvSpPr>
        <p:spPr>
          <a:xfrm>
            <a:off x="2996299" y="5623717"/>
            <a:ext cx="9348101" cy="1754326"/>
          </a:xfrm>
          <a:prstGeom prst="rect">
            <a:avLst/>
          </a:prstGeom>
          <a:noFill/>
        </p:spPr>
        <p:txBody>
          <a:bodyPr wrap="square">
            <a:spAutoFit/>
          </a:bodyPr>
          <a:lstStyle/>
          <a:p>
            <a:r>
              <a:rPr lang="en-US" sz="1200" dirty="0">
                <a:latin typeface="Lub Dub Medium" panose="020B0603030403020204" pitchFamily="34" charset="0"/>
              </a:rPr>
              <a:t>For recommendations about timing of CMR imaging, see Section 4.4.5 supportive text for recommendations #6 and #7. For recommendations about timing of liver imaging, see Section 4.4.5 supportive text for recommendation #2.</a:t>
            </a:r>
          </a:p>
          <a:p>
            <a:endParaRPr lang="en-US" sz="1200" dirty="0">
              <a:latin typeface="Lub Dub Medium" panose="020B0603030403020204" pitchFamily="34" charset="0"/>
            </a:endParaRPr>
          </a:p>
          <a:p>
            <a:r>
              <a:rPr lang="en-US" sz="1200" dirty="0">
                <a:latin typeface="Lub Dub Medium" panose="020B0603030403020204" pitchFamily="34" charset="0"/>
              </a:rPr>
              <a:t>Modified with permission from Stout et al. Copyright 2018 American Heart Association, Inc. and American College of Cardiology Foundation.</a:t>
            </a:r>
          </a:p>
          <a:p>
            <a:endParaRPr lang="en-US" sz="1200" dirty="0">
              <a:latin typeface="Lub Dub Medium" panose="020B0603030403020204" pitchFamily="34" charset="0"/>
            </a:endParaRPr>
          </a:p>
          <a:p>
            <a:r>
              <a:rPr lang="en-US" sz="1200" dirty="0">
                <a:latin typeface="Lub Dub Medium" panose="020B0603030403020204" pitchFamily="34" charset="0"/>
              </a:rPr>
              <a:t>*See Section 2.2 for details on the ACHD anatomic and physiological classification system.</a:t>
            </a:r>
          </a:p>
          <a:p>
            <a:endParaRPr lang="en-US" sz="1200" dirty="0">
              <a:latin typeface="Lub Dub Medium" panose="020B0603030403020204" pitchFamily="34" charset="0"/>
            </a:endParaRPr>
          </a:p>
          <a:p>
            <a:r>
              <a:rPr lang="en-US" sz="1200" dirty="0">
                <a:latin typeface="Lub Dub Medium" panose="020B0603030403020204" pitchFamily="34" charset="0"/>
              </a:rPr>
              <a:t>ACHD indicates adult congenital heart disease; CMR, cardiovascular magnetic resonance; and N/A, not applicable.</a:t>
            </a:r>
          </a:p>
        </p:txBody>
      </p:sp>
    </p:spTree>
    <p:extLst>
      <p:ext uri="{BB962C8B-B14F-4D97-AF65-F5344CB8AC3E}">
        <p14:creationId xmlns:p14="http://schemas.microsoft.com/office/powerpoint/2010/main" val="390271294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6AC61-5001-2F84-8CA5-A1D87AF473C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7D793E7-454A-5509-0DC5-91D19190FE0B}"/>
              </a:ext>
            </a:extLst>
          </p:cNvPr>
          <p:cNvSpPr txBox="1"/>
          <p:nvPr/>
        </p:nvSpPr>
        <p:spPr>
          <a:xfrm>
            <a:off x="5257800" y="1676400"/>
            <a:ext cx="4114800" cy="523220"/>
          </a:xfrm>
          <a:prstGeom prst="rect">
            <a:avLst/>
          </a:prstGeom>
          <a:noFill/>
        </p:spPr>
        <p:txBody>
          <a:bodyPr wrap="square">
            <a:spAutoFit/>
          </a:bodyPr>
          <a:lstStyle/>
          <a:p>
            <a:r>
              <a:rPr lang="en-US" sz="2800" dirty="0">
                <a:latin typeface="Lub Dub Medium" panose="020B0603030403020204" pitchFamily="34" charset="0"/>
              </a:rPr>
              <a:t>HLHS/Norwood Repair</a:t>
            </a:r>
          </a:p>
        </p:txBody>
      </p:sp>
      <p:graphicFrame>
        <p:nvGraphicFramePr>
          <p:cNvPr id="3" name="Table 2">
            <a:extLst>
              <a:ext uri="{FF2B5EF4-FFF2-40B4-BE49-F238E27FC236}">
                <a16:creationId xmlns:a16="http://schemas.microsoft.com/office/drawing/2014/main" id="{961EC471-7135-10FF-96D6-697E05BDB371}"/>
              </a:ext>
            </a:extLst>
          </p:cNvPr>
          <p:cNvGraphicFramePr>
            <a:graphicFrameLocks noGrp="1"/>
          </p:cNvGraphicFramePr>
          <p:nvPr>
            <p:extLst>
              <p:ext uri="{D42A27DB-BD31-4B8C-83A1-F6EECF244321}">
                <p14:modId xmlns:p14="http://schemas.microsoft.com/office/powerpoint/2010/main" val="1335625497"/>
              </p:ext>
            </p:extLst>
          </p:nvPr>
        </p:nvGraphicFramePr>
        <p:xfrm>
          <a:off x="3294221" y="2677710"/>
          <a:ext cx="8041958" cy="2874179"/>
        </p:xfrm>
        <a:graphic>
          <a:graphicData uri="http://schemas.openxmlformats.org/drawingml/2006/table">
            <a:tbl>
              <a:tblPr firstRow="1" firstCol="1" bandRow="1"/>
              <a:tblGrid>
                <a:gridCol w="897319">
                  <a:extLst>
                    <a:ext uri="{9D8B030D-6E8A-4147-A177-3AD203B41FA5}">
                      <a16:colId xmlns:a16="http://schemas.microsoft.com/office/drawing/2014/main" val="2630932324"/>
                    </a:ext>
                  </a:extLst>
                </a:gridCol>
                <a:gridCol w="901666">
                  <a:extLst>
                    <a:ext uri="{9D8B030D-6E8A-4147-A177-3AD203B41FA5}">
                      <a16:colId xmlns:a16="http://schemas.microsoft.com/office/drawing/2014/main" val="1228631898"/>
                    </a:ext>
                  </a:extLst>
                </a:gridCol>
                <a:gridCol w="6242973">
                  <a:extLst>
                    <a:ext uri="{9D8B030D-6E8A-4147-A177-3AD203B41FA5}">
                      <a16:colId xmlns:a16="http://schemas.microsoft.com/office/drawing/2014/main" val="3707181279"/>
                    </a:ext>
                  </a:extLst>
                </a:gridCol>
              </a:tblGrid>
              <a:tr h="858999">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0000"/>
                        </a:lnSpc>
                        <a:spcAft>
                          <a:spcPts val="800"/>
                        </a:spcAft>
                        <a:buNone/>
                      </a:pPr>
                      <a:r>
                        <a:rPr lang="en-US" sz="1800" b="1" dirty="0">
                          <a:effectLst/>
                          <a:latin typeface="Times New Roman" panose="02020603050405020304" pitchFamily="18" charset="0"/>
                          <a:ea typeface="Calibri" panose="020F0502020204030204" pitchFamily="34" charset="0"/>
                          <a:cs typeface="Arial" panose="020B0604020202020204" pitchFamily="34" charset="0"/>
                        </a:rPr>
                        <a:t>Recommendation for HLHS/Norwood Repair</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lnSpc>
                          <a:spcPct val="10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Referenced studies that support recommendation are summarized in the Evidence Table.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102773705"/>
                  </a:ext>
                </a:extLst>
              </a:tr>
              <a:tr h="432095">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COR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LOE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Recommendation</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7570847"/>
                  </a:ext>
                </a:extLst>
              </a:tr>
              <a:tr h="432095">
                <a:tc gridSpan="3">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Diagnostic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59639416"/>
                  </a:ext>
                </a:extLst>
              </a:tr>
              <a:tr h="1019471">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C-EO</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patients with HLHS, routine 3-dimensional imaging of the </a:t>
                      </a:r>
                      <a:r>
                        <a:rPr lang="en-US" sz="1800" b="1" dirty="0" err="1">
                          <a:effectLst/>
                          <a:latin typeface="Times New Roman" panose="02020603050405020304" pitchFamily="18" charset="0"/>
                          <a:ea typeface="Times New Roman" panose="02020603050405020304" pitchFamily="18" charset="0"/>
                          <a:cs typeface="Arial" panose="020B0604020202020204" pitchFamily="34" charset="0"/>
                        </a:rPr>
                        <a:t>neoaorta</a:t>
                      </a: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 to assess for dilation and obstruction is reasonable. </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49847776"/>
                  </a:ext>
                </a:extLst>
              </a:tr>
            </a:tbl>
          </a:graphicData>
        </a:graphic>
      </p:graphicFrame>
    </p:spTree>
    <p:extLst>
      <p:ext uri="{BB962C8B-B14F-4D97-AF65-F5344CB8AC3E}">
        <p14:creationId xmlns:p14="http://schemas.microsoft.com/office/powerpoint/2010/main" val="2294703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9F8B5-82F0-5C3C-7264-28EADBB46FB6}"/>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DA67FF42-5E94-5BD3-2763-ABD5BE7F5B62}"/>
              </a:ext>
            </a:extLst>
          </p:cNvPr>
          <p:cNvSpPr>
            <a:spLocks noGrp="1"/>
          </p:cNvSpPr>
          <p:nvPr/>
        </p:nvSpPr>
        <p:spPr>
          <a:xfrm>
            <a:off x="4133850" y="228600"/>
            <a:ext cx="636270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 What Is New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01A0713E-89C5-F92E-6518-B736FC018211}"/>
              </a:ext>
            </a:extLst>
          </p:cNvPr>
          <p:cNvGraphicFramePr>
            <a:graphicFrameLocks noGrp="1"/>
          </p:cNvGraphicFramePr>
          <p:nvPr>
            <p:extLst>
              <p:ext uri="{D42A27DB-BD31-4B8C-83A1-F6EECF244321}">
                <p14:modId xmlns:p14="http://schemas.microsoft.com/office/powerpoint/2010/main" val="3897466175"/>
              </p:ext>
            </p:extLst>
          </p:nvPr>
        </p:nvGraphicFramePr>
        <p:xfrm>
          <a:off x="1371599" y="1341900"/>
          <a:ext cx="11887201" cy="5545799"/>
        </p:xfrm>
        <a:graphic>
          <a:graphicData uri="http://schemas.openxmlformats.org/drawingml/2006/table">
            <a:tbl>
              <a:tblPr firstRow="1" firstCol="1" bandRow="1"/>
              <a:tblGrid>
                <a:gridCol w="1580810">
                  <a:extLst>
                    <a:ext uri="{9D8B030D-6E8A-4147-A177-3AD203B41FA5}">
                      <a16:colId xmlns:a16="http://schemas.microsoft.com/office/drawing/2014/main" val="910786832"/>
                    </a:ext>
                  </a:extLst>
                </a:gridCol>
                <a:gridCol w="2197563">
                  <a:extLst>
                    <a:ext uri="{9D8B030D-6E8A-4147-A177-3AD203B41FA5}">
                      <a16:colId xmlns:a16="http://schemas.microsoft.com/office/drawing/2014/main" val="1518416375"/>
                    </a:ext>
                  </a:extLst>
                </a:gridCol>
                <a:gridCol w="3336464">
                  <a:extLst>
                    <a:ext uri="{9D8B030D-6E8A-4147-A177-3AD203B41FA5}">
                      <a16:colId xmlns:a16="http://schemas.microsoft.com/office/drawing/2014/main" val="462082110"/>
                    </a:ext>
                  </a:extLst>
                </a:gridCol>
                <a:gridCol w="4772364">
                  <a:extLst>
                    <a:ext uri="{9D8B030D-6E8A-4147-A177-3AD203B41FA5}">
                      <a16:colId xmlns:a16="http://schemas.microsoft.com/office/drawing/2014/main" val="3338728259"/>
                    </a:ext>
                  </a:extLst>
                </a:gridCol>
              </a:tblGrid>
              <a:tr h="1659641">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9574" marR="49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4.4.1.1. Patients With dextro-Transposition of the Great Arteries and Atrial Switch</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9574" marR="49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9574" marR="49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COR 1: Adults with dextro-transposition of the great arteries (d-TGA) and atrial switch who present with progressive exercise intolerance or HF should undergo cardiopulmonary exercise testing to assess for potential intervention targets, including arrhythmia and desaturation.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574" marR="49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3355679"/>
                  </a:ext>
                </a:extLst>
              </a:tr>
              <a:tr h="2144369">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Revised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9574" marR="49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4.4.1.1. Patients With dextro-Transposition of the Great Arteries and Atrial Switch</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9574" marR="49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2a: Assessment for a communication through the interatrial baffle or venous stenosis is reasonable for adults with d-TGA with atrial switch, particularly if transvenous pacemaker/ICD implantation is considered or leads are already present.</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9574" marR="49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1: Adults with d-TGA and atrial switch with progressive exercise intolerance, HF, pulmonary hypertension, worsening atrial or ventricular tachyarrhythmia, pathway obstruction, or baffle leak should undergo invasive hemodynamic assessment to identify targets for medical, percutaneous, or surgical intervention.</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9574" marR="49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4270090"/>
                  </a:ext>
                </a:extLst>
              </a:tr>
              <a:tr h="1417278">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9574" marR="49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4.4.1.1. Patients With dextro-Transposition of the Great Arteries and Atrial Switch</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9574" marR="49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N/A</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574" marR="49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COR 1: Adults with d-TGA and atrial switch who require permanent pacemaker or an ICD should undergo preprocedural imaging, in addition to intraprocedural contrast venography, to detect baffle stenosis and residual baffle leaks.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574" marR="49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3085019"/>
                  </a:ext>
                </a:extLst>
              </a:tr>
            </a:tbl>
          </a:graphicData>
        </a:graphic>
      </p:graphicFrame>
    </p:spTree>
    <p:extLst>
      <p:ext uri="{BB962C8B-B14F-4D97-AF65-F5344CB8AC3E}">
        <p14:creationId xmlns:p14="http://schemas.microsoft.com/office/powerpoint/2010/main" val="2650250862"/>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53CD6-03B8-35C2-A6E2-49D5DD1EAB6D}"/>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DC0FC15-FCCD-9382-4F3C-55087F85EAFA}"/>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180</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extBox 1">
            <a:extLst>
              <a:ext uri="{FF2B5EF4-FFF2-40B4-BE49-F238E27FC236}">
                <a16:creationId xmlns:a16="http://schemas.microsoft.com/office/drawing/2014/main" id="{19F15974-42F3-D14A-EB18-6E3876F9C951}"/>
              </a:ext>
            </a:extLst>
          </p:cNvPr>
          <p:cNvSpPr txBox="1"/>
          <p:nvPr/>
        </p:nvSpPr>
        <p:spPr>
          <a:xfrm>
            <a:off x="5257800" y="685800"/>
            <a:ext cx="4343400" cy="523220"/>
          </a:xfrm>
          <a:prstGeom prst="rect">
            <a:avLst/>
          </a:prstGeom>
          <a:noFill/>
        </p:spPr>
        <p:txBody>
          <a:bodyPr wrap="square">
            <a:spAutoFit/>
          </a:bodyPr>
          <a:lstStyle/>
          <a:p>
            <a:r>
              <a:rPr lang="en-US" sz="2800" dirty="0">
                <a:latin typeface="Lub Dub Medium" panose="020B0603030403020204" pitchFamily="34" charset="0"/>
              </a:rPr>
              <a:t>Eisenmenger Syndrome</a:t>
            </a:r>
          </a:p>
        </p:txBody>
      </p:sp>
      <p:graphicFrame>
        <p:nvGraphicFramePr>
          <p:cNvPr id="3" name="Table 2">
            <a:extLst>
              <a:ext uri="{FF2B5EF4-FFF2-40B4-BE49-F238E27FC236}">
                <a16:creationId xmlns:a16="http://schemas.microsoft.com/office/drawing/2014/main" id="{7BDF5F09-3320-C44F-33D1-5EE0DDA87506}"/>
              </a:ext>
            </a:extLst>
          </p:cNvPr>
          <p:cNvGraphicFramePr>
            <a:graphicFrameLocks noGrp="1"/>
          </p:cNvGraphicFramePr>
          <p:nvPr>
            <p:extLst>
              <p:ext uri="{D42A27DB-BD31-4B8C-83A1-F6EECF244321}">
                <p14:modId xmlns:p14="http://schemas.microsoft.com/office/powerpoint/2010/main" val="2077579260"/>
              </p:ext>
            </p:extLst>
          </p:nvPr>
        </p:nvGraphicFramePr>
        <p:xfrm>
          <a:off x="2552700" y="1585147"/>
          <a:ext cx="9525000" cy="5059306"/>
        </p:xfrm>
        <a:graphic>
          <a:graphicData uri="http://schemas.openxmlformats.org/drawingml/2006/table">
            <a:tbl>
              <a:tblPr firstRow="1" firstCol="1" bandRow="1"/>
              <a:tblGrid>
                <a:gridCol w="1276251">
                  <a:extLst>
                    <a:ext uri="{9D8B030D-6E8A-4147-A177-3AD203B41FA5}">
                      <a16:colId xmlns:a16="http://schemas.microsoft.com/office/drawing/2014/main" val="676406590"/>
                    </a:ext>
                  </a:extLst>
                </a:gridCol>
                <a:gridCol w="1100920">
                  <a:extLst>
                    <a:ext uri="{9D8B030D-6E8A-4147-A177-3AD203B41FA5}">
                      <a16:colId xmlns:a16="http://schemas.microsoft.com/office/drawing/2014/main" val="2451133694"/>
                    </a:ext>
                  </a:extLst>
                </a:gridCol>
                <a:gridCol w="7147829">
                  <a:extLst>
                    <a:ext uri="{9D8B030D-6E8A-4147-A177-3AD203B41FA5}">
                      <a16:colId xmlns:a16="http://schemas.microsoft.com/office/drawing/2014/main" val="2307545420"/>
                    </a:ext>
                  </a:extLst>
                </a:gridCol>
              </a:tblGrid>
              <a:tr h="1018709">
                <a:tc>
                  <a:txBody>
                    <a:bodyPr/>
                    <a:lstStyle/>
                    <a:p>
                      <a:pPr>
                        <a:buNone/>
                      </a:pPr>
                      <a:endParaRPr lang="en-US" sz="1800">
                        <a:effectLst/>
                        <a:latin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219075" marR="0" indent="-228600" algn="ctr" fontAlgn="base">
                        <a:lnSpc>
                          <a:spcPct val="100000"/>
                        </a:lnSpc>
                        <a:spcAft>
                          <a:spcPts val="800"/>
                        </a:spcAft>
                        <a:buNone/>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Recommendations for Eisenmenger Syndrome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219075" marR="0" indent="-228600" algn="ctr" fontAlgn="base">
                        <a:lnSpc>
                          <a:spcPct val="100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Referenced studies that support recommendations are summarized in the Evidence Table.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560827855"/>
                  </a:ext>
                </a:extLst>
              </a:tr>
              <a:tr h="417011">
                <a:tc>
                  <a:txBody>
                    <a:bodyPr/>
                    <a:lstStyle/>
                    <a:p>
                      <a:pPr marL="219075" marR="0" indent="-228600" algn="ctr" fontAlgn="base">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COR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075" marR="0" indent="-228600" algn="ctr" fontAlgn="base">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LOE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075" marR="0" indent="-228600" algn="ctr" fontAlgn="base">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Recommendations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7577973"/>
                  </a:ext>
                </a:extLst>
              </a:tr>
              <a:tr h="417011">
                <a:tc gridSpan="3">
                  <a:txBody>
                    <a:bodyPr/>
                    <a:lstStyle/>
                    <a:p>
                      <a:pPr marL="219075" marR="0" indent="-228600" algn="ctr" fontAlgn="base">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Diagnostic</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77283975"/>
                  </a:ext>
                </a:extLst>
              </a:tr>
              <a:tr h="1254117">
                <a:tc>
                  <a:txBody>
                    <a:bodyPr/>
                    <a:lstStyle/>
                    <a:p>
                      <a:pPr marL="219075" marR="0" indent="-228600" algn="ctr" fontAlgn="base">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219075" marR="0" indent="-228600" algn="ctr" fontAlgn="base">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Times New Roman" panose="02020603050405020304" pitchFamily="18" charset="0"/>
                        <a:buAutoNum type="arabicPeriod"/>
                      </a:pPr>
                      <a:r>
                        <a:rPr lang="en-US" sz="1800" b="1" dirty="0">
                          <a:effectLst/>
                          <a:latin typeface="Times New Roman" panose="02020603050405020304" pitchFamily="18" charset="0"/>
                          <a:ea typeface="Calibri,Bold"/>
                          <a:cs typeface="Times New Roman" panose="02020603050405020304" pitchFamily="18" charset="0"/>
                        </a:rPr>
                        <a:t>In adults with suspected Eisenmenger syndrome, invasive hemodynamic assessment should be performed to confirm the diagnosis and to exclude concomitant disease that contributes to right-to-left shunting or PAH.</a:t>
                      </a:r>
                      <a:endParaRPr lang="en-US" sz="1800" dirty="0">
                        <a:effectLst/>
                        <a:latin typeface="Times New Roman" panose="02020603050405020304" pitchFamily="18" charset="0"/>
                        <a:ea typeface="Calibri,Bold"/>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4799165"/>
                  </a:ext>
                </a:extLst>
              </a:tr>
              <a:tr h="928166">
                <a:tc>
                  <a:txBody>
                    <a:bodyPr/>
                    <a:lstStyle/>
                    <a:p>
                      <a:pPr marL="219075" marR="0" indent="-228600" algn="ctr" fontAlgn="base">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219075" marR="0" indent="-228600" algn="ctr" fontAlgn="base">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2"/>
                      </a:pPr>
                      <a:r>
                        <a:rPr lang="en-US" sz="1800" b="1" dirty="0">
                          <a:effectLst/>
                          <a:latin typeface="Times New Roman" panose="02020603050405020304" pitchFamily="18" charset="0"/>
                          <a:ea typeface="Calibri,Bold"/>
                          <a:cs typeface="Times New Roman" panose="02020603050405020304" pitchFamily="18" charset="0"/>
                        </a:rPr>
                        <a:t>Adults with Eisenmenger syndrome should be managed by specialists with expertise in both congenital cardiology and PAH to improve outcomes.</a:t>
                      </a:r>
                      <a:endParaRPr lang="en-US" sz="1800" dirty="0">
                        <a:effectLst/>
                        <a:latin typeface="Times New Roman" panose="02020603050405020304" pitchFamily="18" charset="0"/>
                        <a:ea typeface="Calibri,Bold"/>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50656740"/>
                  </a:ext>
                </a:extLst>
              </a:tr>
              <a:tr h="928166">
                <a:tc>
                  <a:txBody>
                    <a:bodyPr/>
                    <a:lstStyle/>
                    <a:p>
                      <a:pPr marL="219075" marR="0" indent="-228600" algn="ctr" fontAlgn="base">
                        <a:lnSpc>
                          <a:spcPct val="200000"/>
                        </a:lnSpc>
                        <a:spcAft>
                          <a:spcPts val="800"/>
                        </a:spcAft>
                        <a:buNone/>
                      </a:pPr>
                      <a:r>
                        <a:rPr lang="en-US" sz="1800" b="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3: Harm</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1C08"/>
                    </a:solidFill>
                  </a:tcPr>
                </a:tc>
                <a:tc>
                  <a:txBody>
                    <a:bodyPr/>
                    <a:lstStyle/>
                    <a:p>
                      <a:pPr marL="219075" marR="0" indent="-228600" algn="ctr" fontAlgn="base">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3"/>
                      </a:pPr>
                      <a:r>
                        <a:rPr lang="en-US" sz="1800" b="1" dirty="0">
                          <a:effectLst/>
                          <a:latin typeface="Times New Roman" panose="02020603050405020304" pitchFamily="18" charset="0"/>
                          <a:ea typeface="Calibri,Bold"/>
                          <a:cs typeface="Times New Roman" panose="02020603050405020304" pitchFamily="18" charset="0"/>
                        </a:rPr>
                        <a:t>Adults with Eisenmenger syndrome should be advised against pregnancy to decrease the risk associated with excess maternal morbidity and mortality.</a:t>
                      </a:r>
                      <a:endParaRPr lang="en-US" sz="1800" dirty="0">
                        <a:effectLst/>
                        <a:latin typeface="Times New Roman" panose="02020603050405020304" pitchFamily="18" charset="0"/>
                        <a:ea typeface="Calibri,Bold"/>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1890477"/>
                  </a:ext>
                </a:extLst>
              </a:tr>
            </a:tbl>
          </a:graphicData>
        </a:graphic>
      </p:graphicFrame>
    </p:spTree>
    <p:extLst>
      <p:ext uri="{BB962C8B-B14F-4D97-AF65-F5344CB8AC3E}">
        <p14:creationId xmlns:p14="http://schemas.microsoft.com/office/powerpoint/2010/main" val="258069069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119CC-7EA1-97EB-4EA1-C8787416655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862DE2A-424E-BEB0-A7E9-85AB68CACA6A}"/>
              </a:ext>
            </a:extLst>
          </p:cNvPr>
          <p:cNvSpPr txBox="1"/>
          <p:nvPr/>
        </p:nvSpPr>
        <p:spPr>
          <a:xfrm>
            <a:off x="4514850" y="1371600"/>
            <a:ext cx="5600700" cy="523220"/>
          </a:xfrm>
          <a:prstGeom prst="rect">
            <a:avLst/>
          </a:prstGeom>
          <a:noFill/>
        </p:spPr>
        <p:txBody>
          <a:bodyPr wrap="square">
            <a:spAutoFit/>
          </a:bodyPr>
          <a:lstStyle/>
          <a:p>
            <a:r>
              <a:rPr lang="en-US" sz="2800" dirty="0">
                <a:latin typeface="Lub Dub Medium" panose="020B0603030403020204" pitchFamily="34" charset="0"/>
              </a:rPr>
              <a:t>Eisenmenger Syndrome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AEA2E798-2268-367F-47DF-59FF9C8DA66E}"/>
              </a:ext>
            </a:extLst>
          </p:cNvPr>
          <p:cNvGraphicFramePr>
            <a:graphicFrameLocks noGrp="1"/>
          </p:cNvGraphicFramePr>
          <p:nvPr>
            <p:extLst>
              <p:ext uri="{D42A27DB-BD31-4B8C-83A1-F6EECF244321}">
                <p14:modId xmlns:p14="http://schemas.microsoft.com/office/powerpoint/2010/main" val="2674931557"/>
              </p:ext>
            </p:extLst>
          </p:nvPr>
        </p:nvGraphicFramePr>
        <p:xfrm>
          <a:off x="2628900" y="2133600"/>
          <a:ext cx="9372599" cy="5090160"/>
        </p:xfrm>
        <a:graphic>
          <a:graphicData uri="http://schemas.openxmlformats.org/drawingml/2006/table">
            <a:tbl>
              <a:tblPr firstRow="1" firstCol="1" bandRow="1"/>
              <a:tblGrid>
                <a:gridCol w="1255833">
                  <a:extLst>
                    <a:ext uri="{9D8B030D-6E8A-4147-A177-3AD203B41FA5}">
                      <a16:colId xmlns:a16="http://schemas.microsoft.com/office/drawing/2014/main" val="2530363370"/>
                    </a:ext>
                  </a:extLst>
                </a:gridCol>
                <a:gridCol w="1083304">
                  <a:extLst>
                    <a:ext uri="{9D8B030D-6E8A-4147-A177-3AD203B41FA5}">
                      <a16:colId xmlns:a16="http://schemas.microsoft.com/office/drawing/2014/main" val="2737358977"/>
                    </a:ext>
                  </a:extLst>
                </a:gridCol>
                <a:gridCol w="7033462">
                  <a:extLst>
                    <a:ext uri="{9D8B030D-6E8A-4147-A177-3AD203B41FA5}">
                      <a16:colId xmlns:a16="http://schemas.microsoft.com/office/drawing/2014/main" val="3221973572"/>
                    </a:ext>
                  </a:extLst>
                </a:gridCol>
              </a:tblGrid>
              <a:tr h="242649">
                <a:tc gridSpan="3">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Therapeutic</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49989905"/>
                  </a:ext>
                </a:extLst>
              </a:tr>
              <a:tr h="1164356">
                <a:tc>
                  <a:txBody>
                    <a:bodyPr/>
                    <a:lstStyle/>
                    <a:p>
                      <a:pPr marL="219075" marR="0" indent="-228600" algn="ctr" fontAlgn="base">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219075" marR="0" indent="-228600" algn="ctr" fontAlgn="base">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4"/>
                      </a:pPr>
                      <a:r>
                        <a:rPr lang="en-US" sz="1800" b="1" dirty="0">
                          <a:effectLst/>
                          <a:latin typeface="Times New Roman" panose="02020603050405020304" pitchFamily="18" charset="0"/>
                          <a:ea typeface="Calibri,Bold"/>
                          <a:cs typeface="Times New Roman" panose="02020603050405020304" pitchFamily="18" charset="0"/>
                        </a:rPr>
                        <a:t>In adults with Eisenmenger syndrome and an LV ejection fraction &gt;40% who are symptomatic or have reduced exercise capacity, initial monotherapy with PAH-directed therapy* is recommended to improve symptoms, hemodynamics, and overall survival.</a:t>
                      </a:r>
                      <a:endParaRPr lang="en-US" sz="1800" dirty="0">
                        <a:effectLst/>
                        <a:latin typeface="Times New Roman" panose="02020603050405020304" pitchFamily="18" charset="0"/>
                        <a:ea typeface="Calibri,Bold"/>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4882981"/>
                  </a:ext>
                </a:extLst>
              </a:tr>
              <a:tr h="1674092">
                <a:tc>
                  <a:txBody>
                    <a:bodyPr/>
                    <a:lstStyle/>
                    <a:p>
                      <a:pPr marL="219075" marR="0" indent="-228600" algn="ctr" fontAlgn="base">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219075" marR="0" indent="-228600" algn="ctr" fontAlgn="base">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5"/>
                      </a:pPr>
                      <a:r>
                        <a:rPr lang="en-US" sz="1800" b="1" dirty="0">
                          <a:effectLst/>
                          <a:latin typeface="Times New Roman" panose="02020603050405020304" pitchFamily="18" charset="0"/>
                          <a:ea typeface="Calibri,Bold"/>
                          <a:cs typeface="Times New Roman" panose="02020603050405020304" pitchFamily="18" charset="0"/>
                        </a:rPr>
                        <a:t>In adults with Eisenmenger syndrome and an LV ejection fraction &gt;40% who remain symptomatic or have worsening exercise capacity on a single PAH therapy, dual combination therapy with an endothelin receptor antagonist and a phosphodiesterase-5 inhibitor is recommended to improve symptoms, hemodynamics, and overall survival.</a:t>
                      </a:r>
                      <a:endParaRPr lang="en-US" sz="1800" dirty="0">
                        <a:effectLst/>
                        <a:latin typeface="Times New Roman" panose="02020603050405020304" pitchFamily="18" charset="0"/>
                        <a:ea typeface="Calibri,Bold"/>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7545428"/>
                  </a:ext>
                </a:extLst>
              </a:tr>
              <a:tr h="963678">
                <a:tc>
                  <a:txBody>
                    <a:bodyPr/>
                    <a:lstStyle/>
                    <a:p>
                      <a:pPr marL="219075" marR="0" indent="-228600" algn="ctr" fontAlgn="base">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219075" marR="0" indent="-228600" algn="ctr" fontAlgn="base">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6"/>
                      </a:pPr>
                      <a:r>
                        <a:rPr lang="en-US" sz="1800" b="1" dirty="0">
                          <a:effectLst/>
                          <a:latin typeface="Times New Roman" panose="02020603050405020304" pitchFamily="18" charset="0"/>
                          <a:ea typeface="Calibri,Bold"/>
                          <a:cs typeface="Times New Roman" panose="02020603050405020304" pitchFamily="18" charset="0"/>
                        </a:rPr>
                        <a:t>In adults with Eisenmenger syndrome who present with atrial arrhythmias, prompt restoration and maintenance of sinus rhythm is recommended to avoid hemodynamic deterioration.</a:t>
                      </a:r>
                      <a:endParaRPr lang="en-US" sz="1800" dirty="0">
                        <a:effectLst/>
                        <a:latin typeface="Times New Roman" panose="02020603050405020304" pitchFamily="18" charset="0"/>
                        <a:ea typeface="Calibri,Bold"/>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8311280"/>
                  </a:ext>
                </a:extLst>
              </a:tr>
              <a:tr h="815227">
                <a:tc>
                  <a:txBody>
                    <a:bodyPr/>
                    <a:lstStyle/>
                    <a:p>
                      <a:pPr marL="219075" marR="0" indent="-228600" algn="ctr" fontAlgn="base">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219075" marR="0" indent="-228600" algn="ctr" fontAlgn="base">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7"/>
                      </a:pPr>
                      <a:r>
                        <a:rPr lang="en-US" sz="1800" b="1" dirty="0">
                          <a:effectLst/>
                          <a:latin typeface="Times New Roman" panose="02020603050405020304" pitchFamily="18" charset="0"/>
                          <a:ea typeface="Calibri,Bold"/>
                          <a:cs typeface="Times New Roman" panose="02020603050405020304" pitchFamily="18" charset="0"/>
                        </a:rPr>
                        <a:t>In adults with Eisenmenger syndrome, a regular exercise program in combination with directed PAH therapy can be effective in improving exercise capacity.</a:t>
                      </a:r>
                      <a:endParaRPr lang="en-US" sz="1800" dirty="0">
                        <a:effectLst/>
                        <a:latin typeface="Times New Roman" panose="02020603050405020304" pitchFamily="18" charset="0"/>
                        <a:ea typeface="Calibri,Bold"/>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13182035"/>
                  </a:ext>
                </a:extLst>
              </a:tr>
            </a:tbl>
          </a:graphicData>
        </a:graphic>
      </p:graphicFrame>
    </p:spTree>
    <p:extLst>
      <p:ext uri="{BB962C8B-B14F-4D97-AF65-F5344CB8AC3E}">
        <p14:creationId xmlns:p14="http://schemas.microsoft.com/office/powerpoint/2010/main" val="214621782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C1F8C-2B13-AD28-CFD8-B2EA014888D2}"/>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CD29D9A-BAF6-2903-AB6B-1F23243AB28A}"/>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182</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extBox 1">
            <a:extLst>
              <a:ext uri="{FF2B5EF4-FFF2-40B4-BE49-F238E27FC236}">
                <a16:creationId xmlns:a16="http://schemas.microsoft.com/office/drawing/2014/main" id="{7F783331-CF21-F09D-4983-60748E0861F2}"/>
              </a:ext>
            </a:extLst>
          </p:cNvPr>
          <p:cNvSpPr txBox="1"/>
          <p:nvPr/>
        </p:nvSpPr>
        <p:spPr>
          <a:xfrm>
            <a:off x="4514850" y="1143000"/>
            <a:ext cx="5600700" cy="523220"/>
          </a:xfrm>
          <a:prstGeom prst="rect">
            <a:avLst/>
          </a:prstGeom>
          <a:noFill/>
        </p:spPr>
        <p:txBody>
          <a:bodyPr wrap="square">
            <a:spAutoFit/>
          </a:bodyPr>
          <a:lstStyle/>
          <a:p>
            <a:r>
              <a:rPr lang="en-US" sz="2800" dirty="0">
                <a:latin typeface="Lub Dub Medium" panose="020B0603030403020204" pitchFamily="34" charset="0"/>
              </a:rPr>
              <a:t>Eisenmenger Syndrome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80430ECF-B2A1-1244-A5A0-CBAC3A695B23}"/>
              </a:ext>
            </a:extLst>
          </p:cNvPr>
          <p:cNvGraphicFramePr>
            <a:graphicFrameLocks noGrp="1"/>
          </p:cNvGraphicFramePr>
          <p:nvPr>
            <p:extLst>
              <p:ext uri="{D42A27DB-BD31-4B8C-83A1-F6EECF244321}">
                <p14:modId xmlns:p14="http://schemas.microsoft.com/office/powerpoint/2010/main" val="4201659715"/>
              </p:ext>
            </p:extLst>
          </p:nvPr>
        </p:nvGraphicFramePr>
        <p:xfrm>
          <a:off x="1752600" y="1894820"/>
          <a:ext cx="11125200" cy="5344178"/>
        </p:xfrm>
        <a:graphic>
          <a:graphicData uri="http://schemas.openxmlformats.org/drawingml/2006/table">
            <a:tbl>
              <a:tblPr firstRow="1" firstCol="1" bandRow="1"/>
              <a:tblGrid>
                <a:gridCol w="1490663">
                  <a:extLst>
                    <a:ext uri="{9D8B030D-6E8A-4147-A177-3AD203B41FA5}">
                      <a16:colId xmlns:a16="http://schemas.microsoft.com/office/drawing/2014/main" val="483564497"/>
                    </a:ext>
                  </a:extLst>
                </a:gridCol>
                <a:gridCol w="1285875">
                  <a:extLst>
                    <a:ext uri="{9D8B030D-6E8A-4147-A177-3AD203B41FA5}">
                      <a16:colId xmlns:a16="http://schemas.microsoft.com/office/drawing/2014/main" val="89843014"/>
                    </a:ext>
                  </a:extLst>
                </a:gridCol>
                <a:gridCol w="8348662">
                  <a:extLst>
                    <a:ext uri="{9D8B030D-6E8A-4147-A177-3AD203B41FA5}">
                      <a16:colId xmlns:a16="http://schemas.microsoft.com/office/drawing/2014/main" val="2218462122"/>
                    </a:ext>
                  </a:extLst>
                </a:gridCol>
              </a:tblGrid>
              <a:tr h="1437615">
                <a:tc>
                  <a:txBody>
                    <a:bodyPr/>
                    <a:lstStyle/>
                    <a:p>
                      <a:pPr marL="219075" marR="0" indent="-228600" algn="ctr" fontAlgn="base">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2b</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219075" marR="0" indent="-228600" algn="ctr" fontAlgn="base">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8"/>
                      </a:pPr>
                      <a:r>
                        <a:rPr lang="en-US" sz="1800" b="1" dirty="0">
                          <a:effectLst/>
                          <a:latin typeface="Times New Roman" panose="02020603050405020304" pitchFamily="18" charset="0"/>
                          <a:ea typeface="Calibri,Bold"/>
                          <a:cs typeface="Times New Roman" panose="02020603050405020304" pitchFamily="18" charset="0"/>
                        </a:rPr>
                        <a:t>In adults with Eisenmenger syndrome and LV ejection fraction &gt;40% who are deemed to be at high risk for adverse outcomes† or who have rapidly progressive disease, inhaled or subcutaneous prostacyclin therapy may be considered as initial therapy or as an addition to other PAH therapy to improve symptoms, exercise capacity, and hemodynamics.</a:t>
                      </a:r>
                      <a:endParaRPr lang="en-US" sz="1800" dirty="0">
                        <a:effectLst/>
                        <a:latin typeface="Times New Roman" panose="02020603050405020304" pitchFamily="18" charset="0"/>
                        <a:ea typeface="Calibri,Bold"/>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6836837"/>
                  </a:ext>
                </a:extLst>
              </a:tr>
              <a:tr h="1191767">
                <a:tc>
                  <a:txBody>
                    <a:bodyPr/>
                    <a:lstStyle/>
                    <a:p>
                      <a:pPr marL="219075" marR="0" indent="-228600" algn="ctr" fontAlgn="base">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2b</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219075" marR="0" indent="-228600" algn="ctr" fontAlgn="base">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C-EO</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9"/>
                      </a:pPr>
                      <a:r>
                        <a:rPr lang="en-US" sz="1800" b="1" dirty="0">
                          <a:effectLst/>
                          <a:latin typeface="Times New Roman" panose="02020603050405020304" pitchFamily="18" charset="0"/>
                          <a:ea typeface="Calibri,Bold"/>
                          <a:cs typeface="Times New Roman" panose="02020603050405020304" pitchFamily="18" charset="0"/>
                        </a:rPr>
                        <a:t>In adults with Eisenmenger syndrome, anticoagulation therapy may be considered for patients with high-risk features (atrial arrhythmia, new or enlarging pulmonary arterial thrombosis, or prior thromboembolic event) and low bleeding risk to prevent thromboembolic complications.</a:t>
                      </a:r>
                      <a:endParaRPr lang="en-US" sz="1800" dirty="0">
                        <a:effectLst/>
                        <a:latin typeface="Times New Roman" panose="02020603050405020304" pitchFamily="18" charset="0"/>
                        <a:ea typeface="Calibri,Bold"/>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5193059"/>
                  </a:ext>
                </a:extLst>
              </a:tr>
              <a:tr h="700070">
                <a:tc>
                  <a:txBody>
                    <a:bodyPr/>
                    <a:lstStyle/>
                    <a:p>
                      <a:pPr marL="0" marR="0" algn="ctr" fontAlgn="base">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 No Benefit</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F7F"/>
                    </a:solidFill>
                  </a:tcPr>
                </a:tc>
                <a:tc>
                  <a:txBody>
                    <a:bodyPr/>
                    <a:lstStyle/>
                    <a:p>
                      <a:pPr marL="219075" marR="0" indent="-228600" algn="ctr" fontAlgn="base">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10"/>
                      </a:pPr>
                      <a:r>
                        <a:rPr lang="en-US" sz="1800" b="1" dirty="0">
                          <a:effectLst/>
                          <a:latin typeface="Times New Roman" panose="02020603050405020304" pitchFamily="18" charset="0"/>
                          <a:ea typeface="Calibri,Bold"/>
                          <a:cs typeface="Times New Roman" panose="02020603050405020304" pitchFamily="18" charset="0"/>
                        </a:rPr>
                        <a:t>Adults with Eisenmenger syndrome should not be routinely prescribed oral anticoagulation given the high bleeding risk and lack of long-term survival benefit.</a:t>
                      </a:r>
                      <a:endParaRPr lang="en-US" sz="1800" dirty="0">
                        <a:effectLst/>
                        <a:latin typeface="Times New Roman" panose="02020603050405020304" pitchFamily="18" charset="0"/>
                        <a:ea typeface="Calibri,Bold"/>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9098927"/>
                  </a:ext>
                </a:extLst>
              </a:tr>
              <a:tr h="945918">
                <a:tc>
                  <a:txBody>
                    <a:bodyPr/>
                    <a:lstStyle/>
                    <a:p>
                      <a:pPr marL="0" marR="0" algn="ctr" fontAlgn="base">
                        <a:lnSpc>
                          <a:spcPct val="200000"/>
                        </a:lnSpc>
                        <a:spcAft>
                          <a:spcPts val="800"/>
                        </a:spcAft>
                        <a:buNone/>
                      </a:pPr>
                      <a:r>
                        <a:rPr lang="en-US" sz="1800" b="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3: Harm</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1C08"/>
                    </a:solidFill>
                  </a:tcPr>
                </a:tc>
                <a:tc>
                  <a:txBody>
                    <a:bodyPr/>
                    <a:lstStyle/>
                    <a:p>
                      <a:pPr marL="219075" marR="0" indent="-228600" algn="ctr" fontAlgn="base">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11"/>
                      </a:pPr>
                      <a:r>
                        <a:rPr lang="en-US" sz="1800" b="1" dirty="0">
                          <a:effectLst/>
                          <a:latin typeface="Times New Roman" panose="02020603050405020304" pitchFamily="18" charset="0"/>
                          <a:ea typeface="Calibri,Bold"/>
                          <a:cs typeface="Times New Roman" panose="02020603050405020304" pitchFamily="18" charset="0"/>
                        </a:rPr>
                        <a:t>In adults with Eisenmenger syndrome, closure of any intracardiac or vascular shunt should not be performed given the increased perioperative risks and risks for short- and long-term morbidity and mortality.</a:t>
                      </a:r>
                      <a:endParaRPr lang="en-US" sz="1800" dirty="0">
                        <a:effectLst/>
                        <a:latin typeface="Times New Roman" panose="02020603050405020304" pitchFamily="18" charset="0"/>
                        <a:ea typeface="Calibri,Bold"/>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798407"/>
                  </a:ext>
                </a:extLst>
              </a:tr>
              <a:tr h="945918">
                <a:tc>
                  <a:txBody>
                    <a:bodyPr/>
                    <a:lstStyle/>
                    <a:p>
                      <a:pPr marL="0" marR="0" algn="ctr" fontAlgn="base">
                        <a:lnSpc>
                          <a:spcPct val="200000"/>
                        </a:lnSpc>
                        <a:spcAft>
                          <a:spcPts val="800"/>
                        </a:spcAft>
                        <a:buNone/>
                      </a:pPr>
                      <a:r>
                        <a:rPr lang="en-US" sz="1800" b="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3: Harm</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1C08"/>
                    </a:solidFill>
                  </a:tcPr>
                </a:tc>
                <a:tc>
                  <a:txBody>
                    <a:bodyPr/>
                    <a:lstStyle/>
                    <a:p>
                      <a:pPr marL="219075" marR="0" indent="-228600" algn="ctr" fontAlgn="base">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12"/>
                      </a:pPr>
                      <a:r>
                        <a:rPr lang="en-US" sz="1800" b="1" dirty="0">
                          <a:effectLst/>
                          <a:latin typeface="Times New Roman" panose="02020603050405020304" pitchFamily="18" charset="0"/>
                          <a:ea typeface="Calibri,Bold"/>
                          <a:cs typeface="Times New Roman" panose="02020603050405020304" pitchFamily="18" charset="0"/>
                        </a:rPr>
                        <a:t>In adults with Eisenmenger syndrome and intracardiac shunts who meet indications for permanent pacing or an ICD, endocardial leads may be potentially harmful given the increased risk for systemic thromboembolism.</a:t>
                      </a:r>
                      <a:endParaRPr lang="en-US" sz="1800" dirty="0">
                        <a:effectLst/>
                        <a:latin typeface="Times New Roman" panose="02020603050405020304" pitchFamily="18" charset="0"/>
                        <a:ea typeface="Calibri,Bold"/>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1151140"/>
                  </a:ext>
                </a:extLst>
              </a:tr>
            </a:tbl>
          </a:graphicData>
        </a:graphic>
      </p:graphicFrame>
    </p:spTree>
    <p:extLst>
      <p:ext uri="{BB962C8B-B14F-4D97-AF65-F5344CB8AC3E}">
        <p14:creationId xmlns:p14="http://schemas.microsoft.com/office/powerpoint/2010/main" val="307942671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CC55E4E-47BC-BF88-4733-21A4018AF288}"/>
              </a:ext>
            </a:extLst>
          </p:cNvPr>
          <p:cNvSpPr>
            <a:spLocks noGrp="1"/>
          </p:cNvSpPr>
          <p:nvPr>
            <p:ph type="sldNum" sz="quarter" idx="4"/>
          </p:nvPr>
        </p:nvSpPr>
        <p:spPr/>
        <p:txBody>
          <a:bodyPr/>
          <a:lstStyle/>
          <a:p>
            <a:fld id="{01CD3B2E-BC1C-6C4D-9D91-A67B950EE325}" type="slidenum">
              <a:rPr lang="en-US" smtClean="0"/>
              <a:pPr/>
              <a:t>183</a:t>
            </a:fld>
            <a:endParaRPr lang="en-US" dirty="0"/>
          </a:p>
        </p:txBody>
      </p:sp>
      <p:sp>
        <p:nvSpPr>
          <p:cNvPr id="7" name="TextBox 6">
            <a:extLst>
              <a:ext uri="{FF2B5EF4-FFF2-40B4-BE49-F238E27FC236}">
                <a16:creationId xmlns:a16="http://schemas.microsoft.com/office/drawing/2014/main" id="{E70184BD-D38C-3BA5-1920-172B07F501AF}"/>
              </a:ext>
            </a:extLst>
          </p:cNvPr>
          <p:cNvSpPr txBox="1"/>
          <p:nvPr/>
        </p:nvSpPr>
        <p:spPr>
          <a:xfrm>
            <a:off x="3657600" y="2414661"/>
            <a:ext cx="7315200" cy="4247317"/>
          </a:xfrm>
          <a:prstGeom prst="rect">
            <a:avLst/>
          </a:prstGeom>
          <a:noFill/>
        </p:spPr>
        <p:txBody>
          <a:bodyPr wrap="square">
            <a:spAutoFit/>
          </a:bodyPr>
          <a:lstStyle/>
          <a:p>
            <a:r>
              <a:rPr lang="en-US" dirty="0">
                <a:latin typeface="Lub Dub Medium" panose="020B0603030403020204" pitchFamily="34" charset="0"/>
              </a:rPr>
              <a:t>Recommendations on managing chronic cyanosis—including, but not limited to, management of iron supplementation, </a:t>
            </a:r>
            <a:r>
              <a:rPr lang="en-US" dirty="0" err="1">
                <a:latin typeface="Lub Dub Medium" panose="020B0603030403020204" pitchFamily="34" charset="0"/>
              </a:rPr>
              <a:t>hyperviscosity</a:t>
            </a:r>
            <a:r>
              <a:rPr lang="en-US" dirty="0">
                <a:latin typeface="Lub Dub Medium" panose="020B0603030403020204" pitchFamily="34" charset="0"/>
              </a:rPr>
              <a:t>, and risk and management of central nervous system infections—generally apply to patients with Eisenmenger syndrome and are provided in Section 3.5, “Management of Cyanosis.”</a:t>
            </a:r>
          </a:p>
          <a:p>
            <a:endParaRPr lang="en-US" dirty="0">
              <a:latin typeface="Lub Dub Medium" panose="020B0603030403020204" pitchFamily="34" charset="0"/>
            </a:endParaRPr>
          </a:p>
          <a:p>
            <a:r>
              <a:rPr lang="en-US" dirty="0">
                <a:latin typeface="Lub Dub Medium" panose="020B0603030403020204" pitchFamily="34" charset="0"/>
              </a:rPr>
              <a:t>*See Table 43 for evidence and recommendations on specific PAH therapies.</a:t>
            </a:r>
          </a:p>
          <a:p>
            <a:endParaRPr lang="en-US" dirty="0">
              <a:latin typeface="Lub Dub Medium" panose="020B0603030403020204" pitchFamily="34" charset="0"/>
            </a:endParaRPr>
          </a:p>
          <a:p>
            <a:r>
              <a:rPr lang="en-US" dirty="0">
                <a:latin typeface="Lub Dub Medium" panose="020B0603030403020204" pitchFamily="34" charset="0"/>
              </a:rPr>
              <a:t>†Patients at high risk include patients with World Health Organization functional class 3 or 4, a 6-minute walk distance &lt;165 m, tricuspid annular plane systolic excursion &lt;16 mm, and NT-</a:t>
            </a:r>
            <a:r>
              <a:rPr lang="en-US" dirty="0" err="1">
                <a:latin typeface="Lub Dub Medium" panose="020B0603030403020204" pitchFamily="34" charset="0"/>
              </a:rPr>
              <a:t>proBNP</a:t>
            </a:r>
            <a:r>
              <a:rPr lang="en-US" dirty="0">
                <a:latin typeface="Lub Dub Medium" panose="020B0603030403020204" pitchFamily="34" charset="0"/>
              </a:rPr>
              <a:t> level &gt;1,400 </a:t>
            </a:r>
            <a:r>
              <a:rPr lang="en-US" dirty="0" err="1">
                <a:latin typeface="Lub Dub Medium" panose="020B0603030403020204" pitchFamily="34" charset="0"/>
              </a:rPr>
              <a:t>pg</a:t>
            </a:r>
            <a:r>
              <a:rPr lang="en-US" dirty="0">
                <a:latin typeface="Lub Dub Medium" panose="020B0603030403020204" pitchFamily="34" charset="0"/>
              </a:rPr>
              <a:t>/mL.</a:t>
            </a:r>
            <a:r>
              <a:rPr lang="en-US" baseline="30000" dirty="0">
                <a:latin typeface="Lub Dub Medium" panose="020B0603030403020204" pitchFamily="34" charset="0"/>
              </a:rPr>
              <a:t>31</a:t>
            </a:r>
          </a:p>
          <a:p>
            <a:endParaRPr lang="en-US" dirty="0"/>
          </a:p>
        </p:txBody>
      </p:sp>
      <p:sp>
        <p:nvSpPr>
          <p:cNvPr id="8" name="TextBox 7">
            <a:extLst>
              <a:ext uri="{FF2B5EF4-FFF2-40B4-BE49-F238E27FC236}">
                <a16:creationId xmlns:a16="http://schemas.microsoft.com/office/drawing/2014/main" id="{BBC55492-8932-59FE-1ECB-0C16DBA4679B}"/>
              </a:ext>
            </a:extLst>
          </p:cNvPr>
          <p:cNvSpPr txBox="1"/>
          <p:nvPr/>
        </p:nvSpPr>
        <p:spPr>
          <a:xfrm>
            <a:off x="4514850" y="1567622"/>
            <a:ext cx="5600700" cy="523220"/>
          </a:xfrm>
          <a:prstGeom prst="rect">
            <a:avLst/>
          </a:prstGeom>
          <a:noFill/>
        </p:spPr>
        <p:txBody>
          <a:bodyPr wrap="square">
            <a:spAutoFit/>
          </a:bodyPr>
          <a:lstStyle/>
          <a:p>
            <a:r>
              <a:rPr lang="en-US" sz="2800" dirty="0">
                <a:latin typeface="Lub Dub Medium" panose="020B0603030403020204" pitchFamily="34" charset="0"/>
              </a:rPr>
              <a:t>Eisenmenger Syndrome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Tree>
    <p:extLst>
      <p:ext uri="{BB962C8B-B14F-4D97-AF65-F5344CB8AC3E}">
        <p14:creationId xmlns:p14="http://schemas.microsoft.com/office/powerpoint/2010/main" val="46416923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D8EE2-B72B-DB7D-9D66-8671C7568A9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1BC061F-CF33-5A14-4969-36B98FF12371}"/>
              </a:ext>
            </a:extLst>
          </p:cNvPr>
          <p:cNvSpPr txBox="1"/>
          <p:nvPr/>
        </p:nvSpPr>
        <p:spPr>
          <a:xfrm>
            <a:off x="3590925" y="188893"/>
            <a:ext cx="7448550" cy="954107"/>
          </a:xfrm>
          <a:prstGeom prst="rect">
            <a:avLst/>
          </a:prstGeom>
          <a:noFill/>
        </p:spPr>
        <p:txBody>
          <a:bodyPr wrap="square">
            <a:spAutoFit/>
          </a:bodyPr>
          <a:lstStyle/>
          <a:p>
            <a:r>
              <a:rPr lang="en-US" sz="2800" dirty="0">
                <a:latin typeface="Lub Dub Medium" panose="020B0603030403020204" pitchFamily="34" charset="0"/>
              </a:rPr>
              <a:t>Table 43. First-Line PAH-Directed Therapy in Patients With Eisenmenger Syndrome</a:t>
            </a:r>
          </a:p>
        </p:txBody>
      </p:sp>
      <p:graphicFrame>
        <p:nvGraphicFramePr>
          <p:cNvPr id="3" name="Table 2">
            <a:extLst>
              <a:ext uri="{FF2B5EF4-FFF2-40B4-BE49-F238E27FC236}">
                <a16:creationId xmlns:a16="http://schemas.microsoft.com/office/drawing/2014/main" id="{335EB520-A091-11EA-84FF-6B6053E6C21C}"/>
              </a:ext>
            </a:extLst>
          </p:cNvPr>
          <p:cNvGraphicFramePr>
            <a:graphicFrameLocks noGrp="1"/>
          </p:cNvGraphicFramePr>
          <p:nvPr>
            <p:extLst>
              <p:ext uri="{D42A27DB-BD31-4B8C-83A1-F6EECF244321}">
                <p14:modId xmlns:p14="http://schemas.microsoft.com/office/powerpoint/2010/main" val="1547463970"/>
              </p:ext>
            </p:extLst>
          </p:nvPr>
        </p:nvGraphicFramePr>
        <p:xfrm>
          <a:off x="457200" y="1143000"/>
          <a:ext cx="13944601" cy="6400800"/>
        </p:xfrm>
        <a:graphic>
          <a:graphicData uri="http://schemas.openxmlformats.org/drawingml/2006/table">
            <a:tbl>
              <a:tblPr firstRow="1" firstCol="1" bandRow="1"/>
              <a:tblGrid>
                <a:gridCol w="2178845">
                  <a:extLst>
                    <a:ext uri="{9D8B030D-6E8A-4147-A177-3AD203B41FA5}">
                      <a16:colId xmlns:a16="http://schemas.microsoft.com/office/drawing/2014/main" val="617803863"/>
                    </a:ext>
                  </a:extLst>
                </a:gridCol>
                <a:gridCol w="4967764">
                  <a:extLst>
                    <a:ext uri="{9D8B030D-6E8A-4147-A177-3AD203B41FA5}">
                      <a16:colId xmlns:a16="http://schemas.microsoft.com/office/drawing/2014/main" val="2747872828"/>
                    </a:ext>
                  </a:extLst>
                </a:gridCol>
                <a:gridCol w="3398996">
                  <a:extLst>
                    <a:ext uri="{9D8B030D-6E8A-4147-A177-3AD203B41FA5}">
                      <a16:colId xmlns:a16="http://schemas.microsoft.com/office/drawing/2014/main" val="557479753"/>
                    </a:ext>
                  </a:extLst>
                </a:gridCol>
                <a:gridCol w="3398996">
                  <a:extLst>
                    <a:ext uri="{9D8B030D-6E8A-4147-A177-3AD203B41FA5}">
                      <a16:colId xmlns:a16="http://schemas.microsoft.com/office/drawing/2014/main" val="4222834215"/>
                    </a:ext>
                  </a:extLst>
                </a:gridCol>
              </a:tblGrid>
              <a:tr h="914400">
                <a:tc>
                  <a:txBody>
                    <a:bodyPr/>
                    <a:lstStyle/>
                    <a:p>
                      <a:pPr marL="0" marR="0">
                        <a:lnSpc>
                          <a:spcPct val="100000"/>
                        </a:lnSpc>
                        <a:spcAft>
                          <a:spcPts val="800"/>
                        </a:spcAft>
                        <a:buNone/>
                      </a:pPr>
                      <a:r>
                        <a:rPr lang="en-US" sz="1800" b="1">
                          <a:effectLst/>
                          <a:latin typeface="Times New Roman" panose="02020603050405020304" pitchFamily="18" charset="0"/>
                          <a:ea typeface="Calibri,Bold"/>
                        </a:rPr>
                        <a:t>Medication Class</a:t>
                      </a:r>
                      <a:endParaRPr lang="en-US" sz="1800">
                        <a:effectLst/>
                        <a:latin typeface="Times New Roman" panose="02020603050405020304" pitchFamily="18" charset="0"/>
                        <a:ea typeface="Times New Roman" panose="02020603050405020304" pitchFamily="18" charset="0"/>
                      </a:endParaRPr>
                    </a:p>
                  </a:txBody>
                  <a:tcPr marL="10247" marR="10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a:effectLst/>
                          <a:latin typeface="Times New Roman" panose="02020603050405020304" pitchFamily="18" charset="0"/>
                          <a:ea typeface="Calibri,Bold"/>
                        </a:rPr>
                        <a:t>Clinical Trial Evidence </a:t>
                      </a:r>
                      <a:endParaRPr lang="en-US" sz="1800">
                        <a:effectLst/>
                        <a:latin typeface="Times New Roman" panose="02020603050405020304" pitchFamily="18" charset="0"/>
                        <a:ea typeface="Times New Roman" panose="02020603050405020304" pitchFamily="18" charset="0"/>
                      </a:endParaRPr>
                    </a:p>
                  </a:txBody>
                  <a:tcPr marL="10247" marR="10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dirty="0">
                          <a:effectLst/>
                          <a:latin typeface="Times New Roman" panose="02020603050405020304" pitchFamily="18" charset="0"/>
                          <a:ea typeface="Calibri,Bold"/>
                        </a:rPr>
                        <a:t>2022 ESC/ERS Guidelines for the Diagnosis and Treatment of Pulmonary Hypertension</a:t>
                      </a:r>
                      <a:endParaRPr lang="en-US" sz="1800" dirty="0">
                        <a:effectLst/>
                        <a:latin typeface="Times New Roman" panose="02020603050405020304" pitchFamily="18" charset="0"/>
                        <a:ea typeface="Times New Roman" panose="02020603050405020304" pitchFamily="18" charset="0"/>
                      </a:endParaRPr>
                    </a:p>
                  </a:txBody>
                  <a:tcPr marL="10247" marR="10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dirty="0">
                          <a:effectLst/>
                          <a:latin typeface="Times New Roman" panose="02020603050405020304" pitchFamily="18" charset="0"/>
                          <a:ea typeface="Calibri,Bold"/>
                        </a:rPr>
                        <a:t>2025 ACC/AHA Guidelines for the Management of Adults with Congenital Heart Disease</a:t>
                      </a:r>
                      <a:endParaRPr lang="en-US" sz="1800" dirty="0">
                        <a:effectLst/>
                        <a:latin typeface="Times New Roman" panose="02020603050405020304" pitchFamily="18" charset="0"/>
                        <a:ea typeface="Times New Roman" panose="02020603050405020304" pitchFamily="18" charset="0"/>
                      </a:endParaRPr>
                    </a:p>
                  </a:txBody>
                  <a:tcPr marL="10247" marR="10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6033241"/>
                  </a:ext>
                </a:extLst>
              </a:tr>
              <a:tr h="5470564">
                <a:tc>
                  <a:txBody>
                    <a:bodyPr/>
                    <a:lstStyle/>
                    <a:p>
                      <a:pPr marL="0" marR="0">
                        <a:lnSpc>
                          <a:spcPct val="100000"/>
                        </a:lnSpc>
                        <a:spcAft>
                          <a:spcPts val="800"/>
                        </a:spcAft>
                        <a:buNone/>
                      </a:pPr>
                      <a:r>
                        <a:rPr lang="en-US" sz="1800">
                          <a:effectLst/>
                          <a:latin typeface="Times New Roman" panose="02020603050405020304" pitchFamily="18" charset="0"/>
                          <a:ea typeface="Calibri,Bold"/>
                        </a:rPr>
                        <a:t>Endothelin receptor antagonists</a:t>
                      </a:r>
                      <a:endParaRPr lang="en-US" sz="1800">
                        <a:effectLst/>
                        <a:latin typeface="Times New Roman" panose="02020603050405020304" pitchFamily="18" charset="0"/>
                        <a:ea typeface="Times New Roman" panose="02020603050405020304" pitchFamily="18" charset="0"/>
                      </a:endParaRPr>
                    </a:p>
                  </a:txBody>
                  <a:tcPr marL="10247" marR="10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Calibri,Bold"/>
                        </a:rPr>
                        <a:t>Two moderate-size randomized controlled trials of </a:t>
                      </a:r>
                      <a:r>
                        <a:rPr lang="en-US" sz="1800" dirty="0" err="1">
                          <a:effectLst/>
                          <a:latin typeface="Times New Roman" panose="02020603050405020304" pitchFamily="18" charset="0"/>
                          <a:ea typeface="Calibri,Bold"/>
                        </a:rPr>
                        <a:t>bosentan</a:t>
                      </a:r>
                      <a:r>
                        <a:rPr lang="en-US" sz="1800" dirty="0">
                          <a:effectLst/>
                          <a:latin typeface="Times New Roman" panose="02020603050405020304" pitchFamily="18" charset="0"/>
                          <a:ea typeface="Calibri,Bold"/>
                        </a:rPr>
                        <a:t> (BREATHE 5 trial, 54 patients)</a:t>
                      </a:r>
                      <a:r>
                        <a:rPr lang="en-US" sz="1800" baseline="30000" dirty="0">
                          <a:effectLst/>
                          <a:latin typeface="Times New Roman" panose="02020603050405020304" pitchFamily="18" charset="0"/>
                          <a:ea typeface="Calibri,Bold"/>
                        </a:rPr>
                        <a:t> </a:t>
                      </a:r>
                      <a:r>
                        <a:rPr lang="en-US" sz="1800" dirty="0">
                          <a:effectLst/>
                          <a:latin typeface="Times New Roman" panose="02020603050405020304" pitchFamily="18" charset="0"/>
                          <a:ea typeface="Calibri,Bold"/>
                        </a:rPr>
                        <a:t>and </a:t>
                      </a:r>
                      <a:r>
                        <a:rPr lang="en-US" sz="1800" dirty="0" err="1">
                          <a:effectLst/>
                          <a:latin typeface="Times New Roman" panose="02020603050405020304" pitchFamily="18" charset="0"/>
                          <a:ea typeface="Calibri,Bold"/>
                        </a:rPr>
                        <a:t>macitentan</a:t>
                      </a:r>
                      <a:r>
                        <a:rPr lang="en-US" sz="1800" dirty="0">
                          <a:effectLst/>
                          <a:latin typeface="Times New Roman" panose="02020603050405020304" pitchFamily="18" charset="0"/>
                          <a:ea typeface="Calibri,Bold"/>
                        </a:rPr>
                        <a:t> (MAESTRO trial, 226 patients) evaluated the effects of endothelin receptor antagonists in Eisenmenger syndrome. BREATHE 5 showed improvement in hemodynamics and functional class after 16 weeks of treatment. The </a:t>
                      </a:r>
                      <a:r>
                        <a:rPr lang="en-US" sz="1800" dirty="0">
                          <a:effectLst/>
                          <a:latin typeface="Times New Roman" panose="02020603050405020304" pitchFamily="18" charset="0"/>
                          <a:ea typeface="Times New Roman" panose="02020603050405020304" pitchFamily="18" charset="0"/>
                        </a:rPr>
                        <a:t>MAESTRO trial</a:t>
                      </a:r>
                      <a:r>
                        <a:rPr lang="en-US" sz="1800" dirty="0">
                          <a:effectLst/>
                          <a:latin typeface="Times New Roman" panose="02020603050405020304" pitchFamily="18" charset="0"/>
                          <a:ea typeface="Calibri,Bold"/>
                        </a:rPr>
                        <a:t> design was different and included a more heterogeneous patient population, including wider age range, wider spectrum of functional classes, patients on background therapy with PDE5 inhibitors, and patients with Down syndrome. The primary endpoint, which consisted of 6MWD, was neutral. Secondary endpoints of functional class and NT-</a:t>
                      </a:r>
                      <a:r>
                        <a:rPr lang="en-US" sz="1800" dirty="0" err="1">
                          <a:effectLst/>
                          <a:latin typeface="Times New Roman" panose="02020603050405020304" pitchFamily="18" charset="0"/>
                          <a:ea typeface="Calibri,Bold"/>
                        </a:rPr>
                        <a:t>proBNP</a:t>
                      </a:r>
                      <a:r>
                        <a:rPr lang="en-US" sz="1800" dirty="0">
                          <a:effectLst/>
                          <a:latin typeface="Times New Roman" panose="02020603050405020304" pitchFamily="18" charset="0"/>
                          <a:ea typeface="Calibri,Bold"/>
                        </a:rPr>
                        <a:t> levels favored </a:t>
                      </a:r>
                      <a:r>
                        <a:rPr lang="en-US" sz="1800" dirty="0" err="1">
                          <a:effectLst/>
                          <a:latin typeface="Times New Roman" panose="02020603050405020304" pitchFamily="18" charset="0"/>
                          <a:ea typeface="Calibri,Bold"/>
                        </a:rPr>
                        <a:t>macitentan</a:t>
                      </a:r>
                      <a:r>
                        <a:rPr lang="en-US" sz="1800" dirty="0">
                          <a:effectLst/>
                          <a:latin typeface="Times New Roman" panose="02020603050405020304" pitchFamily="18" charset="0"/>
                          <a:ea typeface="Calibri,Bold"/>
                        </a:rPr>
                        <a:t> therapy. In a subgroup of patients aged ≥18 years who had a follow-up invasive hemodynamic assessment and did not have Down syndrome, those in the </a:t>
                      </a:r>
                      <a:r>
                        <a:rPr lang="en-US" sz="1800" dirty="0" err="1">
                          <a:effectLst/>
                          <a:latin typeface="Times New Roman" panose="02020603050405020304" pitchFamily="18" charset="0"/>
                          <a:ea typeface="Calibri,Bold"/>
                        </a:rPr>
                        <a:t>macitentan</a:t>
                      </a:r>
                      <a:r>
                        <a:rPr lang="en-US" sz="1800" dirty="0">
                          <a:effectLst/>
                          <a:latin typeface="Times New Roman" panose="02020603050405020304" pitchFamily="18" charset="0"/>
                          <a:ea typeface="Calibri,Bold"/>
                        </a:rPr>
                        <a:t> group had hemodynamic improvement, which was also associated with an improvement in 6MWD.</a:t>
                      </a:r>
                      <a:endParaRPr lang="en-US" sz="1800" dirty="0">
                        <a:effectLst/>
                        <a:latin typeface="Times New Roman" panose="02020603050405020304" pitchFamily="18" charset="0"/>
                        <a:ea typeface="Times New Roman" panose="02020603050405020304" pitchFamily="18" charset="0"/>
                      </a:endParaRPr>
                    </a:p>
                  </a:txBody>
                  <a:tcPr marL="10247" marR="10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Bold"/>
                        </a:rPr>
                        <a:t>Bosentan is a class 1 recommendation; other endothelin receptor antagonists “should be considered” in patients with Eisenmenger syndrome (class 2a recommendations).</a:t>
                      </a:r>
                      <a:endParaRPr lang="en-US" sz="1800">
                        <a:effectLst/>
                        <a:latin typeface="Times New Roman" panose="02020603050405020304" pitchFamily="18" charset="0"/>
                        <a:ea typeface="Times New Roman" panose="02020603050405020304" pitchFamily="18" charset="0"/>
                      </a:endParaRPr>
                    </a:p>
                  </a:txBody>
                  <a:tcPr marL="10247" marR="10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Calibri,Bold"/>
                        </a:rPr>
                        <a:t>All endothelin receptor antagonists are recommended as initial treatment in patients with Eisenmenger syndrome (class 1 recommendation).</a:t>
                      </a:r>
                      <a:endParaRPr lang="en-US" sz="1800" dirty="0">
                        <a:effectLst/>
                        <a:latin typeface="Times New Roman" panose="02020603050405020304" pitchFamily="18" charset="0"/>
                        <a:ea typeface="Times New Roman" panose="02020603050405020304" pitchFamily="18" charset="0"/>
                      </a:endParaRPr>
                    </a:p>
                  </a:txBody>
                  <a:tcPr marL="10247" marR="10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62804881"/>
                  </a:ext>
                </a:extLst>
              </a:tr>
            </a:tbl>
          </a:graphicData>
        </a:graphic>
      </p:graphicFrame>
    </p:spTree>
    <p:extLst>
      <p:ext uri="{BB962C8B-B14F-4D97-AF65-F5344CB8AC3E}">
        <p14:creationId xmlns:p14="http://schemas.microsoft.com/office/powerpoint/2010/main" val="331130250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E7ADC-10B0-4AC4-1CC4-BB349946558C}"/>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8AD6220-5121-C613-C276-8012F8ECBD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185</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extBox 1">
            <a:extLst>
              <a:ext uri="{FF2B5EF4-FFF2-40B4-BE49-F238E27FC236}">
                <a16:creationId xmlns:a16="http://schemas.microsoft.com/office/drawing/2014/main" id="{020C53DC-2B82-2182-F2A6-FB0B7E871198}"/>
              </a:ext>
            </a:extLst>
          </p:cNvPr>
          <p:cNvSpPr txBox="1"/>
          <p:nvPr/>
        </p:nvSpPr>
        <p:spPr>
          <a:xfrm>
            <a:off x="3319462" y="990600"/>
            <a:ext cx="7991476" cy="954107"/>
          </a:xfrm>
          <a:prstGeom prst="rect">
            <a:avLst/>
          </a:prstGeom>
          <a:noFill/>
        </p:spPr>
        <p:txBody>
          <a:bodyPr wrap="square">
            <a:spAutoFit/>
          </a:bodyPr>
          <a:lstStyle/>
          <a:p>
            <a:r>
              <a:rPr lang="en-US" sz="2800" dirty="0">
                <a:latin typeface="Lub Dub Medium" panose="020B0603030403020204" pitchFamily="34" charset="0"/>
              </a:rPr>
              <a:t>Table 43. First-Line PAH-Directed Therapy in Patients With Eisenmenger Syndrome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215013EA-2629-BC88-4AFA-0CFC63F42D29}"/>
              </a:ext>
            </a:extLst>
          </p:cNvPr>
          <p:cNvGraphicFramePr>
            <a:graphicFrameLocks noGrp="1"/>
          </p:cNvGraphicFramePr>
          <p:nvPr>
            <p:extLst>
              <p:ext uri="{D42A27DB-BD31-4B8C-83A1-F6EECF244321}">
                <p14:modId xmlns:p14="http://schemas.microsoft.com/office/powerpoint/2010/main" val="2427350759"/>
              </p:ext>
            </p:extLst>
          </p:nvPr>
        </p:nvGraphicFramePr>
        <p:xfrm>
          <a:off x="342899" y="2133600"/>
          <a:ext cx="13944601" cy="5039827"/>
        </p:xfrm>
        <a:graphic>
          <a:graphicData uri="http://schemas.openxmlformats.org/drawingml/2006/table">
            <a:tbl>
              <a:tblPr firstRow="1" firstCol="1" bandRow="1"/>
              <a:tblGrid>
                <a:gridCol w="2178845">
                  <a:extLst>
                    <a:ext uri="{9D8B030D-6E8A-4147-A177-3AD203B41FA5}">
                      <a16:colId xmlns:a16="http://schemas.microsoft.com/office/drawing/2014/main" val="617803863"/>
                    </a:ext>
                  </a:extLst>
                </a:gridCol>
                <a:gridCol w="4183856">
                  <a:extLst>
                    <a:ext uri="{9D8B030D-6E8A-4147-A177-3AD203B41FA5}">
                      <a16:colId xmlns:a16="http://schemas.microsoft.com/office/drawing/2014/main" val="2747872828"/>
                    </a:ext>
                  </a:extLst>
                </a:gridCol>
                <a:gridCol w="4182904">
                  <a:extLst>
                    <a:ext uri="{9D8B030D-6E8A-4147-A177-3AD203B41FA5}">
                      <a16:colId xmlns:a16="http://schemas.microsoft.com/office/drawing/2014/main" val="557479753"/>
                    </a:ext>
                  </a:extLst>
                </a:gridCol>
                <a:gridCol w="3398996">
                  <a:extLst>
                    <a:ext uri="{9D8B030D-6E8A-4147-A177-3AD203B41FA5}">
                      <a16:colId xmlns:a16="http://schemas.microsoft.com/office/drawing/2014/main" val="4222834215"/>
                    </a:ext>
                  </a:extLst>
                </a:gridCol>
              </a:tblGrid>
              <a:tr h="1006436">
                <a:tc>
                  <a:txBody>
                    <a:bodyPr/>
                    <a:lstStyle/>
                    <a:p>
                      <a:pPr marL="0" marR="0">
                        <a:lnSpc>
                          <a:spcPct val="100000"/>
                        </a:lnSpc>
                        <a:spcAft>
                          <a:spcPts val="800"/>
                        </a:spcAft>
                        <a:buNone/>
                      </a:pPr>
                      <a:r>
                        <a:rPr lang="en-US" sz="1800" b="1">
                          <a:effectLst/>
                          <a:latin typeface="Times New Roman" panose="02020603050405020304" pitchFamily="18" charset="0"/>
                          <a:ea typeface="Calibri,Bold"/>
                        </a:rPr>
                        <a:t>Medication Class</a:t>
                      </a:r>
                      <a:endParaRPr lang="en-US" sz="1800">
                        <a:effectLst/>
                        <a:latin typeface="Times New Roman" panose="02020603050405020304" pitchFamily="18" charset="0"/>
                        <a:ea typeface="Times New Roman" panose="02020603050405020304" pitchFamily="18" charset="0"/>
                      </a:endParaRPr>
                    </a:p>
                  </a:txBody>
                  <a:tcPr marL="10247" marR="10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a:effectLst/>
                          <a:latin typeface="Times New Roman" panose="02020603050405020304" pitchFamily="18" charset="0"/>
                          <a:ea typeface="Calibri,Bold"/>
                        </a:rPr>
                        <a:t>Clinical Trial Evidence </a:t>
                      </a:r>
                      <a:endParaRPr lang="en-US" sz="1800">
                        <a:effectLst/>
                        <a:latin typeface="Times New Roman" panose="02020603050405020304" pitchFamily="18" charset="0"/>
                        <a:ea typeface="Times New Roman" panose="02020603050405020304" pitchFamily="18" charset="0"/>
                      </a:endParaRPr>
                    </a:p>
                  </a:txBody>
                  <a:tcPr marL="10247" marR="10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dirty="0">
                          <a:effectLst/>
                          <a:latin typeface="Times New Roman" panose="02020603050405020304" pitchFamily="18" charset="0"/>
                          <a:ea typeface="Calibri,Bold"/>
                        </a:rPr>
                        <a:t>2022 ESC/ERS Guidelines for the Diagnosis and Treatment of Pulmonary Hypertension</a:t>
                      </a:r>
                      <a:endParaRPr lang="en-US" sz="1800" dirty="0">
                        <a:effectLst/>
                        <a:latin typeface="Times New Roman" panose="02020603050405020304" pitchFamily="18" charset="0"/>
                        <a:ea typeface="Times New Roman" panose="02020603050405020304" pitchFamily="18" charset="0"/>
                      </a:endParaRPr>
                    </a:p>
                  </a:txBody>
                  <a:tcPr marL="10247" marR="10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dirty="0">
                          <a:effectLst/>
                          <a:latin typeface="Times New Roman" panose="02020603050405020304" pitchFamily="18" charset="0"/>
                          <a:ea typeface="Calibri,Bold"/>
                        </a:rPr>
                        <a:t>2025 ACC/AHA Guidelines for the Management of Adults with Congenital Heart Disease</a:t>
                      </a:r>
                      <a:endParaRPr lang="en-US" sz="1800" dirty="0">
                        <a:effectLst/>
                        <a:latin typeface="Times New Roman" panose="02020603050405020304" pitchFamily="18" charset="0"/>
                        <a:ea typeface="Times New Roman" panose="02020603050405020304" pitchFamily="18" charset="0"/>
                      </a:endParaRPr>
                    </a:p>
                  </a:txBody>
                  <a:tcPr marL="10247" marR="10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6033241"/>
                  </a:ext>
                </a:extLst>
              </a:tr>
              <a:tr h="1564511">
                <a:tc>
                  <a:txBody>
                    <a:bodyPr/>
                    <a:lstStyle/>
                    <a:p>
                      <a:pPr marL="0" marR="0">
                        <a:lnSpc>
                          <a:spcPct val="100000"/>
                        </a:lnSpc>
                        <a:spcAft>
                          <a:spcPts val="800"/>
                        </a:spcAft>
                        <a:buNone/>
                      </a:pPr>
                      <a:r>
                        <a:rPr lang="en-US" sz="1800" dirty="0">
                          <a:effectLst/>
                          <a:latin typeface="Times New Roman" panose="02020603050405020304" pitchFamily="18" charset="0"/>
                          <a:ea typeface="Calibri,Bold"/>
                        </a:rPr>
                        <a:t>Phosphodiesterase-5 inhibitors</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Calibri,Bold"/>
                        </a:rPr>
                        <a:t>A small randomized controlled trial (28 patients) and a retrospective observational study showed improvements in 6MWD, functional status, and hemodynamics without a significant reduction in SVR. </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Bold"/>
                        </a:rPr>
                        <a:t>Phosphodiesterase-5 inhibitors “should be considered” in patients with Eisenmenger syndrome (class 2a recommendation).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Calibri,Bold"/>
                        </a:rPr>
                        <a:t>All phosphodiesterase-5 inhibitors are recommended as initial treatment in patients with Eisenmenger syndrome (class 1 recommendation).</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62804881"/>
                  </a:ext>
                </a:extLst>
              </a:tr>
              <a:tr h="1564511">
                <a:tc>
                  <a:txBody>
                    <a:bodyPr/>
                    <a:lstStyle/>
                    <a:p>
                      <a:pPr marL="0" marR="0">
                        <a:lnSpc>
                          <a:spcPct val="100000"/>
                        </a:lnSpc>
                        <a:spcAft>
                          <a:spcPts val="800"/>
                        </a:spcAft>
                        <a:buNone/>
                      </a:pPr>
                      <a:r>
                        <a:rPr lang="en-US" sz="1800">
                          <a:effectLst/>
                          <a:latin typeface="Times New Roman" panose="02020603050405020304" pitchFamily="18" charset="0"/>
                          <a:ea typeface="Calibri,Bold"/>
                        </a:rPr>
                        <a:t>Soluble guanylate cyclase stimulator (riociguat)</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Data on Eisenmenger syndrome are currently lacking. A subgroup analysis of the trials that had shown benefit in PAH (PATENT 1+2) demonstrated that in patients with persistent or recurrent PAH after congenital heart defect correction, </a:t>
                      </a:r>
                      <a:r>
                        <a:rPr lang="en-US" sz="1800" dirty="0" err="1">
                          <a:effectLst/>
                          <a:latin typeface="Times New Roman" panose="02020603050405020304" pitchFamily="18" charset="0"/>
                          <a:ea typeface="Times New Roman" panose="02020603050405020304" pitchFamily="18" charset="0"/>
                        </a:rPr>
                        <a:t>riociguat</a:t>
                      </a:r>
                      <a:r>
                        <a:rPr lang="en-US" sz="1800" dirty="0">
                          <a:effectLst/>
                          <a:latin typeface="Times New Roman" panose="02020603050405020304" pitchFamily="18" charset="0"/>
                          <a:ea typeface="Times New Roman" panose="02020603050405020304" pitchFamily="18" charset="0"/>
                        </a:rPr>
                        <a:t> use was associated with sustained improvement in 6MWD, PVR, NT-</a:t>
                      </a:r>
                      <a:r>
                        <a:rPr lang="en-US" sz="1800" dirty="0" err="1">
                          <a:effectLst/>
                          <a:latin typeface="Times New Roman" panose="02020603050405020304" pitchFamily="18" charset="0"/>
                          <a:ea typeface="Times New Roman" panose="02020603050405020304" pitchFamily="18" charset="0"/>
                        </a:rPr>
                        <a:t>proBNP</a:t>
                      </a:r>
                      <a:r>
                        <a:rPr lang="en-US" sz="1800" dirty="0">
                          <a:effectLst/>
                          <a:latin typeface="Times New Roman" panose="02020603050405020304" pitchFamily="18" charset="0"/>
                          <a:ea typeface="Times New Roman" panose="02020603050405020304" pitchFamily="18" charset="0"/>
                        </a:rPr>
                        <a:t> level, and WHO functional class at 2 years.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Bold"/>
                        </a:rPr>
                        <a:t>Riociguat “should be considered” in patients with Eisenmenger syndrome (class 2a recommendation).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Calibri,Bold"/>
                        </a:rPr>
                        <a:t>No specific recommendation due to lack of data.</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4223248"/>
                  </a:ext>
                </a:extLst>
              </a:tr>
            </a:tbl>
          </a:graphicData>
        </a:graphic>
      </p:graphicFrame>
    </p:spTree>
    <p:extLst>
      <p:ext uri="{BB962C8B-B14F-4D97-AF65-F5344CB8AC3E}">
        <p14:creationId xmlns:p14="http://schemas.microsoft.com/office/powerpoint/2010/main" val="2002701034"/>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3826F-9462-326A-2331-20F8ED8BA4A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B52F64C-4B98-260B-E5AE-A9D1FCA514CC}"/>
              </a:ext>
            </a:extLst>
          </p:cNvPr>
          <p:cNvSpPr txBox="1"/>
          <p:nvPr/>
        </p:nvSpPr>
        <p:spPr>
          <a:xfrm>
            <a:off x="3319462" y="990600"/>
            <a:ext cx="7991476" cy="954107"/>
          </a:xfrm>
          <a:prstGeom prst="rect">
            <a:avLst/>
          </a:prstGeom>
          <a:noFill/>
        </p:spPr>
        <p:txBody>
          <a:bodyPr wrap="square">
            <a:spAutoFit/>
          </a:bodyPr>
          <a:lstStyle/>
          <a:p>
            <a:r>
              <a:rPr lang="en-US" sz="2800" dirty="0">
                <a:latin typeface="Lub Dub Medium" panose="020B0603030403020204" pitchFamily="34" charset="0"/>
              </a:rPr>
              <a:t>Table 43. First-Line PAH-Directed Therapy in Patients With Eisenmenger Syndrome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D2C32FAA-78AF-EC5E-0346-7ADABA8B8850}"/>
              </a:ext>
            </a:extLst>
          </p:cNvPr>
          <p:cNvGraphicFramePr>
            <a:graphicFrameLocks noGrp="1"/>
          </p:cNvGraphicFramePr>
          <p:nvPr>
            <p:extLst>
              <p:ext uri="{D42A27DB-BD31-4B8C-83A1-F6EECF244321}">
                <p14:modId xmlns:p14="http://schemas.microsoft.com/office/powerpoint/2010/main" val="32746127"/>
              </p:ext>
            </p:extLst>
          </p:nvPr>
        </p:nvGraphicFramePr>
        <p:xfrm>
          <a:off x="342899" y="2133600"/>
          <a:ext cx="13944601" cy="5257800"/>
        </p:xfrm>
        <a:graphic>
          <a:graphicData uri="http://schemas.openxmlformats.org/drawingml/2006/table">
            <a:tbl>
              <a:tblPr firstRow="1" firstCol="1" bandRow="1"/>
              <a:tblGrid>
                <a:gridCol w="2178845">
                  <a:extLst>
                    <a:ext uri="{9D8B030D-6E8A-4147-A177-3AD203B41FA5}">
                      <a16:colId xmlns:a16="http://schemas.microsoft.com/office/drawing/2014/main" val="617803863"/>
                    </a:ext>
                  </a:extLst>
                </a:gridCol>
                <a:gridCol w="4183856">
                  <a:extLst>
                    <a:ext uri="{9D8B030D-6E8A-4147-A177-3AD203B41FA5}">
                      <a16:colId xmlns:a16="http://schemas.microsoft.com/office/drawing/2014/main" val="2747872828"/>
                    </a:ext>
                  </a:extLst>
                </a:gridCol>
                <a:gridCol w="4182904">
                  <a:extLst>
                    <a:ext uri="{9D8B030D-6E8A-4147-A177-3AD203B41FA5}">
                      <a16:colId xmlns:a16="http://schemas.microsoft.com/office/drawing/2014/main" val="557479753"/>
                    </a:ext>
                  </a:extLst>
                </a:gridCol>
                <a:gridCol w="3398996">
                  <a:extLst>
                    <a:ext uri="{9D8B030D-6E8A-4147-A177-3AD203B41FA5}">
                      <a16:colId xmlns:a16="http://schemas.microsoft.com/office/drawing/2014/main" val="4222834215"/>
                    </a:ext>
                  </a:extLst>
                </a:gridCol>
              </a:tblGrid>
              <a:tr h="1006436">
                <a:tc>
                  <a:txBody>
                    <a:bodyPr/>
                    <a:lstStyle/>
                    <a:p>
                      <a:pPr marL="0" marR="0">
                        <a:lnSpc>
                          <a:spcPct val="100000"/>
                        </a:lnSpc>
                        <a:spcAft>
                          <a:spcPts val="800"/>
                        </a:spcAft>
                        <a:buNone/>
                      </a:pPr>
                      <a:r>
                        <a:rPr lang="en-US" sz="1800" b="1">
                          <a:effectLst/>
                          <a:latin typeface="Times New Roman" panose="02020603050405020304" pitchFamily="18" charset="0"/>
                          <a:ea typeface="Calibri,Bold"/>
                        </a:rPr>
                        <a:t>Medication Class</a:t>
                      </a:r>
                      <a:endParaRPr lang="en-US" sz="1800">
                        <a:effectLst/>
                        <a:latin typeface="Times New Roman" panose="02020603050405020304" pitchFamily="18" charset="0"/>
                        <a:ea typeface="Times New Roman" panose="02020603050405020304" pitchFamily="18" charset="0"/>
                      </a:endParaRPr>
                    </a:p>
                  </a:txBody>
                  <a:tcPr marL="10247" marR="10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a:effectLst/>
                          <a:latin typeface="Times New Roman" panose="02020603050405020304" pitchFamily="18" charset="0"/>
                          <a:ea typeface="Calibri,Bold"/>
                        </a:rPr>
                        <a:t>Clinical Trial Evidence </a:t>
                      </a:r>
                      <a:endParaRPr lang="en-US" sz="1800">
                        <a:effectLst/>
                        <a:latin typeface="Times New Roman" panose="02020603050405020304" pitchFamily="18" charset="0"/>
                        <a:ea typeface="Times New Roman" panose="02020603050405020304" pitchFamily="18" charset="0"/>
                      </a:endParaRPr>
                    </a:p>
                  </a:txBody>
                  <a:tcPr marL="10247" marR="10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dirty="0">
                          <a:effectLst/>
                          <a:latin typeface="Times New Roman" panose="02020603050405020304" pitchFamily="18" charset="0"/>
                          <a:ea typeface="Calibri,Bold"/>
                        </a:rPr>
                        <a:t>2022 ESC/ERS Guidelines for the Diagnosis and Treatment of Pulmonary Hypertension</a:t>
                      </a:r>
                      <a:endParaRPr lang="en-US" sz="1800" dirty="0">
                        <a:effectLst/>
                        <a:latin typeface="Times New Roman" panose="02020603050405020304" pitchFamily="18" charset="0"/>
                        <a:ea typeface="Times New Roman" panose="02020603050405020304" pitchFamily="18" charset="0"/>
                      </a:endParaRPr>
                    </a:p>
                  </a:txBody>
                  <a:tcPr marL="10247" marR="10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dirty="0">
                          <a:effectLst/>
                          <a:latin typeface="Times New Roman" panose="02020603050405020304" pitchFamily="18" charset="0"/>
                          <a:ea typeface="Calibri,Bold"/>
                        </a:rPr>
                        <a:t>2025 ACC/AHA Guidelines for the Management of Adults with Congenital Heart Disease</a:t>
                      </a:r>
                      <a:endParaRPr lang="en-US" sz="1800" dirty="0">
                        <a:effectLst/>
                        <a:latin typeface="Times New Roman" panose="02020603050405020304" pitchFamily="18" charset="0"/>
                        <a:ea typeface="Times New Roman" panose="02020603050405020304" pitchFamily="18" charset="0"/>
                      </a:endParaRPr>
                    </a:p>
                  </a:txBody>
                  <a:tcPr marL="10247" marR="10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6033241"/>
                  </a:ext>
                </a:extLst>
              </a:tr>
              <a:tr h="1564511">
                <a:tc>
                  <a:txBody>
                    <a:bodyPr/>
                    <a:lstStyle/>
                    <a:p>
                      <a:pPr marL="0" marR="0">
                        <a:lnSpc>
                          <a:spcPct val="100000"/>
                        </a:lnSpc>
                        <a:spcAft>
                          <a:spcPts val="800"/>
                        </a:spcAft>
                        <a:buNone/>
                      </a:pPr>
                      <a:r>
                        <a:rPr lang="en-US" sz="1800">
                          <a:effectLst/>
                          <a:latin typeface="Times New Roman" panose="02020603050405020304" pitchFamily="18" charset="0"/>
                          <a:ea typeface="Calibri,Bold"/>
                        </a:rPr>
                        <a:t>Prostacyclin analogs and receptor agonists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Data on the effects of inhaled </a:t>
                      </a:r>
                      <a:r>
                        <a:rPr lang="en-US" sz="1800" dirty="0" err="1">
                          <a:effectLst/>
                          <a:latin typeface="Times New Roman" panose="02020603050405020304" pitchFamily="18" charset="0"/>
                          <a:ea typeface="Times New Roman" panose="02020603050405020304" pitchFamily="18" charset="0"/>
                        </a:rPr>
                        <a:t>iloprost</a:t>
                      </a:r>
                      <a:r>
                        <a:rPr lang="en-US" sz="1800" dirty="0">
                          <a:effectLst/>
                          <a:latin typeface="Times New Roman" panose="02020603050405020304" pitchFamily="18" charset="0"/>
                          <a:ea typeface="Times New Roman" panose="02020603050405020304" pitchFamily="18" charset="0"/>
                        </a:rPr>
                        <a:t> are conflicting, with 1 small randomized controlled trial (16 patients) showing no effect on 6MWD, BNP levels, or quality of life, whereas 1 small single-arm study (11 patients) showed an increase in 6MWD, subjective quality of life, and RV function. There are no data on subcutaneous/intravenous prostacyclin or oral prostacyclin receptor agonist therapy (</a:t>
                      </a:r>
                      <a:r>
                        <a:rPr lang="en-US" sz="1800" dirty="0" err="1">
                          <a:effectLst/>
                          <a:latin typeface="Times New Roman" panose="02020603050405020304" pitchFamily="18" charset="0"/>
                          <a:ea typeface="Times New Roman" panose="02020603050405020304" pitchFamily="18" charset="0"/>
                        </a:rPr>
                        <a:t>selexipag</a:t>
                      </a:r>
                      <a:r>
                        <a:rPr lang="en-US" sz="1800" dirty="0">
                          <a:effectLst/>
                          <a:latin typeface="Times New Roman" panose="02020603050405020304" pitchFamily="18" charset="0"/>
                          <a:ea typeface="Times New Roman" panose="02020603050405020304" pitchFamily="18" charset="0"/>
                        </a:rPr>
                        <a:t>) as a stand-alone initial treatment.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Bold"/>
                        </a:rPr>
                        <a:t>Initial prostacyclin therapy “should be considered” in patients with Eisenmenger syndrome (class 2a recommendation).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Bold"/>
                        </a:rPr>
                        <a:t>Initial inhaled prostacyclin therapy may be considered in patients with Eisenmenger syndrome (class 2b recommendation).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62804881"/>
                  </a:ext>
                </a:extLst>
              </a:tr>
              <a:tr h="959524">
                <a:tc>
                  <a:txBody>
                    <a:bodyPr/>
                    <a:lstStyle/>
                    <a:p>
                      <a:pPr marL="0" marR="0">
                        <a:lnSpc>
                          <a:spcPct val="100000"/>
                        </a:lnSpc>
                        <a:spcAft>
                          <a:spcPts val="800"/>
                        </a:spcAft>
                        <a:buNone/>
                      </a:pPr>
                      <a:r>
                        <a:rPr lang="en-US" sz="1800">
                          <a:effectLst/>
                          <a:latin typeface="Times New Roman" panose="02020603050405020304" pitchFamily="18" charset="0"/>
                          <a:ea typeface="Calibri,Bold"/>
                        </a:rPr>
                        <a:t>Activin signaling inhibitors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Bold"/>
                        </a:rPr>
                        <a:t>No data are currently available on the activin signaling inhibitor sotatercept in patients with Eisenmenger syndrome.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Bold"/>
                        </a:rPr>
                        <a:t>No recommendation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Calibri,Bold"/>
                        </a:rPr>
                        <a:t>No recommendation</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4223248"/>
                  </a:ext>
                </a:extLst>
              </a:tr>
            </a:tbl>
          </a:graphicData>
        </a:graphic>
      </p:graphicFrame>
    </p:spTree>
    <p:extLst>
      <p:ext uri="{BB962C8B-B14F-4D97-AF65-F5344CB8AC3E}">
        <p14:creationId xmlns:p14="http://schemas.microsoft.com/office/powerpoint/2010/main" val="184107457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D46D8-42D6-8954-55C5-003396B0C824}"/>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57A971D-BA8C-D95E-B101-395B6635630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187</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extBox 1">
            <a:extLst>
              <a:ext uri="{FF2B5EF4-FFF2-40B4-BE49-F238E27FC236}">
                <a16:creationId xmlns:a16="http://schemas.microsoft.com/office/drawing/2014/main" id="{29F3B1EC-BC0D-8147-656F-BCAA94226B62}"/>
              </a:ext>
            </a:extLst>
          </p:cNvPr>
          <p:cNvSpPr txBox="1"/>
          <p:nvPr/>
        </p:nvSpPr>
        <p:spPr>
          <a:xfrm>
            <a:off x="3319462" y="1143000"/>
            <a:ext cx="7991476" cy="954107"/>
          </a:xfrm>
          <a:prstGeom prst="rect">
            <a:avLst/>
          </a:prstGeom>
          <a:noFill/>
        </p:spPr>
        <p:txBody>
          <a:bodyPr wrap="square">
            <a:spAutoFit/>
          </a:bodyPr>
          <a:lstStyle/>
          <a:p>
            <a:r>
              <a:rPr lang="en-US" sz="2800" dirty="0">
                <a:latin typeface="Lub Dub Medium" panose="020B0603030403020204" pitchFamily="34" charset="0"/>
              </a:rPr>
              <a:t>Table 43. First-Line PAH-Directed Therapy in Patients With Eisenmenger Syndrome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4" name="TextBox 3">
            <a:extLst>
              <a:ext uri="{FF2B5EF4-FFF2-40B4-BE49-F238E27FC236}">
                <a16:creationId xmlns:a16="http://schemas.microsoft.com/office/drawing/2014/main" id="{8EEF0146-DB15-F31C-4613-F7497FE98D61}"/>
              </a:ext>
            </a:extLst>
          </p:cNvPr>
          <p:cNvSpPr txBox="1"/>
          <p:nvPr/>
        </p:nvSpPr>
        <p:spPr>
          <a:xfrm>
            <a:off x="4000500" y="2362200"/>
            <a:ext cx="6629400" cy="3693319"/>
          </a:xfrm>
          <a:prstGeom prst="rect">
            <a:avLst/>
          </a:prstGeom>
          <a:noFill/>
        </p:spPr>
        <p:txBody>
          <a:bodyPr wrap="square">
            <a:spAutoFit/>
          </a:bodyPr>
          <a:lstStyle/>
          <a:p>
            <a:r>
              <a:rPr lang="en-US" dirty="0">
                <a:latin typeface="Lub Dub Medium" panose="020B0603030403020204" pitchFamily="34" charset="0"/>
                <a:cs typeface="Times New Roman" panose="02020603050405020304" pitchFamily="18" charset="0"/>
              </a:rPr>
              <a:t>6MWD indicates 6-minute walk distance; ACC, American College of Cardiology; AHA, American Heart Association; BNP, B-type natriuretic peptide; BREATHE-5, </a:t>
            </a:r>
            <a:r>
              <a:rPr lang="en-US" dirty="0" err="1">
                <a:latin typeface="Lub Dub Medium" panose="020B0603030403020204" pitchFamily="34" charset="0"/>
                <a:cs typeface="Times New Roman" panose="02020603050405020304" pitchFamily="18" charset="0"/>
              </a:rPr>
              <a:t>Bosentan</a:t>
            </a:r>
            <a:r>
              <a:rPr lang="en-US" dirty="0">
                <a:latin typeface="Lub Dub Medium" panose="020B0603030403020204" pitchFamily="34" charset="0"/>
                <a:cs typeface="Times New Roman" panose="02020603050405020304" pitchFamily="18" charset="0"/>
              </a:rPr>
              <a:t> Randomized Trial of Endothelin Antagonist Therapy-5; ERS, European Respiratory Society; ESC, European Society of Cardiology; MAESTRO, </a:t>
            </a:r>
            <a:r>
              <a:rPr lang="en-US" dirty="0" err="1">
                <a:latin typeface="Lub Dub Medium" panose="020B0603030403020204" pitchFamily="34" charset="0"/>
                <a:cs typeface="Times New Roman" panose="02020603050405020304" pitchFamily="18" charset="0"/>
              </a:rPr>
              <a:t>Macitentan</a:t>
            </a:r>
            <a:r>
              <a:rPr lang="en-US" dirty="0">
                <a:latin typeface="Lub Dub Medium" panose="020B0603030403020204" pitchFamily="34" charset="0"/>
                <a:cs typeface="Times New Roman" panose="02020603050405020304" pitchFamily="18" charset="0"/>
              </a:rPr>
              <a:t> in Eisenmenger Syndrome to Restore Exercise Capacity; NT-</a:t>
            </a:r>
            <a:r>
              <a:rPr lang="en-US" dirty="0" err="1">
                <a:latin typeface="Lub Dub Medium" panose="020B0603030403020204" pitchFamily="34" charset="0"/>
                <a:cs typeface="Times New Roman" panose="02020603050405020304" pitchFamily="18" charset="0"/>
              </a:rPr>
              <a:t>proBNP</a:t>
            </a:r>
            <a:r>
              <a:rPr lang="en-US" dirty="0">
                <a:latin typeface="Lub Dub Medium" panose="020B0603030403020204" pitchFamily="34" charset="0"/>
                <a:cs typeface="Times New Roman" panose="02020603050405020304" pitchFamily="18" charset="0"/>
              </a:rPr>
              <a:t>, N-terminal prohormone of B-type natriuretic peptide; PAH, pulmonary arterial hypertension; PATENT 1+2, Pulmonary Arterial hypertension </a:t>
            </a:r>
            <a:r>
              <a:rPr lang="en-US" dirty="0" err="1">
                <a:latin typeface="Lub Dub Medium" panose="020B0603030403020204" pitchFamily="34" charset="0"/>
                <a:cs typeface="Times New Roman" panose="02020603050405020304" pitchFamily="18" charset="0"/>
              </a:rPr>
              <a:t>sGC</a:t>
            </a:r>
            <a:r>
              <a:rPr lang="en-US" dirty="0">
                <a:latin typeface="Lub Dub Medium" panose="020B0603030403020204" pitchFamily="34" charset="0"/>
                <a:cs typeface="Times New Roman" panose="02020603050405020304" pitchFamily="18" charset="0"/>
              </a:rPr>
              <a:t>-stimulator Trial; PVR, pulmonary vascular resistance; SVR, systemic vascular resistance; and WHO, World Health Organization.</a:t>
            </a:r>
          </a:p>
        </p:txBody>
      </p:sp>
    </p:spTree>
    <p:extLst>
      <p:ext uri="{BB962C8B-B14F-4D97-AF65-F5344CB8AC3E}">
        <p14:creationId xmlns:p14="http://schemas.microsoft.com/office/powerpoint/2010/main" val="47735367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F60FC-1622-7AEB-90FB-EC598C32721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849E16D-428C-9C33-AD02-EDF3A71B3E9D}"/>
              </a:ext>
            </a:extLst>
          </p:cNvPr>
          <p:cNvSpPr txBox="1"/>
          <p:nvPr/>
        </p:nvSpPr>
        <p:spPr>
          <a:xfrm>
            <a:off x="3564731" y="1143000"/>
            <a:ext cx="7500938" cy="954107"/>
          </a:xfrm>
          <a:prstGeom prst="rect">
            <a:avLst/>
          </a:prstGeom>
          <a:noFill/>
        </p:spPr>
        <p:txBody>
          <a:bodyPr wrap="square">
            <a:spAutoFit/>
          </a:bodyPr>
          <a:lstStyle/>
          <a:p>
            <a:r>
              <a:rPr lang="en-US" sz="2800" dirty="0">
                <a:latin typeface="Lub Dub Medium" panose="020B0603030403020204" pitchFamily="34" charset="0"/>
              </a:rPr>
              <a:t>Table 44. Eisenmenger Syndrome: Routine Follow-Up and Testing Intervals</a:t>
            </a:r>
          </a:p>
        </p:txBody>
      </p:sp>
      <p:graphicFrame>
        <p:nvGraphicFramePr>
          <p:cNvPr id="3" name="Table 2">
            <a:extLst>
              <a:ext uri="{FF2B5EF4-FFF2-40B4-BE49-F238E27FC236}">
                <a16:creationId xmlns:a16="http://schemas.microsoft.com/office/drawing/2014/main" id="{0691FE2B-7BF3-CCD9-241B-D649218E0B4B}"/>
              </a:ext>
            </a:extLst>
          </p:cNvPr>
          <p:cNvGraphicFramePr>
            <a:graphicFrameLocks noGrp="1"/>
          </p:cNvGraphicFramePr>
          <p:nvPr>
            <p:extLst>
              <p:ext uri="{D42A27DB-BD31-4B8C-83A1-F6EECF244321}">
                <p14:modId xmlns:p14="http://schemas.microsoft.com/office/powerpoint/2010/main" val="3442172723"/>
              </p:ext>
            </p:extLst>
          </p:nvPr>
        </p:nvGraphicFramePr>
        <p:xfrm>
          <a:off x="2425403" y="2594229"/>
          <a:ext cx="9779594" cy="3041142"/>
        </p:xfrm>
        <a:graphic>
          <a:graphicData uri="http://schemas.openxmlformats.org/drawingml/2006/table">
            <a:tbl>
              <a:tblPr firstRow="1" firstCol="1" bandRow="1"/>
              <a:tblGrid>
                <a:gridCol w="2875202">
                  <a:extLst>
                    <a:ext uri="{9D8B030D-6E8A-4147-A177-3AD203B41FA5}">
                      <a16:colId xmlns:a16="http://schemas.microsoft.com/office/drawing/2014/main" val="1046712970"/>
                    </a:ext>
                  </a:extLst>
                </a:gridCol>
                <a:gridCol w="1727075">
                  <a:extLst>
                    <a:ext uri="{9D8B030D-6E8A-4147-A177-3AD203B41FA5}">
                      <a16:colId xmlns:a16="http://schemas.microsoft.com/office/drawing/2014/main" val="3582356592"/>
                    </a:ext>
                  </a:extLst>
                </a:gridCol>
                <a:gridCol w="1727075">
                  <a:extLst>
                    <a:ext uri="{9D8B030D-6E8A-4147-A177-3AD203B41FA5}">
                      <a16:colId xmlns:a16="http://schemas.microsoft.com/office/drawing/2014/main" val="3341590776"/>
                    </a:ext>
                  </a:extLst>
                </a:gridCol>
                <a:gridCol w="1725121">
                  <a:extLst>
                    <a:ext uri="{9D8B030D-6E8A-4147-A177-3AD203B41FA5}">
                      <a16:colId xmlns:a16="http://schemas.microsoft.com/office/drawing/2014/main" val="992073524"/>
                    </a:ext>
                  </a:extLst>
                </a:gridCol>
                <a:gridCol w="1725121">
                  <a:extLst>
                    <a:ext uri="{9D8B030D-6E8A-4147-A177-3AD203B41FA5}">
                      <a16:colId xmlns:a16="http://schemas.microsoft.com/office/drawing/2014/main" val="2078920119"/>
                    </a:ext>
                  </a:extLst>
                </a:gridCol>
              </a:tblGrid>
              <a:tr h="402278">
                <a:tc>
                  <a:txBody>
                    <a:bodyPr/>
                    <a:lstStyle/>
                    <a:p>
                      <a:pPr marL="0" marR="0">
                        <a:lnSpc>
                          <a:spcPct val="100000"/>
                        </a:lnSpc>
                        <a:spcAft>
                          <a:spcPts val="800"/>
                        </a:spcAft>
                        <a:buNone/>
                      </a:pPr>
                      <a:r>
                        <a:rPr lang="en-US" sz="1800" b="1" kern="100" dirty="0">
                          <a:effectLst/>
                          <a:latin typeface="Times New Roman" panose="02020603050405020304" pitchFamily="18" charset="0"/>
                          <a:ea typeface="Times New Roman" panose="02020603050405020304" pitchFamily="18" charset="0"/>
                          <a:cs typeface="Arial" panose="020B0604020202020204" pitchFamily="34" charset="0"/>
                        </a:rPr>
                        <a:t>Type of Follow-Up or Testing</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dirty="0">
                          <a:effectLst/>
                          <a:latin typeface="Times New Roman" panose="02020603050405020304" pitchFamily="18" charset="0"/>
                          <a:ea typeface="Times New Roman" panose="02020603050405020304" pitchFamily="18" charset="0"/>
                          <a:cs typeface="Arial" panose="020B0604020202020204" pitchFamily="34" charset="0"/>
                        </a:rPr>
                        <a:t>Physiological Stage A* (</a:t>
                      </a:r>
                      <a:r>
                        <a:rPr lang="en-US" sz="1800" b="1" kern="100" dirty="0" err="1">
                          <a:effectLst/>
                          <a:latin typeface="Times New Roman" panose="02020603050405020304" pitchFamily="18" charset="0"/>
                          <a:ea typeface="Times New Roman" panose="02020603050405020304" pitchFamily="18" charset="0"/>
                          <a:cs typeface="Arial" panose="020B0604020202020204" pitchFamily="34" charset="0"/>
                        </a:rPr>
                        <a:t>mo</a:t>
                      </a:r>
                      <a:r>
                        <a:rPr lang="en-US" sz="1800" b="1" kern="1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dirty="0">
                          <a:effectLst/>
                          <a:latin typeface="Times New Roman" panose="02020603050405020304" pitchFamily="18" charset="0"/>
                          <a:ea typeface="Times New Roman" panose="02020603050405020304" pitchFamily="18" charset="0"/>
                          <a:cs typeface="Arial" panose="020B0604020202020204" pitchFamily="34" charset="0"/>
                        </a:rPr>
                        <a:t>P</a:t>
                      </a:r>
                      <a:r>
                        <a:rPr lang="en-US" sz="1800" b="1" kern="100" dirty="0">
                          <a:effectLst/>
                          <a:latin typeface="Times New Roman" panose="02020603050405020304" pitchFamily="18" charset="0"/>
                          <a:ea typeface="Times New Roman" panose="02020603050405020304" pitchFamily="18" charset="0"/>
                          <a:cs typeface="Arial" panose="020B0604020202020204" pitchFamily="34" charset="0"/>
                        </a:rPr>
                        <a:t>hysiological Stage B* (</a:t>
                      </a:r>
                      <a:r>
                        <a:rPr lang="en-US" sz="1800" b="1" kern="100" dirty="0" err="1">
                          <a:effectLst/>
                          <a:latin typeface="Times New Roman" panose="02020603050405020304" pitchFamily="18" charset="0"/>
                          <a:ea typeface="Times New Roman" panose="02020603050405020304" pitchFamily="18" charset="0"/>
                          <a:cs typeface="Arial" panose="020B0604020202020204" pitchFamily="34" charset="0"/>
                        </a:rPr>
                        <a:t>mo</a:t>
                      </a:r>
                      <a:r>
                        <a:rPr lang="en-US" sz="1800" b="1" kern="1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Physiological Stage C* (mo)</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dirty="0">
                          <a:effectLst/>
                          <a:latin typeface="Times New Roman" panose="02020603050405020304" pitchFamily="18" charset="0"/>
                          <a:ea typeface="Times New Roman" panose="02020603050405020304" pitchFamily="18" charset="0"/>
                          <a:cs typeface="Arial" panose="020B0604020202020204" pitchFamily="34" charset="0"/>
                        </a:rPr>
                        <a:t>Physiological Stage D* (</a:t>
                      </a:r>
                      <a:r>
                        <a:rPr lang="en-US" sz="1800" b="1" kern="100" dirty="0" err="1">
                          <a:effectLst/>
                          <a:latin typeface="Times New Roman" panose="02020603050405020304" pitchFamily="18" charset="0"/>
                          <a:ea typeface="Times New Roman" panose="02020603050405020304" pitchFamily="18" charset="0"/>
                          <a:cs typeface="Arial" panose="020B0604020202020204" pitchFamily="34" charset="0"/>
                        </a:rPr>
                        <a:t>mo</a:t>
                      </a:r>
                      <a:r>
                        <a:rPr lang="en-US" sz="1800" b="1" kern="1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9033701"/>
                  </a:ext>
                </a:extLst>
              </a:tr>
              <a:tr h="743283">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Outpatient ACHD cardiologist </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N/A</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N/A</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6–12</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3–6</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5411250"/>
                  </a:ext>
                </a:extLst>
              </a:tr>
              <a:tr h="341005">
                <a:tc>
                  <a:txBody>
                    <a:bodyPr/>
                    <a:lstStyle/>
                    <a:p>
                      <a:pPr marL="0" marR="0">
                        <a:lnSpc>
                          <a:spcPct val="2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Electrocardiogram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6–12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6–12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7900101"/>
                  </a:ext>
                </a:extLst>
              </a:tr>
              <a:tr h="743283">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Transthoracic echocardiogram</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N/A</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N/A</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6–12</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8980753"/>
                  </a:ext>
                </a:extLst>
              </a:tr>
            </a:tbl>
          </a:graphicData>
        </a:graphic>
      </p:graphicFrame>
      <p:sp>
        <p:nvSpPr>
          <p:cNvPr id="5" name="TextBox 4">
            <a:extLst>
              <a:ext uri="{FF2B5EF4-FFF2-40B4-BE49-F238E27FC236}">
                <a16:creationId xmlns:a16="http://schemas.microsoft.com/office/drawing/2014/main" id="{311C6998-7CE9-9D16-3037-619EBD8A46DD}"/>
              </a:ext>
            </a:extLst>
          </p:cNvPr>
          <p:cNvSpPr txBox="1"/>
          <p:nvPr/>
        </p:nvSpPr>
        <p:spPr>
          <a:xfrm>
            <a:off x="2425403" y="5943600"/>
            <a:ext cx="8305800" cy="646331"/>
          </a:xfrm>
          <a:prstGeom prst="rect">
            <a:avLst/>
          </a:prstGeom>
          <a:noFill/>
        </p:spPr>
        <p:txBody>
          <a:bodyPr wrap="square">
            <a:spAutoFit/>
          </a:bodyPr>
          <a:lstStyle/>
          <a:p>
            <a:r>
              <a:rPr lang="en-US" sz="1200" dirty="0">
                <a:latin typeface="Lub Dub Medium" panose="020B0603030403020204" pitchFamily="34" charset="0"/>
              </a:rPr>
              <a:t>*See Section 2.2 for details on the ACHD anatomic and physiological classification system.</a:t>
            </a:r>
          </a:p>
          <a:p>
            <a:endParaRPr lang="en-US" sz="1200" dirty="0">
              <a:latin typeface="Lub Dub Medium" panose="020B0603030403020204" pitchFamily="34" charset="0"/>
            </a:endParaRPr>
          </a:p>
          <a:p>
            <a:r>
              <a:rPr lang="en-US" sz="1200" dirty="0">
                <a:latin typeface="Lub Dub Medium" panose="020B0603030403020204" pitchFamily="34" charset="0"/>
              </a:rPr>
              <a:t>ACHD indicates adult congenital heart disease; and N/A, not applicable.</a:t>
            </a:r>
          </a:p>
        </p:txBody>
      </p:sp>
    </p:spTree>
    <p:extLst>
      <p:ext uri="{BB962C8B-B14F-4D97-AF65-F5344CB8AC3E}">
        <p14:creationId xmlns:p14="http://schemas.microsoft.com/office/powerpoint/2010/main" val="321013978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8B479-8734-B8AB-41A5-FEBEA8166CAF}"/>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65D9FEA-6886-87A2-18D8-EEC4D4533824}"/>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189</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extBox 1">
            <a:extLst>
              <a:ext uri="{FF2B5EF4-FFF2-40B4-BE49-F238E27FC236}">
                <a16:creationId xmlns:a16="http://schemas.microsoft.com/office/drawing/2014/main" id="{6C12D9EA-FD8C-BA2B-E670-C4AE83FFB601}"/>
              </a:ext>
            </a:extLst>
          </p:cNvPr>
          <p:cNvSpPr txBox="1"/>
          <p:nvPr/>
        </p:nvSpPr>
        <p:spPr>
          <a:xfrm>
            <a:off x="5101232" y="609600"/>
            <a:ext cx="4427936" cy="954107"/>
          </a:xfrm>
          <a:prstGeom prst="rect">
            <a:avLst/>
          </a:prstGeom>
          <a:noFill/>
        </p:spPr>
        <p:txBody>
          <a:bodyPr wrap="square">
            <a:spAutoFit/>
          </a:bodyPr>
          <a:lstStyle/>
          <a:p>
            <a:r>
              <a:rPr lang="en-US" sz="2800" dirty="0">
                <a:latin typeface="Lub Dub Medium" panose="020B0603030403020204" pitchFamily="34" charset="0"/>
              </a:rPr>
              <a:t>Anomalous Aortic Origin of a Coronary Artery </a:t>
            </a:r>
          </a:p>
        </p:txBody>
      </p:sp>
      <p:graphicFrame>
        <p:nvGraphicFramePr>
          <p:cNvPr id="3" name="Table 2">
            <a:extLst>
              <a:ext uri="{FF2B5EF4-FFF2-40B4-BE49-F238E27FC236}">
                <a16:creationId xmlns:a16="http://schemas.microsoft.com/office/drawing/2014/main" id="{20D3A66A-9A03-F519-8AA7-46AF695FB328}"/>
              </a:ext>
            </a:extLst>
          </p:cNvPr>
          <p:cNvGraphicFramePr>
            <a:graphicFrameLocks noGrp="1"/>
          </p:cNvGraphicFramePr>
          <p:nvPr>
            <p:extLst>
              <p:ext uri="{D42A27DB-BD31-4B8C-83A1-F6EECF244321}">
                <p14:modId xmlns:p14="http://schemas.microsoft.com/office/powerpoint/2010/main" val="1036145468"/>
              </p:ext>
            </p:extLst>
          </p:nvPr>
        </p:nvGraphicFramePr>
        <p:xfrm>
          <a:off x="2988766" y="1905000"/>
          <a:ext cx="8652868" cy="4877505"/>
        </p:xfrm>
        <a:graphic>
          <a:graphicData uri="http://schemas.openxmlformats.org/drawingml/2006/table">
            <a:tbl>
              <a:tblPr firstRow="1" firstCol="1" bandRow="1"/>
              <a:tblGrid>
                <a:gridCol w="965484">
                  <a:extLst>
                    <a:ext uri="{9D8B030D-6E8A-4147-A177-3AD203B41FA5}">
                      <a16:colId xmlns:a16="http://schemas.microsoft.com/office/drawing/2014/main" val="167897702"/>
                    </a:ext>
                  </a:extLst>
                </a:gridCol>
                <a:gridCol w="970161">
                  <a:extLst>
                    <a:ext uri="{9D8B030D-6E8A-4147-A177-3AD203B41FA5}">
                      <a16:colId xmlns:a16="http://schemas.microsoft.com/office/drawing/2014/main" val="1151355753"/>
                    </a:ext>
                  </a:extLst>
                </a:gridCol>
                <a:gridCol w="6717223">
                  <a:extLst>
                    <a:ext uri="{9D8B030D-6E8A-4147-A177-3AD203B41FA5}">
                      <a16:colId xmlns:a16="http://schemas.microsoft.com/office/drawing/2014/main" val="3943432121"/>
                    </a:ext>
                  </a:extLst>
                </a:gridCol>
              </a:tblGrid>
              <a:tr h="783502">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0000"/>
                        </a:lnSpc>
                        <a:spcAft>
                          <a:spcPts val="800"/>
                        </a:spcAft>
                        <a:buNone/>
                      </a:pPr>
                      <a:r>
                        <a:rPr lang="en-US" sz="1800" b="1" dirty="0">
                          <a:effectLst/>
                          <a:latin typeface="Times New Roman" panose="02020603050405020304" pitchFamily="18" charset="0"/>
                          <a:ea typeface="Calibri" panose="020F0502020204030204" pitchFamily="34" charset="0"/>
                          <a:cs typeface="Arial" panose="020B0604020202020204" pitchFamily="34" charset="0"/>
                        </a:rPr>
                        <a:t>Recommendations for</a:t>
                      </a: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 Anomalous Aortic Origin of a Coronary Artery</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lnSpc>
                          <a:spcPct val="10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Referenced studies that support recommendations are summarized in the Evidence Table.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335625668"/>
                  </a:ext>
                </a:extLst>
              </a:tr>
              <a:tr h="415870">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COR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LOE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Recommendations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5630635"/>
                  </a:ext>
                </a:extLst>
              </a:tr>
              <a:tr h="415870">
                <a:tc gridSpan="3">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Diagnostic</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44114084"/>
                  </a:ext>
                </a:extLst>
              </a:tr>
              <a:tr h="1212113">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gn="l">
                        <a:lnSpc>
                          <a:spcPct val="100000"/>
                        </a:lnSpc>
                        <a:spcAft>
                          <a:spcPts val="800"/>
                        </a:spcAft>
                        <a:buFont typeface="+mj-lt"/>
                        <a:buAutoNum type="arabicPeriod"/>
                      </a:pPr>
                      <a:r>
                        <a:rPr lang="en-US" sz="1800" b="1" dirty="0">
                          <a:solidFill>
                            <a:srgbClr val="000000"/>
                          </a:solidFill>
                          <a:effectLst/>
                          <a:latin typeface="Times New Roman" panose="02020603050405020304" pitchFamily="18" charset="0"/>
                          <a:ea typeface="FrutigerLTStd-Light"/>
                          <a:cs typeface="Arial" panose="020B0604020202020204" pitchFamily="34" charset="0"/>
                        </a:rPr>
                        <a:t>In adults with suspected anomalous origin of a coronary artery (AAOCA), coronary CT angiography or MR angiography (if CT angiography is contraindicated) is recommended to confirm the anatomic diagnosis and guide management.</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2518787"/>
                  </a:ext>
                </a:extLst>
              </a:tr>
              <a:tr h="969690">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gn="l">
                        <a:lnSpc>
                          <a:spcPct val="100000"/>
                        </a:lnSpc>
                        <a:spcAft>
                          <a:spcPts val="800"/>
                        </a:spcAft>
                        <a:buFont typeface="+mj-lt"/>
                        <a:buAutoNum type="arabicPeriod" startAt="2"/>
                      </a:pPr>
                      <a:r>
                        <a:rPr lang="en-US" sz="1800" b="1" dirty="0">
                          <a:solidFill>
                            <a:srgbClr val="000000"/>
                          </a:solidFill>
                          <a:effectLst/>
                          <a:latin typeface="Times New Roman" panose="02020603050405020304" pitchFamily="18" charset="0"/>
                          <a:ea typeface="FrutigerLTStd-Light"/>
                          <a:cs typeface="Arial" panose="020B0604020202020204" pitchFamily="34" charset="0"/>
                        </a:rPr>
                        <a:t>In adults with an AAOCA from the opposite sinus, risk stratification with evaluation for physiological and/or ischemic changes should be performed to</a:t>
                      </a: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 guide management.</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2298820"/>
                  </a:ext>
                </a:extLst>
              </a:tr>
            </a:tbl>
          </a:graphicData>
        </a:graphic>
      </p:graphicFrame>
    </p:spTree>
    <p:extLst>
      <p:ext uri="{BB962C8B-B14F-4D97-AF65-F5344CB8AC3E}">
        <p14:creationId xmlns:p14="http://schemas.microsoft.com/office/powerpoint/2010/main" val="1004775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4B00A-D914-BB8C-E4D7-55C30A1F67D8}"/>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AC161EE-82E9-5071-631D-2D170F2AC4CE}"/>
              </a:ext>
            </a:extLst>
          </p:cNvPr>
          <p:cNvSpPr>
            <a:spLocks noGrp="1"/>
          </p:cNvSpPr>
          <p:nvPr>
            <p:ph type="sldNum" sz="quarter" idx="4"/>
          </p:nvPr>
        </p:nvSpPr>
        <p:spPr/>
        <p:txBody>
          <a:bodyPr/>
          <a:lstStyle/>
          <a:p>
            <a:fld id="{01CD3B2E-BC1C-6C4D-9D91-A67B950EE325}" type="slidenum">
              <a:rPr lang="en-US" smtClean="0"/>
              <a:pPr/>
              <a:t>19</a:t>
            </a:fld>
            <a:endParaRPr lang="en-US" dirty="0"/>
          </a:p>
        </p:txBody>
      </p:sp>
      <p:sp>
        <p:nvSpPr>
          <p:cNvPr id="2" name="Title 3">
            <a:extLst>
              <a:ext uri="{FF2B5EF4-FFF2-40B4-BE49-F238E27FC236}">
                <a16:creationId xmlns:a16="http://schemas.microsoft.com/office/drawing/2014/main" id="{B3528FBB-F074-A903-85F0-D05E0260B834}"/>
              </a:ext>
            </a:extLst>
          </p:cNvPr>
          <p:cNvSpPr>
            <a:spLocks noGrp="1"/>
          </p:cNvSpPr>
          <p:nvPr/>
        </p:nvSpPr>
        <p:spPr>
          <a:xfrm>
            <a:off x="4133850" y="228600"/>
            <a:ext cx="636270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 What Is New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B1435073-17FD-18B8-27AA-1E877D07F601}"/>
              </a:ext>
            </a:extLst>
          </p:cNvPr>
          <p:cNvGraphicFramePr>
            <a:graphicFrameLocks noGrp="1"/>
          </p:cNvGraphicFramePr>
          <p:nvPr>
            <p:extLst>
              <p:ext uri="{D42A27DB-BD31-4B8C-83A1-F6EECF244321}">
                <p14:modId xmlns:p14="http://schemas.microsoft.com/office/powerpoint/2010/main" val="3009190563"/>
              </p:ext>
            </p:extLst>
          </p:nvPr>
        </p:nvGraphicFramePr>
        <p:xfrm>
          <a:off x="914401" y="1353330"/>
          <a:ext cx="12801598" cy="5522940"/>
        </p:xfrm>
        <a:graphic>
          <a:graphicData uri="http://schemas.openxmlformats.org/drawingml/2006/table">
            <a:tbl>
              <a:tblPr firstRow="1" firstCol="1" bandRow="1"/>
              <a:tblGrid>
                <a:gridCol w="1702408">
                  <a:extLst>
                    <a:ext uri="{9D8B030D-6E8A-4147-A177-3AD203B41FA5}">
                      <a16:colId xmlns:a16="http://schemas.microsoft.com/office/drawing/2014/main" val="1244718882"/>
                    </a:ext>
                  </a:extLst>
                </a:gridCol>
                <a:gridCol w="2366605">
                  <a:extLst>
                    <a:ext uri="{9D8B030D-6E8A-4147-A177-3AD203B41FA5}">
                      <a16:colId xmlns:a16="http://schemas.microsoft.com/office/drawing/2014/main" val="3485821459"/>
                    </a:ext>
                  </a:extLst>
                </a:gridCol>
                <a:gridCol w="3593115">
                  <a:extLst>
                    <a:ext uri="{9D8B030D-6E8A-4147-A177-3AD203B41FA5}">
                      <a16:colId xmlns:a16="http://schemas.microsoft.com/office/drawing/2014/main" val="2796706822"/>
                    </a:ext>
                  </a:extLst>
                </a:gridCol>
                <a:gridCol w="5139470">
                  <a:extLst>
                    <a:ext uri="{9D8B030D-6E8A-4147-A177-3AD203B41FA5}">
                      <a16:colId xmlns:a16="http://schemas.microsoft.com/office/drawing/2014/main" val="766735603"/>
                    </a:ext>
                  </a:extLst>
                </a:gridCol>
              </a:tblGrid>
              <a:tr h="1408140">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4.4.1.1. Patients With dextro-Transposition of the Great Arteries and Atrial Switch</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N/A</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2a: For adults with d-TGA and atrial switch, biomarkers and validated disease-specific risk scores can be useful to identify patients at high risk for adverse cardiac events, prompting closer follow-up and referral to specialized HF transplant centers.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9145538"/>
                  </a:ext>
                </a:extLst>
              </a:tr>
              <a:tr h="1613776">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Revised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4.4.1.1. Patients With dextro-Transposition of the Great Arteries and Atrial Switch</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1: Ambulatory monitoring for bradycardia or sinus node dysfunction is recommended for adults with d-TGA with atrial switch, especially if treated with beta blockers or other rate-slowing agents.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2a: In adults with d-TGA and atrial switch with new or progressive symptoms of heart failure, it is reasonable to obtain a resting electrocardiogram and outpatient ambulatory rhythm monitoring, to ensure timely diagnosis and treatment of tachyarrhythmia or bradyarrhythmia.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2725387"/>
                  </a:ext>
                </a:extLst>
              </a:tr>
              <a:tr h="996868">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4.4.1.1. Patients With dextro-Transposition of the Great Arteries and Atrial Switch</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1: Adults with d-TGA and atrial switch who have symptoms attributable to a baffle leak should undergo closure of the leak to improve symptoms and quality of life.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9884554"/>
                  </a:ext>
                </a:extLst>
              </a:tr>
              <a:tr h="1202504">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4.4.1.1. Patients With dextro-Transposition of the Great Arteries and Atrial Switch</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COR 1: In adults with d-TGA and atrial switch who have symptoms attributable to systemic or pulmonary venous pathway stenosis or liver congestion, intervention to relieve the stenosis is indicated to improve symptoms and prognosis.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3306986"/>
                  </a:ext>
                </a:extLst>
              </a:tr>
            </a:tbl>
          </a:graphicData>
        </a:graphic>
      </p:graphicFrame>
    </p:spTree>
    <p:extLst>
      <p:ext uri="{BB962C8B-B14F-4D97-AF65-F5344CB8AC3E}">
        <p14:creationId xmlns:p14="http://schemas.microsoft.com/office/powerpoint/2010/main" val="3227597928"/>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6587C-02C0-2990-7AA9-912F2CE42F5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D462D8E-3110-9CD6-2BBD-89C3092D1CCB}"/>
              </a:ext>
            </a:extLst>
          </p:cNvPr>
          <p:cNvSpPr txBox="1"/>
          <p:nvPr/>
        </p:nvSpPr>
        <p:spPr>
          <a:xfrm>
            <a:off x="4836616" y="1066800"/>
            <a:ext cx="4957168" cy="954107"/>
          </a:xfrm>
          <a:prstGeom prst="rect">
            <a:avLst/>
          </a:prstGeom>
          <a:noFill/>
        </p:spPr>
        <p:txBody>
          <a:bodyPr wrap="square">
            <a:spAutoFit/>
          </a:bodyPr>
          <a:lstStyle/>
          <a:p>
            <a:r>
              <a:rPr lang="en-US" sz="2800" dirty="0">
                <a:latin typeface="Lub Dub Medium" panose="020B0603030403020204" pitchFamily="34" charset="0"/>
              </a:rPr>
              <a:t>Anomalous Aortic Origin of a Coronary Artery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833BC57B-0F7C-DBD7-63C4-022379274ED7}"/>
              </a:ext>
            </a:extLst>
          </p:cNvPr>
          <p:cNvGraphicFramePr>
            <a:graphicFrameLocks noGrp="1"/>
          </p:cNvGraphicFramePr>
          <p:nvPr>
            <p:extLst>
              <p:ext uri="{D42A27DB-BD31-4B8C-83A1-F6EECF244321}">
                <p14:modId xmlns:p14="http://schemas.microsoft.com/office/powerpoint/2010/main" val="4131048372"/>
              </p:ext>
            </p:extLst>
          </p:nvPr>
        </p:nvGraphicFramePr>
        <p:xfrm>
          <a:off x="3218021" y="2438400"/>
          <a:ext cx="8194358" cy="3669151"/>
        </p:xfrm>
        <a:graphic>
          <a:graphicData uri="http://schemas.openxmlformats.org/drawingml/2006/table">
            <a:tbl>
              <a:tblPr firstRow="1" firstCol="1" bandRow="1"/>
              <a:tblGrid>
                <a:gridCol w="914324">
                  <a:extLst>
                    <a:ext uri="{9D8B030D-6E8A-4147-A177-3AD203B41FA5}">
                      <a16:colId xmlns:a16="http://schemas.microsoft.com/office/drawing/2014/main" val="3118850546"/>
                    </a:ext>
                  </a:extLst>
                </a:gridCol>
                <a:gridCol w="918753">
                  <a:extLst>
                    <a:ext uri="{9D8B030D-6E8A-4147-A177-3AD203B41FA5}">
                      <a16:colId xmlns:a16="http://schemas.microsoft.com/office/drawing/2014/main" val="2991446492"/>
                    </a:ext>
                  </a:extLst>
                </a:gridCol>
                <a:gridCol w="6361281">
                  <a:extLst>
                    <a:ext uri="{9D8B030D-6E8A-4147-A177-3AD203B41FA5}">
                      <a16:colId xmlns:a16="http://schemas.microsoft.com/office/drawing/2014/main" val="3958672931"/>
                    </a:ext>
                  </a:extLst>
                </a:gridCol>
              </a:tblGrid>
              <a:tr h="355238">
                <a:tc gridSpan="3">
                  <a:txBody>
                    <a:bodyPr/>
                    <a:lstStyle/>
                    <a:p>
                      <a:pPr marL="0" marR="0" algn="ctr">
                        <a:lnSpc>
                          <a:spcPct val="200000"/>
                        </a:lnSpc>
                        <a:spcAft>
                          <a:spcPts val="800"/>
                        </a:spcAft>
                        <a:buNone/>
                      </a:pPr>
                      <a:r>
                        <a:rPr lang="en-US" sz="1800" b="1">
                          <a:effectLst/>
                          <a:latin typeface="Times New Roman" panose="02020603050405020304" pitchFamily="18" charset="0"/>
                          <a:ea typeface="FrutigerLTStd-Light"/>
                          <a:cs typeface="Arial" panose="020B0604020202020204" pitchFamily="34" charset="0"/>
                        </a:rPr>
                        <a:t>Therapeutic</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17485389"/>
                  </a:ext>
                </a:extLst>
              </a:tr>
              <a:tr h="992132">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gn="l">
                        <a:lnSpc>
                          <a:spcPct val="100000"/>
                        </a:lnSpc>
                        <a:spcAft>
                          <a:spcPts val="800"/>
                        </a:spcAft>
                        <a:buFont typeface="+mj-lt"/>
                        <a:buAutoNum type="arabicPeriod" startAt="3"/>
                      </a:pPr>
                      <a:r>
                        <a:rPr lang="en-US" sz="1800" b="1" dirty="0">
                          <a:effectLst/>
                          <a:latin typeface="Times New Roman" panose="02020603050405020304" pitchFamily="18" charset="0"/>
                          <a:ea typeface="FrutigerLTStd-Light"/>
                          <a:cs typeface="Arial" panose="020B0604020202020204" pitchFamily="34" charset="0"/>
                        </a:rPr>
                        <a:t>In adults with symptomatic AAOCA or diagnostic evidence consistent with myocardial ischemia attributable to the anomalous artery, surgery is recommended.</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1650374"/>
                  </a:ext>
                </a:extLst>
              </a:tr>
              <a:tr h="793705">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C-EO</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a:lnSpc>
                          <a:spcPct val="100000"/>
                        </a:lnSpc>
                        <a:spcAft>
                          <a:spcPts val="800"/>
                        </a:spcAft>
                        <a:buFont typeface="+mj-lt"/>
                        <a:buAutoNum type="arabicPeriod" startAt="4"/>
                      </a:pPr>
                      <a:r>
                        <a:rPr lang="en-US" sz="1800" b="1" dirty="0">
                          <a:effectLst/>
                          <a:latin typeface="Times New Roman" panose="02020603050405020304" pitchFamily="18" charset="0"/>
                          <a:ea typeface="FrutigerLTStd-Light"/>
                          <a:cs typeface="Arial" panose="020B0604020202020204" pitchFamily="34" charset="0"/>
                        </a:rPr>
                        <a:t>In adults with asymptomatic anomalous origin of the left coronary artery, surgery is reasonable in the presence of high-risk anatomy.*</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8248277"/>
                  </a:ext>
                </a:extLst>
              </a:tr>
              <a:tr h="1388985">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2b</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gn="l">
                        <a:lnSpc>
                          <a:spcPct val="100000"/>
                        </a:lnSpc>
                        <a:spcAft>
                          <a:spcPts val="800"/>
                        </a:spcAft>
                        <a:buFont typeface="+mj-lt"/>
                        <a:buAutoNum type="arabicPeriod" startAt="5"/>
                      </a:pPr>
                      <a:r>
                        <a:rPr lang="en-US" sz="1800" b="1" dirty="0">
                          <a:solidFill>
                            <a:srgbClr val="000000"/>
                          </a:solidFill>
                          <a:effectLst/>
                          <a:latin typeface="Times New Roman" panose="02020603050405020304" pitchFamily="18" charset="0"/>
                          <a:ea typeface="FrutigerLTStd-Light"/>
                          <a:cs typeface="Arial" panose="020B0604020202020204" pitchFamily="34" charset="0"/>
                        </a:rPr>
                        <a:t>In asymptomatic adults with an AAOCA from the opposite sinus and without evidence of ischemia or evidence of compromised coronary perfusion, the benefit of surgery is not well established, and continued observation or surgery may be reasonable.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5493801"/>
                  </a:ext>
                </a:extLst>
              </a:tr>
            </a:tbl>
          </a:graphicData>
        </a:graphic>
      </p:graphicFrame>
      <p:sp>
        <p:nvSpPr>
          <p:cNvPr id="5" name="TextBox 4">
            <a:extLst>
              <a:ext uri="{FF2B5EF4-FFF2-40B4-BE49-F238E27FC236}">
                <a16:creationId xmlns:a16="http://schemas.microsoft.com/office/drawing/2014/main" id="{B40659FC-FD95-26AA-E27B-BB9F3200643F}"/>
              </a:ext>
            </a:extLst>
          </p:cNvPr>
          <p:cNvSpPr txBox="1"/>
          <p:nvPr/>
        </p:nvSpPr>
        <p:spPr>
          <a:xfrm>
            <a:off x="3198971" y="6400800"/>
            <a:ext cx="8194358" cy="461665"/>
          </a:xfrm>
          <a:prstGeom prst="rect">
            <a:avLst/>
          </a:prstGeom>
          <a:noFill/>
        </p:spPr>
        <p:txBody>
          <a:bodyPr wrap="square">
            <a:spAutoFit/>
          </a:bodyPr>
          <a:lstStyle/>
          <a:p>
            <a:r>
              <a:rPr lang="en-US" sz="1200" dirty="0">
                <a:latin typeface="Lub Dub Medium" panose="020B0603030403020204" pitchFamily="34" charset="0"/>
              </a:rPr>
              <a:t>*High-risk findings such as ostial or proximal stenosis, slit-like orifice, acute angle of takeoff, or intramural course. </a:t>
            </a:r>
          </a:p>
        </p:txBody>
      </p:sp>
    </p:spTree>
    <p:extLst>
      <p:ext uri="{BB962C8B-B14F-4D97-AF65-F5344CB8AC3E}">
        <p14:creationId xmlns:p14="http://schemas.microsoft.com/office/powerpoint/2010/main" val="205876905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FCDC7-4688-4901-3CA8-83D839BE8C44}"/>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C325315-A2C1-BCF6-568B-8005FFB1D74C}"/>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191</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extBox 1">
            <a:extLst>
              <a:ext uri="{FF2B5EF4-FFF2-40B4-BE49-F238E27FC236}">
                <a16:creationId xmlns:a16="http://schemas.microsoft.com/office/drawing/2014/main" id="{F2538B1B-D30D-3933-99BC-DCD54F5E092A}"/>
              </a:ext>
            </a:extLst>
          </p:cNvPr>
          <p:cNvSpPr txBox="1"/>
          <p:nvPr/>
        </p:nvSpPr>
        <p:spPr>
          <a:xfrm>
            <a:off x="457200" y="1381125"/>
            <a:ext cx="2478584" cy="2743200"/>
          </a:xfrm>
          <a:prstGeom prst="rect">
            <a:avLst/>
          </a:prstGeom>
          <a:noFill/>
        </p:spPr>
        <p:txBody>
          <a:bodyPr wrap="square">
            <a:spAutoFit/>
          </a:bodyPr>
          <a:lstStyle/>
          <a:p>
            <a:r>
              <a:rPr lang="en-US" sz="2800" dirty="0">
                <a:latin typeface="Lub Dub Medium" panose="020B0603030403020204" pitchFamily="34" charset="0"/>
              </a:rPr>
              <a:t>Figure 7. Anomalous Aortic Origin of the Coronary Artery.</a:t>
            </a:r>
          </a:p>
        </p:txBody>
      </p:sp>
      <p:pic>
        <p:nvPicPr>
          <p:cNvPr id="4" name="Picture 3" descr="A diagram of a patient's blood flow&#10;&#10;AI-generated content may be incorrect.">
            <a:extLst>
              <a:ext uri="{FF2B5EF4-FFF2-40B4-BE49-F238E27FC236}">
                <a16:creationId xmlns:a16="http://schemas.microsoft.com/office/drawing/2014/main" id="{085130A8-6F67-FD84-54B2-FC834D408C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50006"/>
            <a:ext cx="8305800" cy="7527131"/>
          </a:xfrm>
          <a:prstGeom prst="rect">
            <a:avLst/>
          </a:prstGeom>
        </p:spPr>
      </p:pic>
      <p:sp>
        <p:nvSpPr>
          <p:cNvPr id="7" name="TextBox 6">
            <a:extLst>
              <a:ext uri="{FF2B5EF4-FFF2-40B4-BE49-F238E27FC236}">
                <a16:creationId xmlns:a16="http://schemas.microsoft.com/office/drawing/2014/main" id="{B90026E7-B580-E912-2C3B-CC294C4C6F16}"/>
              </a:ext>
            </a:extLst>
          </p:cNvPr>
          <p:cNvSpPr txBox="1"/>
          <p:nvPr/>
        </p:nvSpPr>
        <p:spPr>
          <a:xfrm>
            <a:off x="452437" y="4876800"/>
            <a:ext cx="2971800" cy="2492990"/>
          </a:xfrm>
          <a:prstGeom prst="rect">
            <a:avLst/>
          </a:prstGeom>
          <a:noFill/>
        </p:spPr>
        <p:txBody>
          <a:bodyPr wrap="square">
            <a:spAutoFit/>
          </a:bodyPr>
          <a:lstStyle/>
          <a:p>
            <a:r>
              <a:rPr lang="en-US" sz="1200" dirty="0">
                <a:latin typeface="Lub Dub Medium" panose="020B0603030403020204" pitchFamily="34" charset="0"/>
              </a:rPr>
              <a:t>*Surgical approaches include coronary unroofing with or without osteoplasty, coronary reimplantation, and pulmonary translocation. Coronary artery bypass graft is reserved for patients with coexisting coronary artery disease.</a:t>
            </a:r>
          </a:p>
          <a:p>
            <a:endParaRPr lang="en-US" sz="1200" dirty="0">
              <a:latin typeface="Lub Dub Medium" panose="020B0603030403020204" pitchFamily="34" charset="0"/>
            </a:endParaRPr>
          </a:p>
          <a:p>
            <a:r>
              <a:rPr lang="en-US" sz="1200" dirty="0">
                <a:latin typeface="Lub Dub Medium" panose="020B0603030403020204" pitchFamily="34" charset="0"/>
              </a:rPr>
              <a:t>Modified with permission from Stout et al. Copyright 2018 American Heart Association, Inc. and American College of Cardiology Foundation.</a:t>
            </a:r>
          </a:p>
        </p:txBody>
      </p:sp>
    </p:spTree>
    <p:extLst>
      <p:ext uri="{BB962C8B-B14F-4D97-AF65-F5344CB8AC3E}">
        <p14:creationId xmlns:p14="http://schemas.microsoft.com/office/powerpoint/2010/main" val="2353601156"/>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458D2-ED2F-A17F-DCA4-0F6DB1C65E9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20DDC01-0F17-651F-3230-BEFDC453CB74}"/>
              </a:ext>
            </a:extLst>
          </p:cNvPr>
          <p:cNvSpPr txBox="1"/>
          <p:nvPr/>
        </p:nvSpPr>
        <p:spPr>
          <a:xfrm>
            <a:off x="4258865" y="596205"/>
            <a:ext cx="6112669" cy="1384995"/>
          </a:xfrm>
          <a:prstGeom prst="rect">
            <a:avLst/>
          </a:prstGeom>
          <a:noFill/>
        </p:spPr>
        <p:txBody>
          <a:bodyPr wrap="square">
            <a:spAutoFit/>
          </a:bodyPr>
          <a:lstStyle/>
          <a:p>
            <a:r>
              <a:rPr lang="en-US" sz="2800" dirty="0">
                <a:latin typeface="Lub Dub Medium" panose="020B0603030403020204" pitchFamily="34" charset="0"/>
              </a:rPr>
              <a:t>Table 45. Anomalous Aortic Origin of a Coronary Artery: Routine Follow-Up and Testing Intervals </a:t>
            </a:r>
          </a:p>
        </p:txBody>
      </p:sp>
      <p:graphicFrame>
        <p:nvGraphicFramePr>
          <p:cNvPr id="3" name="Table 2">
            <a:extLst>
              <a:ext uri="{FF2B5EF4-FFF2-40B4-BE49-F238E27FC236}">
                <a16:creationId xmlns:a16="http://schemas.microsoft.com/office/drawing/2014/main" id="{E195EEF3-FA50-14B7-B332-A170CAF32D1E}"/>
              </a:ext>
            </a:extLst>
          </p:cNvPr>
          <p:cNvGraphicFramePr>
            <a:graphicFrameLocks noGrp="1"/>
          </p:cNvGraphicFramePr>
          <p:nvPr>
            <p:extLst>
              <p:ext uri="{D42A27DB-BD31-4B8C-83A1-F6EECF244321}">
                <p14:modId xmlns:p14="http://schemas.microsoft.com/office/powerpoint/2010/main" val="1998916779"/>
              </p:ext>
            </p:extLst>
          </p:nvPr>
        </p:nvGraphicFramePr>
        <p:xfrm>
          <a:off x="2842021" y="2286000"/>
          <a:ext cx="8946357" cy="3041142"/>
        </p:xfrm>
        <a:graphic>
          <a:graphicData uri="http://schemas.openxmlformats.org/drawingml/2006/table">
            <a:tbl>
              <a:tblPr firstRow="1" firstCol="1" bandRow="1"/>
              <a:tblGrid>
                <a:gridCol w="2631281">
                  <a:extLst>
                    <a:ext uri="{9D8B030D-6E8A-4147-A177-3AD203B41FA5}">
                      <a16:colId xmlns:a16="http://schemas.microsoft.com/office/drawing/2014/main" val="3710100805"/>
                    </a:ext>
                  </a:extLst>
                </a:gridCol>
                <a:gridCol w="1578769">
                  <a:extLst>
                    <a:ext uri="{9D8B030D-6E8A-4147-A177-3AD203B41FA5}">
                      <a16:colId xmlns:a16="http://schemas.microsoft.com/office/drawing/2014/main" val="3076713174"/>
                    </a:ext>
                  </a:extLst>
                </a:gridCol>
                <a:gridCol w="1578769">
                  <a:extLst>
                    <a:ext uri="{9D8B030D-6E8A-4147-A177-3AD203B41FA5}">
                      <a16:colId xmlns:a16="http://schemas.microsoft.com/office/drawing/2014/main" val="4183637867"/>
                    </a:ext>
                  </a:extLst>
                </a:gridCol>
                <a:gridCol w="1578769">
                  <a:extLst>
                    <a:ext uri="{9D8B030D-6E8A-4147-A177-3AD203B41FA5}">
                      <a16:colId xmlns:a16="http://schemas.microsoft.com/office/drawing/2014/main" val="3730335418"/>
                    </a:ext>
                  </a:extLst>
                </a:gridCol>
                <a:gridCol w="1578769">
                  <a:extLst>
                    <a:ext uri="{9D8B030D-6E8A-4147-A177-3AD203B41FA5}">
                      <a16:colId xmlns:a16="http://schemas.microsoft.com/office/drawing/2014/main" val="3025043318"/>
                    </a:ext>
                  </a:extLst>
                </a:gridCol>
              </a:tblGrid>
              <a:tr h="412408">
                <a:tc>
                  <a:txBody>
                    <a:bodyPr/>
                    <a:lstStyle/>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Type of Follow-Up or Testing</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dirty="0">
                          <a:effectLst/>
                          <a:latin typeface="Times New Roman" panose="02020603050405020304" pitchFamily="18" charset="0"/>
                          <a:ea typeface="Times New Roman" panose="02020603050405020304" pitchFamily="18" charset="0"/>
                          <a:cs typeface="Arial" panose="020B0604020202020204" pitchFamily="34" charset="0"/>
                        </a:rPr>
                        <a:t>Physiological Stage A* (</a:t>
                      </a:r>
                      <a:r>
                        <a:rPr lang="en-US" sz="1800" b="1" kern="100" dirty="0" err="1">
                          <a:effectLst/>
                          <a:latin typeface="Times New Roman" panose="02020603050405020304" pitchFamily="18" charset="0"/>
                          <a:ea typeface="Times New Roman" panose="02020603050405020304" pitchFamily="18" charset="0"/>
                          <a:cs typeface="Arial" panose="020B0604020202020204" pitchFamily="34" charset="0"/>
                        </a:rPr>
                        <a:t>mo</a:t>
                      </a:r>
                      <a:r>
                        <a:rPr lang="en-US" sz="1800" b="1" kern="1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Physiological Stage B* (mo)</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Physiological Stage C* (mo)</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dirty="0">
                          <a:effectLst/>
                          <a:latin typeface="Times New Roman" panose="02020603050405020304" pitchFamily="18" charset="0"/>
                          <a:ea typeface="Times New Roman" panose="02020603050405020304" pitchFamily="18" charset="0"/>
                          <a:cs typeface="Arial" panose="020B0604020202020204" pitchFamily="34" charset="0"/>
                        </a:rPr>
                        <a:t>Physiological Stage D* (</a:t>
                      </a:r>
                      <a:r>
                        <a:rPr lang="en-US" sz="1800" b="1" kern="100" dirty="0" err="1">
                          <a:effectLst/>
                          <a:latin typeface="Times New Roman" panose="02020603050405020304" pitchFamily="18" charset="0"/>
                          <a:ea typeface="Times New Roman" panose="02020603050405020304" pitchFamily="18" charset="0"/>
                          <a:cs typeface="Arial" panose="020B0604020202020204" pitchFamily="34" charset="0"/>
                        </a:rPr>
                        <a:t>mo</a:t>
                      </a:r>
                      <a:r>
                        <a:rPr lang="en-US" sz="1800" b="1" kern="1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8967070"/>
                  </a:ext>
                </a:extLst>
              </a:tr>
              <a:tr h="762000">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Outpatient ACHD cardiologist</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24–36</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507260"/>
                  </a:ext>
                </a:extLst>
              </a:tr>
              <a:tr h="349592">
                <a:tc>
                  <a:txBody>
                    <a:bodyPr/>
                    <a:lstStyle/>
                    <a:p>
                      <a:pPr marL="0" marR="0">
                        <a:lnSpc>
                          <a:spcPct val="2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Electrocardiogram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24–36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49432326"/>
                  </a:ext>
                </a:extLst>
              </a:tr>
              <a:tr h="762000">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Transthoracic echocardiogram</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24–36</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24</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59211632"/>
                  </a:ext>
                </a:extLst>
              </a:tr>
            </a:tbl>
          </a:graphicData>
        </a:graphic>
      </p:graphicFrame>
      <p:sp>
        <p:nvSpPr>
          <p:cNvPr id="5" name="TextBox 4">
            <a:extLst>
              <a:ext uri="{FF2B5EF4-FFF2-40B4-BE49-F238E27FC236}">
                <a16:creationId xmlns:a16="http://schemas.microsoft.com/office/drawing/2014/main" id="{01CAD69B-2F52-F9DF-0681-C9D5C2A148CF}"/>
              </a:ext>
            </a:extLst>
          </p:cNvPr>
          <p:cNvSpPr txBox="1"/>
          <p:nvPr/>
        </p:nvSpPr>
        <p:spPr>
          <a:xfrm>
            <a:off x="2842020" y="5631942"/>
            <a:ext cx="8946357" cy="1015663"/>
          </a:xfrm>
          <a:prstGeom prst="rect">
            <a:avLst/>
          </a:prstGeom>
          <a:noFill/>
        </p:spPr>
        <p:txBody>
          <a:bodyPr wrap="square">
            <a:spAutoFit/>
          </a:bodyPr>
          <a:lstStyle/>
          <a:p>
            <a:r>
              <a:rPr lang="en-US" sz="1200" dirty="0">
                <a:latin typeface="Lub Dub Medium" panose="020B0603030403020204" pitchFamily="34" charset="0"/>
              </a:rPr>
              <a:t>For recommendations on routine CT and MR angiography, see supportive text for recommendations #1 and #2.</a:t>
            </a:r>
          </a:p>
          <a:p>
            <a:endParaRPr lang="en-US" sz="1200" dirty="0">
              <a:latin typeface="Lub Dub Medium" panose="020B0603030403020204" pitchFamily="34" charset="0"/>
            </a:endParaRPr>
          </a:p>
          <a:p>
            <a:r>
              <a:rPr lang="en-US" sz="1200" dirty="0">
                <a:latin typeface="Lub Dub Medium" panose="020B0603030403020204" pitchFamily="34" charset="0"/>
              </a:rPr>
              <a:t>*See Section 2.2 for details on the ACHD anatomic and physiological classification system.</a:t>
            </a:r>
          </a:p>
          <a:p>
            <a:endParaRPr lang="en-US" sz="1200" dirty="0">
              <a:latin typeface="Lub Dub Medium" panose="020B0603030403020204" pitchFamily="34" charset="0"/>
            </a:endParaRPr>
          </a:p>
          <a:p>
            <a:r>
              <a:rPr lang="en-US" sz="1200" dirty="0">
                <a:latin typeface="Lub Dub Medium" panose="020B0603030403020204" pitchFamily="34" charset="0"/>
              </a:rPr>
              <a:t>ACHD indicates adult congenital heart disease; CT, computed tomography; and MR, magnetic resonance.</a:t>
            </a:r>
          </a:p>
        </p:txBody>
      </p:sp>
    </p:spTree>
    <p:extLst>
      <p:ext uri="{BB962C8B-B14F-4D97-AF65-F5344CB8AC3E}">
        <p14:creationId xmlns:p14="http://schemas.microsoft.com/office/powerpoint/2010/main" val="3378487236"/>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049B3-7F3A-96FD-5532-BB616AD5E0C9}"/>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8672F3F-E74E-4958-B42C-6878DB5AED05}"/>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193</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extBox 1">
            <a:extLst>
              <a:ext uri="{FF2B5EF4-FFF2-40B4-BE49-F238E27FC236}">
                <a16:creationId xmlns:a16="http://schemas.microsoft.com/office/drawing/2014/main" id="{40A2163E-DFCE-0784-992B-1DC78EE74603}"/>
              </a:ext>
            </a:extLst>
          </p:cNvPr>
          <p:cNvSpPr txBox="1"/>
          <p:nvPr/>
        </p:nvSpPr>
        <p:spPr>
          <a:xfrm>
            <a:off x="4110632" y="990600"/>
            <a:ext cx="6409135" cy="954107"/>
          </a:xfrm>
          <a:prstGeom prst="rect">
            <a:avLst/>
          </a:prstGeom>
          <a:noFill/>
        </p:spPr>
        <p:txBody>
          <a:bodyPr wrap="square">
            <a:spAutoFit/>
          </a:bodyPr>
          <a:lstStyle/>
          <a:p>
            <a:r>
              <a:rPr lang="en-US" sz="2800" dirty="0">
                <a:latin typeface="Lub Dub Medium" panose="020B0603030403020204" pitchFamily="34" charset="0"/>
              </a:rPr>
              <a:t>Anomalous Coronary Artery Arising From the Pulmonary Artery</a:t>
            </a:r>
          </a:p>
        </p:txBody>
      </p:sp>
      <p:graphicFrame>
        <p:nvGraphicFramePr>
          <p:cNvPr id="3" name="Table 2">
            <a:extLst>
              <a:ext uri="{FF2B5EF4-FFF2-40B4-BE49-F238E27FC236}">
                <a16:creationId xmlns:a16="http://schemas.microsoft.com/office/drawing/2014/main" id="{C137FB28-6EC3-E820-283B-B81C800531EA}"/>
              </a:ext>
            </a:extLst>
          </p:cNvPr>
          <p:cNvGraphicFramePr>
            <a:graphicFrameLocks noGrp="1"/>
          </p:cNvGraphicFramePr>
          <p:nvPr>
            <p:extLst>
              <p:ext uri="{D42A27DB-BD31-4B8C-83A1-F6EECF244321}">
                <p14:modId xmlns:p14="http://schemas.microsoft.com/office/powerpoint/2010/main" val="2795581687"/>
              </p:ext>
            </p:extLst>
          </p:nvPr>
        </p:nvGraphicFramePr>
        <p:xfrm>
          <a:off x="2925004" y="2286000"/>
          <a:ext cx="8780392" cy="4826307"/>
        </p:xfrm>
        <a:graphic>
          <a:graphicData uri="http://schemas.openxmlformats.org/drawingml/2006/table">
            <a:tbl>
              <a:tblPr firstRow="1" firstCol="1" bandRow="1"/>
              <a:tblGrid>
                <a:gridCol w="979712">
                  <a:extLst>
                    <a:ext uri="{9D8B030D-6E8A-4147-A177-3AD203B41FA5}">
                      <a16:colId xmlns:a16="http://schemas.microsoft.com/office/drawing/2014/main" val="2979354066"/>
                    </a:ext>
                  </a:extLst>
                </a:gridCol>
                <a:gridCol w="984459">
                  <a:extLst>
                    <a:ext uri="{9D8B030D-6E8A-4147-A177-3AD203B41FA5}">
                      <a16:colId xmlns:a16="http://schemas.microsoft.com/office/drawing/2014/main" val="3912709463"/>
                    </a:ext>
                  </a:extLst>
                </a:gridCol>
                <a:gridCol w="6816221">
                  <a:extLst>
                    <a:ext uri="{9D8B030D-6E8A-4147-A177-3AD203B41FA5}">
                      <a16:colId xmlns:a16="http://schemas.microsoft.com/office/drawing/2014/main" val="582305960"/>
                    </a:ext>
                  </a:extLst>
                </a:gridCol>
              </a:tblGrid>
              <a:tr h="1226584">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3097" marR="63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0000"/>
                        </a:lnSpc>
                        <a:spcAft>
                          <a:spcPts val="800"/>
                        </a:spcAft>
                        <a:buNone/>
                      </a:pPr>
                      <a:r>
                        <a:rPr lang="en-US" sz="1800" b="1" dirty="0">
                          <a:effectLst/>
                          <a:latin typeface="Times New Roman" panose="02020603050405020304" pitchFamily="18" charset="0"/>
                          <a:ea typeface="Calibri" panose="020F0502020204030204" pitchFamily="34" charset="0"/>
                          <a:cs typeface="Arial" panose="020B0604020202020204" pitchFamily="34" charset="0"/>
                        </a:rPr>
                        <a:t>Recommendations for</a:t>
                      </a: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 Anomalous Coronary Artery Arising From the Pulmonary Artery</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lnSpc>
                          <a:spcPct val="100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Referenced studies that support recommendations are summarized in the Evidence Table.</a:t>
                      </a:r>
                    </a:p>
                  </a:txBody>
                  <a:tcPr marL="63097" marR="63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777857268"/>
                  </a:ext>
                </a:extLst>
              </a:tr>
              <a:tr h="412409">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COR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3097" marR="63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LOE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3097" marR="63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Recommendations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3097" marR="63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87936677"/>
                  </a:ext>
                </a:extLst>
              </a:tr>
              <a:tr h="846663">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3097" marR="63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3097" marR="63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SzPct val="100000"/>
                        <a:buFont typeface="Times New Roman" panose="02020603050405020304" pitchFamily="18" charset="0"/>
                        <a:buAutoNum type="arabicPeriod"/>
                      </a:pPr>
                      <a:r>
                        <a:rPr lang="en-US" sz="1800" b="1" dirty="0">
                          <a:solidFill>
                            <a:srgbClr val="000000"/>
                          </a:solidFill>
                          <a:effectLst/>
                          <a:latin typeface="Times New Roman" panose="02020603050405020304" pitchFamily="18" charset="0"/>
                          <a:ea typeface="FrutigerLTStd-Light"/>
                          <a:cs typeface="Arial" panose="020B0604020202020204" pitchFamily="34" charset="0"/>
                        </a:rPr>
                        <a:t>In adults with an anomalous left coronary artery arising from the PA, surgery is recommended to improve cardiac function and reduce the risk for myocardial ischemia.</a:t>
                      </a:r>
                      <a:endParaRPr lang="en-US" sz="1800" dirty="0">
                        <a:effectLst/>
                        <a:latin typeface="Times New Roman" panose="02020603050405020304" pitchFamily="18" charset="0"/>
                        <a:ea typeface="FrutigerLTStd-Light"/>
                        <a:cs typeface="Arial" panose="020B0604020202020204" pitchFamily="34" charset="0"/>
                      </a:endParaRPr>
                    </a:p>
                  </a:txBody>
                  <a:tcPr marL="63097" marR="63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9605390"/>
                  </a:ext>
                </a:extLst>
              </a:tr>
              <a:tr h="1143993">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3097" marR="63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3097" marR="63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SzPct val="100000"/>
                        <a:buFont typeface="+mj-lt"/>
                        <a:buAutoNum type="arabicPeriod" startAt="2"/>
                      </a:pPr>
                      <a:r>
                        <a:rPr lang="en-US" sz="1800" b="1" dirty="0">
                          <a:effectLst/>
                          <a:latin typeface="Times New Roman" panose="02020603050405020304" pitchFamily="18" charset="0"/>
                          <a:ea typeface="FrutigerLTStd-Light"/>
                          <a:cs typeface="Arial" panose="020B0604020202020204" pitchFamily="34" charset="0"/>
                        </a:rPr>
                        <a:t>In symptomatic adults with an anomalous right coronary artery arising from the PA and with evidence of ischemia, surgery is recommended to reduce ischemia, to reduce the risk for SCD, and to improve cardiac function.</a:t>
                      </a:r>
                      <a:endParaRPr lang="en-US" sz="1800" dirty="0">
                        <a:effectLst/>
                        <a:latin typeface="Times New Roman" panose="02020603050405020304" pitchFamily="18" charset="0"/>
                        <a:ea typeface="FrutigerLTStd-Light"/>
                        <a:cs typeface="Arial" panose="020B0604020202020204" pitchFamily="34" charset="0"/>
                      </a:endParaRPr>
                    </a:p>
                  </a:txBody>
                  <a:tcPr marL="63097" marR="63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067188"/>
                  </a:ext>
                </a:extLst>
              </a:tr>
              <a:tr h="1143993">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2b</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3097" marR="63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3097" marR="63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SzPct val="100000"/>
                        <a:buFont typeface="+mj-lt"/>
                        <a:buAutoNum type="arabicPeriod" startAt="3"/>
                      </a:pPr>
                      <a:r>
                        <a:rPr lang="en-US" sz="1800" b="1" dirty="0">
                          <a:effectLst/>
                          <a:latin typeface="Times New Roman" panose="02020603050405020304" pitchFamily="18" charset="0"/>
                          <a:ea typeface="FrutigerLTStd-Light"/>
                          <a:cs typeface="Arial" panose="020B0604020202020204" pitchFamily="34" charset="0"/>
                        </a:rPr>
                        <a:t>In asymptomatic adults with an anomalous right coronary artery arising from the PA and without evidence of cardiac dysfunction or ischemia, surgery may be considered to avoid the development of cardiac dysfunction.</a:t>
                      </a:r>
                      <a:endParaRPr lang="en-US" sz="1800" dirty="0">
                        <a:effectLst/>
                        <a:latin typeface="Times New Roman" panose="02020603050405020304" pitchFamily="18" charset="0"/>
                        <a:ea typeface="FrutigerLTStd-Light"/>
                        <a:cs typeface="Arial" panose="020B0604020202020204" pitchFamily="34" charset="0"/>
                      </a:endParaRPr>
                    </a:p>
                  </a:txBody>
                  <a:tcPr marL="63097" marR="63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5441423"/>
                  </a:ext>
                </a:extLst>
              </a:tr>
            </a:tbl>
          </a:graphicData>
        </a:graphic>
      </p:graphicFrame>
    </p:spTree>
    <p:extLst>
      <p:ext uri="{BB962C8B-B14F-4D97-AF65-F5344CB8AC3E}">
        <p14:creationId xmlns:p14="http://schemas.microsoft.com/office/powerpoint/2010/main" val="2541298098"/>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2868C-4184-7BF3-2D2A-6D8B95C4F37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11C895E-9052-F240-E791-94046116D800}"/>
              </a:ext>
            </a:extLst>
          </p:cNvPr>
          <p:cNvSpPr txBox="1"/>
          <p:nvPr/>
        </p:nvSpPr>
        <p:spPr>
          <a:xfrm>
            <a:off x="3408908" y="300649"/>
            <a:ext cx="7812584" cy="523220"/>
          </a:xfrm>
          <a:prstGeom prst="rect">
            <a:avLst/>
          </a:prstGeom>
          <a:noFill/>
        </p:spPr>
        <p:txBody>
          <a:bodyPr wrap="square">
            <a:spAutoFit/>
          </a:bodyPr>
          <a:lstStyle/>
          <a:p>
            <a:r>
              <a:rPr lang="en-US" sz="2800" dirty="0">
                <a:latin typeface="Lub Dub Medium" panose="020B0603030403020204" pitchFamily="34" charset="0"/>
              </a:rPr>
              <a:t>Vascular Rings and Pulmonary Artery Slings</a:t>
            </a:r>
          </a:p>
        </p:txBody>
      </p:sp>
      <p:graphicFrame>
        <p:nvGraphicFramePr>
          <p:cNvPr id="3" name="Table 2">
            <a:extLst>
              <a:ext uri="{FF2B5EF4-FFF2-40B4-BE49-F238E27FC236}">
                <a16:creationId xmlns:a16="http://schemas.microsoft.com/office/drawing/2014/main" id="{F1AE658B-C014-34DA-ED0B-A0D90B23D567}"/>
              </a:ext>
            </a:extLst>
          </p:cNvPr>
          <p:cNvGraphicFramePr>
            <a:graphicFrameLocks noGrp="1"/>
          </p:cNvGraphicFramePr>
          <p:nvPr>
            <p:extLst>
              <p:ext uri="{D42A27DB-BD31-4B8C-83A1-F6EECF244321}">
                <p14:modId xmlns:p14="http://schemas.microsoft.com/office/powerpoint/2010/main" val="2469817825"/>
              </p:ext>
            </p:extLst>
          </p:nvPr>
        </p:nvGraphicFramePr>
        <p:xfrm>
          <a:off x="2019300" y="1097734"/>
          <a:ext cx="10591800" cy="6034131"/>
        </p:xfrm>
        <a:graphic>
          <a:graphicData uri="http://schemas.openxmlformats.org/drawingml/2006/table">
            <a:tbl>
              <a:tblPr firstRow="1" firstCol="1" bandRow="1"/>
              <a:tblGrid>
                <a:gridCol w="1181830">
                  <a:extLst>
                    <a:ext uri="{9D8B030D-6E8A-4147-A177-3AD203B41FA5}">
                      <a16:colId xmlns:a16="http://schemas.microsoft.com/office/drawing/2014/main" val="1048816275"/>
                    </a:ext>
                  </a:extLst>
                </a:gridCol>
                <a:gridCol w="1187555">
                  <a:extLst>
                    <a:ext uri="{9D8B030D-6E8A-4147-A177-3AD203B41FA5}">
                      <a16:colId xmlns:a16="http://schemas.microsoft.com/office/drawing/2014/main" val="624925148"/>
                    </a:ext>
                  </a:extLst>
                </a:gridCol>
                <a:gridCol w="8222415">
                  <a:extLst>
                    <a:ext uri="{9D8B030D-6E8A-4147-A177-3AD203B41FA5}">
                      <a16:colId xmlns:a16="http://schemas.microsoft.com/office/drawing/2014/main" val="875730603"/>
                    </a:ext>
                  </a:extLst>
                </a:gridCol>
              </a:tblGrid>
              <a:tr h="945401">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068" marR="57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0000"/>
                        </a:lnSpc>
                        <a:spcAft>
                          <a:spcPts val="800"/>
                        </a:spcAft>
                        <a:buNone/>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Recommendations for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Vascular Rings and Pulmonary Artery Slings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00000"/>
                        </a:lnSpc>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recommendations are summarized in the Evidence Table.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068" marR="57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529530472"/>
                  </a:ext>
                </a:extLst>
              </a:tr>
              <a:tr h="514841">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068" marR="57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068" marR="57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068" marR="57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68111229"/>
                  </a:ext>
                </a:extLst>
              </a:tr>
              <a:tr h="514841">
                <a:tc gridSpan="3">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Diagnostic</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068" marR="57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30233621"/>
                  </a:ext>
                </a:extLst>
              </a:tr>
              <a:tr h="996717">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068" marR="57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068" marR="57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For adults with unexplained symptoms of airway or esophageal compression that raise concern for vascular ring or PA sling, anatomic assessment with cross-sectional imaging of the aortic arch and PAs is recommended.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068" marR="57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73508490"/>
                  </a:ext>
                </a:extLst>
              </a:tr>
              <a:tr h="1143000">
                <a:tc>
                  <a:txBody>
                    <a:bodyPr/>
                    <a:lstStyle/>
                    <a:p>
                      <a:pPr marL="0" marR="0" algn="ctr">
                        <a:lnSpc>
                          <a:spcPct val="2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068" marR="57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068" marR="57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For adults with persistent symptoms of airway or esophageal compression after repair of vascular ring or PA sling, cross-sectional advanced imaging is recommended to evaluate postoperative anatomy and indications for additional intervention.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068" marR="57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366178"/>
                  </a:ext>
                </a:extLst>
              </a:tr>
              <a:tr h="609600">
                <a:tc gridSpan="3">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Therapeutic</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068" marR="57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81467745"/>
                  </a:ext>
                </a:extLst>
              </a:tr>
              <a:tr h="702381">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068" marR="57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068" marR="57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3"/>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For adults with symptoms of airway or esophageal compression and a vascular ring or PA sling, surgical repair* is reasonable to improve symptoms.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068" marR="57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4644130"/>
                  </a:ext>
                </a:extLst>
              </a:tr>
              <a:tr h="607350">
                <a:tc>
                  <a:txBody>
                    <a:bodyPr/>
                    <a:lstStyle/>
                    <a:p>
                      <a:pPr marL="0" marR="0" algn="ctr">
                        <a:lnSpc>
                          <a:spcPct val="1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No Benefit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068" marR="57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F7F"/>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068" marR="57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4"/>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For asymptomatic adults with a vascular ring or PA sling, surgical repair is not indicated.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068" marR="57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61761708"/>
                  </a:ext>
                </a:extLst>
              </a:tr>
            </a:tbl>
          </a:graphicData>
        </a:graphic>
      </p:graphicFrame>
      <p:sp>
        <p:nvSpPr>
          <p:cNvPr id="5" name="TextBox 4">
            <a:extLst>
              <a:ext uri="{FF2B5EF4-FFF2-40B4-BE49-F238E27FC236}">
                <a16:creationId xmlns:a16="http://schemas.microsoft.com/office/drawing/2014/main" id="{57B5E547-BFAF-1197-A70E-24D7AEFC66DA}"/>
              </a:ext>
            </a:extLst>
          </p:cNvPr>
          <p:cNvSpPr txBox="1"/>
          <p:nvPr/>
        </p:nvSpPr>
        <p:spPr>
          <a:xfrm>
            <a:off x="2019300" y="7267230"/>
            <a:ext cx="7315200" cy="276999"/>
          </a:xfrm>
          <a:prstGeom prst="rect">
            <a:avLst/>
          </a:prstGeom>
          <a:noFill/>
        </p:spPr>
        <p:txBody>
          <a:bodyPr wrap="square">
            <a:spAutoFit/>
          </a:bodyPr>
          <a:lstStyle/>
          <a:p>
            <a:r>
              <a:rPr lang="en-US" sz="1200" dirty="0">
                <a:latin typeface="Lub Dub Medium" panose="020B0603030403020204" pitchFamily="34" charset="0"/>
              </a:rPr>
              <a:t>*A cardiothoracic surgeon with expertise in ACHD should perform the repair.</a:t>
            </a:r>
          </a:p>
        </p:txBody>
      </p:sp>
    </p:spTree>
    <p:extLst>
      <p:ext uri="{BB962C8B-B14F-4D97-AF65-F5344CB8AC3E}">
        <p14:creationId xmlns:p14="http://schemas.microsoft.com/office/powerpoint/2010/main" val="1148986931"/>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D3E73-CE22-9FEB-0F3A-D4E237AFF461}"/>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563B0B2-4A85-99F5-F667-18806A5C2223}"/>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195</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extBox 1">
            <a:extLst>
              <a:ext uri="{FF2B5EF4-FFF2-40B4-BE49-F238E27FC236}">
                <a16:creationId xmlns:a16="http://schemas.microsoft.com/office/drawing/2014/main" id="{B0820594-5FB2-65D8-FC94-4A08C92AA943}"/>
              </a:ext>
            </a:extLst>
          </p:cNvPr>
          <p:cNvSpPr txBox="1"/>
          <p:nvPr/>
        </p:nvSpPr>
        <p:spPr>
          <a:xfrm>
            <a:off x="4000499" y="533400"/>
            <a:ext cx="6629400" cy="523220"/>
          </a:xfrm>
          <a:prstGeom prst="rect">
            <a:avLst/>
          </a:prstGeom>
          <a:noFill/>
        </p:spPr>
        <p:txBody>
          <a:bodyPr wrap="square">
            <a:spAutoFit/>
          </a:bodyPr>
          <a:lstStyle/>
          <a:p>
            <a:r>
              <a:rPr lang="en-US" sz="2800" dirty="0">
                <a:latin typeface="Lub Dub Medium" panose="020B0603030403020204" pitchFamily="34" charset="0"/>
              </a:rPr>
              <a:t>Table 46. Anatomy of Vascular Rings</a:t>
            </a:r>
          </a:p>
        </p:txBody>
      </p:sp>
      <p:graphicFrame>
        <p:nvGraphicFramePr>
          <p:cNvPr id="3" name="Table 2">
            <a:extLst>
              <a:ext uri="{FF2B5EF4-FFF2-40B4-BE49-F238E27FC236}">
                <a16:creationId xmlns:a16="http://schemas.microsoft.com/office/drawing/2014/main" id="{676D852C-B603-7C8A-73F6-8A3E4C6142FB}"/>
              </a:ext>
            </a:extLst>
          </p:cNvPr>
          <p:cNvGraphicFramePr>
            <a:graphicFrameLocks noGrp="1"/>
          </p:cNvGraphicFramePr>
          <p:nvPr>
            <p:extLst>
              <p:ext uri="{D42A27DB-BD31-4B8C-83A1-F6EECF244321}">
                <p14:modId xmlns:p14="http://schemas.microsoft.com/office/powerpoint/2010/main" val="4054330645"/>
              </p:ext>
            </p:extLst>
          </p:nvPr>
        </p:nvGraphicFramePr>
        <p:xfrm>
          <a:off x="4216717" y="1361420"/>
          <a:ext cx="6196965" cy="5994400"/>
        </p:xfrm>
        <a:graphic>
          <a:graphicData uri="http://schemas.openxmlformats.org/drawingml/2006/table">
            <a:tbl>
              <a:tblPr firstRow="1" firstCol="1" bandRow="1"/>
              <a:tblGrid>
                <a:gridCol w="6196965">
                  <a:extLst>
                    <a:ext uri="{9D8B030D-6E8A-4147-A177-3AD203B41FA5}">
                      <a16:colId xmlns:a16="http://schemas.microsoft.com/office/drawing/2014/main" val="4186838641"/>
                    </a:ext>
                  </a:extLst>
                </a:gridCol>
              </a:tblGrid>
              <a:tr h="2792365">
                <a:tc>
                  <a:txBody>
                    <a:bodyPr/>
                    <a:lstStyle/>
                    <a:p>
                      <a:pPr marL="0" marR="0">
                        <a:lnSpc>
                          <a:spcPct val="100000"/>
                        </a:lnSpc>
                        <a:spcAft>
                          <a:spcPts val="800"/>
                        </a:spcAft>
                        <a:buNone/>
                      </a:pPr>
                      <a:r>
                        <a:rPr lang="en-US" sz="1800" b="1">
                          <a:effectLst/>
                          <a:latin typeface="Times New Roman" panose="02020603050405020304" pitchFamily="18" charset="0"/>
                          <a:ea typeface="Times New Roman" panose="02020603050405020304" pitchFamily="18" charset="0"/>
                        </a:rPr>
                        <a:t>Complete ring</a:t>
                      </a:r>
                      <a:endParaRPr lang="en-US" sz="1800">
                        <a:effectLst/>
                        <a:latin typeface="Times New Roman" panose="02020603050405020304" pitchFamily="18" charset="0"/>
                        <a:ea typeface="Times New Roman" panose="02020603050405020304" pitchFamily="18" charset="0"/>
                      </a:endParaRPr>
                    </a:p>
                    <a:p>
                      <a:pPr marL="342900" marR="0" lvl="0" indent="-342900">
                        <a:lnSpc>
                          <a:spcPct val="100000"/>
                        </a:lnSpc>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Right aortic arch with aberrant left subclavian artery and left ligamentum arteriosum </a:t>
                      </a:r>
                    </a:p>
                    <a:p>
                      <a:pPr marL="342900" marR="0" lvl="0" indent="-342900">
                        <a:lnSpc>
                          <a:spcPct val="100000"/>
                        </a:lnSpc>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Right aortic arch with mirror image branching and left ligamentum arteriosum extending from descending aorta to main pulmonary artery</a:t>
                      </a:r>
                    </a:p>
                    <a:p>
                      <a:pPr marL="342900" marR="0" lvl="0" indent="-342900">
                        <a:lnSpc>
                          <a:spcPct val="100000"/>
                        </a:lnSpc>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Left aortic arch with aberrant right subclavian artery and right ligamentum arteriosum </a:t>
                      </a:r>
                    </a:p>
                    <a:p>
                      <a:pPr marL="342900" marR="0" lvl="0" indent="-342900">
                        <a:lnSpc>
                          <a:spcPct val="100000"/>
                        </a:lnSpc>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Double aortic arch </a:t>
                      </a:r>
                    </a:p>
                    <a:p>
                      <a:pPr marL="342900" marR="0" lvl="0" indent="-342900">
                        <a:lnSpc>
                          <a:spcPct val="100000"/>
                        </a:lnSpc>
                        <a:spcAft>
                          <a:spcPts val="80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Circumflex aorta </a:t>
                      </a:r>
                    </a:p>
                    <a:p>
                      <a:pPr marL="22860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 </a:t>
                      </a:r>
                    </a:p>
                  </a:txBody>
                  <a:tcPr marL="36351" marR="3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065707"/>
                  </a:ext>
                </a:extLst>
              </a:tr>
              <a:tr h="1435260">
                <a:tc>
                  <a:txBody>
                    <a:bodyPr/>
                    <a:lstStyle/>
                    <a:p>
                      <a:pPr marL="0" marR="0">
                        <a:lnSpc>
                          <a:spcPct val="100000"/>
                        </a:lnSpc>
                        <a:spcAft>
                          <a:spcPts val="800"/>
                        </a:spcAft>
                        <a:buNone/>
                      </a:pPr>
                      <a:r>
                        <a:rPr lang="en-US" sz="1800" b="1">
                          <a:effectLst/>
                          <a:latin typeface="Times New Roman" panose="02020603050405020304" pitchFamily="18" charset="0"/>
                          <a:ea typeface="Times New Roman" panose="02020603050405020304" pitchFamily="18" charset="0"/>
                        </a:rPr>
                        <a:t>Incomplete ring</a:t>
                      </a:r>
                      <a:endParaRPr lang="en-US" sz="1800">
                        <a:effectLst/>
                        <a:latin typeface="Times New Roman" panose="02020603050405020304" pitchFamily="18" charset="0"/>
                        <a:ea typeface="Times New Roman" panose="02020603050405020304" pitchFamily="18" charset="0"/>
                      </a:endParaRPr>
                    </a:p>
                    <a:p>
                      <a:pPr marL="342900" marR="0" lvl="0" indent="-342900">
                        <a:lnSpc>
                          <a:spcPct val="100000"/>
                        </a:lnSpc>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Left aortic arch with aberrant right subclavian artery </a:t>
                      </a:r>
                    </a:p>
                    <a:p>
                      <a:pPr marL="342900" marR="0" lvl="0" indent="-342900">
                        <a:lnSpc>
                          <a:spcPct val="100000"/>
                        </a:lnSpc>
                        <a:spcAft>
                          <a:spcPts val="80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Right aortic arch with aberrant left subclavian artery and right ligamentum arteriosum </a:t>
                      </a:r>
                    </a:p>
                    <a:p>
                      <a:pPr marL="228600" marR="0">
                        <a:lnSpc>
                          <a:spcPct val="100000"/>
                        </a:lnSpc>
                        <a:spcAft>
                          <a:spcPts val="800"/>
                        </a:spcAft>
                        <a:buNone/>
                      </a:pPr>
                      <a:r>
                        <a:rPr lang="en-US" sz="1800" b="1">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36351" marR="3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6056664"/>
                  </a:ext>
                </a:extLst>
              </a:tr>
              <a:tr h="993662">
                <a:tc>
                  <a:txBody>
                    <a:bodyPr/>
                    <a:lstStyle/>
                    <a:p>
                      <a:pPr marL="0" marR="0">
                        <a:lnSpc>
                          <a:spcPct val="100000"/>
                        </a:lnSpc>
                        <a:spcAft>
                          <a:spcPts val="800"/>
                        </a:spcAft>
                        <a:buNone/>
                      </a:pPr>
                      <a:r>
                        <a:rPr lang="en-US" sz="1800" b="1" dirty="0">
                          <a:effectLst/>
                          <a:latin typeface="Times New Roman" panose="02020603050405020304" pitchFamily="18" charset="0"/>
                          <a:ea typeface="Times New Roman" panose="02020603050405020304" pitchFamily="18" charset="0"/>
                        </a:rPr>
                        <a:t>Other</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00000"/>
                        </a:lnSpc>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Innominate artery compression syndrome </a:t>
                      </a:r>
                    </a:p>
                    <a:p>
                      <a:pPr marL="342900" marR="0" lvl="0" indent="-342900">
                        <a:lnSpc>
                          <a:spcPct val="100000"/>
                        </a:lnSpc>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Left pulmonary artery sling</a:t>
                      </a:r>
                    </a:p>
                    <a:p>
                      <a:pPr marL="45720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 </a:t>
                      </a:r>
                    </a:p>
                  </a:txBody>
                  <a:tcPr marL="36351" marR="3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5818326"/>
                  </a:ext>
                </a:extLst>
              </a:tr>
            </a:tbl>
          </a:graphicData>
        </a:graphic>
      </p:graphicFrame>
      <p:sp>
        <p:nvSpPr>
          <p:cNvPr id="6" name="TextBox 5">
            <a:extLst>
              <a:ext uri="{FF2B5EF4-FFF2-40B4-BE49-F238E27FC236}">
                <a16:creationId xmlns:a16="http://schemas.microsoft.com/office/drawing/2014/main" id="{6378E692-01A1-0CF0-05D1-ACFBBB3038D1}"/>
              </a:ext>
            </a:extLst>
          </p:cNvPr>
          <p:cNvSpPr txBox="1"/>
          <p:nvPr/>
        </p:nvSpPr>
        <p:spPr>
          <a:xfrm>
            <a:off x="457200" y="6340157"/>
            <a:ext cx="3352800" cy="1015663"/>
          </a:xfrm>
          <a:prstGeom prst="rect">
            <a:avLst/>
          </a:prstGeom>
          <a:noFill/>
        </p:spPr>
        <p:txBody>
          <a:bodyPr wrap="square">
            <a:spAutoFit/>
          </a:bodyPr>
          <a:lstStyle/>
          <a:p>
            <a:r>
              <a:rPr lang="en-US" sz="1200" dirty="0">
                <a:latin typeface="Lub Dub Medium" panose="020B0603030403020204" pitchFamily="34" charset="0"/>
              </a:rPr>
              <a:t>Modified with permission from Porcaro et al via a Creative Commons Attribution 4.0 International License (http://creativecommons.org/licenses/by/4.0/). Copyright 2023 Springer Nature.</a:t>
            </a:r>
          </a:p>
        </p:txBody>
      </p:sp>
    </p:spTree>
    <p:extLst>
      <p:ext uri="{BB962C8B-B14F-4D97-AF65-F5344CB8AC3E}">
        <p14:creationId xmlns:p14="http://schemas.microsoft.com/office/powerpoint/2010/main" val="65704438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55C06-2706-3E48-DF37-8F8D00FD281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8D0A81F-5702-1B2D-EAAC-792F7296AC0D}"/>
              </a:ext>
            </a:extLst>
          </p:cNvPr>
          <p:cNvSpPr txBox="1"/>
          <p:nvPr/>
        </p:nvSpPr>
        <p:spPr>
          <a:xfrm>
            <a:off x="6000748" y="914400"/>
            <a:ext cx="2628901" cy="523220"/>
          </a:xfrm>
          <a:prstGeom prst="rect">
            <a:avLst/>
          </a:prstGeom>
          <a:noFill/>
        </p:spPr>
        <p:txBody>
          <a:bodyPr wrap="square">
            <a:spAutoFit/>
          </a:bodyPr>
          <a:lstStyle/>
          <a:p>
            <a:r>
              <a:rPr lang="en-US" sz="2800" dirty="0">
                <a:latin typeface="Lub Dub Medium" panose="020B0603030403020204" pitchFamily="34" charset="0"/>
              </a:rPr>
              <a:t>Abbreviations</a:t>
            </a:r>
          </a:p>
        </p:txBody>
      </p:sp>
      <p:graphicFrame>
        <p:nvGraphicFramePr>
          <p:cNvPr id="3" name="Table 2">
            <a:extLst>
              <a:ext uri="{FF2B5EF4-FFF2-40B4-BE49-F238E27FC236}">
                <a16:creationId xmlns:a16="http://schemas.microsoft.com/office/drawing/2014/main" id="{AF368FF0-D512-3E67-5A4D-002E2996C851}"/>
              </a:ext>
            </a:extLst>
          </p:cNvPr>
          <p:cNvGraphicFramePr>
            <a:graphicFrameLocks noGrp="1"/>
          </p:cNvGraphicFramePr>
          <p:nvPr>
            <p:extLst>
              <p:ext uri="{D42A27DB-BD31-4B8C-83A1-F6EECF244321}">
                <p14:modId xmlns:p14="http://schemas.microsoft.com/office/powerpoint/2010/main" val="1837188147"/>
              </p:ext>
            </p:extLst>
          </p:nvPr>
        </p:nvGraphicFramePr>
        <p:xfrm>
          <a:off x="3467099" y="1676400"/>
          <a:ext cx="7696200" cy="4599244"/>
        </p:xfrm>
        <a:graphic>
          <a:graphicData uri="http://schemas.openxmlformats.org/drawingml/2006/table">
            <a:tbl>
              <a:tblPr firstRow="1" firstCol="1" bandRow="1"/>
              <a:tblGrid>
                <a:gridCol w="2250775">
                  <a:extLst>
                    <a:ext uri="{9D8B030D-6E8A-4147-A177-3AD203B41FA5}">
                      <a16:colId xmlns:a16="http://schemas.microsoft.com/office/drawing/2014/main" val="908435670"/>
                    </a:ext>
                  </a:extLst>
                </a:gridCol>
                <a:gridCol w="5445425">
                  <a:extLst>
                    <a:ext uri="{9D8B030D-6E8A-4147-A177-3AD203B41FA5}">
                      <a16:colId xmlns:a16="http://schemas.microsoft.com/office/drawing/2014/main" val="600494123"/>
                    </a:ext>
                  </a:extLst>
                </a:gridCol>
              </a:tblGrid>
              <a:tr h="480643">
                <a:tc>
                  <a:txBody>
                    <a:bodyPr/>
                    <a:lstStyle/>
                    <a:p>
                      <a:pPr marL="0" marR="0">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Abbreviation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0" marR="0">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Meaning/Phrase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extLst>
                  <a:ext uri="{0D108BD9-81ED-4DB2-BD59-A6C34878D82A}">
                    <a16:rowId xmlns:a16="http://schemas.microsoft.com/office/drawing/2014/main" val="813684664"/>
                  </a:ext>
                </a:extLst>
              </a:tr>
              <a:tr h="311611">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AAOCA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anomalous aortic origin of a coronary artery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48720230"/>
                  </a:ext>
                </a:extLst>
              </a:tr>
              <a:tr h="311611">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ACHD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adult congenital heart disease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97745357"/>
                  </a:ext>
                </a:extLst>
              </a:tr>
              <a:tr h="311611">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AP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anatomic and physiological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29138"/>
                  </a:ext>
                </a:extLst>
              </a:tr>
              <a:tr h="311611">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APVC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anomalous pulmonary venous connection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864390"/>
                  </a:ext>
                </a:extLst>
              </a:tr>
              <a:tr h="311611">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ASD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atrial septal defect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0145460"/>
                  </a:ext>
                </a:extLst>
              </a:tr>
              <a:tr h="311611">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AVSD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atrioventricular septal defect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22608777"/>
                  </a:ext>
                </a:extLst>
              </a:tr>
              <a:tr h="311611">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BAV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bicuspid aortic valve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97610938"/>
                  </a:ext>
                </a:extLst>
              </a:tr>
              <a:tr h="311611">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BNP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B-type natriuretic peptide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001164"/>
                  </a:ext>
                </a:extLst>
              </a:tr>
              <a:tr h="379269">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CCTGA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congenitally corrected transposition of the great arteries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46369764"/>
                  </a:ext>
                </a:extLst>
              </a:tr>
              <a:tr h="311611">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CMR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cardiovascular magnetic resonance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8092410"/>
                  </a:ext>
                </a:extLst>
              </a:tr>
              <a:tr h="311611">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COA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coarctation of the aorta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7382147"/>
                  </a:ext>
                </a:extLst>
              </a:tr>
              <a:tr h="311611">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CPET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cardiopulmonary exercise testing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4762955"/>
                  </a:ext>
                </a:extLst>
              </a:tr>
              <a:tr h="311611">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CRT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cardiac resynchronization therapy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4019221"/>
                  </a:ext>
                </a:extLst>
              </a:tr>
            </a:tbl>
          </a:graphicData>
        </a:graphic>
      </p:graphicFrame>
    </p:spTree>
    <p:extLst>
      <p:ext uri="{BB962C8B-B14F-4D97-AF65-F5344CB8AC3E}">
        <p14:creationId xmlns:p14="http://schemas.microsoft.com/office/powerpoint/2010/main" val="190526153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F036E-69E8-5CF4-0851-41620857E988}"/>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28B22CB-7EEA-E4AB-28BE-30B1F4AD448C}"/>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197</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extBox 1">
            <a:extLst>
              <a:ext uri="{FF2B5EF4-FFF2-40B4-BE49-F238E27FC236}">
                <a16:creationId xmlns:a16="http://schemas.microsoft.com/office/drawing/2014/main" id="{B91AF871-ABDB-C6C6-A2C5-71F993145EC9}"/>
              </a:ext>
            </a:extLst>
          </p:cNvPr>
          <p:cNvSpPr txBox="1"/>
          <p:nvPr/>
        </p:nvSpPr>
        <p:spPr>
          <a:xfrm>
            <a:off x="5362574" y="914400"/>
            <a:ext cx="3905252" cy="523220"/>
          </a:xfrm>
          <a:prstGeom prst="rect">
            <a:avLst/>
          </a:prstGeom>
          <a:noFill/>
        </p:spPr>
        <p:txBody>
          <a:bodyPr wrap="square">
            <a:spAutoFit/>
          </a:bodyPr>
          <a:lstStyle/>
          <a:p>
            <a:r>
              <a:rPr lang="en-US" sz="2800" dirty="0">
                <a:latin typeface="Lub Dub Medium" panose="020B0603030403020204" pitchFamily="34" charset="0"/>
              </a:rPr>
              <a:t>Abbreviations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DC84FFC7-48A1-724E-09AC-6216B6F2E285}"/>
              </a:ext>
            </a:extLst>
          </p:cNvPr>
          <p:cNvGraphicFramePr>
            <a:graphicFrameLocks noGrp="1"/>
          </p:cNvGraphicFramePr>
          <p:nvPr>
            <p:extLst>
              <p:ext uri="{D42A27DB-BD31-4B8C-83A1-F6EECF244321}">
                <p14:modId xmlns:p14="http://schemas.microsoft.com/office/powerpoint/2010/main" val="583398492"/>
              </p:ext>
            </p:extLst>
          </p:nvPr>
        </p:nvGraphicFramePr>
        <p:xfrm>
          <a:off x="3467099" y="1676400"/>
          <a:ext cx="7696202" cy="4805906"/>
        </p:xfrm>
        <a:graphic>
          <a:graphicData uri="http://schemas.openxmlformats.org/drawingml/2006/table">
            <a:tbl>
              <a:tblPr firstRow="1" firstCol="1" bandRow="1"/>
              <a:tblGrid>
                <a:gridCol w="2247901">
                  <a:extLst>
                    <a:ext uri="{9D8B030D-6E8A-4147-A177-3AD203B41FA5}">
                      <a16:colId xmlns:a16="http://schemas.microsoft.com/office/drawing/2014/main" val="908435670"/>
                    </a:ext>
                  </a:extLst>
                </a:gridCol>
                <a:gridCol w="5448301">
                  <a:extLst>
                    <a:ext uri="{9D8B030D-6E8A-4147-A177-3AD203B41FA5}">
                      <a16:colId xmlns:a16="http://schemas.microsoft.com/office/drawing/2014/main" val="600494123"/>
                    </a:ext>
                  </a:extLst>
                </a:gridCol>
              </a:tblGrid>
              <a:tr h="480643">
                <a:tc>
                  <a:txBody>
                    <a:bodyPr/>
                    <a:lstStyle/>
                    <a:p>
                      <a:pPr marL="0" marR="0">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Abbreviation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0" marR="0">
                        <a:lnSpc>
                          <a:spcPct val="2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rPr>
                        <a:t>Meaning/Phrase</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extLst>
                  <a:ext uri="{0D108BD9-81ED-4DB2-BD59-A6C34878D82A}">
                    <a16:rowId xmlns:a16="http://schemas.microsoft.com/office/drawing/2014/main" val="813684664"/>
                  </a:ext>
                </a:extLst>
              </a:tr>
              <a:tr h="311611">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DCRV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double-chambered right ventricle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48720230"/>
                  </a:ext>
                </a:extLst>
              </a:tr>
              <a:tr h="311611">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d-TGA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dextro-transposition of the great arteries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97745357"/>
                  </a:ext>
                </a:extLst>
              </a:tr>
              <a:tr h="311611">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FALD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Fontan-associated liver disease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29138"/>
                  </a:ext>
                </a:extLst>
              </a:tr>
              <a:tr h="311611">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GDMT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guideline-directed medical therapy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864390"/>
                  </a:ext>
                </a:extLst>
              </a:tr>
              <a:tr h="311611">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HLHS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hypoplastic left heart syndrome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0145460"/>
                  </a:ext>
                </a:extLst>
              </a:tr>
              <a:tr h="311611">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ICD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implantable cardioverter-defibrillator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22608777"/>
                  </a:ext>
                </a:extLst>
              </a:tr>
              <a:tr h="311611">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LV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left ventricular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97610938"/>
                  </a:ext>
                </a:extLst>
              </a:tr>
              <a:tr h="311611">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LVOT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left ventricular outflow tract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001164"/>
                  </a:ext>
                </a:extLst>
              </a:tr>
              <a:tr h="189635">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MCS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mechanical circulatory support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46369764"/>
                  </a:ext>
                </a:extLst>
              </a:tr>
              <a:tr h="311611">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MR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magnetic resonance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7382147"/>
                  </a:ext>
                </a:extLst>
              </a:tr>
              <a:tr h="311611">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NT-proBNP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i="1">
                          <a:effectLst/>
                          <a:latin typeface="Times New Roman" panose="02020603050405020304" pitchFamily="18" charset="0"/>
                          <a:ea typeface="Times New Roman" panose="02020603050405020304" pitchFamily="18" charset="0"/>
                        </a:rPr>
                        <a:t>N</a:t>
                      </a:r>
                      <a:r>
                        <a:rPr lang="en-US" sz="1800">
                          <a:effectLst/>
                          <a:latin typeface="Times New Roman" panose="02020603050405020304" pitchFamily="18" charset="0"/>
                          <a:ea typeface="Times New Roman" panose="02020603050405020304" pitchFamily="18" charset="0"/>
                        </a:rPr>
                        <a:t>-terminal prohormone of B-type natriuretic peptide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4762955"/>
                  </a:ext>
                </a:extLst>
              </a:tr>
              <a:tr h="311611">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PA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pulmonary artery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4019221"/>
                  </a:ext>
                </a:extLst>
              </a:tr>
              <a:tr h="311611">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PAH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pulmonary arterial hypertension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99988395"/>
                  </a:ext>
                </a:extLst>
              </a:tr>
              <a:tr h="311611">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PA-IVS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pulmonary atresia with intact ventricular septum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8027678"/>
                  </a:ext>
                </a:extLst>
              </a:tr>
            </a:tbl>
          </a:graphicData>
        </a:graphic>
      </p:graphicFrame>
    </p:spTree>
    <p:extLst>
      <p:ext uri="{BB962C8B-B14F-4D97-AF65-F5344CB8AC3E}">
        <p14:creationId xmlns:p14="http://schemas.microsoft.com/office/powerpoint/2010/main" val="4114653983"/>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2C4BE-09D8-AD33-4338-1CF5011D3F1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1BE2058-8A60-7BCB-EDCB-9A9F83EC1564}"/>
              </a:ext>
            </a:extLst>
          </p:cNvPr>
          <p:cNvSpPr txBox="1"/>
          <p:nvPr/>
        </p:nvSpPr>
        <p:spPr>
          <a:xfrm>
            <a:off x="5362574" y="1219200"/>
            <a:ext cx="3905252" cy="523220"/>
          </a:xfrm>
          <a:prstGeom prst="rect">
            <a:avLst/>
          </a:prstGeom>
          <a:noFill/>
        </p:spPr>
        <p:txBody>
          <a:bodyPr wrap="square">
            <a:spAutoFit/>
          </a:bodyPr>
          <a:lstStyle/>
          <a:p>
            <a:r>
              <a:rPr lang="en-US" sz="2800" dirty="0">
                <a:latin typeface="Lub Dub Medium" panose="020B0603030403020204" pitchFamily="34" charset="0"/>
              </a:rPr>
              <a:t>Abbreviations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DC07103C-B9ED-A1C4-22F7-FC7D9FFFB893}"/>
              </a:ext>
            </a:extLst>
          </p:cNvPr>
          <p:cNvGraphicFramePr>
            <a:graphicFrameLocks noGrp="1"/>
          </p:cNvGraphicFramePr>
          <p:nvPr>
            <p:extLst>
              <p:ext uri="{D42A27DB-BD31-4B8C-83A1-F6EECF244321}">
                <p14:modId xmlns:p14="http://schemas.microsoft.com/office/powerpoint/2010/main" val="957168468"/>
              </p:ext>
            </p:extLst>
          </p:nvPr>
        </p:nvGraphicFramePr>
        <p:xfrm>
          <a:off x="3467100" y="2126789"/>
          <a:ext cx="7696200" cy="3976022"/>
        </p:xfrm>
        <a:graphic>
          <a:graphicData uri="http://schemas.openxmlformats.org/drawingml/2006/table">
            <a:tbl>
              <a:tblPr firstRow="1" firstCol="1" bandRow="1"/>
              <a:tblGrid>
                <a:gridCol w="2250775">
                  <a:extLst>
                    <a:ext uri="{9D8B030D-6E8A-4147-A177-3AD203B41FA5}">
                      <a16:colId xmlns:a16="http://schemas.microsoft.com/office/drawing/2014/main" val="908435670"/>
                    </a:ext>
                  </a:extLst>
                </a:gridCol>
                <a:gridCol w="5445425">
                  <a:extLst>
                    <a:ext uri="{9D8B030D-6E8A-4147-A177-3AD203B41FA5}">
                      <a16:colId xmlns:a16="http://schemas.microsoft.com/office/drawing/2014/main" val="600494123"/>
                    </a:ext>
                  </a:extLst>
                </a:gridCol>
              </a:tblGrid>
              <a:tr h="480643">
                <a:tc>
                  <a:txBody>
                    <a:bodyPr/>
                    <a:lstStyle/>
                    <a:p>
                      <a:pPr marL="0" marR="0">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Abbreviation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0" marR="0">
                        <a:lnSpc>
                          <a:spcPct val="2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rPr>
                        <a:t>Meaning/Phrase</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extLst>
                  <a:ext uri="{0D108BD9-81ED-4DB2-BD59-A6C34878D82A}">
                    <a16:rowId xmlns:a16="http://schemas.microsoft.com/office/drawing/2014/main" val="813684664"/>
                  </a:ext>
                </a:extLst>
              </a:tr>
              <a:tr h="311611">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PDA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patent ductus arteriosus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48720230"/>
                  </a:ext>
                </a:extLst>
              </a:tr>
              <a:tr h="311611">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PVR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pulmonary vascular resistance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97745357"/>
                  </a:ext>
                </a:extLst>
              </a:tr>
              <a:tr h="311611">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Qp:Qs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pulmonary-to-systemic blood flow ratio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29138"/>
                  </a:ext>
                </a:extLst>
              </a:tr>
              <a:tr h="311611">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RV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right ventricular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864390"/>
                  </a:ext>
                </a:extLst>
              </a:tr>
              <a:tr h="311611">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RVEDV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right ventricular end diastolic volume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0145460"/>
                  </a:ext>
                </a:extLst>
              </a:tr>
              <a:tr h="311611">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RVOT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right ventricular outflow tract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22608777"/>
                  </a:ext>
                </a:extLst>
              </a:tr>
              <a:tr h="311611">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RV-to-PA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right ventricle-to-pulmonary artery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97610938"/>
                  </a:ext>
                </a:extLst>
              </a:tr>
              <a:tr h="311611">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SCD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sudden cardiac death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001164"/>
                  </a:ext>
                </a:extLst>
              </a:tr>
              <a:tr h="379269">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SVASD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s-ES" sz="1800" dirty="0" err="1">
                          <a:effectLst/>
                          <a:latin typeface="Times New Roman" panose="02020603050405020304" pitchFamily="18" charset="0"/>
                          <a:ea typeface="FrutigerLTStd-Light"/>
                        </a:rPr>
                        <a:t>sinus</a:t>
                      </a:r>
                      <a:r>
                        <a:rPr lang="es-ES" sz="1800" dirty="0">
                          <a:effectLst/>
                          <a:latin typeface="Times New Roman" panose="02020603050405020304" pitchFamily="18" charset="0"/>
                          <a:ea typeface="FrutigerLTStd-Light"/>
                        </a:rPr>
                        <a:t> </a:t>
                      </a:r>
                      <a:r>
                        <a:rPr lang="es-ES" sz="1800" dirty="0" err="1">
                          <a:effectLst/>
                          <a:latin typeface="Times New Roman" panose="02020603050405020304" pitchFamily="18" charset="0"/>
                          <a:ea typeface="FrutigerLTStd-Light"/>
                        </a:rPr>
                        <a:t>venosus</a:t>
                      </a:r>
                      <a:r>
                        <a:rPr lang="es-ES" sz="1800" dirty="0">
                          <a:effectLst/>
                          <a:latin typeface="Times New Roman" panose="02020603050405020304" pitchFamily="18" charset="0"/>
                          <a:ea typeface="FrutigerLTStd-Light"/>
                        </a:rPr>
                        <a:t> atrial septal </a:t>
                      </a:r>
                      <a:r>
                        <a:rPr lang="es-ES" sz="1800" dirty="0" err="1">
                          <a:effectLst/>
                          <a:latin typeface="Times New Roman" panose="02020603050405020304" pitchFamily="18" charset="0"/>
                          <a:ea typeface="FrutigerLTStd-Light"/>
                        </a:rPr>
                        <a:t>defect</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46369764"/>
                  </a:ext>
                </a:extLst>
              </a:tr>
              <a:tr h="311611">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TOF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tetralogy of Fallot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8092410"/>
                  </a:ext>
                </a:extLst>
              </a:tr>
              <a:tr h="311611">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VSD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ventricular septal defect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7382147"/>
                  </a:ext>
                </a:extLst>
              </a:tr>
            </a:tbl>
          </a:graphicData>
        </a:graphic>
      </p:graphicFrame>
    </p:spTree>
    <p:extLst>
      <p:ext uri="{BB962C8B-B14F-4D97-AF65-F5344CB8AC3E}">
        <p14:creationId xmlns:p14="http://schemas.microsoft.com/office/powerpoint/2010/main" val="2814403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F41096-5CB1-F78E-ECF4-14F109E2226D}"/>
              </a:ext>
            </a:extLst>
          </p:cNvPr>
          <p:cNvSpPr txBox="1"/>
          <p:nvPr/>
        </p:nvSpPr>
        <p:spPr>
          <a:xfrm>
            <a:off x="457200" y="1295400"/>
            <a:ext cx="9144000" cy="861774"/>
          </a:xfrm>
          <a:prstGeom prst="rect">
            <a:avLst/>
          </a:prstGeom>
          <a:noFill/>
        </p:spPr>
        <p:txBody>
          <a:bodyPr wrap="square">
            <a:spAutoFit/>
          </a:bodyPr>
          <a:lstStyle/>
          <a:p>
            <a:r>
              <a:rPr lang="en-US" sz="5000" dirty="0">
                <a:latin typeface="Lub Dub Heavy" panose="020B0903030403020204" pitchFamily="34" charset="0"/>
              </a:rPr>
              <a:t>Citation</a:t>
            </a:r>
            <a:r>
              <a:rPr lang="en-US" dirty="0"/>
              <a:t> </a:t>
            </a:r>
          </a:p>
        </p:txBody>
      </p:sp>
      <p:sp>
        <p:nvSpPr>
          <p:cNvPr id="3" name="TextBox 1">
            <a:extLst>
              <a:ext uri="{FF2B5EF4-FFF2-40B4-BE49-F238E27FC236}">
                <a16:creationId xmlns:a16="http://schemas.microsoft.com/office/drawing/2014/main" id="{24754061-2254-3E96-B776-4C18F0C012B7}"/>
              </a:ext>
            </a:extLst>
          </p:cNvPr>
          <p:cNvSpPr txBox="1"/>
          <p:nvPr/>
        </p:nvSpPr>
        <p:spPr>
          <a:xfrm>
            <a:off x="1151334" y="6514085"/>
            <a:ext cx="11489532" cy="840230"/>
          </a:xfrm>
          <a:prstGeom prst="rect">
            <a:avLst/>
          </a:prstGeom>
          <a:noFill/>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prstClr val="black"/>
                </a:solidFill>
                <a:effectLst/>
                <a:uLnTx/>
                <a:uFillTx/>
                <a:latin typeface="Lub Dub Medium" panose="020B0603030403020204" pitchFamily="34" charset="77"/>
              </a:rPr>
              <a:t>© 2025 the American Heart Association, Inc. and the American College of Cardiology Foundation. All rights reserved. This article has been published in </a:t>
            </a:r>
            <a:r>
              <a:rPr kumimoji="0" lang="en-US" b="0" i="1" u="none" strike="noStrike" kern="1200" cap="none" spc="0" normalizeH="0" baseline="0" noProof="0" dirty="0">
                <a:ln>
                  <a:noFill/>
                </a:ln>
                <a:solidFill>
                  <a:prstClr val="black"/>
                </a:solidFill>
                <a:effectLst/>
                <a:uLnTx/>
                <a:uFillTx/>
                <a:latin typeface="Lub Dub Medium" panose="020B0603030403020204" pitchFamily="34" charset="77"/>
              </a:rPr>
              <a:t>Circulation</a:t>
            </a:r>
            <a:r>
              <a:rPr kumimoji="0" lang="en-US" b="0" i="0" u="none" strike="noStrike" kern="1200" cap="none" spc="0" normalizeH="0" baseline="0" noProof="0" dirty="0">
                <a:ln>
                  <a:noFill/>
                </a:ln>
                <a:solidFill>
                  <a:prstClr val="black"/>
                </a:solidFill>
                <a:effectLst/>
                <a:uLnTx/>
                <a:uFillTx/>
                <a:latin typeface="Lub Dub Medium" panose="020B0603030403020204" pitchFamily="34" charset="77"/>
              </a:rPr>
              <a:t> and</a:t>
            </a:r>
            <a:r>
              <a:rPr kumimoji="0" lang="en-US" b="0" u="none" strike="noStrike" kern="1200" cap="none" spc="0" normalizeH="0" baseline="0" noProof="0" dirty="0">
                <a:ln>
                  <a:noFill/>
                </a:ln>
                <a:solidFill>
                  <a:prstClr val="black"/>
                </a:solidFill>
                <a:effectLst/>
                <a:uLnTx/>
                <a:uFillTx/>
                <a:latin typeface="Lub Dub Medium" panose="020B0603030403020204" pitchFamily="34" charset="77"/>
              </a:rPr>
              <a:t> the </a:t>
            </a:r>
            <a:r>
              <a:rPr kumimoji="0" lang="en-US" b="0" i="1" u="none" strike="noStrike" kern="1200" cap="none" spc="0" normalizeH="0" baseline="0" noProof="0" dirty="0">
                <a:ln>
                  <a:noFill/>
                </a:ln>
                <a:solidFill>
                  <a:prstClr val="black"/>
                </a:solidFill>
                <a:effectLst/>
                <a:uLnTx/>
                <a:uFillTx/>
                <a:latin typeface="Lub Dub Medium" panose="020B0603030403020204" pitchFamily="34" charset="77"/>
              </a:rPr>
              <a:t>Journal of the American College of Cardiology.</a:t>
            </a:r>
            <a:endParaRPr kumimoji="0" lang="en-US" b="0" i="1" u="none" strike="noStrike" kern="1200" cap="none" spc="0" normalizeH="0" baseline="0" noProof="0" dirty="0">
              <a:ln>
                <a:noFill/>
              </a:ln>
              <a:solidFill>
                <a:prstClr val="black"/>
              </a:solidFill>
              <a:effectLst/>
              <a:uLnTx/>
              <a:uFillTx/>
              <a:latin typeface="Lub Dub Medium" panose="020B0603030403020204" pitchFamily="34" charset="0"/>
            </a:endParaRPr>
          </a:p>
        </p:txBody>
      </p:sp>
      <p:sp>
        <p:nvSpPr>
          <p:cNvPr id="4" name="Text Placeholder 5">
            <a:extLst>
              <a:ext uri="{FF2B5EF4-FFF2-40B4-BE49-F238E27FC236}">
                <a16:creationId xmlns:a16="http://schemas.microsoft.com/office/drawing/2014/main" id="{134B80CF-89F1-F09B-13E0-126BBA032CED}"/>
              </a:ext>
            </a:extLst>
          </p:cNvPr>
          <p:cNvSpPr>
            <a:spLocks noGrp="1"/>
          </p:cNvSpPr>
          <p:nvPr/>
        </p:nvSpPr>
        <p:spPr>
          <a:xfrm>
            <a:off x="457200" y="2362200"/>
            <a:ext cx="12877800" cy="2514600"/>
          </a:xfrm>
          <a:prstGeom prst="rect">
            <a:avLst/>
          </a:prstGeom>
        </p:spPr>
        <p:txBody>
          <a:bodyPr lIns="91440" tIns="45720" rIns="91440" bIns="45720" anchor="t"/>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dirty="0">
                <a:latin typeface="Lub Dub Medium"/>
              </a:rPr>
              <a:t>This slide set is adapted from the 2025 ACC/AHA/HRS/ISACHD/SCAI Guideline for the Management of Adults With Congenital Heart </a:t>
            </a:r>
            <a:r>
              <a:rPr lang="en-US">
                <a:latin typeface="Lub Dub Medium"/>
              </a:rPr>
              <a:t>Disease. Published online ahead of print December 18, 2025, available at: </a:t>
            </a:r>
            <a:r>
              <a:rPr lang="en-US" i="1" dirty="0">
                <a:latin typeface="Lub Dub Medium"/>
              </a:rPr>
              <a:t>Circulation</a:t>
            </a:r>
            <a:r>
              <a:rPr lang="en-US" dirty="0">
                <a:latin typeface="Lub Dub Medium"/>
              </a:rPr>
              <a:t>. https://www.ahajournals.org/doi/10.1161/CIR.0000000000001402 and </a:t>
            </a:r>
            <a:r>
              <a:rPr lang="en-US" i="1" dirty="0">
                <a:latin typeface="Lub Dub Medium"/>
              </a:rPr>
              <a:t>Journal of the American College of Cardiology</a:t>
            </a:r>
            <a:r>
              <a:rPr lang="en-US" dirty="0">
                <a:latin typeface="Lub Dub Medium"/>
              </a:rPr>
              <a:t>, published online ahead of print December 18, 2025. J Am Coll </a:t>
            </a:r>
            <a:r>
              <a:rPr lang="en-US" dirty="0" err="1">
                <a:latin typeface="Lub Dub Medium"/>
              </a:rPr>
              <a:t>Cardiol</a:t>
            </a:r>
            <a:r>
              <a:rPr lang="en-US" dirty="0">
                <a:latin typeface="Lub Dub Medium"/>
              </a:rPr>
              <a:t>. https://doi.org/10.1016/j.jacc.2025.09.006</a:t>
            </a:r>
          </a:p>
        </p:txBody>
      </p:sp>
    </p:spTree>
    <p:extLst>
      <p:ext uri="{BB962C8B-B14F-4D97-AF65-F5344CB8AC3E}">
        <p14:creationId xmlns:p14="http://schemas.microsoft.com/office/powerpoint/2010/main" val="1109741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DBB9A-FFA1-76CD-5154-3621EFC10EC2}"/>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7D393631-C175-49C1-0FE6-7B09615DB712}"/>
              </a:ext>
            </a:extLst>
          </p:cNvPr>
          <p:cNvSpPr>
            <a:spLocks noGrp="1"/>
          </p:cNvSpPr>
          <p:nvPr/>
        </p:nvSpPr>
        <p:spPr>
          <a:xfrm>
            <a:off x="4133850" y="228600"/>
            <a:ext cx="636270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 What Is New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AE469411-AD89-1CFB-8376-0A28CF19F4DA}"/>
              </a:ext>
            </a:extLst>
          </p:cNvPr>
          <p:cNvGraphicFramePr>
            <a:graphicFrameLocks noGrp="1"/>
          </p:cNvGraphicFramePr>
          <p:nvPr>
            <p:extLst>
              <p:ext uri="{D42A27DB-BD31-4B8C-83A1-F6EECF244321}">
                <p14:modId xmlns:p14="http://schemas.microsoft.com/office/powerpoint/2010/main" val="2280106603"/>
              </p:ext>
            </p:extLst>
          </p:nvPr>
        </p:nvGraphicFramePr>
        <p:xfrm>
          <a:off x="1066800" y="1371600"/>
          <a:ext cx="12496800" cy="5486400"/>
        </p:xfrm>
        <a:graphic>
          <a:graphicData uri="http://schemas.openxmlformats.org/drawingml/2006/table">
            <a:tbl>
              <a:tblPr firstRow="1" firstCol="1" bandRow="1"/>
              <a:tblGrid>
                <a:gridCol w="1661876">
                  <a:extLst>
                    <a:ext uri="{9D8B030D-6E8A-4147-A177-3AD203B41FA5}">
                      <a16:colId xmlns:a16="http://schemas.microsoft.com/office/drawing/2014/main" val="2819787409"/>
                    </a:ext>
                  </a:extLst>
                </a:gridCol>
                <a:gridCol w="2310259">
                  <a:extLst>
                    <a:ext uri="{9D8B030D-6E8A-4147-A177-3AD203B41FA5}">
                      <a16:colId xmlns:a16="http://schemas.microsoft.com/office/drawing/2014/main" val="1037040160"/>
                    </a:ext>
                  </a:extLst>
                </a:gridCol>
                <a:gridCol w="3507565">
                  <a:extLst>
                    <a:ext uri="{9D8B030D-6E8A-4147-A177-3AD203B41FA5}">
                      <a16:colId xmlns:a16="http://schemas.microsoft.com/office/drawing/2014/main" val="3949128013"/>
                    </a:ext>
                  </a:extLst>
                </a:gridCol>
                <a:gridCol w="5017100">
                  <a:extLst>
                    <a:ext uri="{9D8B030D-6E8A-4147-A177-3AD203B41FA5}">
                      <a16:colId xmlns:a16="http://schemas.microsoft.com/office/drawing/2014/main" val="1924493311"/>
                    </a:ext>
                  </a:extLst>
                </a:gridCol>
              </a:tblGrid>
              <a:tr h="1808566">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1811" marR="41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4.4.1.1. Patients With dextro-Transposition of the Great Arteries and Atrial Switch</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1811" marR="41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1811" marR="41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1: Adults with d-TGA and atrial switch who have worsening symptoms of exercise intolerance, HF, or arrhythmia refractory to treatment should be referred to a HF program for assessment for mechanical support and transplantation in consultation with an ACHD cardiologist, to improve quality of life and prolong survival.</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1811" marR="41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1781917"/>
                  </a:ext>
                </a:extLst>
              </a:tr>
              <a:tr h="1808566">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Revised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1811" marR="41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4.4.1.1. Patients With dextro-Transposition of the Great Arteries and Atrial Switch</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1811" marR="41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1: GDMT with appropriate attention to the need for anticoagulation is recommended to promptly restore sinus rhythm for adults with d-TGA with atrial switch repair presenting with atrial arrhythmia.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1811" marR="41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2a: In adults with d-TGA and atrial switch who have sustained intra-atrial reentrant arrhythmias or atrial fibrillation, oral anticoagulation can be useful to prevent embolic events.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1811" marR="41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7685050"/>
                  </a:ext>
                </a:extLst>
              </a:tr>
              <a:tr h="1604156">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1811" marR="41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4.4.1.1. Patients With dextro-Transposition of the Great Arteries and Atrial Switch</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1811" marR="41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1811" marR="41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COR 2a: Adults with d-TGA and atrial switch who require transvenous lead placement can benefit from catheter-based interventions to address residual baffle leaks or obstruction before lead placement, to reduce the risk for systemic thromboembolism and/or future baffle occlusion.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1811" marR="41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5547936"/>
                  </a:ext>
                </a:extLst>
              </a:tr>
            </a:tbl>
          </a:graphicData>
        </a:graphic>
      </p:graphicFrame>
    </p:spTree>
    <p:extLst>
      <p:ext uri="{BB962C8B-B14F-4D97-AF65-F5344CB8AC3E}">
        <p14:creationId xmlns:p14="http://schemas.microsoft.com/office/powerpoint/2010/main" val="1697282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8B0B7-CFC4-7860-DD85-CD6B0911AE97}"/>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A0AA158-54BC-3DBA-8444-87DEE905BCC9}"/>
              </a:ext>
            </a:extLst>
          </p:cNvPr>
          <p:cNvSpPr>
            <a:spLocks noGrp="1"/>
          </p:cNvSpPr>
          <p:nvPr>
            <p:ph type="sldNum" sz="quarter" idx="4"/>
          </p:nvPr>
        </p:nvSpPr>
        <p:spPr/>
        <p:txBody>
          <a:bodyPr/>
          <a:lstStyle/>
          <a:p>
            <a:fld id="{01CD3B2E-BC1C-6C4D-9D91-A67B950EE325}" type="slidenum">
              <a:rPr lang="en-US" smtClean="0"/>
              <a:pPr/>
              <a:t>21</a:t>
            </a:fld>
            <a:endParaRPr lang="en-US" dirty="0"/>
          </a:p>
        </p:txBody>
      </p:sp>
      <p:sp>
        <p:nvSpPr>
          <p:cNvPr id="2" name="Title 3">
            <a:extLst>
              <a:ext uri="{FF2B5EF4-FFF2-40B4-BE49-F238E27FC236}">
                <a16:creationId xmlns:a16="http://schemas.microsoft.com/office/drawing/2014/main" id="{BB2A5801-BCBF-1C54-EA44-390E11ECD563}"/>
              </a:ext>
            </a:extLst>
          </p:cNvPr>
          <p:cNvSpPr>
            <a:spLocks noGrp="1"/>
          </p:cNvSpPr>
          <p:nvPr/>
        </p:nvSpPr>
        <p:spPr>
          <a:xfrm>
            <a:off x="4133850" y="228600"/>
            <a:ext cx="636270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 What Is New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706091EF-10C5-70D1-D210-0EC60993FE81}"/>
              </a:ext>
            </a:extLst>
          </p:cNvPr>
          <p:cNvGraphicFramePr>
            <a:graphicFrameLocks noGrp="1"/>
          </p:cNvGraphicFramePr>
          <p:nvPr>
            <p:extLst>
              <p:ext uri="{D42A27DB-BD31-4B8C-83A1-F6EECF244321}">
                <p14:modId xmlns:p14="http://schemas.microsoft.com/office/powerpoint/2010/main" val="2837848501"/>
              </p:ext>
            </p:extLst>
          </p:nvPr>
        </p:nvGraphicFramePr>
        <p:xfrm>
          <a:off x="1714500" y="1396236"/>
          <a:ext cx="11201399" cy="5437128"/>
        </p:xfrm>
        <a:graphic>
          <a:graphicData uri="http://schemas.openxmlformats.org/drawingml/2006/table">
            <a:tbl>
              <a:tblPr firstRow="1" firstCol="1" bandRow="1"/>
              <a:tblGrid>
                <a:gridCol w="1489607">
                  <a:extLst>
                    <a:ext uri="{9D8B030D-6E8A-4147-A177-3AD203B41FA5}">
                      <a16:colId xmlns:a16="http://schemas.microsoft.com/office/drawing/2014/main" val="3000976812"/>
                    </a:ext>
                  </a:extLst>
                </a:gridCol>
                <a:gridCol w="2070780">
                  <a:extLst>
                    <a:ext uri="{9D8B030D-6E8A-4147-A177-3AD203B41FA5}">
                      <a16:colId xmlns:a16="http://schemas.microsoft.com/office/drawing/2014/main" val="1899426505"/>
                    </a:ext>
                  </a:extLst>
                </a:gridCol>
                <a:gridCol w="3143975">
                  <a:extLst>
                    <a:ext uri="{9D8B030D-6E8A-4147-A177-3AD203B41FA5}">
                      <a16:colId xmlns:a16="http://schemas.microsoft.com/office/drawing/2014/main" val="3587372573"/>
                    </a:ext>
                  </a:extLst>
                </a:gridCol>
                <a:gridCol w="4497037">
                  <a:extLst>
                    <a:ext uri="{9D8B030D-6E8A-4147-A177-3AD203B41FA5}">
                      <a16:colId xmlns:a16="http://schemas.microsoft.com/office/drawing/2014/main" val="485199960"/>
                    </a:ext>
                  </a:extLst>
                </a:gridCol>
              </a:tblGrid>
              <a:tr h="1726581">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Revised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1574" marR="51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4.4.1.2. Arterial Switch Operation</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1574" marR="51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2a: Physiological tests of myocardial perfusion for adults with d-TGA after arterial switch can be beneficial for assessing symptoms suggestive of myocardial ischemia.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1574" marR="51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1: In adults with an arterial switch operation and symptoms concerning for myocardial ischemia, coronary evaluation with coronary angiography, cross-sectional imaging, and/or functional coronary assessment for an anatomic etiology should be performed.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1574" marR="51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8177650"/>
                  </a:ext>
                </a:extLst>
              </a:tr>
              <a:tr h="1222302">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1574" marR="51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4.4.1.2. Arterial Switch Operation</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1574" marR="51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1574" marR="51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1: In adults with an arterial switch operation and evidence of myocardial ischemia, coronary revascularization should be performed to reduce symptoms and improve outcomes.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1574" marR="51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95782516"/>
                  </a:ext>
                </a:extLst>
              </a:tr>
              <a:tr h="1978720">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1574" marR="51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4.4.1.2. Arterial Switch Operation</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1574" marR="51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1574" marR="51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COR 2a: In asymptomatic adults with an arterial switch operation who have moderate or greater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supravalvar</a:t>
                      </a:r>
                      <a:r>
                        <a:rPr lang="en-US" sz="1800" dirty="0">
                          <a:effectLst/>
                          <a:latin typeface="Times New Roman" panose="02020603050405020304" pitchFamily="18" charset="0"/>
                          <a:ea typeface="Calibri" panose="020F0502020204030204" pitchFamily="34" charset="0"/>
                          <a:cs typeface="Arial" panose="020B0604020202020204" pitchFamily="34" charset="0"/>
                        </a:rPr>
                        <a:t> or branch PA stenosis—in addition to RV hypertension, RV dysfunction, progressive tricuspid regurgitation, and/or objective decline in exercise capacity—intervention can be useful to relieve obstruction.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1574" marR="51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08843308"/>
                  </a:ext>
                </a:extLst>
              </a:tr>
              <a:tr h="293685">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1574" marR="51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3">
                  <a:txBody>
                    <a:bodyPr/>
                    <a:lstStyle/>
                    <a:p>
                      <a:pPr marL="0" marR="0">
                        <a:lnSpc>
                          <a:spcPct val="10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Section 4.4.1.3. Patients With d-TGA and Rastelli Repair contains all new recommendations.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1574" marR="51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41960185"/>
                  </a:ext>
                </a:extLst>
              </a:tr>
            </a:tbl>
          </a:graphicData>
        </a:graphic>
      </p:graphicFrame>
    </p:spTree>
    <p:extLst>
      <p:ext uri="{BB962C8B-B14F-4D97-AF65-F5344CB8AC3E}">
        <p14:creationId xmlns:p14="http://schemas.microsoft.com/office/powerpoint/2010/main" val="4062516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C626C-52BA-8696-B6FA-A1A7F7301901}"/>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8F2BC4BC-5D46-9213-A2C4-0B32BAEE1E99}"/>
              </a:ext>
            </a:extLst>
          </p:cNvPr>
          <p:cNvSpPr>
            <a:spLocks noGrp="1"/>
          </p:cNvSpPr>
          <p:nvPr/>
        </p:nvSpPr>
        <p:spPr>
          <a:xfrm>
            <a:off x="4133850" y="381000"/>
            <a:ext cx="636270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 What Is New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A5A1D98E-E94E-1415-7152-E095743C65F1}"/>
              </a:ext>
            </a:extLst>
          </p:cNvPr>
          <p:cNvGraphicFramePr>
            <a:graphicFrameLocks noGrp="1"/>
          </p:cNvGraphicFramePr>
          <p:nvPr>
            <p:extLst>
              <p:ext uri="{D42A27DB-BD31-4B8C-83A1-F6EECF244321}">
                <p14:modId xmlns:p14="http://schemas.microsoft.com/office/powerpoint/2010/main" val="1523299868"/>
              </p:ext>
            </p:extLst>
          </p:nvPr>
        </p:nvGraphicFramePr>
        <p:xfrm>
          <a:off x="1104900" y="1500165"/>
          <a:ext cx="12420600" cy="5229269"/>
        </p:xfrm>
        <a:graphic>
          <a:graphicData uri="http://schemas.openxmlformats.org/drawingml/2006/table">
            <a:tbl>
              <a:tblPr firstRow="1" firstCol="1" bandRow="1"/>
              <a:tblGrid>
                <a:gridCol w="1651743">
                  <a:extLst>
                    <a:ext uri="{9D8B030D-6E8A-4147-A177-3AD203B41FA5}">
                      <a16:colId xmlns:a16="http://schemas.microsoft.com/office/drawing/2014/main" val="809906716"/>
                    </a:ext>
                  </a:extLst>
                </a:gridCol>
                <a:gridCol w="2296172">
                  <a:extLst>
                    <a:ext uri="{9D8B030D-6E8A-4147-A177-3AD203B41FA5}">
                      <a16:colId xmlns:a16="http://schemas.microsoft.com/office/drawing/2014/main" val="2324966929"/>
                    </a:ext>
                  </a:extLst>
                </a:gridCol>
                <a:gridCol w="3486177">
                  <a:extLst>
                    <a:ext uri="{9D8B030D-6E8A-4147-A177-3AD203B41FA5}">
                      <a16:colId xmlns:a16="http://schemas.microsoft.com/office/drawing/2014/main" val="2065671591"/>
                    </a:ext>
                  </a:extLst>
                </a:gridCol>
                <a:gridCol w="4986508">
                  <a:extLst>
                    <a:ext uri="{9D8B030D-6E8A-4147-A177-3AD203B41FA5}">
                      <a16:colId xmlns:a16="http://schemas.microsoft.com/office/drawing/2014/main" val="2555038746"/>
                    </a:ext>
                  </a:extLst>
                </a:gridCol>
              </a:tblGrid>
              <a:tr h="1829995">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7698" marR="47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4.4.2. Management of CCTGA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7698" marR="47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7698" marR="47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1: In adults with congenitally corrected transposition of the great arteries (CCTGA), periodic transthoracic echocardiography is recommended to assess chamber function, systemic tricuspid valve function, and associated anatomic lesions such as septal defects and LVOT stenosis.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7698" marR="47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2992626"/>
                  </a:ext>
                </a:extLst>
              </a:tr>
              <a:tr h="897243">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7698" marR="47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4.4.2. Management of CCTGA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7698" marR="47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7698" marR="47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2a: In adults with CCTGA without symptoms, periodic ambulatory rhythm monitoring is reasonable to screen for high-grade atrioventricular block.</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7698" marR="47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1125147"/>
                  </a:ext>
                </a:extLst>
              </a:tr>
              <a:tr h="1130431">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7698" marR="47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4.4.2. Management of CCTGA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7698" marR="47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7698" marR="47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2a: In symptomatic adults with CCTGA and high-grade atrioventricular block, physiological pacing (CRT or conduction system pacing) is reasonable to relieve symptoms.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7698" marR="47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0011621"/>
                  </a:ext>
                </a:extLst>
              </a:tr>
              <a:tr h="1363619">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7698" marR="47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4.4.5. Fontan Palliation of Single-Ventricle Physiology</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7698" marR="47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7698" marR="47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COR 1: In adults with Fontan circulation and evidence of progressive Fontan circulatory failure, formal evaluation by a HF/transplant cardiologist with experience in heart transplantation in the adult Fontan population is recommended.</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7698" marR="47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20634726"/>
                  </a:ext>
                </a:extLst>
              </a:tr>
            </a:tbl>
          </a:graphicData>
        </a:graphic>
      </p:graphicFrame>
    </p:spTree>
    <p:extLst>
      <p:ext uri="{BB962C8B-B14F-4D97-AF65-F5344CB8AC3E}">
        <p14:creationId xmlns:p14="http://schemas.microsoft.com/office/powerpoint/2010/main" val="3444325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DB110-C77B-7EE8-3FEA-4C77069399EC}"/>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DFC7E0-92A0-70C7-8187-F50645CF07DB}"/>
              </a:ext>
            </a:extLst>
          </p:cNvPr>
          <p:cNvSpPr>
            <a:spLocks noGrp="1"/>
          </p:cNvSpPr>
          <p:nvPr>
            <p:ph type="sldNum" sz="quarter" idx="4"/>
          </p:nvPr>
        </p:nvSpPr>
        <p:spPr/>
        <p:txBody>
          <a:bodyPr/>
          <a:lstStyle/>
          <a:p>
            <a:fld id="{01CD3B2E-BC1C-6C4D-9D91-A67B950EE325}" type="slidenum">
              <a:rPr lang="en-US" smtClean="0"/>
              <a:pPr/>
              <a:t>23</a:t>
            </a:fld>
            <a:endParaRPr lang="en-US" dirty="0"/>
          </a:p>
        </p:txBody>
      </p:sp>
      <p:sp>
        <p:nvSpPr>
          <p:cNvPr id="2" name="Title 3">
            <a:extLst>
              <a:ext uri="{FF2B5EF4-FFF2-40B4-BE49-F238E27FC236}">
                <a16:creationId xmlns:a16="http://schemas.microsoft.com/office/drawing/2014/main" id="{061B03E0-F180-0580-5FD3-2524781AE5EC}"/>
              </a:ext>
            </a:extLst>
          </p:cNvPr>
          <p:cNvSpPr>
            <a:spLocks noGrp="1"/>
          </p:cNvSpPr>
          <p:nvPr/>
        </p:nvSpPr>
        <p:spPr>
          <a:xfrm>
            <a:off x="4133850" y="228600"/>
            <a:ext cx="636270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 What Is New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8A8910A0-091B-1D24-0F92-C41DCC774E94}"/>
              </a:ext>
            </a:extLst>
          </p:cNvPr>
          <p:cNvGraphicFramePr>
            <a:graphicFrameLocks noGrp="1"/>
          </p:cNvGraphicFramePr>
          <p:nvPr>
            <p:extLst>
              <p:ext uri="{D42A27DB-BD31-4B8C-83A1-F6EECF244321}">
                <p14:modId xmlns:p14="http://schemas.microsoft.com/office/powerpoint/2010/main" val="2372561650"/>
              </p:ext>
            </p:extLst>
          </p:nvPr>
        </p:nvGraphicFramePr>
        <p:xfrm>
          <a:off x="605632" y="1371600"/>
          <a:ext cx="13419135" cy="6035040"/>
        </p:xfrm>
        <a:graphic>
          <a:graphicData uri="http://schemas.openxmlformats.org/drawingml/2006/table">
            <a:tbl>
              <a:tblPr firstRow="1" firstCol="1" bandRow="1"/>
              <a:tblGrid>
                <a:gridCol w="1784531">
                  <a:extLst>
                    <a:ext uri="{9D8B030D-6E8A-4147-A177-3AD203B41FA5}">
                      <a16:colId xmlns:a16="http://schemas.microsoft.com/office/drawing/2014/main" val="3170073241"/>
                    </a:ext>
                  </a:extLst>
                </a:gridCol>
                <a:gridCol w="2480769">
                  <a:extLst>
                    <a:ext uri="{9D8B030D-6E8A-4147-A177-3AD203B41FA5}">
                      <a16:colId xmlns:a16="http://schemas.microsoft.com/office/drawing/2014/main" val="910813429"/>
                    </a:ext>
                  </a:extLst>
                </a:gridCol>
                <a:gridCol w="3766443">
                  <a:extLst>
                    <a:ext uri="{9D8B030D-6E8A-4147-A177-3AD203B41FA5}">
                      <a16:colId xmlns:a16="http://schemas.microsoft.com/office/drawing/2014/main" val="2233162422"/>
                    </a:ext>
                  </a:extLst>
                </a:gridCol>
                <a:gridCol w="5387392">
                  <a:extLst>
                    <a:ext uri="{9D8B030D-6E8A-4147-A177-3AD203B41FA5}">
                      <a16:colId xmlns:a16="http://schemas.microsoft.com/office/drawing/2014/main" val="3005397040"/>
                    </a:ext>
                  </a:extLst>
                </a:gridCol>
              </a:tblGrid>
              <a:tr h="1114701">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38991" marR="38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4.4.5. Fontan Palliation of Single-Ventricle Physiology</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38991" marR="38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38991" marR="38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COR 1: In adults with Fontan circulation, imaging and laboratory evaluation of the liver should be performed at least annually to screen for hepatocellular carcinoma and for evidence of progressive Fontan-associated liver disease.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8991" marR="38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61732"/>
                  </a:ext>
                </a:extLst>
              </a:tr>
              <a:tr h="1495943">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38991" marR="38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4.4.5. Fontan Palliation of Single-Ventricle Physiology</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38991" marR="38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38991" marR="38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1: In adults with Fontan circulation and new or progressive symptoms, hypoxemia, declining functional status, or evidence of progressive or new-onset noncardiac organ dysfunction, hemodynamic evaluation with cardiac catheterization is recommended to guide therapy.</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38991" marR="38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57769411"/>
                  </a:ext>
                </a:extLst>
              </a:tr>
              <a:tr h="1495943">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38991" marR="38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4.4.5. Fontan Palliation of Single-Ventricle Physiology</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38991" marR="38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38991" marR="38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1: In adults with Fontan circulation and newly progressive or severe hypoxemia or hypotension, evaluation with advanced cardiac imaging (CMR, CT, transesophageal echocardiography) is recommended to rule out thrombus or emboli in the Fontan or pulmonary vasculature.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38991" marR="38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44143423"/>
                  </a:ext>
                </a:extLst>
              </a:tr>
              <a:tr h="1114701">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38991" marR="38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4.4.5. Fontan Palliation of Single-Ventricle Physiology</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38991" marR="38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38991" marR="38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COR 1: In adults with Fontan circulation undergoing CT angiography to rule out thrombus or emboli in the Fontan or pulmonary vasculature, imaging should be performed using protocols to avoid false-negative or false-positive results. </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8991" marR="38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438566"/>
                  </a:ext>
                </a:extLst>
              </a:tr>
            </a:tbl>
          </a:graphicData>
        </a:graphic>
      </p:graphicFrame>
    </p:spTree>
    <p:extLst>
      <p:ext uri="{BB962C8B-B14F-4D97-AF65-F5344CB8AC3E}">
        <p14:creationId xmlns:p14="http://schemas.microsoft.com/office/powerpoint/2010/main" val="1507092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D5488-35EF-D02A-F685-05764C7C11EF}"/>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43B991B9-6C27-1710-BF86-CC2C7DCCB795}"/>
              </a:ext>
            </a:extLst>
          </p:cNvPr>
          <p:cNvSpPr>
            <a:spLocks noGrp="1"/>
          </p:cNvSpPr>
          <p:nvPr/>
        </p:nvSpPr>
        <p:spPr>
          <a:xfrm>
            <a:off x="4133850" y="228600"/>
            <a:ext cx="636270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 What Is New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5E613B35-9415-47F0-A1C7-B4681D75CDE7}"/>
              </a:ext>
            </a:extLst>
          </p:cNvPr>
          <p:cNvGraphicFramePr>
            <a:graphicFrameLocks noGrp="1"/>
          </p:cNvGraphicFramePr>
          <p:nvPr>
            <p:extLst>
              <p:ext uri="{D42A27DB-BD31-4B8C-83A1-F6EECF244321}">
                <p14:modId xmlns:p14="http://schemas.microsoft.com/office/powerpoint/2010/main" val="2066867078"/>
              </p:ext>
            </p:extLst>
          </p:nvPr>
        </p:nvGraphicFramePr>
        <p:xfrm>
          <a:off x="685801" y="1540904"/>
          <a:ext cx="13258798" cy="5147792"/>
        </p:xfrm>
        <a:graphic>
          <a:graphicData uri="http://schemas.openxmlformats.org/drawingml/2006/table">
            <a:tbl>
              <a:tblPr firstRow="1" firstCol="1" bandRow="1"/>
              <a:tblGrid>
                <a:gridCol w="1763209">
                  <a:extLst>
                    <a:ext uri="{9D8B030D-6E8A-4147-A177-3AD203B41FA5}">
                      <a16:colId xmlns:a16="http://schemas.microsoft.com/office/drawing/2014/main" val="204457233"/>
                    </a:ext>
                  </a:extLst>
                </a:gridCol>
                <a:gridCol w="2451127">
                  <a:extLst>
                    <a:ext uri="{9D8B030D-6E8A-4147-A177-3AD203B41FA5}">
                      <a16:colId xmlns:a16="http://schemas.microsoft.com/office/drawing/2014/main" val="3442979412"/>
                    </a:ext>
                  </a:extLst>
                </a:gridCol>
                <a:gridCol w="3721440">
                  <a:extLst>
                    <a:ext uri="{9D8B030D-6E8A-4147-A177-3AD203B41FA5}">
                      <a16:colId xmlns:a16="http://schemas.microsoft.com/office/drawing/2014/main" val="705552395"/>
                    </a:ext>
                  </a:extLst>
                </a:gridCol>
                <a:gridCol w="5323022">
                  <a:extLst>
                    <a:ext uri="{9D8B030D-6E8A-4147-A177-3AD203B41FA5}">
                      <a16:colId xmlns:a16="http://schemas.microsoft.com/office/drawing/2014/main" val="651008015"/>
                    </a:ext>
                  </a:extLst>
                </a:gridCol>
              </a:tblGrid>
              <a:tr h="1819412">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4.4.5. Fontan Palliation of Single-Ventricle Physiology</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2a: In adults with Fontan circulation, consultation by a hepatologist, in collaboration with an ACHD cardiologist, is reasonable to facilitate interpretation of hepatic testing, diagnose and treat complications related to portal hypertension, and participate in timing and management decisions specific to organ transplantation.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90581747"/>
                  </a:ext>
                </a:extLst>
              </a:tr>
              <a:tr h="791232">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4.4.5. Fontan Palliation of Single-Ventricle Physiology</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COR 2a: In adults with Fontan circulation, liver biopsy can be helpful to delineate the degree of hepatic fibrosis or cirrhosis before consideration of transplantation.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6685094"/>
                  </a:ext>
                </a:extLst>
              </a:tr>
              <a:tr h="1408140">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4.4.5. Fontan Palliation of Single-Ventricle Physiology</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1: In adults with Fontan circulation and sinus node dysfunction requiring pacemaker placement, atrial-based pacing with programming to minimize ventricular pacing is recommended to improve patient symptoms and to avoid pacing-induced cardiomyopathy.</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2848135"/>
                  </a:ext>
                </a:extLst>
              </a:tr>
              <a:tr h="870494">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4.4.5. Fontan Palliation of Single-Ventricle Physiology</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COR 1: In adults with Fontan circulation with new-onset atrial flutter or atrial fibrillation, timely cardioversion (pharmacological or electrical) is recommended to prevent clinical decompensation.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8282592"/>
                  </a:ext>
                </a:extLst>
              </a:tr>
            </a:tbl>
          </a:graphicData>
        </a:graphic>
      </p:graphicFrame>
    </p:spTree>
    <p:extLst>
      <p:ext uri="{BB962C8B-B14F-4D97-AF65-F5344CB8AC3E}">
        <p14:creationId xmlns:p14="http://schemas.microsoft.com/office/powerpoint/2010/main" val="1451302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E978B-F629-A738-A0D7-4F3FA3B3B150}"/>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AB4E642-97D3-53D0-391A-5B436E9A508C}"/>
              </a:ext>
            </a:extLst>
          </p:cNvPr>
          <p:cNvSpPr>
            <a:spLocks noGrp="1"/>
          </p:cNvSpPr>
          <p:nvPr>
            <p:ph type="sldNum" sz="quarter" idx="4"/>
          </p:nvPr>
        </p:nvSpPr>
        <p:spPr/>
        <p:txBody>
          <a:bodyPr/>
          <a:lstStyle/>
          <a:p>
            <a:fld id="{01CD3B2E-BC1C-6C4D-9D91-A67B950EE325}" type="slidenum">
              <a:rPr lang="en-US" smtClean="0"/>
              <a:pPr/>
              <a:t>25</a:t>
            </a:fld>
            <a:endParaRPr lang="en-US" dirty="0"/>
          </a:p>
        </p:txBody>
      </p:sp>
      <p:sp>
        <p:nvSpPr>
          <p:cNvPr id="2" name="Title 3">
            <a:extLst>
              <a:ext uri="{FF2B5EF4-FFF2-40B4-BE49-F238E27FC236}">
                <a16:creationId xmlns:a16="http://schemas.microsoft.com/office/drawing/2014/main" id="{8B84A455-0F1E-F4B6-0CCE-8CCEA091C856}"/>
              </a:ext>
            </a:extLst>
          </p:cNvPr>
          <p:cNvSpPr>
            <a:spLocks noGrp="1"/>
          </p:cNvSpPr>
          <p:nvPr/>
        </p:nvSpPr>
        <p:spPr>
          <a:xfrm>
            <a:off x="4133850" y="228600"/>
            <a:ext cx="636270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 What Is New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BA96F856-CD51-D395-C78D-65F9AAD20B58}"/>
              </a:ext>
            </a:extLst>
          </p:cNvPr>
          <p:cNvGraphicFramePr>
            <a:graphicFrameLocks noGrp="1"/>
          </p:cNvGraphicFramePr>
          <p:nvPr>
            <p:extLst>
              <p:ext uri="{D42A27DB-BD31-4B8C-83A1-F6EECF244321}">
                <p14:modId xmlns:p14="http://schemas.microsoft.com/office/powerpoint/2010/main" val="948888708"/>
              </p:ext>
            </p:extLst>
          </p:nvPr>
        </p:nvGraphicFramePr>
        <p:xfrm>
          <a:off x="1371600" y="1492184"/>
          <a:ext cx="11887200" cy="5245231"/>
        </p:xfrm>
        <a:graphic>
          <a:graphicData uri="http://schemas.openxmlformats.org/drawingml/2006/table">
            <a:tbl>
              <a:tblPr firstRow="1" firstCol="1" bandRow="1"/>
              <a:tblGrid>
                <a:gridCol w="1580810">
                  <a:extLst>
                    <a:ext uri="{9D8B030D-6E8A-4147-A177-3AD203B41FA5}">
                      <a16:colId xmlns:a16="http://schemas.microsoft.com/office/drawing/2014/main" val="851885218"/>
                    </a:ext>
                  </a:extLst>
                </a:gridCol>
                <a:gridCol w="2197562">
                  <a:extLst>
                    <a:ext uri="{9D8B030D-6E8A-4147-A177-3AD203B41FA5}">
                      <a16:colId xmlns:a16="http://schemas.microsoft.com/office/drawing/2014/main" val="1760048270"/>
                    </a:ext>
                  </a:extLst>
                </a:gridCol>
                <a:gridCol w="3336463">
                  <a:extLst>
                    <a:ext uri="{9D8B030D-6E8A-4147-A177-3AD203B41FA5}">
                      <a16:colId xmlns:a16="http://schemas.microsoft.com/office/drawing/2014/main" val="4019187694"/>
                    </a:ext>
                  </a:extLst>
                </a:gridCol>
                <a:gridCol w="4772365">
                  <a:extLst>
                    <a:ext uri="{9D8B030D-6E8A-4147-A177-3AD203B41FA5}">
                      <a16:colId xmlns:a16="http://schemas.microsoft.com/office/drawing/2014/main" val="1256802336"/>
                    </a:ext>
                  </a:extLst>
                </a:gridCol>
              </a:tblGrid>
              <a:tr h="1363619">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7698" marR="47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4.4.5. Fontan Palliation of Single-Ventricle Physiology</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7698" marR="47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7698" marR="47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1: Adults with Fontan circulation referred for cardiac transplantation should undergo pretransplantation review by a committee with broad multidisciplinary representation to improve patient selection and posttransplant outcomes.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7698" marR="47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0502249"/>
                  </a:ext>
                </a:extLst>
              </a:tr>
              <a:tr h="1363619">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7698" marR="47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4.4.5. Fontan Palliation of Single-Ventricle Physiology</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7698" marR="47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7698" marR="47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2a: In adults with Fontan circulation and atrioventricular block whose burden of ventricular pacing is likely to be high (ie, &gt;40%), apical site pacing is preferred over nonapical sites to improve transplant-free survival.</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7698" marR="47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68955217"/>
                  </a:ext>
                </a:extLst>
              </a:tr>
              <a:tr h="1130431">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7698" marR="47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4.4.5. Fontan Palliation of Single-Ventricle Physiology</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7698" marR="47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7698" marR="47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2a: In adults with Fontan circulation, formal exercise programs and/or cardiac rehabilitation (appropriate to the patient’s ability) can be beneficial in improving functional capacity.</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7698" marR="47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9938791"/>
                  </a:ext>
                </a:extLst>
              </a:tr>
              <a:tr h="1363619">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7698" marR="47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4.4.5. Fontan Palliation of Single-Ventricle Physiology</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7698" marR="47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N/A</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7698" marR="47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COR 2a: In adults with Fontan circulation and hemodynamically significant stenosis of the Fontan or PAs, catheter-based stenting of the stenosis to reduce Fontan pressure and improve flow is reasonable to improve hemodynamics. </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7698" marR="47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94016708"/>
                  </a:ext>
                </a:extLst>
              </a:tr>
            </a:tbl>
          </a:graphicData>
        </a:graphic>
      </p:graphicFrame>
    </p:spTree>
    <p:extLst>
      <p:ext uri="{BB962C8B-B14F-4D97-AF65-F5344CB8AC3E}">
        <p14:creationId xmlns:p14="http://schemas.microsoft.com/office/powerpoint/2010/main" val="2590711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D119D-6C77-0FA5-0915-4513BEAA5BFA}"/>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7C14A5C3-2825-B9CA-A199-B1675A623248}"/>
              </a:ext>
            </a:extLst>
          </p:cNvPr>
          <p:cNvSpPr>
            <a:spLocks noGrp="1"/>
          </p:cNvSpPr>
          <p:nvPr/>
        </p:nvSpPr>
        <p:spPr>
          <a:xfrm>
            <a:off x="4133850" y="228600"/>
            <a:ext cx="636270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 What Is New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4879CBD6-F908-0092-A70D-53B573DBFA19}"/>
              </a:ext>
            </a:extLst>
          </p:cNvPr>
          <p:cNvGraphicFramePr>
            <a:graphicFrameLocks noGrp="1"/>
          </p:cNvGraphicFramePr>
          <p:nvPr>
            <p:extLst>
              <p:ext uri="{D42A27DB-BD31-4B8C-83A1-F6EECF244321}">
                <p14:modId xmlns:p14="http://schemas.microsoft.com/office/powerpoint/2010/main" val="1883495796"/>
              </p:ext>
            </p:extLst>
          </p:nvPr>
        </p:nvGraphicFramePr>
        <p:xfrm>
          <a:off x="533400" y="1301249"/>
          <a:ext cx="13563600" cy="5627101"/>
        </p:xfrm>
        <a:graphic>
          <a:graphicData uri="http://schemas.openxmlformats.org/drawingml/2006/table">
            <a:tbl>
              <a:tblPr firstRow="1" firstCol="1" bandRow="1"/>
              <a:tblGrid>
                <a:gridCol w="1803744">
                  <a:extLst>
                    <a:ext uri="{9D8B030D-6E8A-4147-A177-3AD203B41FA5}">
                      <a16:colId xmlns:a16="http://schemas.microsoft.com/office/drawing/2014/main" val="2243220455"/>
                    </a:ext>
                  </a:extLst>
                </a:gridCol>
                <a:gridCol w="2507475">
                  <a:extLst>
                    <a:ext uri="{9D8B030D-6E8A-4147-A177-3AD203B41FA5}">
                      <a16:colId xmlns:a16="http://schemas.microsoft.com/office/drawing/2014/main" val="3138218673"/>
                    </a:ext>
                  </a:extLst>
                </a:gridCol>
                <a:gridCol w="3806991">
                  <a:extLst>
                    <a:ext uri="{9D8B030D-6E8A-4147-A177-3AD203B41FA5}">
                      <a16:colId xmlns:a16="http://schemas.microsoft.com/office/drawing/2014/main" val="2257344348"/>
                    </a:ext>
                  </a:extLst>
                </a:gridCol>
                <a:gridCol w="5445390">
                  <a:extLst>
                    <a:ext uri="{9D8B030D-6E8A-4147-A177-3AD203B41FA5}">
                      <a16:colId xmlns:a16="http://schemas.microsoft.com/office/drawing/2014/main" val="3673549305"/>
                    </a:ext>
                  </a:extLst>
                </a:gridCol>
              </a:tblGrid>
              <a:tr h="1266136">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37820" marR="378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4.4.5. Fontan Palliation of Single-Ventricle Physiology</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37820" marR="378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37820" marR="378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2a: In symptomatic adults with Fontan circulation, or those with evidence of systemic ventricular volume overload, closure of aortopulmonary collaterals to improve symptoms and reduce the likelihood of pathologic ventricular remodeling can be useful.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37820" marR="378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1034465"/>
                  </a:ext>
                </a:extLst>
              </a:tr>
              <a:tr h="1266136">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Revised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37820" marR="378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4.4.5. Fontan Palliation of Single-Ventricle Physiology</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37820" marR="378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2a: In adults after Fontan palliation, it is reasonable to perform biochemical and hematological testing on an annual basis, especially for liver and renal function.</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37820" marR="378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1: In adults with Fontan circulation, annual laboratory evaluation is recommended to assess for evidence of organ-system dysfunction or hematologic abnormality.</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37820" marR="378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00222594"/>
                  </a:ext>
                </a:extLst>
              </a:tr>
              <a:tr h="1451035">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Revised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37820" marR="378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4.4.5. Fontan Palliation of Single-Ventricle Physiology</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37820" marR="378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2b: Antiplatelet therapy or anticoagulation with a vitamin K antagonist may be considered in adults after Fontan palliation without known or suspected thrombus, thromboembolic events, or prior arrhythmia.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37820" marR="378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1: In adults with Fontan circulation and the absence of high-risk features (history of thromboembolism, sustained atrial flutter/fibrillation, or atriopulmonary Fontan) or bleeding contraindications, treatment with either aspirin or anticoagulation is recommended to reduce the probability of thromboembolic disease.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37820" marR="378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65360815"/>
                  </a:ext>
                </a:extLst>
              </a:tr>
              <a:tr h="341642">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37820" marR="378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3">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Section 4.4.5.1. HLHS/Norwood Repair is 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37820" marR="378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21839988"/>
                  </a:ext>
                </a:extLst>
              </a:tr>
              <a:tr h="896339">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37820" marR="378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4.4.6. Eisenmenger Syndrome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37820" marR="378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37820" marR="378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COR 3 Harm: Adults with Eisenmenger syndrome should be advised against pregnancy to decrease the risk associated with excess maternal morbidity and mortality.</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7820" marR="378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51212169"/>
                  </a:ext>
                </a:extLst>
              </a:tr>
            </a:tbl>
          </a:graphicData>
        </a:graphic>
      </p:graphicFrame>
    </p:spTree>
    <p:extLst>
      <p:ext uri="{BB962C8B-B14F-4D97-AF65-F5344CB8AC3E}">
        <p14:creationId xmlns:p14="http://schemas.microsoft.com/office/powerpoint/2010/main" val="2697042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B7A42-3316-CCB3-A895-EFFDA6825F48}"/>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71A7D5C-E88F-40B0-C646-B1358DB98FFA}"/>
              </a:ext>
            </a:extLst>
          </p:cNvPr>
          <p:cNvSpPr>
            <a:spLocks noGrp="1"/>
          </p:cNvSpPr>
          <p:nvPr>
            <p:ph type="sldNum" sz="quarter" idx="4"/>
          </p:nvPr>
        </p:nvSpPr>
        <p:spPr/>
        <p:txBody>
          <a:bodyPr/>
          <a:lstStyle/>
          <a:p>
            <a:fld id="{01CD3B2E-BC1C-6C4D-9D91-A67B950EE325}" type="slidenum">
              <a:rPr lang="en-US" smtClean="0"/>
              <a:pPr/>
              <a:t>27</a:t>
            </a:fld>
            <a:endParaRPr lang="en-US" dirty="0"/>
          </a:p>
        </p:txBody>
      </p:sp>
      <p:sp>
        <p:nvSpPr>
          <p:cNvPr id="2" name="Title 3">
            <a:extLst>
              <a:ext uri="{FF2B5EF4-FFF2-40B4-BE49-F238E27FC236}">
                <a16:creationId xmlns:a16="http://schemas.microsoft.com/office/drawing/2014/main" id="{F9CD25B3-16C5-58B5-2D91-3FB235872CFE}"/>
              </a:ext>
            </a:extLst>
          </p:cNvPr>
          <p:cNvSpPr>
            <a:spLocks noGrp="1"/>
          </p:cNvSpPr>
          <p:nvPr/>
        </p:nvSpPr>
        <p:spPr>
          <a:xfrm>
            <a:off x="4133850" y="228600"/>
            <a:ext cx="636270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 What Is New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C0A2C763-030A-8F84-1592-F28618767DD3}"/>
              </a:ext>
            </a:extLst>
          </p:cNvPr>
          <p:cNvGraphicFramePr>
            <a:graphicFrameLocks noGrp="1"/>
          </p:cNvGraphicFramePr>
          <p:nvPr>
            <p:extLst>
              <p:ext uri="{D42A27DB-BD31-4B8C-83A1-F6EECF244321}">
                <p14:modId xmlns:p14="http://schemas.microsoft.com/office/powerpoint/2010/main" val="1280918735"/>
              </p:ext>
            </p:extLst>
          </p:nvPr>
        </p:nvGraphicFramePr>
        <p:xfrm>
          <a:off x="567531" y="1453056"/>
          <a:ext cx="13495338" cy="5323487"/>
        </p:xfrm>
        <a:graphic>
          <a:graphicData uri="http://schemas.openxmlformats.org/drawingml/2006/table">
            <a:tbl>
              <a:tblPr firstRow="1" firstCol="1" bandRow="1"/>
              <a:tblGrid>
                <a:gridCol w="1794666">
                  <a:extLst>
                    <a:ext uri="{9D8B030D-6E8A-4147-A177-3AD203B41FA5}">
                      <a16:colId xmlns:a16="http://schemas.microsoft.com/office/drawing/2014/main" val="1075300021"/>
                    </a:ext>
                  </a:extLst>
                </a:gridCol>
                <a:gridCol w="2494856">
                  <a:extLst>
                    <a:ext uri="{9D8B030D-6E8A-4147-A177-3AD203B41FA5}">
                      <a16:colId xmlns:a16="http://schemas.microsoft.com/office/drawing/2014/main" val="1640746946"/>
                    </a:ext>
                  </a:extLst>
                </a:gridCol>
                <a:gridCol w="3787830">
                  <a:extLst>
                    <a:ext uri="{9D8B030D-6E8A-4147-A177-3AD203B41FA5}">
                      <a16:colId xmlns:a16="http://schemas.microsoft.com/office/drawing/2014/main" val="752759530"/>
                    </a:ext>
                  </a:extLst>
                </a:gridCol>
                <a:gridCol w="5417986">
                  <a:extLst>
                    <a:ext uri="{9D8B030D-6E8A-4147-A177-3AD203B41FA5}">
                      <a16:colId xmlns:a16="http://schemas.microsoft.com/office/drawing/2014/main" val="3272760856"/>
                    </a:ext>
                  </a:extLst>
                </a:gridCol>
              </a:tblGrid>
              <a:tr h="1937138">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Revised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0236" marR="40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4.4.6. Eisenmenger Syndrome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0236" marR="40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2a: Bosentan is a reasonable therapy to treat symptomatic adults with Eisenmenger syndrome with 1 of the following: shunts other than ASD/VSD (eg, PDA, aortopulmonary window), or complex congenital heart lesions or Down syndrome.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0236" marR="40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1: In adults with Eisenmenger syndrome and an LV ejection fraction &gt;40% who are symptomatic or have reduced exercise capacity, initial monotherapy with PAH-directed therapy is recommended to improve symptoms, hemodynamics and overall survival.</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0236" marR="40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110382"/>
                  </a:ext>
                </a:extLst>
              </a:tr>
              <a:tr h="1543720">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Revised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0236" marR="40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4.4.6. Eisenmenger Syndrome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0236" marR="40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2a: It is reasonable to use phosphodiesterase type 5 (PDE-5) inhibitors (eg, sildenafil, tadalafil) to treat symptomatic adults with Eisenmenger syndrome with ASD, VSD, or great artery shunt.</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0236" marR="40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1: In adults with Eisenmenger syndrome and an LV ejection fraction &gt;40% who are symptomatic or have reduced exercise capacity, initial monotherapy with PAH-directed therapy is recommended to improve symptoms, hemodynamics, and overall survival.</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0236" marR="40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5308846"/>
                  </a:ext>
                </a:extLst>
              </a:tr>
              <a:tr h="1740429">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Revised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0236" marR="40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4.4.6. Eisenmenger Syndrome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0236" marR="40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2a: In symptomatic adults with Eisenmenger syndrome, bosentan and PDE-5 inhibitors are reasonable in combination if symptomatic improvement does not occur with either medication alone.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0236" marR="40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COR 1: In adults with Eisenmenger syndrome and an LV ejection fraction &gt;40% who remain symptomatic or have worsening exercise capacity on a single PAH therapy, dual combination therapy with an endothelin receptor antagonist and a PDE-5 inhibitor is recommended to improve symptoms, hemodynamics, and overall survival.</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0236" marR="40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72521872"/>
                  </a:ext>
                </a:extLst>
              </a:tr>
            </a:tbl>
          </a:graphicData>
        </a:graphic>
      </p:graphicFrame>
    </p:spTree>
    <p:extLst>
      <p:ext uri="{BB962C8B-B14F-4D97-AF65-F5344CB8AC3E}">
        <p14:creationId xmlns:p14="http://schemas.microsoft.com/office/powerpoint/2010/main" val="4147619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7ED69-E034-BC3E-2E77-65CDC625C1BB}"/>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C1258D29-6224-7A06-7532-85AE485B0DCB}"/>
              </a:ext>
            </a:extLst>
          </p:cNvPr>
          <p:cNvSpPr>
            <a:spLocks noGrp="1"/>
          </p:cNvSpPr>
          <p:nvPr/>
        </p:nvSpPr>
        <p:spPr>
          <a:xfrm>
            <a:off x="4133850" y="228600"/>
            <a:ext cx="636270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 What Is New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BF627A95-32C3-6123-4C6F-83A770B9E161}"/>
              </a:ext>
            </a:extLst>
          </p:cNvPr>
          <p:cNvGraphicFramePr>
            <a:graphicFrameLocks noGrp="1"/>
          </p:cNvGraphicFramePr>
          <p:nvPr>
            <p:extLst>
              <p:ext uri="{D42A27DB-BD31-4B8C-83A1-F6EECF244321}">
                <p14:modId xmlns:p14="http://schemas.microsoft.com/office/powerpoint/2010/main" val="2087390494"/>
              </p:ext>
            </p:extLst>
          </p:nvPr>
        </p:nvGraphicFramePr>
        <p:xfrm>
          <a:off x="1181100" y="1504156"/>
          <a:ext cx="12268200" cy="5221288"/>
        </p:xfrm>
        <a:graphic>
          <a:graphicData uri="http://schemas.openxmlformats.org/drawingml/2006/table">
            <a:tbl>
              <a:tblPr firstRow="1" firstCol="1" bandRow="1"/>
              <a:tblGrid>
                <a:gridCol w="1631475">
                  <a:extLst>
                    <a:ext uri="{9D8B030D-6E8A-4147-A177-3AD203B41FA5}">
                      <a16:colId xmlns:a16="http://schemas.microsoft.com/office/drawing/2014/main" val="1127853759"/>
                    </a:ext>
                  </a:extLst>
                </a:gridCol>
                <a:gridCol w="2267997">
                  <a:extLst>
                    <a:ext uri="{9D8B030D-6E8A-4147-A177-3AD203B41FA5}">
                      <a16:colId xmlns:a16="http://schemas.microsoft.com/office/drawing/2014/main" val="1654880455"/>
                    </a:ext>
                  </a:extLst>
                </a:gridCol>
                <a:gridCol w="3443402">
                  <a:extLst>
                    <a:ext uri="{9D8B030D-6E8A-4147-A177-3AD203B41FA5}">
                      <a16:colId xmlns:a16="http://schemas.microsoft.com/office/drawing/2014/main" val="2102635587"/>
                    </a:ext>
                  </a:extLst>
                </a:gridCol>
                <a:gridCol w="4925326">
                  <a:extLst>
                    <a:ext uri="{9D8B030D-6E8A-4147-A177-3AD203B41FA5}">
                      <a16:colId xmlns:a16="http://schemas.microsoft.com/office/drawing/2014/main" val="993812218"/>
                    </a:ext>
                  </a:extLst>
                </a:gridCol>
              </a:tblGrid>
              <a:tr h="1427367">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9927" marR="49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4.4.6. Eisenmenger Syndrome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9927" marR="49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9927" marR="49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1: In adults with Eisenmenger syndrome who present with atrial arrhythmias, prompt restoration and maintenance of sinus rhythm is recommended to avoid hemodynamic deterioration.</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9927" marR="49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6507661"/>
                  </a:ext>
                </a:extLst>
              </a:tr>
              <a:tr h="1183277">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9927" marR="49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4.4.6. Eisenmenger Syndrome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9927" marR="49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9927" marR="49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2a: In adults with Eisenmenger syndrome, a regular exercise program in combination with directed PAH therapy can be effective in improving exercise capacity.</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9927" marR="49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4674903"/>
                  </a:ext>
                </a:extLst>
              </a:tr>
              <a:tr h="1183277">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9927" marR="49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4.4.6. Eisenmenger Syndrome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9927" marR="49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9927" marR="49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3 No Benefit: Adults with Eisenmenger syndrome should not be routinely prescribed oral anticoagulation given the high bleeding risk and lack of long-term survival benefit.</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9927" marR="49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491044"/>
                  </a:ext>
                </a:extLst>
              </a:tr>
              <a:tr h="1427367">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9927" marR="49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4.4.6. Eisenmenger Syndrome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9927" marR="49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9927" marR="49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COR 3 Harm: In adults with Eisenmenger syndrome, closure of any intracardiac or vascular shunt should not be performed given the increased perioperative risks and risks for short- and long-term morbidity and mortality.</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927" marR="49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79562683"/>
                  </a:ext>
                </a:extLst>
              </a:tr>
            </a:tbl>
          </a:graphicData>
        </a:graphic>
      </p:graphicFrame>
    </p:spTree>
    <p:extLst>
      <p:ext uri="{BB962C8B-B14F-4D97-AF65-F5344CB8AC3E}">
        <p14:creationId xmlns:p14="http://schemas.microsoft.com/office/powerpoint/2010/main" val="2634132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28043-7A5C-9FED-6624-8E41988ED8E4}"/>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5D42EE2-5B5F-DE5C-7D59-6EDF546D6504}"/>
              </a:ext>
            </a:extLst>
          </p:cNvPr>
          <p:cNvSpPr>
            <a:spLocks noGrp="1"/>
          </p:cNvSpPr>
          <p:nvPr>
            <p:ph type="sldNum" sz="quarter" idx="4"/>
          </p:nvPr>
        </p:nvSpPr>
        <p:spPr/>
        <p:txBody>
          <a:bodyPr/>
          <a:lstStyle/>
          <a:p>
            <a:fld id="{01CD3B2E-BC1C-6C4D-9D91-A67B950EE325}" type="slidenum">
              <a:rPr lang="en-US" smtClean="0"/>
              <a:pPr/>
              <a:t>29</a:t>
            </a:fld>
            <a:endParaRPr lang="en-US" dirty="0"/>
          </a:p>
        </p:txBody>
      </p:sp>
      <p:sp>
        <p:nvSpPr>
          <p:cNvPr id="2" name="Title 3">
            <a:extLst>
              <a:ext uri="{FF2B5EF4-FFF2-40B4-BE49-F238E27FC236}">
                <a16:creationId xmlns:a16="http://schemas.microsoft.com/office/drawing/2014/main" id="{7D49C933-E93E-0160-CC5E-A840FC1107E2}"/>
              </a:ext>
            </a:extLst>
          </p:cNvPr>
          <p:cNvSpPr>
            <a:spLocks noGrp="1"/>
          </p:cNvSpPr>
          <p:nvPr/>
        </p:nvSpPr>
        <p:spPr>
          <a:xfrm>
            <a:off x="4133850" y="228600"/>
            <a:ext cx="636270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 What Is New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4A5F4120-E9B9-5265-B5B1-EA171682E211}"/>
              </a:ext>
            </a:extLst>
          </p:cNvPr>
          <p:cNvGraphicFramePr>
            <a:graphicFrameLocks noGrp="1"/>
          </p:cNvGraphicFramePr>
          <p:nvPr>
            <p:extLst>
              <p:ext uri="{D42A27DB-BD31-4B8C-83A1-F6EECF244321}">
                <p14:modId xmlns:p14="http://schemas.microsoft.com/office/powerpoint/2010/main" val="2849333185"/>
              </p:ext>
            </p:extLst>
          </p:nvPr>
        </p:nvGraphicFramePr>
        <p:xfrm>
          <a:off x="1524000" y="1486345"/>
          <a:ext cx="11582400" cy="5256909"/>
        </p:xfrm>
        <a:graphic>
          <a:graphicData uri="http://schemas.openxmlformats.org/drawingml/2006/table">
            <a:tbl>
              <a:tblPr firstRow="1" firstCol="1" bandRow="1"/>
              <a:tblGrid>
                <a:gridCol w="1540274">
                  <a:extLst>
                    <a:ext uri="{9D8B030D-6E8A-4147-A177-3AD203B41FA5}">
                      <a16:colId xmlns:a16="http://schemas.microsoft.com/office/drawing/2014/main" val="708520531"/>
                    </a:ext>
                  </a:extLst>
                </a:gridCol>
                <a:gridCol w="2141215">
                  <a:extLst>
                    <a:ext uri="{9D8B030D-6E8A-4147-A177-3AD203B41FA5}">
                      <a16:colId xmlns:a16="http://schemas.microsoft.com/office/drawing/2014/main" val="2456922212"/>
                    </a:ext>
                  </a:extLst>
                </a:gridCol>
                <a:gridCol w="3250914">
                  <a:extLst>
                    <a:ext uri="{9D8B030D-6E8A-4147-A177-3AD203B41FA5}">
                      <a16:colId xmlns:a16="http://schemas.microsoft.com/office/drawing/2014/main" val="4079824396"/>
                    </a:ext>
                  </a:extLst>
                </a:gridCol>
                <a:gridCol w="4649997">
                  <a:extLst>
                    <a:ext uri="{9D8B030D-6E8A-4147-A177-3AD203B41FA5}">
                      <a16:colId xmlns:a16="http://schemas.microsoft.com/office/drawing/2014/main" val="2325749193"/>
                    </a:ext>
                  </a:extLst>
                </a:gridCol>
              </a:tblGrid>
              <a:tr h="1646571">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7595" marR="57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4.4.6. Eisenmenger Syndrome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7595" marR="57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7595" marR="57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3 Harm: In adults with Eisenmenger syndrome and intracardiac shunts who meet indications for permanent pacing or an ICD, endocardial leads may be potentially harmful given the increased risk for systemic thromboembolism.</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7595" marR="57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19036493"/>
                  </a:ext>
                </a:extLst>
              </a:tr>
              <a:tr h="3336018">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7595" marR="57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4.5.1. Anomalous Aortic Origin of a Coronary Artery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7595" marR="57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COR 2a: Surgery is reasonable for anomalous aortic origin of the left coronary artery from the right sinus in the absence of symptoms or ischemia.</a:t>
                      </a:r>
                      <a:br>
                        <a:rPr lang="en-US" sz="1800" dirty="0">
                          <a:effectLst/>
                          <a:latin typeface="Times New Roman" panose="02020603050405020304" pitchFamily="18" charset="0"/>
                          <a:ea typeface="Calibri" panose="020F0502020204030204" pitchFamily="34" charset="0"/>
                          <a:cs typeface="Arial" panose="020B0604020202020204" pitchFamily="34" charset="0"/>
                        </a:rPr>
                      </a:br>
                      <a:br>
                        <a:rPr lang="en-US" sz="1800" dirty="0">
                          <a:effectLst/>
                          <a:latin typeface="Times New Roman" panose="02020603050405020304" pitchFamily="18" charset="0"/>
                          <a:ea typeface="Calibri" panose="020F0502020204030204" pitchFamily="34" charset="0"/>
                          <a:cs typeface="Arial" panose="020B0604020202020204" pitchFamily="34" charset="0"/>
                        </a:rPr>
                      </a:br>
                      <a:r>
                        <a:rPr lang="en-US" sz="1800" dirty="0">
                          <a:effectLst/>
                          <a:latin typeface="Times New Roman" panose="02020603050405020304" pitchFamily="18" charset="0"/>
                          <a:ea typeface="Calibri" panose="020F0502020204030204" pitchFamily="34" charset="0"/>
                          <a:cs typeface="Arial" panose="020B0604020202020204" pitchFamily="34" charset="0"/>
                        </a:rPr>
                        <a:t>COR 2a: Surgery for anomalous aortic origin of a coronary artery is reasonable in the setting of ventricular arrhythmias.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7595" marR="57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2a: In adults with asymptomatic anomalous origin of the left coronary artery, surgery is reasonable in the presence of high-risk anatomy.</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7595" marR="57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15976477"/>
                  </a:ext>
                </a:extLst>
              </a:tr>
              <a:tr h="238698">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7595" marR="57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3">
                  <a:txBody>
                    <a:bodyPr/>
                    <a:lstStyle/>
                    <a:p>
                      <a:pPr marL="0" marR="0">
                        <a:lnSpc>
                          <a:spcPct val="10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Section 4.6. Vascular Rings and Pulmonary Artery Slings is new.</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7595" marR="57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93440414"/>
                  </a:ext>
                </a:extLst>
              </a:tr>
            </a:tbl>
          </a:graphicData>
        </a:graphic>
      </p:graphicFrame>
    </p:spTree>
    <p:extLst>
      <p:ext uri="{BB962C8B-B14F-4D97-AF65-F5344CB8AC3E}">
        <p14:creationId xmlns:p14="http://schemas.microsoft.com/office/powerpoint/2010/main" val="3934464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3</a:t>
            </a:fld>
            <a:endParaRPr lang="en-US" dirty="0"/>
          </a:p>
        </p:txBody>
      </p:sp>
      <p:sp>
        <p:nvSpPr>
          <p:cNvPr id="2" name="Title 5">
            <a:extLst>
              <a:ext uri="{FF2B5EF4-FFF2-40B4-BE49-F238E27FC236}">
                <a16:creationId xmlns:a16="http://schemas.microsoft.com/office/drawing/2014/main" id="{6233E1CD-78EF-140A-6809-CB1E21913150}"/>
              </a:ext>
            </a:extLst>
          </p:cNvPr>
          <p:cNvSpPr>
            <a:spLocks noGrp="1"/>
          </p:cNvSpPr>
          <p:nvPr/>
        </p:nvSpPr>
        <p:spPr>
          <a:xfrm>
            <a:off x="2299095" y="1057801"/>
            <a:ext cx="10024269" cy="9143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4400" dirty="0">
                <a:latin typeface="Lub Dub Heavy" panose="020B0903030403020204" pitchFamily="34" charset="0"/>
              </a:rPr>
              <a:t>2025 Writing Committee Members*</a:t>
            </a:r>
          </a:p>
        </p:txBody>
      </p:sp>
      <p:sp>
        <p:nvSpPr>
          <p:cNvPr id="4" name="TextBox 3">
            <a:extLst>
              <a:ext uri="{FF2B5EF4-FFF2-40B4-BE49-F238E27FC236}">
                <a16:creationId xmlns:a16="http://schemas.microsoft.com/office/drawing/2014/main" id="{34CCE7E7-4FA1-7196-9CB8-9C42275662B5}"/>
              </a:ext>
            </a:extLst>
          </p:cNvPr>
          <p:cNvSpPr txBox="1"/>
          <p:nvPr/>
        </p:nvSpPr>
        <p:spPr>
          <a:xfrm>
            <a:off x="3886200" y="2036446"/>
            <a:ext cx="6553200" cy="1477328"/>
          </a:xfrm>
          <a:prstGeom prst="rect">
            <a:avLst/>
          </a:prstGeom>
          <a:noFill/>
        </p:spPr>
        <p:txBody>
          <a:bodyPr wrap="square">
            <a:spAutoFit/>
          </a:bodyPr>
          <a:lstStyle/>
          <a:p>
            <a:pPr algn="ctr"/>
            <a:r>
              <a:rPr lang="en-US" dirty="0">
                <a:latin typeface="Lub Dub Medium" panose="020B0603030403020204" pitchFamily="34" charset="0"/>
              </a:rPr>
              <a:t>Michelle Gurvitz, MD, MS, FACC, </a:t>
            </a:r>
            <a:r>
              <a:rPr lang="en-US" i="1" dirty="0">
                <a:latin typeface="Lub Dub Medium" panose="020B0603030403020204" pitchFamily="34" charset="0"/>
              </a:rPr>
              <a:t>Chair</a:t>
            </a:r>
          </a:p>
          <a:p>
            <a:pPr algn="ctr"/>
            <a:r>
              <a:rPr lang="en-US" dirty="0">
                <a:latin typeface="Lub Dub Medium" panose="020B0603030403020204" pitchFamily="34" charset="0"/>
              </a:rPr>
              <a:t>Eric V. Krieger, MD, FACC, </a:t>
            </a:r>
            <a:r>
              <a:rPr lang="en-US" i="1" dirty="0">
                <a:latin typeface="Lub Dub Medium" panose="020B0603030403020204" pitchFamily="34" charset="0"/>
              </a:rPr>
              <a:t>Co-Vice-Chair</a:t>
            </a:r>
          </a:p>
          <a:p>
            <a:pPr algn="ctr"/>
            <a:r>
              <a:rPr lang="en-US" dirty="0">
                <a:latin typeface="Lub Dub Medium" panose="020B0603030403020204" pitchFamily="34" charset="0"/>
              </a:rPr>
              <a:t>Stephanie Fuller, MD, MS, FACC, FAHA, </a:t>
            </a:r>
            <a:r>
              <a:rPr lang="en-US" i="1" dirty="0">
                <a:latin typeface="Lub Dub Medium" panose="020B0603030403020204" pitchFamily="34" charset="0"/>
              </a:rPr>
              <a:t>Co-Vice-Chair</a:t>
            </a:r>
          </a:p>
          <a:p>
            <a:pPr algn="ctr"/>
            <a:r>
              <a:rPr lang="en-US" dirty="0">
                <a:latin typeface="Lub Dub Medium" panose="020B0603030403020204" pitchFamily="34" charset="0"/>
              </a:rPr>
              <a:t>Leslie L. Davis, PhD, ANP-BC, FAHA, FACC, </a:t>
            </a:r>
            <a:r>
              <a:rPr lang="en-US" i="1" dirty="0">
                <a:latin typeface="Lub Dub Medium" panose="020B0603030403020204" pitchFamily="34" charset="0"/>
              </a:rPr>
              <a:t>JC Liaison</a:t>
            </a:r>
            <a:r>
              <a:rPr lang="en-US" dirty="0">
                <a:latin typeface="Lub Dub Medium" panose="020B0603030403020204" pitchFamily="34" charset="0"/>
              </a:rPr>
              <a:t>†</a:t>
            </a:r>
          </a:p>
          <a:p>
            <a:pPr algn="ctr"/>
            <a:r>
              <a:rPr lang="en-US" dirty="0">
                <a:latin typeface="Lub Dub Medium" panose="020B0603030403020204" pitchFamily="34" charset="0"/>
              </a:rPr>
              <a:t>Michelle M. Kittleson, MD, PhD, FACC, </a:t>
            </a:r>
            <a:r>
              <a:rPr lang="en-US" i="1" dirty="0">
                <a:latin typeface="Lub Dub Medium" panose="020B0603030403020204" pitchFamily="34" charset="0"/>
              </a:rPr>
              <a:t>JC Liaison</a:t>
            </a:r>
            <a:r>
              <a:rPr lang="en-US" dirty="0">
                <a:latin typeface="Lub Dub Medium" panose="020B0603030403020204" pitchFamily="34" charset="0"/>
              </a:rPr>
              <a:t>†‡</a:t>
            </a:r>
          </a:p>
        </p:txBody>
      </p:sp>
      <p:sp>
        <p:nvSpPr>
          <p:cNvPr id="8" name="TextBox 7">
            <a:extLst>
              <a:ext uri="{FF2B5EF4-FFF2-40B4-BE49-F238E27FC236}">
                <a16:creationId xmlns:a16="http://schemas.microsoft.com/office/drawing/2014/main" id="{3DEA0F12-245E-DAC8-C69B-4147DAC8F785}"/>
              </a:ext>
            </a:extLst>
          </p:cNvPr>
          <p:cNvSpPr txBox="1"/>
          <p:nvPr/>
        </p:nvSpPr>
        <p:spPr>
          <a:xfrm>
            <a:off x="2739230" y="3578020"/>
            <a:ext cx="4572000" cy="2800767"/>
          </a:xfrm>
          <a:prstGeom prst="rect">
            <a:avLst/>
          </a:prstGeom>
          <a:noFill/>
        </p:spPr>
        <p:txBody>
          <a:bodyPr wrap="square">
            <a:spAutoFit/>
          </a:bodyPr>
          <a:lstStyle/>
          <a:p>
            <a:r>
              <a:rPr lang="en-US" sz="1600" dirty="0">
                <a:latin typeface="Lub Dub Medium" panose="020B0603030403020204" pitchFamily="34" charset="0"/>
              </a:rPr>
              <a:t>Jamil A. Aboulhosn, MD, FACC, FSCAI§</a:t>
            </a:r>
          </a:p>
          <a:p>
            <a:r>
              <a:rPr lang="en-US" sz="1600" dirty="0">
                <a:latin typeface="Lub Dub Medium" panose="020B0603030403020204" pitchFamily="34" charset="0"/>
              </a:rPr>
              <a:t>Elisa A. Bradley, MD, FACC</a:t>
            </a:r>
          </a:p>
          <a:p>
            <a:r>
              <a:rPr lang="en-US" sz="1600" dirty="0">
                <a:latin typeface="Lub Dub Medium" panose="020B0603030403020204" pitchFamily="34" charset="0"/>
              </a:rPr>
              <a:t>Jonathan Buber, MD, FACC</a:t>
            </a:r>
          </a:p>
          <a:p>
            <a:r>
              <a:rPr lang="en-US" sz="1600" dirty="0">
                <a:latin typeface="Lub Dub Medium" panose="020B0603030403020204" pitchFamily="34" charset="0"/>
              </a:rPr>
              <a:t>Curt J. Daniels, MD, FACC</a:t>
            </a:r>
          </a:p>
          <a:p>
            <a:r>
              <a:rPr lang="es-ES_tradnl" sz="1600" dirty="0">
                <a:latin typeface="Lub Dub Medium" panose="020B0603030403020204" pitchFamily="34" charset="0"/>
              </a:rPr>
              <a:t>Konstantinos Dimopoulos, MD, MSc, PhD</a:t>
            </a:r>
          </a:p>
          <a:p>
            <a:r>
              <a:rPr lang="en-US" sz="1600" dirty="0">
                <a:latin typeface="Lub Dub Medium" panose="020B0603030403020204" pitchFamily="34" charset="0"/>
              </a:rPr>
              <a:t>Alexander Egbe, MBBS, MPH, FACC</a:t>
            </a:r>
          </a:p>
          <a:p>
            <a:r>
              <a:rPr lang="en-US" sz="1600" dirty="0">
                <a:latin typeface="Lub Dub Medium" panose="020B0603030403020204" pitchFamily="34" charset="0"/>
              </a:rPr>
              <a:t>Tracy R. Geoffrion, MD, MPH</a:t>
            </a:r>
          </a:p>
          <a:p>
            <a:r>
              <a:rPr lang="en-US" sz="1600" dirty="0">
                <a:latin typeface="Lub Dub Medium" panose="020B0603030403020204" pitchFamily="34" charset="0"/>
              </a:rPr>
              <a:t>Anitha John, MD, PhD, FACC, FAHA</a:t>
            </a:r>
          </a:p>
          <a:p>
            <a:r>
              <a:rPr lang="en-US" sz="1600" dirty="0">
                <a:latin typeface="Lub Dub Medium" panose="020B0603030403020204" pitchFamily="34" charset="0"/>
              </a:rPr>
              <a:t>Paul Khairy, MDCM, PhD║</a:t>
            </a:r>
          </a:p>
          <a:p>
            <a:r>
              <a:rPr lang="en-US" sz="1600" dirty="0">
                <a:latin typeface="Lub Dub Medium" panose="020B0603030403020204" pitchFamily="34" charset="0"/>
              </a:rPr>
              <a:t>Yuli Y. Kim, MD, FACC¶</a:t>
            </a:r>
          </a:p>
          <a:p>
            <a:r>
              <a:rPr lang="en-US" sz="1600" dirty="0">
                <a:latin typeface="Lub Dub Medium" panose="020B0603030403020204" pitchFamily="34" charset="0"/>
              </a:rPr>
              <a:t>Jacqueline Kreutzer, MD, FAHA, FACC, FSCAI</a:t>
            </a:r>
          </a:p>
        </p:txBody>
      </p:sp>
      <p:sp>
        <p:nvSpPr>
          <p:cNvPr id="12" name="TextBox 11">
            <a:extLst>
              <a:ext uri="{FF2B5EF4-FFF2-40B4-BE49-F238E27FC236}">
                <a16:creationId xmlns:a16="http://schemas.microsoft.com/office/drawing/2014/main" id="{91EB391F-0F95-3968-A307-3B5EADE6D188}"/>
              </a:ext>
            </a:extLst>
          </p:cNvPr>
          <p:cNvSpPr txBox="1"/>
          <p:nvPr/>
        </p:nvSpPr>
        <p:spPr>
          <a:xfrm>
            <a:off x="7311230" y="3578019"/>
            <a:ext cx="5029200" cy="2800767"/>
          </a:xfrm>
          <a:prstGeom prst="rect">
            <a:avLst/>
          </a:prstGeom>
          <a:noFill/>
        </p:spPr>
        <p:txBody>
          <a:bodyPr wrap="square">
            <a:spAutoFit/>
          </a:bodyPr>
          <a:lstStyle/>
          <a:p>
            <a:r>
              <a:rPr lang="en-US" sz="1600" dirty="0">
                <a:latin typeface="Lub Dub Medium" panose="020B0603030403020204" pitchFamily="34" charset="0"/>
              </a:rPr>
              <a:t>Matthew J. Lewis, MD, MPH</a:t>
            </a:r>
          </a:p>
          <a:p>
            <a:r>
              <a:rPr lang="en-US" sz="1600" dirty="0">
                <a:latin typeface="Lub Dub Medium" panose="020B0603030403020204" pitchFamily="34" charset="0"/>
              </a:rPr>
              <a:t>Jonathan N. Menachem, MD</a:t>
            </a:r>
          </a:p>
          <a:p>
            <a:r>
              <a:rPr lang="en-US" sz="1600" dirty="0">
                <a:latin typeface="Lub Dub Medium" panose="020B0603030403020204" pitchFamily="34" charset="0"/>
              </a:rPr>
              <a:t>Jeremy P. Moore, MD, MS, FACC, FHRS, CCDS, CEPS-P</a:t>
            </a:r>
          </a:p>
          <a:p>
            <a:r>
              <a:rPr lang="en-US" sz="1600" dirty="0">
                <a:latin typeface="Lub Dub Medium" panose="020B0603030403020204" pitchFamily="34" charset="0"/>
              </a:rPr>
              <a:t>Kathryn A. Osteen, PhD, RN, CMSRN, CNE#</a:t>
            </a:r>
          </a:p>
          <a:p>
            <a:r>
              <a:rPr lang="en-US" sz="1600" dirty="0">
                <a:latin typeface="Lub Dub Medium" panose="020B0603030403020204" pitchFamily="34" charset="0"/>
              </a:rPr>
              <a:t>Puja B. Parikh, MD, MPH, FACC, FSCAI**,††</a:t>
            </a:r>
          </a:p>
          <a:p>
            <a:r>
              <a:rPr lang="en-US" sz="1600" dirty="0">
                <a:latin typeface="Lub Dub Medium" panose="020B0603030403020204" pitchFamily="34" charset="0"/>
              </a:rPr>
              <a:t>Arwa Saidi, MBBCh, MEd, FACC</a:t>
            </a:r>
          </a:p>
          <a:p>
            <a:r>
              <a:rPr lang="it-IT" sz="1600" dirty="0">
                <a:latin typeface="Lub Dub Medium" panose="020B0603030403020204" pitchFamily="34" charset="0"/>
              </a:rPr>
              <a:t>Katherine B. Salciccioli, MD, FACC</a:t>
            </a:r>
          </a:p>
          <a:p>
            <a:r>
              <a:rPr lang="en-US" sz="1600" dirty="0">
                <a:latin typeface="Lub Dub Medium" panose="020B0603030403020204" pitchFamily="34" charset="0"/>
              </a:rPr>
              <a:t>Rachel L. Schunder, MA‡‡</a:t>
            </a:r>
          </a:p>
          <a:p>
            <a:r>
              <a:rPr lang="en-US" sz="1600" dirty="0">
                <a:latin typeface="Lub Dub Medium" panose="020B0603030403020204" pitchFamily="34" charset="0"/>
              </a:rPr>
              <a:t>Anne Marie Valente, MD, FAHA, FACC</a:t>
            </a:r>
          </a:p>
          <a:p>
            <a:r>
              <a:rPr lang="en-US" sz="1600" dirty="0">
                <a:latin typeface="Lub Dub Medium" panose="020B0603030403020204" pitchFamily="34" charset="0"/>
              </a:rPr>
              <a:t>Rachel M. Wald, MD</a:t>
            </a:r>
          </a:p>
        </p:txBody>
      </p:sp>
      <p:sp>
        <p:nvSpPr>
          <p:cNvPr id="14" name="TextBox 13">
            <a:extLst>
              <a:ext uri="{FF2B5EF4-FFF2-40B4-BE49-F238E27FC236}">
                <a16:creationId xmlns:a16="http://schemas.microsoft.com/office/drawing/2014/main" id="{98190CB7-9D95-E5E7-CC53-1EC1AC2649B6}"/>
              </a:ext>
            </a:extLst>
          </p:cNvPr>
          <p:cNvSpPr txBox="1"/>
          <p:nvPr/>
        </p:nvSpPr>
        <p:spPr>
          <a:xfrm>
            <a:off x="529430" y="6443031"/>
            <a:ext cx="13563600" cy="1015663"/>
          </a:xfrm>
          <a:prstGeom prst="rect">
            <a:avLst/>
          </a:prstGeom>
          <a:noFill/>
        </p:spPr>
        <p:txBody>
          <a:bodyPr wrap="square">
            <a:spAutoFit/>
          </a:bodyPr>
          <a:lstStyle/>
          <a:p>
            <a:r>
              <a:rPr lang="en-US" sz="1200" dirty="0">
                <a:latin typeface="Lub Dub Medium" panose="020B0603030403020204" pitchFamily="34" charset="0"/>
              </a:rPr>
              <a:t>*Writing committee members are required to recuse themselves from voting on sections to which their specific relationships with industry and other entities may apply; see Appendix 1 for recusal information. †ACC/AHA Joint Committee on Clinical Practice Guidelines liaison. ‡Former Joint Committee on Clinical Practice Guidelines member; current member during the writing effort. §Society for Cardiovascular Angiography and Interventions representative. ║Heart Rhythm Society representative. ¶International Society for Adult Congenital Heart Disease representative. #Patient representative. **ACC/AHA Joint Committee on Performance Measures liaison. ††Former Joint Committee on Performance Measures member; current member during the writing effort. ‡‡Joint AHA/ACC staff representative.</a:t>
            </a:r>
          </a:p>
        </p:txBody>
      </p:sp>
    </p:spTree>
    <p:extLst>
      <p:ext uri="{BB962C8B-B14F-4D97-AF65-F5344CB8AC3E}">
        <p14:creationId xmlns:p14="http://schemas.microsoft.com/office/powerpoint/2010/main" val="5122267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65CA2AEA-4392-6B88-0BE5-F1E3C44F6D7F}"/>
              </a:ext>
            </a:extLst>
          </p:cNvPr>
          <p:cNvSpPr>
            <a:spLocks noGrp="1"/>
          </p:cNvSpPr>
          <p:nvPr/>
        </p:nvSpPr>
        <p:spPr>
          <a:xfrm>
            <a:off x="3086100" y="3187701"/>
            <a:ext cx="8458200" cy="9143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5000" dirty="0">
                <a:latin typeface="Lub Dub Heavy" panose="020B0903030403020204" pitchFamily="34" charset="0"/>
              </a:rPr>
              <a:t>Top Take-Home Messages</a:t>
            </a:r>
          </a:p>
        </p:txBody>
      </p:sp>
    </p:spTree>
    <p:extLst>
      <p:ext uri="{BB962C8B-B14F-4D97-AF65-F5344CB8AC3E}">
        <p14:creationId xmlns:p14="http://schemas.microsoft.com/office/powerpoint/2010/main" val="1072295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31</a:t>
            </a:fld>
            <a:endParaRPr lang="en-US" dirty="0"/>
          </a:p>
        </p:txBody>
      </p:sp>
      <p:sp>
        <p:nvSpPr>
          <p:cNvPr id="2" name="Title 3">
            <a:extLst>
              <a:ext uri="{FF2B5EF4-FFF2-40B4-BE49-F238E27FC236}">
                <a16:creationId xmlns:a16="http://schemas.microsoft.com/office/drawing/2014/main" id="{9EF430EB-9065-B8D4-139F-EC5D71E3908B}"/>
              </a:ext>
            </a:extLst>
          </p:cNvPr>
          <p:cNvSpPr>
            <a:spLocks noGrp="1"/>
          </p:cNvSpPr>
          <p:nvPr/>
        </p:nvSpPr>
        <p:spPr>
          <a:xfrm>
            <a:off x="4400550" y="1600200"/>
            <a:ext cx="588645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Top Take-Home Messages</a:t>
            </a:r>
          </a:p>
        </p:txBody>
      </p:sp>
      <p:sp>
        <p:nvSpPr>
          <p:cNvPr id="4" name="TextBox 3">
            <a:extLst>
              <a:ext uri="{FF2B5EF4-FFF2-40B4-BE49-F238E27FC236}">
                <a16:creationId xmlns:a16="http://schemas.microsoft.com/office/drawing/2014/main" id="{7B0C326C-C2BD-1603-9170-CFCA6B160C1A}"/>
              </a:ext>
            </a:extLst>
          </p:cNvPr>
          <p:cNvSpPr txBox="1"/>
          <p:nvPr/>
        </p:nvSpPr>
        <p:spPr>
          <a:xfrm>
            <a:off x="2886075" y="2991415"/>
            <a:ext cx="8915400" cy="2246769"/>
          </a:xfrm>
          <a:prstGeom prst="rect">
            <a:avLst/>
          </a:prstGeom>
          <a:noFill/>
        </p:spPr>
        <p:txBody>
          <a:bodyPr wrap="square">
            <a:spAutoFit/>
          </a:bodyPr>
          <a:lstStyle/>
          <a:p>
            <a:pPr marR="0" lvl="0" fontAlgn="base"/>
            <a:r>
              <a:rPr lang="en-US" sz="2800" dirty="0">
                <a:effectLst/>
                <a:latin typeface="Lub Dub Medium" panose="020B0603030403020204" pitchFamily="34" charset="0"/>
                <a:ea typeface="Times New Roman" panose="02020603050405020304" pitchFamily="18" charset="0"/>
              </a:rPr>
              <a:t>1. Adults with congenital heart disease benefit from routine care at adult congenital heart disease (ACHD) centers and in collaboration with ACHD cardiologists. Multidisciplinary teams are useful for complex-care decision-making.</a:t>
            </a:r>
          </a:p>
        </p:txBody>
      </p:sp>
    </p:spTree>
    <p:extLst>
      <p:ext uri="{BB962C8B-B14F-4D97-AF65-F5344CB8AC3E}">
        <p14:creationId xmlns:p14="http://schemas.microsoft.com/office/powerpoint/2010/main" val="19651759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D0E9C05-A5B1-FCCB-A303-32E99A59C583}"/>
              </a:ext>
            </a:extLst>
          </p:cNvPr>
          <p:cNvSpPr>
            <a:spLocks noGrp="1"/>
          </p:cNvSpPr>
          <p:nvPr/>
        </p:nvSpPr>
        <p:spPr>
          <a:xfrm>
            <a:off x="4400550" y="1600200"/>
            <a:ext cx="588645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Top Take-Home Messages</a:t>
            </a:r>
          </a:p>
        </p:txBody>
      </p:sp>
      <p:sp>
        <p:nvSpPr>
          <p:cNvPr id="4" name="TextBox 3">
            <a:extLst>
              <a:ext uri="{FF2B5EF4-FFF2-40B4-BE49-F238E27FC236}">
                <a16:creationId xmlns:a16="http://schemas.microsoft.com/office/drawing/2014/main" id="{8F6774BC-3CAB-9D6B-53DE-DD5373A47E33}"/>
              </a:ext>
            </a:extLst>
          </p:cNvPr>
          <p:cNvSpPr txBox="1"/>
          <p:nvPr/>
        </p:nvSpPr>
        <p:spPr>
          <a:xfrm>
            <a:off x="2895600" y="2775972"/>
            <a:ext cx="8839200" cy="2677656"/>
          </a:xfrm>
          <a:prstGeom prst="rect">
            <a:avLst/>
          </a:prstGeom>
          <a:noFill/>
        </p:spPr>
        <p:txBody>
          <a:bodyPr wrap="square">
            <a:spAutoFit/>
          </a:bodyPr>
          <a:lstStyle/>
          <a:p>
            <a:pPr marR="0" lvl="0" fontAlgn="base"/>
            <a:r>
              <a:rPr lang="en-US" sz="2800" dirty="0">
                <a:effectLst/>
                <a:latin typeface="Lub Dub Medium" panose="020B0603030403020204" pitchFamily="34" charset="0"/>
                <a:ea typeface="Times New Roman" panose="02020603050405020304" pitchFamily="18" charset="0"/>
              </a:rPr>
              <a:t>2. Patients with anatomic or physiologically moderate or complex ACHD who undergo cardiac or noncardiac procedures are recommended to have an ACHD cardiologist involved in their care to offer expert guidance on procedures, anesthesia, and postprocedural management. </a:t>
            </a:r>
          </a:p>
        </p:txBody>
      </p:sp>
    </p:spTree>
    <p:extLst>
      <p:ext uri="{BB962C8B-B14F-4D97-AF65-F5344CB8AC3E}">
        <p14:creationId xmlns:p14="http://schemas.microsoft.com/office/powerpoint/2010/main" val="14603066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33</a:t>
            </a:fld>
            <a:endParaRPr lang="en-US" dirty="0"/>
          </a:p>
        </p:txBody>
      </p:sp>
      <p:sp>
        <p:nvSpPr>
          <p:cNvPr id="2" name="Title 3">
            <a:extLst>
              <a:ext uri="{FF2B5EF4-FFF2-40B4-BE49-F238E27FC236}">
                <a16:creationId xmlns:a16="http://schemas.microsoft.com/office/drawing/2014/main" id="{E7680A0E-F98F-39C2-152E-52980F8C123B}"/>
              </a:ext>
            </a:extLst>
          </p:cNvPr>
          <p:cNvSpPr>
            <a:spLocks noGrp="1"/>
          </p:cNvSpPr>
          <p:nvPr/>
        </p:nvSpPr>
        <p:spPr>
          <a:xfrm>
            <a:off x="4400550" y="1600200"/>
            <a:ext cx="588645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Top Take-Home Messages</a:t>
            </a:r>
          </a:p>
        </p:txBody>
      </p:sp>
      <p:sp>
        <p:nvSpPr>
          <p:cNvPr id="4" name="TextBox 3">
            <a:extLst>
              <a:ext uri="{FF2B5EF4-FFF2-40B4-BE49-F238E27FC236}">
                <a16:creationId xmlns:a16="http://schemas.microsoft.com/office/drawing/2014/main" id="{86C54C4F-1CD3-2E90-C76C-4C5D5BA4D82C}"/>
              </a:ext>
            </a:extLst>
          </p:cNvPr>
          <p:cNvSpPr txBox="1"/>
          <p:nvPr/>
        </p:nvSpPr>
        <p:spPr>
          <a:xfrm>
            <a:off x="3419475" y="2560528"/>
            <a:ext cx="7848600" cy="3108543"/>
          </a:xfrm>
          <a:prstGeom prst="rect">
            <a:avLst/>
          </a:prstGeom>
          <a:noFill/>
        </p:spPr>
        <p:txBody>
          <a:bodyPr wrap="square">
            <a:spAutoFit/>
          </a:bodyPr>
          <a:lstStyle/>
          <a:p>
            <a:r>
              <a:rPr lang="en-US" sz="2800" dirty="0">
                <a:latin typeface="Lub Dub Medium" panose="020B0603030403020204" pitchFamily="34" charset="0"/>
              </a:rPr>
              <a:t>3. The possibility of endocarditis is important to evaluate in acute or subacute malfunction of bioprosthetic pulmonary valves, and endocarditis has been added to the physiological classification system (subacute bacterial endocarditis in the past year is stage D).</a:t>
            </a:r>
          </a:p>
        </p:txBody>
      </p:sp>
    </p:spTree>
    <p:extLst>
      <p:ext uri="{BB962C8B-B14F-4D97-AF65-F5344CB8AC3E}">
        <p14:creationId xmlns:p14="http://schemas.microsoft.com/office/powerpoint/2010/main" val="42537471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F2B0E294-47BA-74AF-D9DA-272B4877A7A5}"/>
              </a:ext>
            </a:extLst>
          </p:cNvPr>
          <p:cNvSpPr>
            <a:spLocks noGrp="1"/>
          </p:cNvSpPr>
          <p:nvPr/>
        </p:nvSpPr>
        <p:spPr>
          <a:xfrm>
            <a:off x="4400550" y="1600200"/>
            <a:ext cx="588645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Top Take-Home Messages</a:t>
            </a:r>
          </a:p>
        </p:txBody>
      </p:sp>
      <p:sp>
        <p:nvSpPr>
          <p:cNvPr id="4" name="TextBox 3">
            <a:extLst>
              <a:ext uri="{FF2B5EF4-FFF2-40B4-BE49-F238E27FC236}">
                <a16:creationId xmlns:a16="http://schemas.microsoft.com/office/drawing/2014/main" id="{4D7FE35E-789C-4B68-A718-F95DE66D3380}"/>
              </a:ext>
            </a:extLst>
          </p:cNvPr>
          <p:cNvSpPr txBox="1"/>
          <p:nvPr/>
        </p:nvSpPr>
        <p:spPr>
          <a:xfrm>
            <a:off x="3657600" y="3206859"/>
            <a:ext cx="7315200" cy="1815882"/>
          </a:xfrm>
          <a:prstGeom prst="rect">
            <a:avLst/>
          </a:prstGeom>
          <a:noFill/>
        </p:spPr>
        <p:txBody>
          <a:bodyPr wrap="square">
            <a:spAutoFit/>
          </a:bodyPr>
          <a:lstStyle/>
          <a:p>
            <a:r>
              <a:rPr lang="en-US" sz="2800" dirty="0">
                <a:latin typeface="Lub Dub Medium" panose="020B0603030403020204" pitchFamily="34" charset="0"/>
              </a:rPr>
              <a:t>4. Most pregnant patients with ACHD can undergo vaginal delivery safely, with appropriate risk stratification and monitoring.</a:t>
            </a:r>
          </a:p>
        </p:txBody>
      </p:sp>
    </p:spTree>
    <p:extLst>
      <p:ext uri="{BB962C8B-B14F-4D97-AF65-F5344CB8AC3E}">
        <p14:creationId xmlns:p14="http://schemas.microsoft.com/office/powerpoint/2010/main" val="6779153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35</a:t>
            </a:fld>
            <a:endParaRPr lang="en-US" dirty="0"/>
          </a:p>
        </p:txBody>
      </p:sp>
      <p:sp>
        <p:nvSpPr>
          <p:cNvPr id="2" name="Title 3">
            <a:extLst>
              <a:ext uri="{FF2B5EF4-FFF2-40B4-BE49-F238E27FC236}">
                <a16:creationId xmlns:a16="http://schemas.microsoft.com/office/drawing/2014/main" id="{B4910EA3-AC6B-F79E-5A39-4D6FC200F0FB}"/>
              </a:ext>
            </a:extLst>
          </p:cNvPr>
          <p:cNvSpPr>
            <a:spLocks noGrp="1"/>
          </p:cNvSpPr>
          <p:nvPr/>
        </p:nvSpPr>
        <p:spPr>
          <a:xfrm>
            <a:off x="4400550" y="1600200"/>
            <a:ext cx="588645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Top Take-Home Messages</a:t>
            </a:r>
          </a:p>
        </p:txBody>
      </p:sp>
      <p:sp>
        <p:nvSpPr>
          <p:cNvPr id="4" name="TextBox 3">
            <a:extLst>
              <a:ext uri="{FF2B5EF4-FFF2-40B4-BE49-F238E27FC236}">
                <a16:creationId xmlns:a16="http://schemas.microsoft.com/office/drawing/2014/main" id="{365C7A34-B7A6-F4A7-A0DF-FC6003329788}"/>
              </a:ext>
            </a:extLst>
          </p:cNvPr>
          <p:cNvSpPr txBox="1"/>
          <p:nvPr/>
        </p:nvSpPr>
        <p:spPr>
          <a:xfrm>
            <a:off x="2581275" y="2667000"/>
            <a:ext cx="9525000" cy="3539430"/>
          </a:xfrm>
          <a:prstGeom prst="rect">
            <a:avLst/>
          </a:prstGeom>
          <a:noFill/>
        </p:spPr>
        <p:txBody>
          <a:bodyPr wrap="square">
            <a:spAutoFit/>
          </a:bodyPr>
          <a:lstStyle/>
          <a:p>
            <a:r>
              <a:rPr lang="en-US" sz="2800" dirty="0">
                <a:latin typeface="Lub Dub Medium" panose="020B0603030403020204" pitchFamily="34" charset="0"/>
              </a:rPr>
              <a:t>5. Updated recommendations for tetralogy of Fallot include (a) referral for pulmonary valve replacement in patients with repaired tetralogy of Fallot, according to right ventricular end-systolic volume criteria (&gt;80 mL/m</a:t>
            </a:r>
            <a:r>
              <a:rPr lang="en-US" sz="2800" baseline="30000" dirty="0">
                <a:latin typeface="Lub Dub Medium" panose="020B0603030403020204" pitchFamily="34" charset="0"/>
              </a:rPr>
              <a:t>2</a:t>
            </a:r>
            <a:r>
              <a:rPr lang="en-US" sz="2800" dirty="0">
                <a:latin typeface="Lub Dub Medium" panose="020B0603030403020204" pitchFamily="34" charset="0"/>
              </a:rPr>
              <a:t>) and other metrics rather than end-diastolic volume; and (b) new approaches to arrhythmia management, including ablation of ventricular tachycardia.</a:t>
            </a:r>
          </a:p>
        </p:txBody>
      </p:sp>
    </p:spTree>
    <p:extLst>
      <p:ext uri="{BB962C8B-B14F-4D97-AF65-F5344CB8AC3E}">
        <p14:creationId xmlns:p14="http://schemas.microsoft.com/office/powerpoint/2010/main" val="31630319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362CEAC-EBD2-9667-F104-B7D95A5118DF}"/>
              </a:ext>
            </a:extLst>
          </p:cNvPr>
          <p:cNvSpPr>
            <a:spLocks noGrp="1"/>
          </p:cNvSpPr>
          <p:nvPr/>
        </p:nvSpPr>
        <p:spPr>
          <a:xfrm>
            <a:off x="4400550" y="1600200"/>
            <a:ext cx="588645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Top Take-Home Messages</a:t>
            </a:r>
          </a:p>
        </p:txBody>
      </p:sp>
      <p:sp>
        <p:nvSpPr>
          <p:cNvPr id="4" name="TextBox 3">
            <a:extLst>
              <a:ext uri="{FF2B5EF4-FFF2-40B4-BE49-F238E27FC236}">
                <a16:creationId xmlns:a16="http://schemas.microsoft.com/office/drawing/2014/main" id="{812D2A9F-BD93-649D-6382-2A706B1DF191}"/>
              </a:ext>
            </a:extLst>
          </p:cNvPr>
          <p:cNvSpPr txBox="1"/>
          <p:nvPr/>
        </p:nvSpPr>
        <p:spPr>
          <a:xfrm>
            <a:off x="3114675" y="2775972"/>
            <a:ext cx="8458200" cy="3108543"/>
          </a:xfrm>
          <a:prstGeom prst="rect">
            <a:avLst/>
          </a:prstGeom>
          <a:noFill/>
        </p:spPr>
        <p:txBody>
          <a:bodyPr wrap="square">
            <a:spAutoFit/>
          </a:bodyPr>
          <a:lstStyle/>
          <a:p>
            <a:r>
              <a:rPr lang="en-US" sz="2800" dirty="0">
                <a:latin typeface="Lub Dub Medium" panose="020B0603030403020204" pitchFamily="34" charset="0"/>
              </a:rPr>
              <a:t>6. Strategies for patients with secundum atrial septal defect and pulmonary arterial hypertension now include recommendations for closure for many patients with a significant left-to-right shunt and pulmonary vascular resistance ≤2 Wood units or &gt;2 to &lt;5 Wood units.</a:t>
            </a:r>
          </a:p>
        </p:txBody>
      </p:sp>
    </p:spTree>
    <p:extLst>
      <p:ext uri="{BB962C8B-B14F-4D97-AF65-F5344CB8AC3E}">
        <p14:creationId xmlns:p14="http://schemas.microsoft.com/office/powerpoint/2010/main" val="62359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37</a:t>
            </a:fld>
            <a:endParaRPr lang="en-US" dirty="0"/>
          </a:p>
        </p:txBody>
      </p:sp>
      <p:sp>
        <p:nvSpPr>
          <p:cNvPr id="2" name="Title 3">
            <a:extLst>
              <a:ext uri="{FF2B5EF4-FFF2-40B4-BE49-F238E27FC236}">
                <a16:creationId xmlns:a16="http://schemas.microsoft.com/office/drawing/2014/main" id="{5B07083E-355F-F38D-DEAD-449AC911A9D8}"/>
              </a:ext>
            </a:extLst>
          </p:cNvPr>
          <p:cNvSpPr>
            <a:spLocks noGrp="1"/>
          </p:cNvSpPr>
          <p:nvPr/>
        </p:nvSpPr>
        <p:spPr>
          <a:xfrm>
            <a:off x="4400550" y="1600200"/>
            <a:ext cx="588645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Top Take-Home Messages</a:t>
            </a:r>
          </a:p>
        </p:txBody>
      </p:sp>
      <p:sp>
        <p:nvSpPr>
          <p:cNvPr id="4" name="TextBox 3">
            <a:extLst>
              <a:ext uri="{FF2B5EF4-FFF2-40B4-BE49-F238E27FC236}">
                <a16:creationId xmlns:a16="http://schemas.microsoft.com/office/drawing/2014/main" id="{B1045A81-ACEF-490A-18E7-984002BEF3EB}"/>
              </a:ext>
            </a:extLst>
          </p:cNvPr>
          <p:cNvSpPr txBox="1"/>
          <p:nvPr/>
        </p:nvSpPr>
        <p:spPr>
          <a:xfrm>
            <a:off x="3657600" y="2991415"/>
            <a:ext cx="7315200" cy="2246769"/>
          </a:xfrm>
          <a:prstGeom prst="rect">
            <a:avLst/>
          </a:prstGeom>
          <a:noFill/>
        </p:spPr>
        <p:txBody>
          <a:bodyPr wrap="square">
            <a:spAutoFit/>
          </a:bodyPr>
          <a:lstStyle/>
          <a:p>
            <a:r>
              <a:rPr lang="en-US" sz="2800" dirty="0">
                <a:latin typeface="Lub Dub Medium" panose="020B0603030403020204" pitchFamily="34" charset="0"/>
              </a:rPr>
              <a:t>7. Rhythm control is typically preferred over rate control for atrial arrhythmias in complex patients, such as those with a systemic right ventricle or Fontan circulation.</a:t>
            </a:r>
          </a:p>
        </p:txBody>
      </p:sp>
    </p:spTree>
    <p:extLst>
      <p:ext uri="{BB962C8B-B14F-4D97-AF65-F5344CB8AC3E}">
        <p14:creationId xmlns:p14="http://schemas.microsoft.com/office/powerpoint/2010/main" val="42010065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EAF5F95-2A0B-B805-5DE8-E43A005D6454}"/>
              </a:ext>
            </a:extLst>
          </p:cNvPr>
          <p:cNvSpPr>
            <a:spLocks noGrp="1"/>
          </p:cNvSpPr>
          <p:nvPr/>
        </p:nvSpPr>
        <p:spPr>
          <a:xfrm>
            <a:off x="4400550" y="1600200"/>
            <a:ext cx="588645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Top Take-Home Messages</a:t>
            </a:r>
          </a:p>
        </p:txBody>
      </p:sp>
      <p:sp>
        <p:nvSpPr>
          <p:cNvPr id="4" name="TextBox 3">
            <a:extLst>
              <a:ext uri="{FF2B5EF4-FFF2-40B4-BE49-F238E27FC236}">
                <a16:creationId xmlns:a16="http://schemas.microsoft.com/office/drawing/2014/main" id="{453EA88E-11CF-3D07-A5C3-7B02159D9027}"/>
              </a:ext>
            </a:extLst>
          </p:cNvPr>
          <p:cNvSpPr txBox="1"/>
          <p:nvPr/>
        </p:nvSpPr>
        <p:spPr>
          <a:xfrm>
            <a:off x="3124200" y="2775972"/>
            <a:ext cx="8382000" cy="2677656"/>
          </a:xfrm>
          <a:prstGeom prst="rect">
            <a:avLst/>
          </a:prstGeom>
          <a:noFill/>
        </p:spPr>
        <p:txBody>
          <a:bodyPr wrap="square">
            <a:spAutoFit/>
          </a:bodyPr>
          <a:lstStyle/>
          <a:p>
            <a:r>
              <a:rPr lang="en-US" sz="2800" dirty="0">
                <a:latin typeface="Lub Dub Medium" panose="020B0603030403020204" pitchFamily="34" charset="0"/>
              </a:rPr>
              <a:t>8. New recommendations on guideline-directed medical therapy for heart failure in patients with ACHD include people with a systemic right or left ventricle and discussions of pacing strategies for a systemic right ventricle and Fontan circulation.</a:t>
            </a:r>
          </a:p>
        </p:txBody>
      </p:sp>
    </p:spTree>
    <p:extLst>
      <p:ext uri="{BB962C8B-B14F-4D97-AF65-F5344CB8AC3E}">
        <p14:creationId xmlns:p14="http://schemas.microsoft.com/office/powerpoint/2010/main" val="21786965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39</a:t>
            </a:fld>
            <a:endParaRPr lang="en-US" dirty="0"/>
          </a:p>
        </p:txBody>
      </p:sp>
      <p:sp>
        <p:nvSpPr>
          <p:cNvPr id="2" name="Title 3">
            <a:extLst>
              <a:ext uri="{FF2B5EF4-FFF2-40B4-BE49-F238E27FC236}">
                <a16:creationId xmlns:a16="http://schemas.microsoft.com/office/drawing/2014/main" id="{8AA7277A-0E29-A8F0-530F-CD8A56CC8AC3}"/>
              </a:ext>
            </a:extLst>
          </p:cNvPr>
          <p:cNvSpPr>
            <a:spLocks noGrp="1"/>
          </p:cNvSpPr>
          <p:nvPr/>
        </p:nvSpPr>
        <p:spPr>
          <a:xfrm>
            <a:off x="4400550" y="1600200"/>
            <a:ext cx="588645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Top Take-Home Messages</a:t>
            </a:r>
          </a:p>
        </p:txBody>
      </p:sp>
      <p:sp>
        <p:nvSpPr>
          <p:cNvPr id="4" name="TextBox 3">
            <a:extLst>
              <a:ext uri="{FF2B5EF4-FFF2-40B4-BE49-F238E27FC236}">
                <a16:creationId xmlns:a16="http://schemas.microsoft.com/office/drawing/2014/main" id="{32EE03E7-6FE0-5B8A-18C4-5A8766680846}"/>
              </a:ext>
            </a:extLst>
          </p:cNvPr>
          <p:cNvSpPr txBox="1"/>
          <p:nvPr/>
        </p:nvSpPr>
        <p:spPr>
          <a:xfrm>
            <a:off x="3200400" y="2991415"/>
            <a:ext cx="8229600" cy="2246769"/>
          </a:xfrm>
          <a:prstGeom prst="rect">
            <a:avLst/>
          </a:prstGeom>
          <a:noFill/>
        </p:spPr>
        <p:txBody>
          <a:bodyPr wrap="square">
            <a:spAutoFit/>
          </a:bodyPr>
          <a:lstStyle/>
          <a:p>
            <a:r>
              <a:rPr lang="en-US" sz="2800" dirty="0">
                <a:latin typeface="Lub Dub Medium" panose="020B0603030403020204" pitchFamily="34" charset="0"/>
              </a:rPr>
              <a:t>9. Patients with Eisenmenger syndrome can be treated with pulmonary vasodilators, using either phosphodiesterase-5 inhibitors or endothelin receptor antagonists as initial therapy.</a:t>
            </a:r>
          </a:p>
        </p:txBody>
      </p:sp>
    </p:spTree>
    <p:extLst>
      <p:ext uri="{BB962C8B-B14F-4D97-AF65-F5344CB8AC3E}">
        <p14:creationId xmlns:p14="http://schemas.microsoft.com/office/powerpoint/2010/main" val="379393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8DFB6-8F60-EBCB-8FC7-4FB9C64D336A}"/>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BFA0B613-E742-D8E8-9F12-FAC0813993F3}"/>
              </a:ext>
            </a:extLst>
          </p:cNvPr>
          <p:cNvSpPr>
            <a:spLocks noGrp="1"/>
          </p:cNvSpPr>
          <p:nvPr/>
        </p:nvSpPr>
        <p:spPr>
          <a:xfrm>
            <a:off x="4914898" y="505325"/>
            <a:ext cx="4800599"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 What Is New</a:t>
            </a:r>
          </a:p>
        </p:txBody>
      </p:sp>
      <p:graphicFrame>
        <p:nvGraphicFramePr>
          <p:cNvPr id="3" name="Table 2">
            <a:extLst>
              <a:ext uri="{FF2B5EF4-FFF2-40B4-BE49-F238E27FC236}">
                <a16:creationId xmlns:a16="http://schemas.microsoft.com/office/drawing/2014/main" id="{D1C39542-39C7-2836-3E3D-960F59511085}"/>
              </a:ext>
            </a:extLst>
          </p:cNvPr>
          <p:cNvGraphicFramePr>
            <a:graphicFrameLocks noGrp="1"/>
          </p:cNvGraphicFramePr>
          <p:nvPr>
            <p:extLst>
              <p:ext uri="{D42A27DB-BD31-4B8C-83A1-F6EECF244321}">
                <p14:modId xmlns:p14="http://schemas.microsoft.com/office/powerpoint/2010/main" val="2600402967"/>
              </p:ext>
            </p:extLst>
          </p:nvPr>
        </p:nvGraphicFramePr>
        <p:xfrm>
          <a:off x="1352548" y="1345334"/>
          <a:ext cx="11925301" cy="5538931"/>
        </p:xfrm>
        <a:graphic>
          <a:graphicData uri="http://schemas.openxmlformats.org/drawingml/2006/table">
            <a:tbl>
              <a:tblPr firstRow="1" firstCol="1" bandRow="1"/>
              <a:tblGrid>
                <a:gridCol w="1585875">
                  <a:extLst>
                    <a:ext uri="{9D8B030D-6E8A-4147-A177-3AD203B41FA5}">
                      <a16:colId xmlns:a16="http://schemas.microsoft.com/office/drawing/2014/main" val="2823047551"/>
                    </a:ext>
                  </a:extLst>
                </a:gridCol>
                <a:gridCol w="2204608">
                  <a:extLst>
                    <a:ext uri="{9D8B030D-6E8A-4147-A177-3AD203B41FA5}">
                      <a16:colId xmlns:a16="http://schemas.microsoft.com/office/drawing/2014/main" val="4252544029"/>
                    </a:ext>
                  </a:extLst>
                </a:gridCol>
                <a:gridCol w="3347156">
                  <a:extLst>
                    <a:ext uri="{9D8B030D-6E8A-4147-A177-3AD203B41FA5}">
                      <a16:colId xmlns:a16="http://schemas.microsoft.com/office/drawing/2014/main" val="1972197679"/>
                    </a:ext>
                  </a:extLst>
                </a:gridCol>
                <a:gridCol w="4787662">
                  <a:extLst>
                    <a:ext uri="{9D8B030D-6E8A-4147-A177-3AD203B41FA5}">
                      <a16:colId xmlns:a16="http://schemas.microsoft.com/office/drawing/2014/main" val="792247852"/>
                    </a:ext>
                  </a:extLst>
                </a:gridCol>
              </a:tblGrid>
              <a:tr h="0">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lang="en-US" sz="1800" b="1" dirty="0">
                          <a:effectLst/>
                          <a:latin typeface="Times New Roman" panose="02020603050405020304" pitchFamily="18" charset="0"/>
                          <a:ea typeface="Times New Roman" panose="02020603050405020304" pitchFamily="18" charset="0"/>
                        </a:rPr>
                        <a:t>New or Revised</a:t>
                      </a:r>
                      <a:endParaRPr lang="en-US" sz="1800" dirty="0">
                        <a:effectLst/>
                        <a:latin typeface="Times New Roman" panose="02020603050405020304" pitchFamily="18" charset="0"/>
                        <a:ea typeface="Times New Roman" panose="02020603050405020304" pitchFamily="18" charset="0"/>
                      </a:endParaRPr>
                    </a:p>
                  </a:txBody>
                  <a:tcPr marL="51988" marR="51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lang="en-US" sz="1800" b="1" dirty="0">
                          <a:effectLst/>
                          <a:latin typeface="Times New Roman" panose="02020603050405020304" pitchFamily="18" charset="0"/>
                          <a:ea typeface="Times New Roman" panose="02020603050405020304" pitchFamily="18" charset="0"/>
                        </a:rPr>
                        <a:t>Section Title</a:t>
                      </a:r>
                      <a:endParaRPr lang="en-US" sz="1800" dirty="0">
                        <a:effectLst/>
                        <a:latin typeface="Times New Roman" panose="02020603050405020304" pitchFamily="18" charset="0"/>
                        <a:ea typeface="Times New Roman" panose="02020603050405020304" pitchFamily="18" charset="0"/>
                      </a:endParaRPr>
                    </a:p>
                  </a:txBody>
                  <a:tcPr marL="51988" marR="51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lang="en-US" sz="1800" b="1" dirty="0">
                          <a:effectLst/>
                          <a:latin typeface="Times New Roman" panose="02020603050405020304" pitchFamily="18" charset="0"/>
                          <a:ea typeface="Times New Roman" panose="02020603050405020304" pitchFamily="18" charset="0"/>
                        </a:rPr>
                        <a:t>2018 Recommendation</a:t>
                      </a:r>
                      <a:endParaRPr lang="en-US" sz="1800" dirty="0">
                        <a:effectLst/>
                        <a:latin typeface="Times New Roman" panose="02020603050405020304" pitchFamily="18" charset="0"/>
                        <a:ea typeface="Times New Roman" panose="02020603050405020304" pitchFamily="18" charset="0"/>
                      </a:endParaRPr>
                    </a:p>
                  </a:txBody>
                  <a:tcPr marL="51988" marR="51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lang="en-US" sz="1800" b="1" dirty="0">
                          <a:effectLst/>
                          <a:latin typeface="Times New Roman" panose="02020603050405020304" pitchFamily="18" charset="0"/>
                          <a:ea typeface="Times New Roman" panose="02020603050405020304" pitchFamily="18" charset="0"/>
                        </a:rPr>
                        <a:t>2025 Recommendation</a:t>
                      </a:r>
                      <a:endParaRPr lang="en-US" sz="1800" dirty="0">
                        <a:effectLst/>
                        <a:latin typeface="Times New Roman" panose="02020603050405020304" pitchFamily="18" charset="0"/>
                        <a:ea typeface="Times New Roman" panose="02020603050405020304" pitchFamily="18" charset="0"/>
                      </a:endParaRPr>
                    </a:p>
                  </a:txBody>
                  <a:tcPr marL="51988" marR="51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26670725"/>
                  </a:ext>
                </a:extLst>
              </a:tr>
              <a:tr h="1230892">
                <a:tc>
                  <a:txBody>
                    <a:bodyPr/>
                    <a:lstStyle/>
                    <a:p>
                      <a:pPr marL="0" marR="0">
                        <a:lnSpc>
                          <a:spcPct val="20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New</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1988" marR="51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3.1.2. The ACHD Program and Cardiologists </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1988" marR="51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N/A</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1988" marR="51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COR 1: Patients in adult congenital heart disease (ACHD) anatomic–physiological (AP) class IA should have at least 1 evaluation by an ACHD cardiologist to develop a plan of care.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1988" marR="51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4278607"/>
                  </a:ext>
                </a:extLst>
              </a:tr>
              <a:tr h="1969427">
                <a:tc>
                  <a:txBody>
                    <a:bodyPr/>
                    <a:lstStyle/>
                    <a:p>
                      <a:pPr marL="0" marR="0">
                        <a:lnSpc>
                          <a:spcPct val="2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1988" marR="51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3.2. Expertise for Noncardiac Surgery</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1988" marR="51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N/A</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1988" marR="51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COR 1: In patients with ACHD AP classifications IC–D, IIB–D, and IIIA–D who undergo noncardiac procedures, postprocedural care should involve collaboration with an ACHD cardiologist to incorporate expert opinion, provide guideline-based medical therapy (GDMT), and improve outcomes.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1988" marR="51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9706207"/>
                  </a:ext>
                </a:extLst>
              </a:tr>
              <a:tr h="1789972">
                <a:tc>
                  <a:txBody>
                    <a:bodyPr/>
                    <a:lstStyle/>
                    <a:p>
                      <a:pPr marL="0" marR="0">
                        <a:lnSpc>
                          <a:spcPct val="2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1988" marR="51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3.2. Expertise for Noncardiac Surgery</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1988" marR="51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N/A</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1988" marR="51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COR 1: In patients with ACHD AP classifications IC–D, IIC–D, and IIIA–D, anesthesia for noncardiac procedures should be administered by, or in collaboration or consultation with, an anesthesiologist with ACHD expertise to reduce the likelihood of perioperative complications.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1988" marR="51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4436625"/>
                  </a:ext>
                </a:extLst>
              </a:tr>
            </a:tbl>
          </a:graphicData>
        </a:graphic>
      </p:graphicFrame>
      <p:sp>
        <p:nvSpPr>
          <p:cNvPr id="5" name="TextBox 4">
            <a:extLst>
              <a:ext uri="{FF2B5EF4-FFF2-40B4-BE49-F238E27FC236}">
                <a16:creationId xmlns:a16="http://schemas.microsoft.com/office/drawing/2014/main" id="{BB49F990-D409-651F-F82D-D47E73BA4F9B}"/>
              </a:ext>
            </a:extLst>
          </p:cNvPr>
          <p:cNvSpPr txBox="1"/>
          <p:nvPr/>
        </p:nvSpPr>
        <p:spPr>
          <a:xfrm>
            <a:off x="1352548" y="7086601"/>
            <a:ext cx="3295652" cy="276999"/>
          </a:xfrm>
          <a:prstGeom prst="rect">
            <a:avLst/>
          </a:prstGeom>
          <a:noFill/>
        </p:spPr>
        <p:txBody>
          <a:bodyPr wrap="square">
            <a:spAutoFit/>
          </a:bodyPr>
          <a:lstStyle/>
          <a:p>
            <a:r>
              <a:rPr lang="en-US" sz="1200" dirty="0">
                <a:latin typeface="Lub Dub Medium" panose="020B0603030403020204" pitchFamily="34" charset="0"/>
              </a:rPr>
              <a:t>COR indicates Class of Recommendation.</a:t>
            </a:r>
          </a:p>
        </p:txBody>
      </p:sp>
    </p:spTree>
    <p:extLst>
      <p:ext uri="{BB962C8B-B14F-4D97-AF65-F5344CB8AC3E}">
        <p14:creationId xmlns:p14="http://schemas.microsoft.com/office/powerpoint/2010/main" val="29604145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C9540A8F-FC97-F868-BC9A-EE699EE16899}"/>
              </a:ext>
            </a:extLst>
          </p:cNvPr>
          <p:cNvSpPr>
            <a:spLocks noGrp="1"/>
          </p:cNvSpPr>
          <p:nvPr/>
        </p:nvSpPr>
        <p:spPr>
          <a:xfrm>
            <a:off x="4400550" y="1600200"/>
            <a:ext cx="588645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Top Take-Home Messages</a:t>
            </a:r>
          </a:p>
        </p:txBody>
      </p:sp>
      <p:sp>
        <p:nvSpPr>
          <p:cNvPr id="4" name="TextBox 3">
            <a:extLst>
              <a:ext uri="{FF2B5EF4-FFF2-40B4-BE49-F238E27FC236}">
                <a16:creationId xmlns:a16="http://schemas.microsoft.com/office/drawing/2014/main" id="{493A04F0-C7FB-1FDE-9E50-B0AC7A1EB882}"/>
              </a:ext>
            </a:extLst>
          </p:cNvPr>
          <p:cNvSpPr txBox="1"/>
          <p:nvPr/>
        </p:nvSpPr>
        <p:spPr>
          <a:xfrm>
            <a:off x="3352800" y="2991415"/>
            <a:ext cx="7924800" cy="2246769"/>
          </a:xfrm>
          <a:prstGeom prst="rect">
            <a:avLst/>
          </a:prstGeom>
          <a:noFill/>
        </p:spPr>
        <p:txBody>
          <a:bodyPr wrap="square">
            <a:spAutoFit/>
          </a:bodyPr>
          <a:lstStyle/>
          <a:p>
            <a:r>
              <a:rPr lang="en-US" sz="2800" dirty="0">
                <a:latin typeface="Lub Dub Medium" panose="020B0603030403020204" pitchFamily="34" charset="0"/>
              </a:rPr>
              <a:t>10. Fontan screening for liver disease includes recommendations for at least annual imaging and laboratory evaluation, including alpha-fetoprotein, and at least 1 consultation with a hepatologist.</a:t>
            </a:r>
          </a:p>
        </p:txBody>
      </p:sp>
    </p:spTree>
    <p:extLst>
      <p:ext uri="{BB962C8B-B14F-4D97-AF65-F5344CB8AC3E}">
        <p14:creationId xmlns:p14="http://schemas.microsoft.com/office/powerpoint/2010/main" val="25234246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4E1E6A3-028E-AA93-5583-1E08E72DAE19}"/>
              </a:ext>
            </a:extLst>
          </p:cNvPr>
          <p:cNvSpPr>
            <a:spLocks noGrp="1"/>
          </p:cNvSpPr>
          <p:nvPr>
            <p:ph type="sldNum" sz="quarter" idx="4"/>
          </p:nvPr>
        </p:nvSpPr>
        <p:spPr/>
        <p:txBody>
          <a:bodyPr/>
          <a:lstStyle/>
          <a:p>
            <a:fld id="{01CD3B2E-BC1C-6C4D-9D91-A67B950EE325}" type="slidenum">
              <a:rPr lang="en-US" smtClean="0"/>
              <a:pPr/>
              <a:t>41</a:t>
            </a:fld>
            <a:endParaRPr lang="en-US" dirty="0"/>
          </a:p>
        </p:txBody>
      </p:sp>
      <p:sp>
        <p:nvSpPr>
          <p:cNvPr id="6" name="TextBox 5">
            <a:extLst>
              <a:ext uri="{FF2B5EF4-FFF2-40B4-BE49-F238E27FC236}">
                <a16:creationId xmlns:a16="http://schemas.microsoft.com/office/drawing/2014/main" id="{8CA4A8E2-C177-B063-BBC2-F21946D2CA26}"/>
              </a:ext>
            </a:extLst>
          </p:cNvPr>
          <p:cNvSpPr txBox="1"/>
          <p:nvPr/>
        </p:nvSpPr>
        <p:spPr>
          <a:xfrm>
            <a:off x="2933700" y="910294"/>
            <a:ext cx="8763000" cy="954107"/>
          </a:xfrm>
          <a:prstGeom prst="rect">
            <a:avLst/>
          </a:prstGeom>
          <a:noFill/>
        </p:spPr>
        <p:txBody>
          <a:bodyPr wrap="square">
            <a:spAutoFit/>
          </a:bodyPr>
          <a:lstStyle/>
          <a:p>
            <a:r>
              <a:rPr lang="en-US" sz="2800" dirty="0">
                <a:latin typeface="Lub Dub Medium" panose="020B0603030403020204" pitchFamily="34" charset="0"/>
              </a:rPr>
              <a:t>Table 4. ACHD AP Classification (CHD Anatomy + Physiological Stage = ACHD AP Classification)</a:t>
            </a:r>
          </a:p>
        </p:txBody>
      </p:sp>
      <p:graphicFrame>
        <p:nvGraphicFramePr>
          <p:cNvPr id="7" name="Table 6">
            <a:extLst>
              <a:ext uri="{FF2B5EF4-FFF2-40B4-BE49-F238E27FC236}">
                <a16:creationId xmlns:a16="http://schemas.microsoft.com/office/drawing/2014/main" id="{C56A024C-5109-5A9D-EF42-DF98C61DA9B8}"/>
              </a:ext>
            </a:extLst>
          </p:cNvPr>
          <p:cNvGraphicFramePr>
            <a:graphicFrameLocks noGrp="1"/>
          </p:cNvGraphicFramePr>
          <p:nvPr>
            <p:extLst>
              <p:ext uri="{D42A27DB-BD31-4B8C-83A1-F6EECF244321}">
                <p14:modId xmlns:p14="http://schemas.microsoft.com/office/powerpoint/2010/main" val="1419062705"/>
              </p:ext>
            </p:extLst>
          </p:nvPr>
        </p:nvGraphicFramePr>
        <p:xfrm>
          <a:off x="3695700" y="2133600"/>
          <a:ext cx="7239000" cy="4708652"/>
        </p:xfrm>
        <a:graphic>
          <a:graphicData uri="http://schemas.openxmlformats.org/drawingml/2006/table">
            <a:tbl>
              <a:tblPr firstRow="1" firstCol="1" bandRow="1"/>
              <a:tblGrid>
                <a:gridCol w="7239000">
                  <a:extLst>
                    <a:ext uri="{9D8B030D-6E8A-4147-A177-3AD203B41FA5}">
                      <a16:colId xmlns:a16="http://schemas.microsoft.com/office/drawing/2014/main" val="2673661043"/>
                    </a:ext>
                  </a:extLst>
                </a:gridCol>
              </a:tblGrid>
              <a:tr h="307135">
                <a:tc>
                  <a:txBody>
                    <a:bodyPr/>
                    <a:lstStyle/>
                    <a:p>
                      <a:pPr marL="0" marR="0" fontAlgn="base">
                        <a:lnSpc>
                          <a:spcPct val="150000"/>
                        </a:lnSpc>
                        <a:spcAft>
                          <a:spcPts val="800"/>
                        </a:spcAft>
                        <a:buNone/>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CONGENITAL HEART DISEASE ANATOMY </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482766332"/>
                  </a:ext>
                </a:extLst>
              </a:tr>
              <a:tr h="307135">
                <a:tc>
                  <a:txBody>
                    <a:bodyPr/>
                    <a:lstStyle/>
                    <a:p>
                      <a:pPr marL="0" marR="0" fontAlgn="base">
                        <a:lnSpc>
                          <a:spcPct val="15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I: Simple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425714428"/>
                  </a:ext>
                </a:extLst>
              </a:tr>
              <a:tr h="307135">
                <a:tc>
                  <a:txBody>
                    <a:bodyPr/>
                    <a:lstStyle/>
                    <a:p>
                      <a:pPr marL="0" marR="0" fontAlgn="base">
                        <a:lnSpc>
                          <a:spcPct val="15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Ostium secundum ASD</a:t>
                      </a: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438795208"/>
                  </a:ext>
                </a:extLst>
              </a:tr>
              <a:tr h="307135">
                <a:tc>
                  <a:txBody>
                    <a:bodyPr/>
                    <a:lstStyle/>
                    <a:p>
                      <a:pPr marL="0" marR="0">
                        <a:lnSpc>
                          <a:spcPct val="15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Patent ductus arteriosus </a:t>
                      </a:r>
                    </a:p>
                  </a:txBody>
                  <a:tcPr marL="0" marR="0" marT="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989297848"/>
                  </a:ext>
                </a:extLst>
              </a:tr>
              <a:tr h="307135">
                <a:tc>
                  <a:txBody>
                    <a:bodyPr/>
                    <a:lstStyle/>
                    <a:p>
                      <a:pPr marL="0" marR="0">
                        <a:lnSpc>
                          <a:spcPct val="15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Ventricular septal defect</a:t>
                      </a:r>
                    </a:p>
                  </a:txBody>
                  <a:tcPr marL="0" marR="0" marT="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110607509"/>
                  </a:ext>
                </a:extLst>
              </a:tr>
              <a:tr h="307135">
                <a:tc>
                  <a:txBody>
                    <a:bodyPr/>
                    <a:lstStyle/>
                    <a:p>
                      <a:pPr marL="0" marR="0" fontAlgn="base">
                        <a:lnSpc>
                          <a:spcPct val="15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Pulmonic stenosis</a:t>
                      </a:r>
                    </a:p>
                  </a:txBody>
                  <a:tcPr marL="0" marR="0" marT="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584666360"/>
                  </a:ext>
                </a:extLst>
              </a:tr>
              <a:tr h="307135">
                <a:tc>
                  <a:txBody>
                    <a:bodyPr/>
                    <a:lstStyle/>
                    <a:p>
                      <a:pPr marL="0" marR="0" fontAlgn="base">
                        <a:lnSpc>
                          <a:spcPct val="15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II: Moderate Complexity</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450750729"/>
                  </a:ext>
                </a:extLst>
              </a:tr>
              <a:tr h="307135">
                <a:tc>
                  <a:txBody>
                    <a:bodyPr/>
                    <a:lstStyle/>
                    <a:p>
                      <a:pPr marL="0" marR="0" fontAlgn="base">
                        <a:lnSpc>
                          <a:spcPct val="15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Anomalous aortic origin of a coronary artery from the opposite sinus</a:t>
                      </a: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902371247"/>
                  </a:ext>
                </a:extLst>
              </a:tr>
              <a:tr h="307135">
                <a:tc>
                  <a:txBody>
                    <a:bodyPr/>
                    <a:lstStyle/>
                    <a:p>
                      <a:pPr marL="0" marR="0" fontAlgn="base">
                        <a:lnSpc>
                          <a:spcPct val="15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Anomalous coronary artery arising from the pulmonary artery</a:t>
                      </a: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076737682"/>
                  </a:ext>
                </a:extLst>
              </a:tr>
              <a:tr h="307135">
                <a:tc>
                  <a:txBody>
                    <a:bodyPr/>
                    <a:lstStyle/>
                    <a:p>
                      <a:pPr marL="0" marR="0" fontAlgn="base">
                        <a:lnSpc>
                          <a:spcPct val="15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Anomalous pulmonary venous connection, partial or total</a:t>
                      </a: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663413839"/>
                  </a:ext>
                </a:extLst>
              </a:tr>
              <a:tr h="307135">
                <a:tc>
                  <a:txBody>
                    <a:bodyPr/>
                    <a:lstStyle/>
                    <a:p>
                      <a:pPr marL="0" marR="0" fontAlgn="base">
                        <a:lnSpc>
                          <a:spcPct val="15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Atrioventricular septal defect (partial or complete)</a:t>
                      </a: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086143538"/>
                  </a:ext>
                </a:extLst>
              </a:tr>
              <a:tr h="307135">
                <a:tc>
                  <a:txBody>
                    <a:bodyPr/>
                    <a:lstStyle/>
                    <a:p>
                      <a:pPr marL="0" marR="0" fontAlgn="base">
                        <a:lnSpc>
                          <a:spcPct val="15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Congenital aortic valve disease</a:t>
                      </a:r>
                    </a:p>
                  </a:txBody>
                  <a:tcPr marL="0" marR="0" marT="0"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177225119"/>
                  </a:ext>
                </a:extLst>
              </a:tr>
              <a:tr h="307135">
                <a:tc>
                  <a:txBody>
                    <a:bodyPr/>
                    <a:lstStyle/>
                    <a:p>
                      <a:pPr marL="0" marR="0" fontAlgn="base">
                        <a:lnSpc>
                          <a:spcPct val="150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Congenital mitral valve disease</a:t>
                      </a: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860849348"/>
                  </a:ext>
                </a:extLst>
              </a:tr>
            </a:tbl>
          </a:graphicData>
        </a:graphic>
      </p:graphicFrame>
    </p:spTree>
    <p:extLst>
      <p:ext uri="{BB962C8B-B14F-4D97-AF65-F5344CB8AC3E}">
        <p14:creationId xmlns:p14="http://schemas.microsoft.com/office/powerpoint/2010/main" val="4458759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5A1A59C-E159-7A11-552D-8A343EA8C973}"/>
              </a:ext>
            </a:extLst>
          </p:cNvPr>
          <p:cNvSpPr>
            <a:spLocks noGrp="1"/>
          </p:cNvSpPr>
          <p:nvPr>
            <p:ph type="sldNum" sz="quarter" idx="4"/>
          </p:nvPr>
        </p:nvSpPr>
        <p:spPr/>
        <p:txBody>
          <a:bodyPr/>
          <a:lstStyle/>
          <a:p>
            <a:fld id="{01CD3B2E-BC1C-6C4D-9D91-A67B950EE325}" type="slidenum">
              <a:rPr lang="en-US" smtClean="0"/>
              <a:pPr/>
              <a:t>42</a:t>
            </a:fld>
            <a:endParaRPr lang="en-US" dirty="0"/>
          </a:p>
        </p:txBody>
      </p:sp>
      <p:sp>
        <p:nvSpPr>
          <p:cNvPr id="6" name="TextBox 5">
            <a:extLst>
              <a:ext uri="{FF2B5EF4-FFF2-40B4-BE49-F238E27FC236}">
                <a16:creationId xmlns:a16="http://schemas.microsoft.com/office/drawing/2014/main" id="{8E891A78-936F-C907-0D4A-BFB096D86373}"/>
              </a:ext>
            </a:extLst>
          </p:cNvPr>
          <p:cNvSpPr txBox="1"/>
          <p:nvPr/>
        </p:nvSpPr>
        <p:spPr>
          <a:xfrm>
            <a:off x="3505199" y="298099"/>
            <a:ext cx="7620000" cy="1384995"/>
          </a:xfrm>
          <a:prstGeom prst="rect">
            <a:avLst/>
          </a:prstGeom>
          <a:noFill/>
        </p:spPr>
        <p:txBody>
          <a:bodyPr wrap="square">
            <a:spAutoFit/>
          </a:bodyPr>
          <a:lstStyle/>
          <a:p>
            <a:r>
              <a:rPr lang="en-US" sz="2800" dirty="0">
                <a:latin typeface="Lub Dub Medium" panose="020B0603030403020204" pitchFamily="34" charset="0"/>
              </a:rPr>
              <a:t>Table 4. ACHD AP Classification (CHD Anatomy + Physiological Stage = ACHD AP Classification)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9" name="Table 8">
            <a:extLst>
              <a:ext uri="{FF2B5EF4-FFF2-40B4-BE49-F238E27FC236}">
                <a16:creationId xmlns:a16="http://schemas.microsoft.com/office/drawing/2014/main" id="{A6397A99-BD7F-75D8-96D4-D93439AB4F54}"/>
              </a:ext>
            </a:extLst>
          </p:cNvPr>
          <p:cNvGraphicFramePr>
            <a:graphicFrameLocks noGrp="1"/>
          </p:cNvGraphicFramePr>
          <p:nvPr>
            <p:extLst>
              <p:ext uri="{D42A27DB-BD31-4B8C-83A1-F6EECF244321}">
                <p14:modId xmlns:p14="http://schemas.microsoft.com/office/powerpoint/2010/main" val="1346518245"/>
              </p:ext>
            </p:extLst>
          </p:nvPr>
        </p:nvGraphicFramePr>
        <p:xfrm>
          <a:off x="3637547" y="1981200"/>
          <a:ext cx="7355305" cy="5257803"/>
        </p:xfrm>
        <a:graphic>
          <a:graphicData uri="http://schemas.openxmlformats.org/drawingml/2006/table">
            <a:tbl>
              <a:tblPr firstRow="1" firstCol="1" bandRow="1"/>
              <a:tblGrid>
                <a:gridCol w="7355305">
                  <a:extLst>
                    <a:ext uri="{9D8B030D-6E8A-4147-A177-3AD203B41FA5}">
                      <a16:colId xmlns:a16="http://schemas.microsoft.com/office/drawing/2014/main" val="1260709176"/>
                    </a:ext>
                  </a:extLst>
                </a:gridCol>
              </a:tblGrid>
              <a:tr h="396155">
                <a:tc>
                  <a:txBody>
                    <a:bodyPr/>
                    <a:lstStyle/>
                    <a:p>
                      <a:pPr marL="0" marR="0" fontAlgn="base">
                        <a:lnSpc>
                          <a:spcPct val="15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Coarctation of the aorta</a:t>
                      </a: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411880001"/>
                  </a:ext>
                </a:extLst>
              </a:tr>
              <a:tr h="396155">
                <a:tc>
                  <a:txBody>
                    <a:bodyPr/>
                    <a:lstStyle/>
                    <a:p>
                      <a:pPr marL="0" marR="0">
                        <a:lnSpc>
                          <a:spcPct val="15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Cor triatriatum sinister</a:t>
                      </a:r>
                    </a:p>
                  </a:txBody>
                  <a:tcPr marL="0" marR="0" marT="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583727958"/>
                  </a:ext>
                </a:extLst>
              </a:tr>
              <a:tr h="396155">
                <a:tc>
                  <a:txBody>
                    <a:bodyPr/>
                    <a:lstStyle/>
                    <a:p>
                      <a:pPr marL="0" marR="0" fontAlgn="base">
                        <a:lnSpc>
                          <a:spcPct val="15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Dextro-TGA after arterial switch operation</a:t>
                      </a:r>
                    </a:p>
                  </a:txBody>
                  <a:tcPr marL="0" marR="0" marT="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822273624"/>
                  </a:ext>
                </a:extLst>
              </a:tr>
              <a:tr h="396155">
                <a:tc>
                  <a:txBody>
                    <a:bodyPr/>
                    <a:lstStyle/>
                    <a:p>
                      <a:pPr marL="0" marR="0" fontAlgn="base">
                        <a:lnSpc>
                          <a:spcPct val="15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Ebstein anomaly </a:t>
                      </a:r>
                    </a:p>
                  </a:txBody>
                  <a:tcPr marL="0" marR="0" marT="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498882221"/>
                  </a:ext>
                </a:extLst>
              </a:tr>
              <a:tr h="846204">
                <a:tc>
                  <a:txBody>
                    <a:bodyPr/>
                    <a:lstStyle/>
                    <a:p>
                      <a:pPr marL="0" marR="0" fontAlgn="base">
                        <a:lnSpc>
                          <a:spcPct val="15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Infundibular right ventricular outflow obstruction/double-chamber right ventricle</a:t>
                      </a: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538591420"/>
                  </a:ext>
                </a:extLst>
              </a:tr>
              <a:tr h="396155">
                <a:tc>
                  <a:txBody>
                    <a:bodyPr/>
                    <a:lstStyle/>
                    <a:p>
                      <a:pPr marL="0" marR="0" fontAlgn="base">
                        <a:lnSpc>
                          <a:spcPct val="15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Peripheral pulmonary artery stenosis</a:t>
                      </a: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582006775"/>
                  </a:ext>
                </a:extLst>
              </a:tr>
              <a:tr h="396155">
                <a:tc>
                  <a:txBody>
                    <a:bodyPr/>
                    <a:lstStyle/>
                    <a:p>
                      <a:pPr marL="0" marR="0" fontAlgn="base">
                        <a:lnSpc>
                          <a:spcPct val="15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Sinus venosus defect</a:t>
                      </a: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069872908"/>
                  </a:ext>
                </a:extLst>
              </a:tr>
              <a:tr h="846204">
                <a:tc>
                  <a:txBody>
                    <a:bodyPr/>
                    <a:lstStyle/>
                    <a:p>
                      <a:pPr marL="0" marR="0" fontAlgn="base">
                        <a:lnSpc>
                          <a:spcPct val="15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Subvalvular aortic stenosis (excluding hypertrophic cardiomyopathy, which these guidelines do not address)</a:t>
                      </a: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89754158"/>
                  </a:ext>
                </a:extLst>
              </a:tr>
              <a:tr h="396155">
                <a:tc>
                  <a:txBody>
                    <a:bodyPr/>
                    <a:lstStyle/>
                    <a:p>
                      <a:pPr marL="0" marR="0" fontAlgn="base">
                        <a:lnSpc>
                          <a:spcPct val="15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Supravalvar aortic stenosis</a:t>
                      </a: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90695184"/>
                  </a:ext>
                </a:extLst>
              </a:tr>
              <a:tr h="396155">
                <a:tc>
                  <a:txBody>
                    <a:bodyPr/>
                    <a:lstStyle/>
                    <a:p>
                      <a:pPr marL="0" marR="0" fontAlgn="base">
                        <a:lnSpc>
                          <a:spcPct val="15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Tetralogy of Fallot</a:t>
                      </a: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13840791"/>
                  </a:ext>
                </a:extLst>
              </a:tr>
              <a:tr h="396155">
                <a:tc>
                  <a:txBody>
                    <a:bodyPr/>
                    <a:lstStyle/>
                    <a:p>
                      <a:pPr marL="0" marR="0" fontAlgn="base">
                        <a:lnSpc>
                          <a:spcPct val="150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Vascular ring or sling</a:t>
                      </a: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271913542"/>
                  </a:ext>
                </a:extLst>
              </a:tr>
            </a:tbl>
          </a:graphicData>
        </a:graphic>
      </p:graphicFrame>
    </p:spTree>
    <p:extLst>
      <p:ext uri="{BB962C8B-B14F-4D97-AF65-F5344CB8AC3E}">
        <p14:creationId xmlns:p14="http://schemas.microsoft.com/office/powerpoint/2010/main" val="27824757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2C4BF8D-BAC6-DD32-F7D0-C62AEDE77D92}"/>
              </a:ext>
            </a:extLst>
          </p:cNvPr>
          <p:cNvSpPr>
            <a:spLocks noGrp="1"/>
          </p:cNvSpPr>
          <p:nvPr>
            <p:ph type="sldNum" sz="quarter" idx="4"/>
          </p:nvPr>
        </p:nvSpPr>
        <p:spPr/>
        <p:txBody>
          <a:bodyPr/>
          <a:lstStyle/>
          <a:p>
            <a:fld id="{01CD3B2E-BC1C-6C4D-9D91-A67B950EE325}" type="slidenum">
              <a:rPr lang="en-US" smtClean="0"/>
              <a:pPr/>
              <a:t>43</a:t>
            </a:fld>
            <a:endParaRPr lang="en-US" dirty="0"/>
          </a:p>
        </p:txBody>
      </p:sp>
      <p:graphicFrame>
        <p:nvGraphicFramePr>
          <p:cNvPr id="6" name="Table 5">
            <a:extLst>
              <a:ext uri="{FF2B5EF4-FFF2-40B4-BE49-F238E27FC236}">
                <a16:creationId xmlns:a16="http://schemas.microsoft.com/office/drawing/2014/main" id="{962B06EB-361B-F46B-9BF4-AEC100ACCDD8}"/>
              </a:ext>
            </a:extLst>
          </p:cNvPr>
          <p:cNvGraphicFramePr>
            <a:graphicFrameLocks noGrp="1"/>
          </p:cNvGraphicFramePr>
          <p:nvPr>
            <p:extLst>
              <p:ext uri="{D42A27DB-BD31-4B8C-83A1-F6EECF244321}">
                <p14:modId xmlns:p14="http://schemas.microsoft.com/office/powerpoint/2010/main" val="2694068492"/>
              </p:ext>
            </p:extLst>
          </p:nvPr>
        </p:nvGraphicFramePr>
        <p:xfrm>
          <a:off x="3223418" y="1828800"/>
          <a:ext cx="8183563" cy="4889664"/>
        </p:xfrm>
        <a:graphic>
          <a:graphicData uri="http://schemas.openxmlformats.org/drawingml/2006/table">
            <a:tbl>
              <a:tblPr firstRow="1" firstCol="1" bandRow="1"/>
              <a:tblGrid>
                <a:gridCol w="8183563">
                  <a:extLst>
                    <a:ext uri="{9D8B030D-6E8A-4147-A177-3AD203B41FA5}">
                      <a16:colId xmlns:a16="http://schemas.microsoft.com/office/drawing/2014/main" val="3117993970"/>
                    </a:ext>
                  </a:extLst>
                </a:gridCol>
              </a:tblGrid>
              <a:tr h="370450">
                <a:tc>
                  <a:txBody>
                    <a:bodyPr/>
                    <a:lstStyle/>
                    <a:p>
                      <a:pPr marL="0" marR="0" fontAlgn="base">
                        <a:lnSpc>
                          <a:spcPct val="15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III: Great Complexity (or Complex)</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344581909"/>
                  </a:ext>
                </a:extLst>
              </a:tr>
              <a:tr h="370450">
                <a:tc>
                  <a:txBody>
                    <a:bodyPr/>
                    <a:lstStyle/>
                    <a:p>
                      <a:pPr marL="0" marR="0" fontAlgn="base">
                        <a:lnSpc>
                          <a:spcPct val="15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Double-outlet ventricle</a:t>
                      </a: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875555273"/>
                  </a:ext>
                </a:extLst>
              </a:tr>
              <a:tr h="370450">
                <a:tc>
                  <a:txBody>
                    <a:bodyPr/>
                    <a:lstStyle/>
                    <a:p>
                      <a:pPr marL="0" marR="0" fontAlgn="base">
                        <a:lnSpc>
                          <a:spcPct val="15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Fontan physiology</a:t>
                      </a: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987738218"/>
                  </a:ext>
                </a:extLst>
              </a:tr>
              <a:tr h="370450">
                <a:tc>
                  <a:txBody>
                    <a:bodyPr/>
                    <a:lstStyle/>
                    <a:p>
                      <a:pPr marL="0" marR="0" fontAlgn="base">
                        <a:lnSpc>
                          <a:spcPct val="150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Interrupted aortic arch</a:t>
                      </a: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544302823"/>
                  </a:ext>
                </a:extLst>
              </a:tr>
              <a:tr h="370450">
                <a:tc>
                  <a:txBody>
                    <a:bodyPr/>
                    <a:lstStyle/>
                    <a:p>
                      <a:pPr marL="0" marR="0" fontAlgn="base">
                        <a:lnSpc>
                          <a:spcPct val="150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Pulmonary atresia (all forms, including tetralogy of Fallot with pulmonary atresia)</a:t>
                      </a: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429237060"/>
                  </a:ext>
                </a:extLst>
              </a:tr>
              <a:tr h="791298">
                <a:tc>
                  <a:txBody>
                    <a:bodyPr/>
                    <a:lstStyle/>
                    <a:p>
                      <a:pPr marL="0" marR="0" fontAlgn="base">
                        <a:lnSpc>
                          <a:spcPct val="150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Single-ventricle anatomy (including double-inlet left ventricle, tricuspid/mitral atresia, hypoplastic left heart, any other anatomic abnormality with a functionally single ventricle)</a:t>
                      </a: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32014163"/>
                  </a:ext>
                </a:extLst>
              </a:tr>
              <a:tr h="370450">
                <a:tc>
                  <a:txBody>
                    <a:bodyPr/>
                    <a:lstStyle/>
                    <a:p>
                      <a:pPr marL="0" marR="0" fontAlgn="base">
                        <a:lnSpc>
                          <a:spcPct val="15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Congenitally corrected TGA (CCTGA, levo-TGA)</a:t>
                      </a:r>
                    </a:p>
                  </a:txBody>
                  <a:tcPr marL="0" marR="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602587829"/>
                  </a:ext>
                </a:extLst>
              </a:tr>
              <a:tr h="370450">
                <a:tc>
                  <a:txBody>
                    <a:bodyPr/>
                    <a:lstStyle/>
                    <a:p>
                      <a:pPr marL="0" marR="0" fontAlgn="base">
                        <a:lnSpc>
                          <a:spcPct val="15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Dextro-TGA after atrial switch (Mustard/Senning) operation </a:t>
                      </a:r>
                    </a:p>
                  </a:txBody>
                  <a:tcPr marL="0" marR="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838486306"/>
                  </a:ext>
                </a:extLst>
              </a:tr>
              <a:tr h="370450">
                <a:tc>
                  <a:txBody>
                    <a:bodyPr/>
                    <a:lstStyle/>
                    <a:p>
                      <a:pPr marL="0" marR="0" fontAlgn="base">
                        <a:lnSpc>
                          <a:spcPct val="15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Dextro-TGA after Rastelli operation</a:t>
                      </a:r>
                    </a:p>
                  </a:txBody>
                  <a:tcPr marL="0" marR="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110037861"/>
                  </a:ext>
                </a:extLst>
              </a:tr>
              <a:tr h="370450">
                <a:tc>
                  <a:txBody>
                    <a:bodyPr/>
                    <a:lstStyle/>
                    <a:p>
                      <a:pPr marL="0" marR="0" fontAlgn="base">
                        <a:lnSpc>
                          <a:spcPct val="15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Truncus arteriosus</a:t>
                      </a: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957811565"/>
                  </a:ext>
                </a:extLst>
              </a:tr>
              <a:tr h="370450">
                <a:tc>
                  <a:txBody>
                    <a:bodyPr/>
                    <a:lstStyle/>
                    <a:p>
                      <a:pPr marL="0" marR="0" fontAlgn="base">
                        <a:lnSpc>
                          <a:spcPct val="150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Unrepaired or partially palliated cyanotic congenital heart defect </a:t>
                      </a:r>
                    </a:p>
                  </a:txBody>
                  <a:tcPr marL="0" marR="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075420905"/>
                  </a:ext>
                </a:extLst>
              </a:tr>
            </a:tbl>
          </a:graphicData>
        </a:graphic>
      </p:graphicFrame>
      <p:sp>
        <p:nvSpPr>
          <p:cNvPr id="7" name="TextBox 6">
            <a:extLst>
              <a:ext uri="{FF2B5EF4-FFF2-40B4-BE49-F238E27FC236}">
                <a16:creationId xmlns:a16="http://schemas.microsoft.com/office/drawing/2014/main" id="{95A39BE9-F4A7-D0E0-F038-85C493C978A3}"/>
              </a:ext>
            </a:extLst>
          </p:cNvPr>
          <p:cNvSpPr txBox="1"/>
          <p:nvPr/>
        </p:nvSpPr>
        <p:spPr>
          <a:xfrm>
            <a:off x="3505199" y="222394"/>
            <a:ext cx="7620000" cy="1384995"/>
          </a:xfrm>
          <a:prstGeom prst="rect">
            <a:avLst/>
          </a:prstGeom>
          <a:noFill/>
        </p:spPr>
        <p:txBody>
          <a:bodyPr wrap="square">
            <a:spAutoFit/>
          </a:bodyPr>
          <a:lstStyle/>
          <a:p>
            <a:r>
              <a:rPr lang="en-US" sz="2800" dirty="0">
                <a:latin typeface="Lub Dub Medium" panose="020B0603030403020204" pitchFamily="34" charset="0"/>
              </a:rPr>
              <a:t>Table 4. ACHD AP Classification (CHD Anatomy + Physiological Stage = ACHD AP Classification)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Tree>
    <p:extLst>
      <p:ext uri="{BB962C8B-B14F-4D97-AF65-F5344CB8AC3E}">
        <p14:creationId xmlns:p14="http://schemas.microsoft.com/office/powerpoint/2010/main" val="1692700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44</a:t>
            </a:fld>
            <a:endParaRPr lang="en-US" dirty="0"/>
          </a:p>
        </p:txBody>
      </p:sp>
      <p:sp>
        <p:nvSpPr>
          <p:cNvPr id="3" name="TextBox 2">
            <a:extLst>
              <a:ext uri="{FF2B5EF4-FFF2-40B4-BE49-F238E27FC236}">
                <a16:creationId xmlns:a16="http://schemas.microsoft.com/office/drawing/2014/main" id="{79FAFA57-0C47-D357-2516-EAD86C928DBD}"/>
              </a:ext>
            </a:extLst>
          </p:cNvPr>
          <p:cNvSpPr txBox="1"/>
          <p:nvPr/>
        </p:nvSpPr>
        <p:spPr>
          <a:xfrm>
            <a:off x="3505200" y="1143000"/>
            <a:ext cx="7620000" cy="1384995"/>
          </a:xfrm>
          <a:prstGeom prst="rect">
            <a:avLst/>
          </a:prstGeom>
          <a:noFill/>
        </p:spPr>
        <p:txBody>
          <a:bodyPr wrap="square">
            <a:spAutoFit/>
          </a:bodyPr>
          <a:lstStyle/>
          <a:p>
            <a:r>
              <a:rPr lang="en-US" sz="2800" dirty="0">
                <a:latin typeface="Lub Dub Medium" panose="020B0603030403020204" pitchFamily="34" charset="0"/>
              </a:rPr>
              <a:t>Table 4. ACHD AP Classification (CHD Anatomy + Physiological Stage = ACHD AP Classification)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4" name="Table 3">
            <a:extLst>
              <a:ext uri="{FF2B5EF4-FFF2-40B4-BE49-F238E27FC236}">
                <a16:creationId xmlns:a16="http://schemas.microsoft.com/office/drawing/2014/main" id="{233E2C4D-BB23-68E9-D490-59E98CF5DB34}"/>
              </a:ext>
            </a:extLst>
          </p:cNvPr>
          <p:cNvGraphicFramePr>
            <a:graphicFrameLocks noGrp="1"/>
          </p:cNvGraphicFramePr>
          <p:nvPr>
            <p:extLst>
              <p:ext uri="{D42A27DB-BD31-4B8C-83A1-F6EECF244321}">
                <p14:modId xmlns:p14="http://schemas.microsoft.com/office/powerpoint/2010/main" val="3945551683"/>
              </p:ext>
            </p:extLst>
          </p:nvPr>
        </p:nvGraphicFramePr>
        <p:xfrm>
          <a:off x="3314700" y="2847086"/>
          <a:ext cx="8001000" cy="2535428"/>
        </p:xfrm>
        <a:graphic>
          <a:graphicData uri="http://schemas.openxmlformats.org/drawingml/2006/table">
            <a:tbl>
              <a:tblPr firstRow="1" firstCol="1" bandRow="1"/>
              <a:tblGrid>
                <a:gridCol w="8001000">
                  <a:extLst>
                    <a:ext uri="{9D8B030D-6E8A-4147-A177-3AD203B41FA5}">
                      <a16:colId xmlns:a16="http://schemas.microsoft.com/office/drawing/2014/main" val="3045351004"/>
                    </a:ext>
                  </a:extLst>
                </a:gridCol>
              </a:tblGrid>
              <a:tr h="190500">
                <a:tc>
                  <a:txBody>
                    <a:bodyPr/>
                    <a:lstStyle/>
                    <a:p>
                      <a:pPr marL="0" marR="0">
                        <a:lnSpc>
                          <a:spcPct val="150000"/>
                        </a:lnSpc>
                        <a:spcAft>
                          <a:spcPts val="800"/>
                        </a:spcAft>
                        <a:buNone/>
                      </a:pPr>
                      <a:r>
                        <a:rPr lang="en-US" sz="1800" b="1" kern="100" dirty="0">
                          <a:effectLst/>
                          <a:latin typeface="Times New Roman" panose="02020603050405020304" pitchFamily="18" charset="0"/>
                          <a:ea typeface="Times New Roman" panose="02020603050405020304" pitchFamily="18" charset="0"/>
                          <a:cs typeface="Arial" panose="020B0604020202020204" pitchFamily="34" charset="0"/>
                        </a:rPr>
                        <a:t>PHYSIOLOGICAL STAGE </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447903099"/>
                  </a:ext>
                </a:extLst>
              </a:tr>
              <a:tr h="190500">
                <a:tc>
                  <a:txBody>
                    <a:bodyPr/>
                    <a:lstStyle/>
                    <a:p>
                      <a:pPr marL="0" marR="0">
                        <a:lnSpc>
                          <a:spcPct val="150000"/>
                        </a:lnSpc>
                        <a:spcAft>
                          <a:spcPts val="800"/>
                        </a:spcAft>
                        <a:buNone/>
                      </a:pPr>
                      <a:r>
                        <a:rPr lang="en-US" sz="1800" b="1"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Stage A</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506888490"/>
                  </a:ext>
                </a:extLst>
              </a:tr>
              <a:tr h="190500">
                <a:tc>
                  <a:txBody>
                    <a:bodyPr/>
                    <a:lstStyle/>
                    <a:p>
                      <a:pPr marL="0" marR="0">
                        <a:lnSpc>
                          <a:spcPct val="15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No cardiac symptoms</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996912491"/>
                  </a:ext>
                </a:extLst>
              </a:tr>
              <a:tr h="190500">
                <a:tc>
                  <a:txBody>
                    <a:bodyPr/>
                    <a:lstStyle/>
                    <a:p>
                      <a:pPr marL="0" marR="0">
                        <a:lnSpc>
                          <a:spcPct val="15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No hemodynamic or anatomic sequelae</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178727547"/>
                  </a:ext>
                </a:extLst>
              </a:tr>
              <a:tr h="190500">
                <a:tc>
                  <a:txBody>
                    <a:bodyPr/>
                    <a:lstStyle/>
                    <a:p>
                      <a:pPr marL="0" marR="0">
                        <a:lnSpc>
                          <a:spcPct val="15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No sustained arrhythmias*</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670470386"/>
                  </a:ext>
                </a:extLst>
              </a:tr>
              <a:tr h="190500">
                <a:tc>
                  <a:txBody>
                    <a:bodyPr/>
                    <a:lstStyle/>
                    <a:p>
                      <a:pPr marL="0" marR="0">
                        <a:lnSpc>
                          <a:spcPct val="150000"/>
                        </a:lnSpc>
                        <a:spcAft>
                          <a:spcPts val="800"/>
                        </a:spcAft>
                        <a:buNone/>
                      </a:pPr>
                      <a:r>
                        <a:rPr lang="en-US"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Normal exercise capacity*</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032009761"/>
                  </a:ext>
                </a:extLst>
              </a:tr>
              <a:tr h="190500">
                <a:tc>
                  <a:txBody>
                    <a:bodyPr/>
                    <a:lstStyle/>
                    <a:p>
                      <a:pPr marL="0" marR="0">
                        <a:lnSpc>
                          <a:spcPct val="150000"/>
                        </a:lnSpc>
                        <a:spcAft>
                          <a:spcPts val="800"/>
                        </a:spcAft>
                        <a:buNone/>
                      </a:pPr>
                      <a:r>
                        <a:rPr lang="en-US" sz="1800" kern="100" dirty="0">
                          <a:effectLst/>
                          <a:latin typeface="Times New Roman" panose="02020603050405020304" pitchFamily="18" charset="0"/>
                          <a:ea typeface="Times New Roman" panose="02020603050405020304" pitchFamily="18" charset="0"/>
                          <a:cs typeface="Arial" panose="020B0604020202020204" pitchFamily="34" charset="0"/>
                        </a:rPr>
                        <a:t>Normal pulmonary pressure</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906371025"/>
                  </a:ext>
                </a:extLst>
              </a:tr>
            </a:tbl>
          </a:graphicData>
        </a:graphic>
      </p:graphicFrame>
      <p:sp>
        <p:nvSpPr>
          <p:cNvPr id="6" name="TextBox 5">
            <a:extLst>
              <a:ext uri="{FF2B5EF4-FFF2-40B4-BE49-F238E27FC236}">
                <a16:creationId xmlns:a16="http://schemas.microsoft.com/office/drawing/2014/main" id="{D826048F-9755-A354-EAA9-F6DD7FE9780B}"/>
              </a:ext>
            </a:extLst>
          </p:cNvPr>
          <p:cNvSpPr txBox="1"/>
          <p:nvPr/>
        </p:nvSpPr>
        <p:spPr>
          <a:xfrm>
            <a:off x="1778000" y="7159613"/>
            <a:ext cx="1524000" cy="276999"/>
          </a:xfrm>
          <a:prstGeom prst="rect">
            <a:avLst/>
          </a:prstGeom>
          <a:noFill/>
        </p:spPr>
        <p:txBody>
          <a:bodyPr wrap="square">
            <a:spAutoFit/>
          </a:bodyPr>
          <a:lstStyle/>
          <a:p>
            <a:r>
              <a:rPr lang="en-US" sz="1200" dirty="0">
                <a:latin typeface="Lub Dub Medium" panose="020B0603030403020204" pitchFamily="34" charset="0"/>
              </a:rPr>
              <a:t>*See Table 5.</a:t>
            </a:r>
          </a:p>
        </p:txBody>
      </p:sp>
    </p:spTree>
    <p:extLst>
      <p:ext uri="{BB962C8B-B14F-4D97-AF65-F5344CB8AC3E}">
        <p14:creationId xmlns:p14="http://schemas.microsoft.com/office/powerpoint/2010/main" val="33107243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CFD734-E121-0D72-D682-9B1E2AAFC60C}"/>
              </a:ext>
            </a:extLst>
          </p:cNvPr>
          <p:cNvSpPr txBox="1"/>
          <p:nvPr/>
        </p:nvSpPr>
        <p:spPr>
          <a:xfrm>
            <a:off x="3505200" y="152400"/>
            <a:ext cx="7620000" cy="1384995"/>
          </a:xfrm>
          <a:prstGeom prst="rect">
            <a:avLst/>
          </a:prstGeom>
          <a:noFill/>
        </p:spPr>
        <p:txBody>
          <a:bodyPr wrap="square">
            <a:spAutoFit/>
          </a:bodyPr>
          <a:lstStyle/>
          <a:p>
            <a:r>
              <a:rPr lang="en-US" sz="2800" dirty="0">
                <a:latin typeface="Lub Dub Medium" panose="020B0603030403020204" pitchFamily="34" charset="0"/>
              </a:rPr>
              <a:t>Table 4. ACHD AP Classification (CHD Anatomy + Physiological Stage = ACHD AP Classification)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4A9A0D5A-ADB2-FB93-BECE-95A7C674F5FE}"/>
              </a:ext>
            </a:extLst>
          </p:cNvPr>
          <p:cNvGraphicFramePr>
            <a:graphicFrameLocks noGrp="1"/>
          </p:cNvGraphicFramePr>
          <p:nvPr>
            <p:extLst>
              <p:ext uri="{D42A27DB-BD31-4B8C-83A1-F6EECF244321}">
                <p14:modId xmlns:p14="http://schemas.microsoft.com/office/powerpoint/2010/main" val="3245205759"/>
              </p:ext>
            </p:extLst>
          </p:nvPr>
        </p:nvGraphicFramePr>
        <p:xfrm>
          <a:off x="2324100" y="1600200"/>
          <a:ext cx="9982200" cy="5844540"/>
        </p:xfrm>
        <a:graphic>
          <a:graphicData uri="http://schemas.openxmlformats.org/drawingml/2006/table">
            <a:tbl>
              <a:tblPr firstRow="1" firstCol="1" bandRow="1"/>
              <a:tblGrid>
                <a:gridCol w="9982200">
                  <a:extLst>
                    <a:ext uri="{9D8B030D-6E8A-4147-A177-3AD203B41FA5}">
                      <a16:colId xmlns:a16="http://schemas.microsoft.com/office/drawing/2014/main" val="2983428082"/>
                    </a:ext>
                  </a:extLst>
                </a:gridCol>
              </a:tblGrid>
              <a:tr h="0">
                <a:tc>
                  <a:txBody>
                    <a:bodyPr/>
                    <a:lstStyle/>
                    <a:p>
                      <a:pPr marL="0" marR="0">
                        <a:lnSpc>
                          <a:spcPct val="15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Stage B</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188929404"/>
                  </a:ext>
                </a:extLst>
              </a:tr>
              <a:tr h="0">
                <a:tc>
                  <a:txBody>
                    <a:bodyPr/>
                    <a:lstStyle/>
                    <a:p>
                      <a:pPr marL="0" marR="0">
                        <a:lnSpc>
                          <a:spcPct val="150000"/>
                        </a:lnSpc>
                        <a:spcAft>
                          <a:spcPts val="800"/>
                        </a:spcAft>
                        <a:buNone/>
                      </a:pPr>
                      <a:r>
                        <a:rPr lang="en-US"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Arrhythmia* not requiring new treatment or a change in therapy in the past 12 months</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980393127"/>
                  </a:ext>
                </a:extLst>
              </a:tr>
              <a:tr h="0">
                <a:tc>
                  <a:txBody>
                    <a:bodyPr/>
                    <a:lstStyle/>
                    <a:p>
                      <a:pPr marL="0" marR="0">
                        <a:lnSpc>
                          <a:spcPct val="15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Mild native valve dysfunction* or prosthetic valve with normal function</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970911544"/>
                  </a:ext>
                </a:extLst>
              </a:tr>
              <a:tr h="0">
                <a:tc>
                  <a:txBody>
                    <a:bodyPr/>
                    <a:lstStyle/>
                    <a:p>
                      <a:pPr marL="0" marR="0">
                        <a:lnSpc>
                          <a:spcPct val="150000"/>
                        </a:lnSpc>
                        <a:spcAft>
                          <a:spcPts val="800"/>
                        </a:spcAft>
                        <a:buNone/>
                      </a:pPr>
                      <a:r>
                        <a:rPr lang="en-US"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Mild ventricular dysfunction</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626859464"/>
                  </a:ext>
                </a:extLst>
              </a:tr>
              <a:tr h="0">
                <a:tc>
                  <a:txBody>
                    <a:bodyPr/>
                    <a:lstStyle/>
                    <a:p>
                      <a:pPr marL="0" marR="0">
                        <a:lnSpc>
                          <a:spcPct val="15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Mild ventricular enlargement</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854460547"/>
                  </a:ext>
                </a:extLst>
              </a:tr>
              <a:tr h="0">
                <a:tc>
                  <a:txBody>
                    <a:bodyPr/>
                    <a:lstStyle/>
                    <a:p>
                      <a:pPr marL="0" marR="0">
                        <a:lnSpc>
                          <a:spcPct val="150000"/>
                        </a:lnSpc>
                        <a:spcAft>
                          <a:spcPts val="800"/>
                        </a:spcAft>
                        <a:buNone/>
                      </a:pPr>
                      <a:r>
                        <a:rPr lang="en-US"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Presence of a permanent pacemaker or ICD, without need for ICD therapy in the past 12 months</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517758341"/>
                  </a:ext>
                </a:extLst>
              </a:tr>
              <a:tr h="0">
                <a:tc>
                  <a:txBody>
                    <a:bodyPr/>
                    <a:lstStyle/>
                    <a:p>
                      <a:pPr marL="0" marR="0">
                        <a:lnSpc>
                          <a:spcPct val="15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Trivial or small shunt* (not hemodynamically significant)</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426573066"/>
                  </a:ext>
                </a:extLst>
              </a:tr>
              <a:tr h="0">
                <a:tc>
                  <a:txBody>
                    <a:bodyPr/>
                    <a:lstStyle/>
                    <a:p>
                      <a:pPr marL="0" marR="0">
                        <a:lnSpc>
                          <a:spcPct val="150000"/>
                        </a:lnSpc>
                        <a:spcAft>
                          <a:spcPts val="800"/>
                        </a:spcAft>
                        <a:buNone/>
                      </a:pPr>
                      <a:r>
                        <a:rPr lang="en-US" sz="1800" b="1"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Stage C</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659455318"/>
                  </a:ext>
                </a:extLst>
              </a:tr>
              <a:tr h="0">
                <a:tc>
                  <a:txBody>
                    <a:bodyPr/>
                    <a:lstStyle/>
                    <a:p>
                      <a:pPr marL="0" marR="0">
                        <a:lnSpc>
                          <a:spcPct val="15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BNP or NT-proBNP level ≥2 times the upper limit of normal</a:t>
                      </a:r>
                    </a:p>
                  </a:txBody>
                  <a:tcPr marL="68580" marR="68580" marT="0"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474546000"/>
                  </a:ext>
                </a:extLst>
              </a:tr>
              <a:tr h="0">
                <a:tc>
                  <a:txBody>
                    <a:bodyPr/>
                    <a:lstStyle/>
                    <a:p>
                      <a:pPr marL="0" marR="0">
                        <a:lnSpc>
                          <a:spcPct val="150000"/>
                        </a:lnSpc>
                        <a:spcAft>
                          <a:spcPts val="800"/>
                        </a:spcAft>
                        <a:buNone/>
                      </a:pPr>
                      <a:r>
                        <a:rPr lang="en-US"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Hemodynamically significant shunt*</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685637150"/>
                  </a:ext>
                </a:extLst>
              </a:tr>
              <a:tr h="0">
                <a:tc>
                  <a:txBody>
                    <a:bodyPr/>
                    <a:lstStyle/>
                    <a:p>
                      <a:pPr marL="0" marR="0">
                        <a:lnSpc>
                          <a:spcPct val="15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Mild or moderate chronic hypoxemia* (baseline resting oxygen saturation 86–92%)</a:t>
                      </a:r>
                    </a:p>
                  </a:txBody>
                  <a:tcPr marL="68580" marR="68580" marT="0"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415412184"/>
                  </a:ext>
                </a:extLst>
              </a:tr>
              <a:tr h="0">
                <a:tc>
                  <a:txBody>
                    <a:bodyPr/>
                    <a:lstStyle/>
                    <a:p>
                      <a:pPr marL="0" marR="0">
                        <a:lnSpc>
                          <a:spcPct val="150000"/>
                        </a:lnSpc>
                        <a:spcAft>
                          <a:spcPts val="800"/>
                        </a:spcAft>
                        <a:buNone/>
                      </a:pPr>
                      <a:r>
                        <a:rPr lang="en-US"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Moderate or greater valvular dysfunction*</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862160579"/>
                  </a:ext>
                </a:extLst>
              </a:tr>
              <a:tr h="0">
                <a:tc>
                  <a:txBody>
                    <a:bodyPr/>
                    <a:lstStyle/>
                    <a:p>
                      <a:pPr marL="0" marR="0">
                        <a:lnSpc>
                          <a:spcPct val="15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Moderate or severe ventricular dysfunction (systemic, pulmonic, or both)</a:t>
                      </a:r>
                    </a:p>
                  </a:txBody>
                  <a:tcPr marL="68580" marR="68580" marT="0"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838509958"/>
                  </a:ext>
                </a:extLst>
              </a:tr>
              <a:tr h="0">
                <a:tc>
                  <a:txBody>
                    <a:bodyPr/>
                    <a:lstStyle/>
                    <a:p>
                      <a:pPr marL="0" marR="0">
                        <a:lnSpc>
                          <a:spcPct val="150000"/>
                        </a:lnSpc>
                        <a:spcAft>
                          <a:spcPts val="800"/>
                        </a:spcAft>
                        <a:buNone/>
                      </a:pPr>
                      <a:r>
                        <a:rPr lang="en-US"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Pulmonary arterial hypertension (low-risk)*</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4148315489"/>
                  </a:ext>
                </a:extLst>
              </a:tr>
              <a:tr h="0">
                <a:tc>
                  <a:txBody>
                    <a:bodyPr/>
                    <a:lstStyle/>
                    <a:p>
                      <a:pPr marL="0" marR="0">
                        <a:lnSpc>
                          <a:spcPct val="150000"/>
                        </a:lnSpc>
                        <a:spcAft>
                          <a:spcPts val="800"/>
                        </a:spcAft>
                        <a:buNone/>
                      </a:pPr>
                      <a:r>
                        <a:rPr lang="en-US" sz="1800" kern="100" dirty="0">
                          <a:effectLst/>
                          <a:latin typeface="Times New Roman" panose="02020603050405020304" pitchFamily="18" charset="0"/>
                          <a:ea typeface="Times New Roman" panose="02020603050405020304" pitchFamily="18" charset="0"/>
                          <a:cs typeface="Arial" panose="020B0604020202020204" pitchFamily="34" charset="0"/>
                        </a:rPr>
                        <a:t>Sustained or high-burden tachyarrhythmia in the past 12 months requiring treatment with antiarrhythmic drugs, ablation, cardioversion, or ICD therapy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966035587"/>
                  </a:ext>
                </a:extLst>
              </a:tr>
            </a:tbl>
          </a:graphicData>
        </a:graphic>
      </p:graphicFrame>
      <p:sp>
        <p:nvSpPr>
          <p:cNvPr id="4" name="TextBox 3">
            <a:extLst>
              <a:ext uri="{FF2B5EF4-FFF2-40B4-BE49-F238E27FC236}">
                <a16:creationId xmlns:a16="http://schemas.microsoft.com/office/drawing/2014/main" id="{CA04DDCC-58A9-14DD-37BE-FFC071765033}"/>
              </a:ext>
            </a:extLst>
          </p:cNvPr>
          <p:cNvSpPr txBox="1"/>
          <p:nvPr/>
        </p:nvSpPr>
        <p:spPr>
          <a:xfrm>
            <a:off x="787400" y="7167741"/>
            <a:ext cx="1524000" cy="276999"/>
          </a:xfrm>
          <a:prstGeom prst="rect">
            <a:avLst/>
          </a:prstGeom>
          <a:noFill/>
        </p:spPr>
        <p:txBody>
          <a:bodyPr wrap="square">
            <a:spAutoFit/>
          </a:bodyPr>
          <a:lstStyle/>
          <a:p>
            <a:r>
              <a:rPr lang="en-US" sz="1200" dirty="0">
                <a:latin typeface="Lub Dub Medium" panose="020B0603030403020204" pitchFamily="34" charset="0"/>
              </a:rPr>
              <a:t>*See Table 5.</a:t>
            </a:r>
          </a:p>
        </p:txBody>
      </p:sp>
    </p:spTree>
    <p:extLst>
      <p:ext uri="{BB962C8B-B14F-4D97-AF65-F5344CB8AC3E}">
        <p14:creationId xmlns:p14="http://schemas.microsoft.com/office/powerpoint/2010/main" val="14155646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46</a:t>
            </a:fld>
            <a:endParaRPr lang="en-US" dirty="0"/>
          </a:p>
        </p:txBody>
      </p:sp>
      <p:sp>
        <p:nvSpPr>
          <p:cNvPr id="2" name="TextBox 1">
            <a:extLst>
              <a:ext uri="{FF2B5EF4-FFF2-40B4-BE49-F238E27FC236}">
                <a16:creationId xmlns:a16="http://schemas.microsoft.com/office/drawing/2014/main" id="{7FBEE1BB-432A-6028-CD08-FC41A5717779}"/>
              </a:ext>
            </a:extLst>
          </p:cNvPr>
          <p:cNvSpPr txBox="1"/>
          <p:nvPr/>
        </p:nvSpPr>
        <p:spPr>
          <a:xfrm>
            <a:off x="3505200" y="304800"/>
            <a:ext cx="7620000" cy="1384995"/>
          </a:xfrm>
          <a:prstGeom prst="rect">
            <a:avLst/>
          </a:prstGeom>
          <a:noFill/>
        </p:spPr>
        <p:txBody>
          <a:bodyPr wrap="square">
            <a:spAutoFit/>
          </a:bodyPr>
          <a:lstStyle/>
          <a:p>
            <a:r>
              <a:rPr lang="en-US" sz="2800" dirty="0">
                <a:latin typeface="Lub Dub Medium" panose="020B0603030403020204" pitchFamily="34" charset="0"/>
              </a:rPr>
              <a:t>Table 4. ACHD AP Classification (CHD Anatomy + Physiological Stage = ACHD AP Classification)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CCFE3A8D-8387-89A9-0EDF-98EA3CB67E84}"/>
              </a:ext>
            </a:extLst>
          </p:cNvPr>
          <p:cNvGraphicFramePr>
            <a:graphicFrameLocks noGrp="1"/>
          </p:cNvGraphicFramePr>
          <p:nvPr>
            <p:extLst>
              <p:ext uri="{D42A27DB-BD31-4B8C-83A1-F6EECF244321}">
                <p14:modId xmlns:p14="http://schemas.microsoft.com/office/powerpoint/2010/main" val="2240667492"/>
              </p:ext>
            </p:extLst>
          </p:nvPr>
        </p:nvGraphicFramePr>
        <p:xfrm>
          <a:off x="3505200" y="2057400"/>
          <a:ext cx="7620000" cy="3309112"/>
        </p:xfrm>
        <a:graphic>
          <a:graphicData uri="http://schemas.openxmlformats.org/drawingml/2006/table">
            <a:tbl>
              <a:tblPr firstRow="1" firstCol="1" bandRow="1"/>
              <a:tblGrid>
                <a:gridCol w="7620000">
                  <a:extLst>
                    <a:ext uri="{9D8B030D-6E8A-4147-A177-3AD203B41FA5}">
                      <a16:colId xmlns:a16="http://schemas.microsoft.com/office/drawing/2014/main" val="3713221141"/>
                    </a:ext>
                  </a:extLst>
                </a:gridCol>
              </a:tblGrid>
              <a:tr h="0">
                <a:tc>
                  <a:txBody>
                    <a:bodyPr/>
                    <a:lstStyle/>
                    <a:p>
                      <a:pPr marL="0" marR="0">
                        <a:lnSpc>
                          <a:spcPct val="15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Stage D</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610164508"/>
                  </a:ext>
                </a:extLst>
              </a:tr>
              <a:tr h="0">
                <a:tc>
                  <a:txBody>
                    <a:bodyPr/>
                    <a:lstStyle/>
                    <a:p>
                      <a:pPr marL="0" marR="0">
                        <a:lnSpc>
                          <a:spcPct val="150000"/>
                        </a:lnSpc>
                        <a:spcAft>
                          <a:spcPts val="800"/>
                        </a:spcAft>
                        <a:buNone/>
                      </a:pPr>
                      <a:r>
                        <a:rPr lang="en-US"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Hospitalization for heart failure in the past 12 months</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4209783270"/>
                  </a:ext>
                </a:extLst>
              </a:tr>
              <a:tr h="0">
                <a:tc>
                  <a:txBody>
                    <a:bodyPr/>
                    <a:lstStyle/>
                    <a:p>
                      <a:pPr marL="0" marR="0">
                        <a:lnSpc>
                          <a:spcPct val="150000"/>
                        </a:lnSpc>
                        <a:spcAft>
                          <a:spcPts val="800"/>
                        </a:spcAft>
                        <a:buNone/>
                      </a:pPr>
                      <a:r>
                        <a:rPr lang="en-US" sz="1800" kern="100" dirty="0">
                          <a:effectLst/>
                          <a:latin typeface="Times New Roman" panose="02020603050405020304" pitchFamily="18" charset="0"/>
                          <a:ea typeface="Times New Roman" panose="02020603050405020304" pitchFamily="18" charset="0"/>
                          <a:cs typeface="Arial" panose="020B0604020202020204" pitchFamily="34" charset="0"/>
                        </a:rPr>
                        <a:t>Endocarditis in the prior 1 year</a:t>
                      </a:r>
                    </a:p>
                  </a:txBody>
                  <a:tcPr marL="68580" marR="68580" marT="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843619421"/>
                  </a:ext>
                </a:extLst>
              </a:tr>
              <a:tr h="0">
                <a:tc>
                  <a:txBody>
                    <a:bodyPr/>
                    <a:lstStyle/>
                    <a:p>
                      <a:pPr marL="0" marR="0">
                        <a:lnSpc>
                          <a:spcPct val="150000"/>
                        </a:lnSpc>
                        <a:spcAft>
                          <a:spcPts val="800"/>
                        </a:spcAft>
                        <a:buNone/>
                      </a:pPr>
                      <a:r>
                        <a:rPr lang="en-US"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Eisenmenger syndrome</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823358709"/>
                  </a:ext>
                </a:extLst>
              </a:tr>
              <a:tr h="0">
                <a:tc>
                  <a:txBody>
                    <a:bodyPr/>
                    <a:lstStyle/>
                    <a:p>
                      <a:pPr marL="0" marR="0">
                        <a:lnSpc>
                          <a:spcPct val="15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NYHA functional class* III or IV symptoms</a:t>
                      </a:r>
                    </a:p>
                  </a:txBody>
                  <a:tcPr marL="68580" marR="68580" marT="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500512877"/>
                  </a:ext>
                </a:extLst>
              </a:tr>
              <a:tr h="0">
                <a:tc>
                  <a:txBody>
                    <a:bodyPr/>
                    <a:lstStyle/>
                    <a:p>
                      <a:pPr marL="0" marR="0">
                        <a:lnSpc>
                          <a:spcPct val="150000"/>
                        </a:lnSpc>
                        <a:spcAft>
                          <a:spcPts val="800"/>
                        </a:spcAft>
                        <a:buNone/>
                      </a:pPr>
                      <a:r>
                        <a:rPr lang="en-US"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Recurrent arrhythmias* that are hemodynamically significant and/or refractory to treatment </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4104911300"/>
                  </a:ext>
                </a:extLst>
              </a:tr>
              <a:tr h="0">
                <a:tc>
                  <a:txBody>
                    <a:bodyPr/>
                    <a:lstStyle/>
                    <a:p>
                      <a:pPr marL="0" marR="0">
                        <a:lnSpc>
                          <a:spcPct val="15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Severe hypoxemia* (baseline oxygen saturation ≤85%)</a:t>
                      </a:r>
                    </a:p>
                  </a:txBody>
                  <a:tcPr marL="68580" marR="68580" marT="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047476150"/>
                  </a:ext>
                </a:extLst>
              </a:tr>
              <a:tr h="0">
                <a:tc>
                  <a:txBody>
                    <a:bodyPr/>
                    <a:lstStyle/>
                    <a:p>
                      <a:pPr marL="0" marR="0">
                        <a:lnSpc>
                          <a:spcPct val="150000"/>
                        </a:lnSpc>
                        <a:spcAft>
                          <a:spcPts val="800"/>
                        </a:spcAft>
                        <a:buNone/>
                      </a:pPr>
                      <a:r>
                        <a:rPr lang="en-US"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Pulmonary arterial hypertension* (intermediate- or high-risk)</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486570161"/>
                  </a:ext>
                </a:extLst>
              </a:tr>
            </a:tbl>
          </a:graphicData>
        </a:graphic>
      </p:graphicFrame>
      <p:sp>
        <p:nvSpPr>
          <p:cNvPr id="6" name="TextBox 5">
            <a:extLst>
              <a:ext uri="{FF2B5EF4-FFF2-40B4-BE49-F238E27FC236}">
                <a16:creationId xmlns:a16="http://schemas.microsoft.com/office/drawing/2014/main" id="{4A891561-C736-64C5-6056-78C922E86049}"/>
              </a:ext>
            </a:extLst>
          </p:cNvPr>
          <p:cNvSpPr txBox="1"/>
          <p:nvPr/>
        </p:nvSpPr>
        <p:spPr>
          <a:xfrm>
            <a:off x="3492500" y="5593688"/>
            <a:ext cx="7632700" cy="830997"/>
          </a:xfrm>
          <a:prstGeom prst="rect">
            <a:avLst/>
          </a:prstGeom>
          <a:noFill/>
        </p:spPr>
        <p:txBody>
          <a:bodyPr wrap="square">
            <a:spAutoFit/>
          </a:bodyPr>
          <a:lstStyle/>
          <a:p>
            <a:r>
              <a:rPr lang="en-US" sz="1200" dirty="0">
                <a:latin typeface="Lub Dub Medium" panose="020B0603030403020204" pitchFamily="34" charset="0"/>
              </a:rPr>
              <a:t>Modified with permission from Stout et al. Copyright 2018 American Heart Association, Inc. and American College of Cardiology Foundation.</a:t>
            </a:r>
          </a:p>
          <a:p>
            <a:endParaRPr lang="en-US" sz="1200" dirty="0">
              <a:latin typeface="Lub Dub Medium" panose="020B0603030403020204" pitchFamily="34" charset="0"/>
            </a:endParaRPr>
          </a:p>
          <a:p>
            <a:r>
              <a:rPr lang="en-US" sz="1200" dirty="0">
                <a:latin typeface="Lub Dub Medium" panose="020B0603030403020204" pitchFamily="34" charset="0"/>
              </a:rPr>
              <a:t>*See Table 5.</a:t>
            </a:r>
          </a:p>
        </p:txBody>
      </p:sp>
      <p:sp>
        <p:nvSpPr>
          <p:cNvPr id="8" name="TextBox 7">
            <a:extLst>
              <a:ext uri="{FF2B5EF4-FFF2-40B4-BE49-F238E27FC236}">
                <a16:creationId xmlns:a16="http://schemas.microsoft.com/office/drawing/2014/main" id="{E73F90F6-4C2A-291C-88E3-E7D1897A4213}"/>
              </a:ext>
            </a:extLst>
          </p:cNvPr>
          <p:cNvSpPr txBox="1"/>
          <p:nvPr/>
        </p:nvSpPr>
        <p:spPr>
          <a:xfrm>
            <a:off x="3492500" y="6424685"/>
            <a:ext cx="7632700" cy="830997"/>
          </a:xfrm>
          <a:prstGeom prst="rect">
            <a:avLst/>
          </a:prstGeom>
          <a:noFill/>
        </p:spPr>
        <p:txBody>
          <a:bodyPr wrap="square">
            <a:spAutoFit/>
          </a:bodyPr>
          <a:lstStyle/>
          <a:p>
            <a:r>
              <a:rPr lang="en-US" sz="1200" dirty="0">
                <a:latin typeface="Lub Dub Medium" panose="020B0603030403020204" pitchFamily="34" charset="0"/>
              </a:rPr>
              <a:t>ACHD indicates adult congenital heart disease; AP, anatomic and physiological; ASD, atrial septal defect; BNP, B-type natriuretic peptide; ICD, implantable cardioverter-defibrillator; NT-</a:t>
            </a:r>
            <a:r>
              <a:rPr lang="en-US" sz="1200" dirty="0" err="1">
                <a:latin typeface="Lub Dub Medium" panose="020B0603030403020204" pitchFamily="34" charset="0"/>
              </a:rPr>
              <a:t>proBNP</a:t>
            </a:r>
            <a:r>
              <a:rPr lang="en-US" sz="1200" dirty="0">
                <a:latin typeface="Lub Dub Medium" panose="020B0603030403020204" pitchFamily="34" charset="0"/>
              </a:rPr>
              <a:t>, </a:t>
            </a:r>
            <a:r>
              <a:rPr lang="en-US" sz="1200" i="1" dirty="0">
                <a:latin typeface="Lub Dub Medium" panose="020B0603030403020204" pitchFamily="34" charset="0"/>
              </a:rPr>
              <a:t>N</a:t>
            </a:r>
            <a:r>
              <a:rPr lang="en-US" sz="1200" dirty="0">
                <a:latin typeface="Lub Dub Medium" panose="020B0603030403020204" pitchFamily="34" charset="0"/>
              </a:rPr>
              <a:t>-terminal prohormone of B-type natriuretic peptide; NYHA, New York Heart Association; PDA, patent ductus arteriosus; TGA, transposition of the great arteries; and VSD, ventricular septal defect.</a:t>
            </a:r>
          </a:p>
        </p:txBody>
      </p:sp>
    </p:spTree>
    <p:extLst>
      <p:ext uri="{BB962C8B-B14F-4D97-AF65-F5344CB8AC3E}">
        <p14:creationId xmlns:p14="http://schemas.microsoft.com/office/powerpoint/2010/main" val="6674323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4FF70A-6810-B11F-7781-E46DDFBB6FE2}"/>
              </a:ext>
            </a:extLst>
          </p:cNvPr>
          <p:cNvSpPr txBox="1"/>
          <p:nvPr/>
        </p:nvSpPr>
        <p:spPr>
          <a:xfrm>
            <a:off x="3505200" y="304800"/>
            <a:ext cx="7620000" cy="954107"/>
          </a:xfrm>
          <a:prstGeom prst="rect">
            <a:avLst/>
          </a:prstGeom>
          <a:noFill/>
        </p:spPr>
        <p:txBody>
          <a:bodyPr wrap="square">
            <a:spAutoFit/>
          </a:bodyPr>
          <a:lstStyle/>
          <a:p>
            <a:r>
              <a:rPr lang="en-US" sz="2800" dirty="0">
                <a:latin typeface="Lub Dub Medium" panose="020B0603030403020204" pitchFamily="34" charset="0"/>
              </a:rPr>
              <a:t>Table 5. Physiological Variables as Used in ACHD AP Classiﬁcation</a:t>
            </a:r>
          </a:p>
        </p:txBody>
      </p:sp>
      <p:graphicFrame>
        <p:nvGraphicFramePr>
          <p:cNvPr id="4" name="Table 3">
            <a:extLst>
              <a:ext uri="{FF2B5EF4-FFF2-40B4-BE49-F238E27FC236}">
                <a16:creationId xmlns:a16="http://schemas.microsoft.com/office/drawing/2014/main" id="{EA4E7B92-217F-DDC7-7819-697A760D47D9}"/>
              </a:ext>
            </a:extLst>
          </p:cNvPr>
          <p:cNvGraphicFramePr>
            <a:graphicFrameLocks noGrp="1"/>
          </p:cNvGraphicFramePr>
          <p:nvPr>
            <p:extLst>
              <p:ext uri="{D42A27DB-BD31-4B8C-83A1-F6EECF244321}">
                <p14:modId xmlns:p14="http://schemas.microsoft.com/office/powerpoint/2010/main" val="2175578083"/>
              </p:ext>
            </p:extLst>
          </p:nvPr>
        </p:nvGraphicFramePr>
        <p:xfrm>
          <a:off x="1905000" y="1464670"/>
          <a:ext cx="10820400" cy="5300259"/>
        </p:xfrm>
        <a:graphic>
          <a:graphicData uri="http://schemas.openxmlformats.org/drawingml/2006/table">
            <a:tbl>
              <a:tblPr firstRow="1" firstCol="1" bandRow="1"/>
              <a:tblGrid>
                <a:gridCol w="3034719">
                  <a:extLst>
                    <a:ext uri="{9D8B030D-6E8A-4147-A177-3AD203B41FA5}">
                      <a16:colId xmlns:a16="http://schemas.microsoft.com/office/drawing/2014/main" val="404796993"/>
                    </a:ext>
                  </a:extLst>
                </a:gridCol>
                <a:gridCol w="7785681">
                  <a:extLst>
                    <a:ext uri="{9D8B030D-6E8A-4147-A177-3AD203B41FA5}">
                      <a16:colId xmlns:a16="http://schemas.microsoft.com/office/drawing/2014/main" val="2076019601"/>
                    </a:ext>
                  </a:extLst>
                </a:gridCol>
              </a:tblGrid>
              <a:tr h="195349">
                <a:tc>
                  <a:txBody>
                    <a:bodyPr/>
                    <a:lstStyle/>
                    <a:p>
                      <a:pPr marL="0" marR="0">
                        <a:lnSpc>
                          <a:spcPct val="100000"/>
                        </a:lnSpc>
                        <a:spcAft>
                          <a:spcPts val="800"/>
                        </a:spcAft>
                        <a:buNone/>
                      </a:pPr>
                      <a:r>
                        <a:rPr lang="en-US" sz="1800" b="1" dirty="0">
                          <a:effectLst/>
                          <a:latin typeface="Times New Roman" panose="02020603050405020304" pitchFamily="18" charset="0"/>
                          <a:ea typeface="Times New Roman" panose="02020603050405020304" pitchFamily="18" charset="0"/>
                        </a:rPr>
                        <a:t>Variable</a:t>
                      </a:r>
                      <a:endParaRPr lang="en-US" sz="1800" dirty="0">
                        <a:effectLst/>
                        <a:latin typeface="Times New Roman" panose="02020603050405020304" pitchFamily="18" charset="0"/>
                        <a:ea typeface="Times New Roman" panose="02020603050405020304" pitchFamily="18" charset="0"/>
                      </a:endParaRPr>
                    </a:p>
                  </a:txBody>
                  <a:tcPr marL="43215" marR="43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a:effectLst/>
                          <a:latin typeface="Times New Roman" panose="02020603050405020304" pitchFamily="18" charset="0"/>
                          <a:ea typeface="Times New Roman" panose="02020603050405020304" pitchFamily="18" charset="0"/>
                        </a:rPr>
                        <a:t>Description</a:t>
                      </a:r>
                      <a:endParaRPr lang="en-US" sz="1800">
                        <a:effectLst/>
                        <a:latin typeface="Times New Roman" panose="02020603050405020304" pitchFamily="18" charset="0"/>
                        <a:ea typeface="Times New Roman" panose="02020603050405020304" pitchFamily="18" charset="0"/>
                      </a:endParaRPr>
                    </a:p>
                  </a:txBody>
                  <a:tcPr marL="43215" marR="43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4234681"/>
                  </a:ext>
                </a:extLst>
              </a:tr>
              <a:tr h="3780618">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Arrhythmia</a:t>
                      </a:r>
                    </a:p>
                  </a:txBody>
                  <a:tcPr marL="43215" marR="43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Arrhythmias are very common in patients with ACHD and may be both the cause and the consequence of deteriorating hemodynamics, valvular dysfunction, or ventricular dysfunction. Given that arrhythmias are associated with symptoms, outcomes, and prognosis, they are categorized based on their presence and their response to treatment.</a:t>
                      </a:r>
                    </a:p>
                    <a:p>
                      <a:pPr marL="800100" marR="0" lvl="1" indent="-342900">
                        <a:lnSpc>
                          <a:spcPct val="100000"/>
                        </a:lnSpc>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No sustained arrhythmia: No documented clinically relevant atrial or ventricular tachyarrhythmias</a:t>
                      </a:r>
                    </a:p>
                    <a:p>
                      <a:pPr marL="800100" marR="0" lvl="1" indent="-342900">
                        <a:lnSpc>
                          <a:spcPct val="100000"/>
                        </a:lnSpc>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Arrhythmia not requiring new treatment or a change in therapy in the past 12 months: Bradyarrhythmia, atrial or ventricular tachyarrhythmia not requiring new antiarrhythmic therapy, cardioversion, ablation, or pacemaker/ICD placement</a:t>
                      </a:r>
                    </a:p>
                    <a:p>
                      <a:pPr marL="800100" marR="0" lvl="1" indent="-342900">
                        <a:lnSpc>
                          <a:spcPct val="100000"/>
                        </a:lnSpc>
                        <a:spcAft>
                          <a:spcPts val="8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Recurrent arrhythmias that are hemodynamically significant and/or refractory to treatment</a:t>
                      </a:r>
                    </a:p>
                  </a:txBody>
                  <a:tcPr marL="43215" marR="43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09922900"/>
                  </a:ext>
                </a:extLst>
              </a:tr>
              <a:tr h="1245321">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Concomitant valvular heart disease (VHD)</a:t>
                      </a:r>
                    </a:p>
                  </a:txBody>
                  <a:tcPr marL="43215" marR="43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Severity deﬁned according to the 2020 VHD guideline.</a:t>
                      </a:r>
                    </a:p>
                    <a:p>
                      <a:pPr marL="800100" marR="0" lvl="1" indent="-342900">
                        <a:lnSpc>
                          <a:spcPct val="100000"/>
                        </a:lnSpc>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Mild VHD</a:t>
                      </a:r>
                    </a:p>
                    <a:p>
                      <a:pPr marL="800100" marR="0" lvl="1" indent="-342900">
                        <a:lnSpc>
                          <a:spcPct val="100000"/>
                        </a:lnSpc>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Moderate VHD</a:t>
                      </a:r>
                    </a:p>
                    <a:p>
                      <a:pPr marL="800100" marR="0" lvl="1" indent="-342900">
                        <a:lnSpc>
                          <a:spcPct val="100000"/>
                        </a:lnSpc>
                        <a:spcAft>
                          <a:spcPts val="8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Severe VHD</a:t>
                      </a:r>
                    </a:p>
                  </a:txBody>
                  <a:tcPr marL="43215" marR="43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53738159"/>
                  </a:ext>
                </a:extLst>
              </a:tr>
            </a:tbl>
          </a:graphicData>
        </a:graphic>
      </p:graphicFrame>
    </p:spTree>
    <p:extLst>
      <p:ext uri="{BB962C8B-B14F-4D97-AF65-F5344CB8AC3E}">
        <p14:creationId xmlns:p14="http://schemas.microsoft.com/office/powerpoint/2010/main" val="11650181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48</a:t>
            </a:fld>
            <a:endParaRPr lang="en-US" dirty="0"/>
          </a:p>
        </p:txBody>
      </p:sp>
      <p:sp>
        <p:nvSpPr>
          <p:cNvPr id="2" name="TextBox 1">
            <a:extLst>
              <a:ext uri="{FF2B5EF4-FFF2-40B4-BE49-F238E27FC236}">
                <a16:creationId xmlns:a16="http://schemas.microsoft.com/office/drawing/2014/main" id="{7209F04B-4874-A729-C1BA-377D2538CEAD}"/>
              </a:ext>
            </a:extLst>
          </p:cNvPr>
          <p:cNvSpPr txBox="1"/>
          <p:nvPr/>
        </p:nvSpPr>
        <p:spPr>
          <a:xfrm>
            <a:off x="3505200" y="598477"/>
            <a:ext cx="7620000" cy="954107"/>
          </a:xfrm>
          <a:prstGeom prst="rect">
            <a:avLst/>
          </a:prstGeom>
          <a:noFill/>
        </p:spPr>
        <p:txBody>
          <a:bodyPr wrap="square">
            <a:spAutoFit/>
          </a:bodyPr>
          <a:lstStyle/>
          <a:p>
            <a:r>
              <a:rPr lang="en-US" sz="2800" dirty="0">
                <a:latin typeface="Lub Dub Medium" panose="020B0603030403020204" pitchFamily="34" charset="0"/>
              </a:rPr>
              <a:t>Table 5. Physiological Variables as Used in ACHD AP Classiﬁcation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7351E9FA-C652-62A1-394B-D9C18BE9E916}"/>
              </a:ext>
            </a:extLst>
          </p:cNvPr>
          <p:cNvGraphicFramePr>
            <a:graphicFrameLocks noGrp="1"/>
          </p:cNvGraphicFramePr>
          <p:nvPr>
            <p:extLst>
              <p:ext uri="{D42A27DB-BD31-4B8C-83A1-F6EECF244321}">
                <p14:modId xmlns:p14="http://schemas.microsoft.com/office/powerpoint/2010/main" val="4108049385"/>
              </p:ext>
            </p:extLst>
          </p:nvPr>
        </p:nvGraphicFramePr>
        <p:xfrm>
          <a:off x="2438401" y="1932781"/>
          <a:ext cx="10668000" cy="5221288"/>
        </p:xfrm>
        <a:graphic>
          <a:graphicData uri="http://schemas.openxmlformats.org/drawingml/2006/table">
            <a:tbl>
              <a:tblPr firstRow="1" firstCol="1" bandRow="1"/>
              <a:tblGrid>
                <a:gridCol w="2991977">
                  <a:extLst>
                    <a:ext uri="{9D8B030D-6E8A-4147-A177-3AD203B41FA5}">
                      <a16:colId xmlns:a16="http://schemas.microsoft.com/office/drawing/2014/main" val="3618907544"/>
                    </a:ext>
                  </a:extLst>
                </a:gridCol>
                <a:gridCol w="7676023">
                  <a:extLst>
                    <a:ext uri="{9D8B030D-6E8A-4147-A177-3AD203B41FA5}">
                      <a16:colId xmlns:a16="http://schemas.microsoft.com/office/drawing/2014/main" val="3610393357"/>
                    </a:ext>
                  </a:extLst>
                </a:gridCol>
              </a:tblGrid>
              <a:tr h="2375987">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Exercise capacity</a:t>
                      </a:r>
                    </a:p>
                  </a:txBody>
                  <a:tcPr marL="43998" marR="43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Patients with ACHD are often asymptomatic despite exercise limitations that manifest as diminished exercise capacity upon objective evaluation; accordingly, assessing both subjective and objective exercise capacity is important (see NYHA classiﬁcation system below). Exercise capacity is associated with prognosis.</a:t>
                      </a:r>
                    </a:p>
                    <a:p>
                      <a:pPr marL="800100" marR="0" lvl="1" indent="-342900">
                        <a:lnSpc>
                          <a:spcPct val="100000"/>
                        </a:lnSpc>
                        <a:spcAft>
                          <a:spcPts val="8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Abnormal objective cardiac limitation to exercise is deﬁned as an exercise maximum ventilatory equivalent of oxygen below the range expected for the speciﬁc congenital heart disease anatomic diagnosis.</a:t>
                      </a:r>
                    </a:p>
                  </a:txBody>
                  <a:tcPr marL="43998" marR="43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6581013"/>
                  </a:ext>
                </a:extLst>
              </a:tr>
              <a:tr h="2845301">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Hypoxemia/hypoxia/cyanosis</a:t>
                      </a:r>
                    </a:p>
                  </a:txBody>
                  <a:tcPr marL="43998" marR="43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See Section 3.5 for a detailed deﬁnition of cyanosis.</a:t>
                      </a:r>
                    </a:p>
                    <a:p>
                      <a:pPr marL="800100" marR="0" lvl="1" indent="-342900">
                        <a:lnSpc>
                          <a:spcPct val="100000"/>
                        </a:lnSpc>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Hypoxemia is deﬁned as baseline oxygen saturation measured by pulse oximetry at rest ≤92%.</a:t>
                      </a:r>
                    </a:p>
                    <a:p>
                      <a:pPr marL="800100" marR="0" lvl="1" indent="-342900">
                        <a:lnSpc>
                          <a:spcPct val="100000"/>
                        </a:lnSpc>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Severe hypoxemia is deﬁned as oxygen saturation at rest ≤85%.</a:t>
                      </a:r>
                    </a:p>
                    <a:p>
                      <a:pPr marL="800100" marR="0" lvl="1" indent="-342900">
                        <a:lnSpc>
                          <a:spcPct val="100000"/>
                        </a:lnSpc>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Hypoxia refers to inadequate tissue oxygenation that may or may not be present in the setting of chronic hypoxemia.</a:t>
                      </a:r>
                    </a:p>
                    <a:p>
                      <a:pPr marL="800100" marR="0" lvl="1" indent="-342900">
                        <a:lnSpc>
                          <a:spcPct val="100000"/>
                        </a:lnSpc>
                        <a:spcAft>
                          <a:spcPts val="8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Cyanosis is blue or purple discoloration of the skin, lips, and nailbeds caused by levels ≥5 g/dL of desaturated hemoglobin; it is visible in patients with chronic hypoxemia and normal or high hemoglobin levels but may be absent in patients with anemia.</a:t>
                      </a:r>
                    </a:p>
                  </a:txBody>
                  <a:tcPr marL="43998" marR="43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89243272"/>
                  </a:ext>
                </a:extLst>
              </a:tr>
            </a:tbl>
          </a:graphicData>
        </a:graphic>
      </p:graphicFrame>
    </p:spTree>
    <p:extLst>
      <p:ext uri="{BB962C8B-B14F-4D97-AF65-F5344CB8AC3E}">
        <p14:creationId xmlns:p14="http://schemas.microsoft.com/office/powerpoint/2010/main" val="29484188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E3FFC6-EE8C-35E1-24B5-820205F6F1E5}"/>
              </a:ext>
            </a:extLst>
          </p:cNvPr>
          <p:cNvSpPr txBox="1"/>
          <p:nvPr/>
        </p:nvSpPr>
        <p:spPr>
          <a:xfrm>
            <a:off x="3505200" y="685800"/>
            <a:ext cx="7620000" cy="954107"/>
          </a:xfrm>
          <a:prstGeom prst="rect">
            <a:avLst/>
          </a:prstGeom>
          <a:noFill/>
        </p:spPr>
        <p:txBody>
          <a:bodyPr wrap="square">
            <a:spAutoFit/>
          </a:bodyPr>
          <a:lstStyle/>
          <a:p>
            <a:r>
              <a:rPr lang="en-US" sz="2800" dirty="0">
                <a:latin typeface="Lub Dub Medium" panose="020B0603030403020204" pitchFamily="34" charset="0"/>
              </a:rPr>
              <a:t>Table 5. Physiological Variables as Used in ACHD AP Classiﬁcation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A27D4B57-95FF-3F99-BEB8-4BDD3EE41BE7}"/>
              </a:ext>
            </a:extLst>
          </p:cNvPr>
          <p:cNvGraphicFramePr>
            <a:graphicFrameLocks noGrp="1"/>
          </p:cNvGraphicFramePr>
          <p:nvPr>
            <p:extLst>
              <p:ext uri="{D42A27DB-BD31-4B8C-83A1-F6EECF244321}">
                <p14:modId xmlns:p14="http://schemas.microsoft.com/office/powerpoint/2010/main" val="387127230"/>
              </p:ext>
            </p:extLst>
          </p:nvPr>
        </p:nvGraphicFramePr>
        <p:xfrm>
          <a:off x="2514600" y="2006600"/>
          <a:ext cx="9601200" cy="4394200"/>
        </p:xfrm>
        <a:graphic>
          <a:graphicData uri="http://schemas.openxmlformats.org/drawingml/2006/table">
            <a:tbl>
              <a:tblPr firstRow="1" firstCol="1" bandRow="1"/>
              <a:tblGrid>
                <a:gridCol w="2692779">
                  <a:extLst>
                    <a:ext uri="{9D8B030D-6E8A-4147-A177-3AD203B41FA5}">
                      <a16:colId xmlns:a16="http://schemas.microsoft.com/office/drawing/2014/main" val="350449986"/>
                    </a:ext>
                  </a:extLst>
                </a:gridCol>
                <a:gridCol w="6908421">
                  <a:extLst>
                    <a:ext uri="{9D8B030D-6E8A-4147-A177-3AD203B41FA5}">
                      <a16:colId xmlns:a16="http://schemas.microsoft.com/office/drawing/2014/main" val="1912921921"/>
                    </a:ext>
                  </a:extLst>
                </a:gridCol>
              </a:tblGrid>
              <a:tr h="4394200">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NYHA functional classiﬁcation system</a:t>
                      </a:r>
                    </a:p>
                  </a:txBody>
                  <a:tcPr marL="60711" marR="60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Functional Capacity</a:t>
                      </a:r>
                    </a:p>
                    <a:p>
                      <a:pPr marL="800100" marR="0" lvl="1" indent="-342900">
                        <a:lnSpc>
                          <a:spcPct val="100000"/>
                        </a:lnSpc>
                        <a:buFont typeface="+mj-lt"/>
                        <a:buAutoNum type="romanUcPeriod"/>
                      </a:pPr>
                      <a:r>
                        <a:rPr lang="en-US" sz="1800" dirty="0">
                          <a:effectLst/>
                          <a:latin typeface="Times New Roman" panose="02020603050405020304" pitchFamily="18" charset="0"/>
                          <a:ea typeface="Times New Roman" panose="02020603050405020304" pitchFamily="18" charset="0"/>
                        </a:rPr>
                        <a:t>Patients with cardiac disease but resulting in no limitation of physical activity: Ordinary physical activity does not cause undue fatigue, palpitation, dyspnea, or anginal pain.</a:t>
                      </a:r>
                    </a:p>
                    <a:p>
                      <a:pPr marL="800100" marR="0" lvl="1" indent="-342900">
                        <a:lnSpc>
                          <a:spcPct val="100000"/>
                        </a:lnSpc>
                        <a:buFont typeface="+mj-lt"/>
                        <a:buAutoNum type="romanUcPeriod"/>
                      </a:pPr>
                      <a:r>
                        <a:rPr lang="en-US" sz="1800" dirty="0">
                          <a:effectLst/>
                          <a:latin typeface="Times New Roman" panose="02020603050405020304" pitchFamily="18" charset="0"/>
                          <a:ea typeface="Times New Roman" panose="02020603050405020304" pitchFamily="18" charset="0"/>
                        </a:rPr>
                        <a:t>Patients with cardiac disease resulting in slight limitation of physical activity: They are comfortable at rest. Ordinary physical activity results in fatigue, palpitations, dyspnea, or anginal pain.</a:t>
                      </a:r>
                    </a:p>
                    <a:p>
                      <a:pPr marL="800100" marR="0" lvl="1" indent="-342900">
                        <a:lnSpc>
                          <a:spcPct val="100000"/>
                        </a:lnSpc>
                        <a:buFont typeface="+mj-lt"/>
                        <a:buAutoNum type="romanUcPeriod"/>
                      </a:pPr>
                      <a:r>
                        <a:rPr lang="en-US" sz="1800" dirty="0">
                          <a:effectLst/>
                          <a:latin typeface="Times New Roman" panose="02020603050405020304" pitchFamily="18" charset="0"/>
                          <a:ea typeface="Times New Roman" panose="02020603050405020304" pitchFamily="18" charset="0"/>
                        </a:rPr>
                        <a:t>Patients with cardiac disease resulting in marked limitation of physical activity: They are comfortable at rest. Less than ordinary activity causes fatigue, palpitations, dyspnea, or anginal pain.</a:t>
                      </a:r>
                    </a:p>
                    <a:p>
                      <a:pPr marL="800100" marR="0" lvl="1" indent="-342900">
                        <a:lnSpc>
                          <a:spcPct val="100000"/>
                        </a:lnSpc>
                        <a:spcAft>
                          <a:spcPts val="800"/>
                        </a:spcAft>
                        <a:buFont typeface="+mj-lt"/>
                        <a:buAutoNum type="romanUcPeriod"/>
                      </a:pPr>
                      <a:r>
                        <a:rPr lang="en-US" sz="1800" dirty="0">
                          <a:effectLst/>
                          <a:latin typeface="Times New Roman" panose="02020603050405020304" pitchFamily="18" charset="0"/>
                          <a:ea typeface="Times New Roman" panose="02020603050405020304" pitchFamily="18" charset="0"/>
                        </a:rPr>
                        <a:t>Patients with cardiac disease resulting in inability to carry on any physical activity without discomfort: Symptoms of heart failure or the anginal syndrome may be present even at rest. If any physical activity is undertaken, discomfort increases.</a:t>
                      </a:r>
                    </a:p>
                  </a:txBody>
                  <a:tcPr marL="60711" marR="60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03482333"/>
                  </a:ext>
                </a:extLst>
              </a:tr>
            </a:tbl>
          </a:graphicData>
        </a:graphic>
      </p:graphicFrame>
    </p:spTree>
    <p:extLst>
      <p:ext uri="{BB962C8B-B14F-4D97-AF65-F5344CB8AC3E}">
        <p14:creationId xmlns:p14="http://schemas.microsoft.com/office/powerpoint/2010/main" val="1846234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AC650-0E88-5773-9C9C-2260FBC20925}"/>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21EB551-E0A9-8761-90ED-872A867289A6}"/>
              </a:ext>
            </a:extLst>
          </p:cNvPr>
          <p:cNvSpPr>
            <a:spLocks noGrp="1"/>
          </p:cNvSpPr>
          <p:nvPr>
            <p:ph type="sldNum" sz="quarter" idx="4"/>
          </p:nvPr>
        </p:nvSpPr>
        <p:spPr/>
        <p:txBody>
          <a:bodyPr/>
          <a:lstStyle/>
          <a:p>
            <a:fld id="{01CD3B2E-BC1C-6C4D-9D91-A67B950EE325}" type="slidenum">
              <a:rPr lang="en-US" smtClean="0"/>
              <a:pPr/>
              <a:t>5</a:t>
            </a:fld>
            <a:endParaRPr lang="en-US" dirty="0"/>
          </a:p>
        </p:txBody>
      </p:sp>
      <p:sp>
        <p:nvSpPr>
          <p:cNvPr id="2" name="Title 3">
            <a:extLst>
              <a:ext uri="{FF2B5EF4-FFF2-40B4-BE49-F238E27FC236}">
                <a16:creationId xmlns:a16="http://schemas.microsoft.com/office/drawing/2014/main" id="{E6C46310-F0AB-CE5E-BCE7-B99973DB3219}"/>
              </a:ext>
            </a:extLst>
          </p:cNvPr>
          <p:cNvSpPr>
            <a:spLocks noGrp="1"/>
          </p:cNvSpPr>
          <p:nvPr/>
        </p:nvSpPr>
        <p:spPr>
          <a:xfrm>
            <a:off x="4133850" y="228600"/>
            <a:ext cx="636270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 What Is New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E45FD9F1-C5AD-52AC-9D30-E89E250EB308}"/>
              </a:ext>
            </a:extLst>
          </p:cNvPr>
          <p:cNvGraphicFramePr>
            <a:graphicFrameLocks noGrp="1"/>
          </p:cNvGraphicFramePr>
          <p:nvPr>
            <p:extLst>
              <p:ext uri="{D42A27DB-BD31-4B8C-83A1-F6EECF244321}">
                <p14:modId xmlns:p14="http://schemas.microsoft.com/office/powerpoint/2010/main" val="945417416"/>
              </p:ext>
            </p:extLst>
          </p:nvPr>
        </p:nvGraphicFramePr>
        <p:xfrm>
          <a:off x="1600200" y="1234440"/>
          <a:ext cx="11430000" cy="5760720"/>
        </p:xfrm>
        <a:graphic>
          <a:graphicData uri="http://schemas.openxmlformats.org/drawingml/2006/table">
            <a:tbl>
              <a:tblPr firstRow="1" firstCol="1" bandRow="1"/>
              <a:tblGrid>
                <a:gridCol w="1520007">
                  <a:extLst>
                    <a:ext uri="{9D8B030D-6E8A-4147-A177-3AD203B41FA5}">
                      <a16:colId xmlns:a16="http://schemas.microsoft.com/office/drawing/2014/main" val="3843804394"/>
                    </a:ext>
                  </a:extLst>
                </a:gridCol>
                <a:gridCol w="2113042">
                  <a:extLst>
                    <a:ext uri="{9D8B030D-6E8A-4147-A177-3AD203B41FA5}">
                      <a16:colId xmlns:a16="http://schemas.microsoft.com/office/drawing/2014/main" val="1355591374"/>
                    </a:ext>
                  </a:extLst>
                </a:gridCol>
                <a:gridCol w="3208138">
                  <a:extLst>
                    <a:ext uri="{9D8B030D-6E8A-4147-A177-3AD203B41FA5}">
                      <a16:colId xmlns:a16="http://schemas.microsoft.com/office/drawing/2014/main" val="3784074755"/>
                    </a:ext>
                  </a:extLst>
                </a:gridCol>
                <a:gridCol w="4588813">
                  <a:extLst>
                    <a:ext uri="{9D8B030D-6E8A-4147-A177-3AD203B41FA5}">
                      <a16:colId xmlns:a16="http://schemas.microsoft.com/office/drawing/2014/main" val="2067871206"/>
                    </a:ext>
                  </a:extLst>
                </a:gridCol>
              </a:tblGrid>
              <a:tr h="1962204">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5363" marR="45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3.4. Expertise for Cardiac Surgery and Invasive Cardiac Procedures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5363" marR="45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5363" marR="45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1: In patients with ACHD who undergo invasive cardiac procedures, preprocedural involvement of an ACHD cardiologist is recommended to risk-stratify the patient, determine appropriate procedure location, guide periprocedural planning and support, and assist in preprocedural clinical optimization to improve outcomes.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5363" marR="45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6894883"/>
                  </a:ext>
                </a:extLst>
              </a:tr>
              <a:tr h="1518654">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5363" marR="45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3.4. Expertise for Cardiac Surgery and Invasive Cardiac Procedures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5363" marR="45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5363" marR="45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1: In patients with ACHD undergoing invasive cardiac procedures, postprocedural care should involve collaboration with an ACHD cardiologist to incorporate expert opinion, provide guideline-based therapy, and improve outcomes.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5363" marR="45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0237440"/>
                  </a:ext>
                </a:extLst>
              </a:tr>
              <a:tr h="1740429">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5363" marR="45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3.4. Expertise for Cardiac Surgery and Invasive Cardiac Procedures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5363" marR="45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5363" marR="45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COR 1: In patients with ACHD AP classifications IC–D, IIA–D, and IIIA–D, anesthesia for invasive cardiac procedures should be administered by, or in collaboration or consultation with, an anesthesiologist who has congenital heart disease expertise to reduce the likelihood of perioperative complications.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5363" marR="45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4767115"/>
                  </a:ext>
                </a:extLst>
              </a:tr>
            </a:tbl>
          </a:graphicData>
        </a:graphic>
      </p:graphicFrame>
    </p:spTree>
    <p:extLst>
      <p:ext uri="{BB962C8B-B14F-4D97-AF65-F5344CB8AC3E}">
        <p14:creationId xmlns:p14="http://schemas.microsoft.com/office/powerpoint/2010/main" val="41243186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50</a:t>
            </a:fld>
            <a:endParaRPr lang="en-US" dirty="0"/>
          </a:p>
        </p:txBody>
      </p:sp>
      <p:sp>
        <p:nvSpPr>
          <p:cNvPr id="2" name="TextBox 1">
            <a:extLst>
              <a:ext uri="{FF2B5EF4-FFF2-40B4-BE49-F238E27FC236}">
                <a16:creationId xmlns:a16="http://schemas.microsoft.com/office/drawing/2014/main" id="{45CAF2BD-ED58-5EB2-910B-10B11EFF5356}"/>
              </a:ext>
            </a:extLst>
          </p:cNvPr>
          <p:cNvSpPr txBox="1"/>
          <p:nvPr/>
        </p:nvSpPr>
        <p:spPr>
          <a:xfrm>
            <a:off x="3505199" y="993755"/>
            <a:ext cx="7620000" cy="954107"/>
          </a:xfrm>
          <a:prstGeom prst="rect">
            <a:avLst/>
          </a:prstGeom>
          <a:noFill/>
        </p:spPr>
        <p:txBody>
          <a:bodyPr wrap="square">
            <a:spAutoFit/>
          </a:bodyPr>
          <a:lstStyle/>
          <a:p>
            <a:r>
              <a:rPr lang="en-US" sz="2800" dirty="0">
                <a:latin typeface="Lub Dub Medium" panose="020B0603030403020204" pitchFamily="34" charset="0"/>
              </a:rPr>
              <a:t>Table 5. Physiological Variables as Used in ACHD AP Classiﬁcation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F9775F83-AAA1-7150-A43D-4DD46EFF8B3B}"/>
              </a:ext>
            </a:extLst>
          </p:cNvPr>
          <p:cNvGraphicFramePr>
            <a:graphicFrameLocks noGrp="1"/>
          </p:cNvGraphicFramePr>
          <p:nvPr>
            <p:extLst>
              <p:ext uri="{D42A27DB-BD31-4B8C-83A1-F6EECF244321}">
                <p14:modId xmlns:p14="http://schemas.microsoft.com/office/powerpoint/2010/main" val="1421659241"/>
              </p:ext>
            </p:extLst>
          </p:nvPr>
        </p:nvGraphicFramePr>
        <p:xfrm>
          <a:off x="2684621" y="2265680"/>
          <a:ext cx="9261158" cy="3698240"/>
        </p:xfrm>
        <a:graphic>
          <a:graphicData uri="http://schemas.openxmlformats.org/drawingml/2006/table">
            <a:tbl>
              <a:tblPr firstRow="1" firstCol="1" bandRow="1"/>
              <a:tblGrid>
                <a:gridCol w="2597410">
                  <a:extLst>
                    <a:ext uri="{9D8B030D-6E8A-4147-A177-3AD203B41FA5}">
                      <a16:colId xmlns:a16="http://schemas.microsoft.com/office/drawing/2014/main" val="3743432259"/>
                    </a:ext>
                  </a:extLst>
                </a:gridCol>
                <a:gridCol w="6663748">
                  <a:extLst>
                    <a:ext uri="{9D8B030D-6E8A-4147-A177-3AD203B41FA5}">
                      <a16:colId xmlns:a16="http://schemas.microsoft.com/office/drawing/2014/main" val="2526376520"/>
                    </a:ext>
                  </a:extLst>
                </a:gridCol>
              </a:tblGrid>
              <a:tr h="0">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Pulmonary arterial hypertension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Pulmonary arterial hypertension is deﬁned as:</a:t>
                      </a:r>
                    </a:p>
                    <a:p>
                      <a:pPr marL="800100" marR="0" lvl="1" indent="-342900">
                        <a:lnSpc>
                          <a:spcPct val="100000"/>
                        </a:lnSpc>
                        <a:spcAft>
                          <a:spcPts val="8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Mean pulmonary artery pressure by right heart catheterization ≥20 mm Hg and a pulmonary capillary wedge pressure ≤15 mm Hg; and pulmonary vascular resistance ≥2 Wood units.</a:t>
                      </a:r>
                    </a:p>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 </a:t>
                      </a:r>
                    </a:p>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Pulmonary arterial hypertension risk categories are measured using the 3-strata risk score calculator.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79143718"/>
                  </a:ext>
                </a:extLst>
              </a:tr>
              <a:tr h="0">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Shunt (hemodynamically signiﬁcant shunt)</a:t>
                      </a:r>
                    </a:p>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An intracardiac shunt is considered hemodynamically signiﬁcant if there is evidence of chamber enlargement distal to the shunt and/or evidence of sustained </a:t>
                      </a:r>
                      <a:r>
                        <a:rPr lang="en-US" sz="1800" dirty="0" err="1">
                          <a:effectLst/>
                          <a:latin typeface="Times New Roman" panose="02020603050405020304" pitchFamily="18" charset="0"/>
                          <a:ea typeface="Times New Roman" panose="02020603050405020304" pitchFamily="18" charset="0"/>
                        </a:rPr>
                        <a:t>Qp:Qs</a:t>
                      </a:r>
                      <a:r>
                        <a:rPr lang="en-US" sz="1800" dirty="0">
                          <a:effectLst/>
                          <a:latin typeface="Times New Roman" panose="02020603050405020304" pitchFamily="18" charset="0"/>
                          <a:ea typeface="Times New Roman" panose="02020603050405020304" pitchFamily="18" charset="0"/>
                        </a:rPr>
                        <a:t> ≥1.5.</a:t>
                      </a:r>
                    </a:p>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An intracardiac shunt not meeting these criteria would be described as small or trivial.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80523531"/>
                  </a:ext>
                </a:extLst>
              </a:tr>
            </a:tbl>
          </a:graphicData>
        </a:graphic>
      </p:graphicFrame>
      <p:sp>
        <p:nvSpPr>
          <p:cNvPr id="6" name="TextBox 5">
            <a:extLst>
              <a:ext uri="{FF2B5EF4-FFF2-40B4-BE49-F238E27FC236}">
                <a16:creationId xmlns:a16="http://schemas.microsoft.com/office/drawing/2014/main" id="{19368B0D-5134-3E3D-A40B-E5F1565C7361}"/>
              </a:ext>
            </a:extLst>
          </p:cNvPr>
          <p:cNvSpPr txBox="1"/>
          <p:nvPr/>
        </p:nvSpPr>
        <p:spPr>
          <a:xfrm>
            <a:off x="2684621" y="6248400"/>
            <a:ext cx="9261157" cy="1015663"/>
          </a:xfrm>
          <a:prstGeom prst="rect">
            <a:avLst/>
          </a:prstGeom>
          <a:noFill/>
        </p:spPr>
        <p:txBody>
          <a:bodyPr wrap="square">
            <a:spAutoFit/>
          </a:bodyPr>
          <a:lstStyle/>
          <a:p>
            <a:r>
              <a:rPr lang="en-US" sz="1200" dirty="0">
                <a:latin typeface="Lub Dub Medium" panose="020B0603030403020204" pitchFamily="34" charset="0"/>
              </a:rPr>
              <a:t>Modified with permission from Stout et al. Copyright 2018 American Heart Association, Inc. and American College of Cardiology Foundation.</a:t>
            </a:r>
          </a:p>
          <a:p>
            <a:endParaRPr lang="en-US" sz="1200" dirty="0">
              <a:latin typeface="Lub Dub Medium" panose="020B0603030403020204" pitchFamily="34" charset="0"/>
            </a:endParaRPr>
          </a:p>
          <a:p>
            <a:r>
              <a:rPr lang="en-US" sz="1200" dirty="0">
                <a:latin typeface="Lub Dub Medium" panose="020B0603030403020204" pitchFamily="34" charset="0"/>
              </a:rPr>
              <a:t>ACHD indicates adult congenital heart disease; AP, anatomic and physiological; ICD, implantable cardioverter-deﬁbrillator; NYHA, New York Heart Association; and </a:t>
            </a:r>
            <a:r>
              <a:rPr lang="en-US" sz="1200" dirty="0" err="1">
                <a:latin typeface="Lub Dub Medium" panose="020B0603030403020204" pitchFamily="34" charset="0"/>
              </a:rPr>
              <a:t>Qp:Qs</a:t>
            </a:r>
            <a:r>
              <a:rPr lang="en-US" sz="1200" dirty="0">
                <a:latin typeface="Lub Dub Medium" panose="020B0603030403020204" pitchFamily="34" charset="0"/>
              </a:rPr>
              <a:t>, pulmonary-to-systemic blood ﬂow ratio.</a:t>
            </a:r>
          </a:p>
        </p:txBody>
      </p:sp>
    </p:spTree>
    <p:extLst>
      <p:ext uri="{BB962C8B-B14F-4D97-AF65-F5344CB8AC3E}">
        <p14:creationId xmlns:p14="http://schemas.microsoft.com/office/powerpoint/2010/main" val="23711758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775EE77-401D-7C59-C067-663403C9332D}"/>
              </a:ext>
            </a:extLst>
          </p:cNvPr>
          <p:cNvSpPr>
            <a:spLocks noGrp="1"/>
          </p:cNvSpPr>
          <p:nvPr>
            <p:ph type="sldNum" sz="quarter" idx="4"/>
          </p:nvPr>
        </p:nvSpPr>
        <p:spPr/>
        <p:txBody>
          <a:bodyPr/>
          <a:lstStyle/>
          <a:p>
            <a:fld id="{01CD3B2E-BC1C-6C4D-9D91-A67B950EE325}" type="slidenum">
              <a:rPr lang="en-US" smtClean="0"/>
              <a:pPr/>
              <a:t>51</a:t>
            </a:fld>
            <a:endParaRPr lang="en-US" dirty="0"/>
          </a:p>
        </p:txBody>
      </p:sp>
      <p:sp>
        <p:nvSpPr>
          <p:cNvPr id="7" name="TextBox 6">
            <a:extLst>
              <a:ext uri="{FF2B5EF4-FFF2-40B4-BE49-F238E27FC236}">
                <a16:creationId xmlns:a16="http://schemas.microsoft.com/office/drawing/2014/main" id="{DE67DBAF-3DF8-A580-8DAB-9D5ECB25C6E0}"/>
              </a:ext>
            </a:extLst>
          </p:cNvPr>
          <p:cNvSpPr txBox="1"/>
          <p:nvPr/>
        </p:nvSpPr>
        <p:spPr>
          <a:xfrm>
            <a:off x="4343400" y="3253026"/>
            <a:ext cx="5943600" cy="861774"/>
          </a:xfrm>
          <a:prstGeom prst="rect">
            <a:avLst/>
          </a:prstGeom>
          <a:noFill/>
        </p:spPr>
        <p:txBody>
          <a:bodyPr wrap="square">
            <a:spAutoFit/>
          </a:bodyPr>
          <a:lstStyle/>
          <a:p>
            <a:r>
              <a:rPr lang="en-US" sz="5000" dirty="0">
                <a:latin typeface="Lub Dub Heavy" panose="020B0903030403020204" pitchFamily="34" charset="0"/>
              </a:rPr>
              <a:t>General Principles</a:t>
            </a:r>
          </a:p>
        </p:txBody>
      </p:sp>
    </p:spTree>
    <p:extLst>
      <p:ext uri="{BB962C8B-B14F-4D97-AF65-F5344CB8AC3E}">
        <p14:creationId xmlns:p14="http://schemas.microsoft.com/office/powerpoint/2010/main" val="8322505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9D59B8-13F7-ADD7-CB1F-1F4E2EA447A1}"/>
              </a:ext>
            </a:extLst>
          </p:cNvPr>
          <p:cNvSpPr txBox="1"/>
          <p:nvPr/>
        </p:nvSpPr>
        <p:spPr>
          <a:xfrm>
            <a:off x="5029200" y="838200"/>
            <a:ext cx="4572000" cy="954107"/>
          </a:xfrm>
          <a:prstGeom prst="rect">
            <a:avLst/>
          </a:prstGeom>
          <a:noFill/>
        </p:spPr>
        <p:txBody>
          <a:bodyPr wrap="square">
            <a:spAutoFit/>
          </a:bodyPr>
          <a:lstStyle/>
          <a:p>
            <a:r>
              <a:rPr lang="en-US" sz="2800" dirty="0">
                <a:latin typeface="Lub Dub Medium" panose="020B0603030403020204" pitchFamily="34" charset="0"/>
              </a:rPr>
              <a:t>Care Access and Delivery in the ACHD Population</a:t>
            </a:r>
          </a:p>
        </p:txBody>
      </p:sp>
      <p:graphicFrame>
        <p:nvGraphicFramePr>
          <p:cNvPr id="3" name="Table 2">
            <a:extLst>
              <a:ext uri="{FF2B5EF4-FFF2-40B4-BE49-F238E27FC236}">
                <a16:creationId xmlns:a16="http://schemas.microsoft.com/office/drawing/2014/main" id="{1289EF86-7150-2DB5-EE31-A8782DD3566A}"/>
              </a:ext>
            </a:extLst>
          </p:cNvPr>
          <p:cNvGraphicFramePr>
            <a:graphicFrameLocks noGrp="1"/>
          </p:cNvGraphicFramePr>
          <p:nvPr>
            <p:extLst>
              <p:ext uri="{D42A27DB-BD31-4B8C-83A1-F6EECF244321}">
                <p14:modId xmlns:p14="http://schemas.microsoft.com/office/powerpoint/2010/main" val="2199980973"/>
              </p:ext>
            </p:extLst>
          </p:nvPr>
        </p:nvGraphicFramePr>
        <p:xfrm>
          <a:off x="2362200" y="2543429"/>
          <a:ext cx="9906000" cy="3142742"/>
        </p:xfrm>
        <a:graphic>
          <a:graphicData uri="http://schemas.openxmlformats.org/drawingml/2006/table">
            <a:tbl>
              <a:tblPr firstRow="1" firstCol="1" bandRow="1"/>
              <a:tblGrid>
                <a:gridCol w="1105307">
                  <a:extLst>
                    <a:ext uri="{9D8B030D-6E8A-4147-A177-3AD203B41FA5}">
                      <a16:colId xmlns:a16="http://schemas.microsoft.com/office/drawing/2014/main" val="1441879399"/>
                    </a:ext>
                  </a:extLst>
                </a:gridCol>
                <a:gridCol w="1110664">
                  <a:extLst>
                    <a:ext uri="{9D8B030D-6E8A-4147-A177-3AD203B41FA5}">
                      <a16:colId xmlns:a16="http://schemas.microsoft.com/office/drawing/2014/main" val="3245957454"/>
                    </a:ext>
                  </a:extLst>
                </a:gridCol>
                <a:gridCol w="7690029">
                  <a:extLst>
                    <a:ext uri="{9D8B030D-6E8A-4147-A177-3AD203B41FA5}">
                      <a16:colId xmlns:a16="http://schemas.microsoft.com/office/drawing/2014/main" val="3239570767"/>
                    </a:ext>
                  </a:extLst>
                </a:gridCol>
              </a:tblGrid>
              <a:tr h="520700">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200000"/>
                        </a:lnSpc>
                        <a:spcAft>
                          <a:spcPts val="800"/>
                        </a:spcAft>
                        <a:buNone/>
                      </a:pPr>
                      <a:r>
                        <a:rPr lang="en-US" sz="1800" b="1">
                          <a:effectLst/>
                          <a:latin typeface="Times New Roman" panose="02020603050405020304" pitchFamily="18" charset="0"/>
                          <a:ea typeface="Calibri" panose="020F0502020204030204" pitchFamily="34" charset="0"/>
                          <a:cs typeface="Arial" panose="020B0604020202020204" pitchFamily="34" charset="0"/>
                        </a:rPr>
                        <a:t>Recommendation for Care Access and Delivery in the ACHD Population</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lnSpc>
                          <a:spcPct val="2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Referenced studies that support recommendation are summarized in the Evidence Table.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636036074"/>
                  </a:ext>
                </a:extLst>
              </a:tr>
              <a:tr h="269875">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COR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LOE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Recommendation</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4500258"/>
                  </a:ext>
                </a:extLst>
              </a:tr>
              <a:tr h="356235">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200000"/>
                        </a:lnSpc>
                        <a:spcAft>
                          <a:spcPts val="800"/>
                        </a:spcAft>
                        <a:buFont typeface="+mj-lt"/>
                        <a:buAutoNum type="arabicPeriod"/>
                      </a:pPr>
                      <a:r>
                        <a:rPr lang="en-US" sz="1800" b="1" dirty="0">
                          <a:effectLst/>
                          <a:latin typeface="Times New Roman" panose="02020603050405020304" pitchFamily="18" charset="0"/>
                          <a:ea typeface="Calibri" panose="020F0502020204030204" pitchFamily="34" charset="0"/>
                          <a:cs typeface="Arial" panose="020B0604020202020204" pitchFamily="34" charset="0"/>
                        </a:rPr>
                        <a:t>ACHD programs and clinicians who care for adults with congenital heart disease should follow policies and procedures that reduce barriers, reduce attrition, and improve access to lifelong ACHD care.</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3027326"/>
                  </a:ext>
                </a:extLst>
              </a:tr>
            </a:tbl>
          </a:graphicData>
        </a:graphic>
      </p:graphicFrame>
    </p:spTree>
    <p:extLst>
      <p:ext uri="{BB962C8B-B14F-4D97-AF65-F5344CB8AC3E}">
        <p14:creationId xmlns:p14="http://schemas.microsoft.com/office/powerpoint/2010/main" val="24947370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53</a:t>
            </a:fld>
            <a:endParaRPr lang="en-US" dirty="0"/>
          </a:p>
        </p:txBody>
      </p:sp>
      <p:sp>
        <p:nvSpPr>
          <p:cNvPr id="2" name="TextBox 1">
            <a:extLst>
              <a:ext uri="{FF2B5EF4-FFF2-40B4-BE49-F238E27FC236}">
                <a16:creationId xmlns:a16="http://schemas.microsoft.com/office/drawing/2014/main" id="{FCFD17FC-BB59-C4A2-7E28-F2A215A6C280}"/>
              </a:ext>
            </a:extLst>
          </p:cNvPr>
          <p:cNvSpPr txBox="1"/>
          <p:nvPr/>
        </p:nvSpPr>
        <p:spPr>
          <a:xfrm>
            <a:off x="4267200" y="228600"/>
            <a:ext cx="6096000" cy="954107"/>
          </a:xfrm>
          <a:prstGeom prst="rect">
            <a:avLst/>
          </a:prstGeom>
          <a:noFill/>
        </p:spPr>
        <p:txBody>
          <a:bodyPr wrap="square">
            <a:spAutoFit/>
          </a:bodyPr>
          <a:lstStyle/>
          <a:p>
            <a:r>
              <a:rPr lang="en-US" sz="2800" dirty="0">
                <a:latin typeface="Lub Dub Medium" panose="020B0603030403020204" pitchFamily="34" charset="0"/>
              </a:rPr>
              <a:t>Table 6. The Lifelong Trajectory of Improving Access to ACHD Care</a:t>
            </a:r>
          </a:p>
        </p:txBody>
      </p:sp>
      <p:graphicFrame>
        <p:nvGraphicFramePr>
          <p:cNvPr id="3" name="Table 2">
            <a:extLst>
              <a:ext uri="{FF2B5EF4-FFF2-40B4-BE49-F238E27FC236}">
                <a16:creationId xmlns:a16="http://schemas.microsoft.com/office/drawing/2014/main" id="{10D9BE1F-0AE5-43E8-114A-D91D1C240D81}"/>
              </a:ext>
            </a:extLst>
          </p:cNvPr>
          <p:cNvGraphicFramePr>
            <a:graphicFrameLocks noGrp="1"/>
          </p:cNvGraphicFramePr>
          <p:nvPr>
            <p:extLst>
              <p:ext uri="{D42A27DB-BD31-4B8C-83A1-F6EECF244321}">
                <p14:modId xmlns:p14="http://schemas.microsoft.com/office/powerpoint/2010/main" val="2432057280"/>
              </p:ext>
            </p:extLst>
          </p:nvPr>
        </p:nvGraphicFramePr>
        <p:xfrm>
          <a:off x="632619" y="1335567"/>
          <a:ext cx="13365162" cy="5558466"/>
        </p:xfrm>
        <a:graphic>
          <a:graphicData uri="http://schemas.openxmlformats.org/drawingml/2006/table">
            <a:tbl>
              <a:tblPr firstRow="1" firstCol="1" bandRow="1"/>
              <a:tblGrid>
                <a:gridCol w="3699877">
                  <a:extLst>
                    <a:ext uri="{9D8B030D-6E8A-4147-A177-3AD203B41FA5}">
                      <a16:colId xmlns:a16="http://schemas.microsoft.com/office/drawing/2014/main" val="1828380870"/>
                    </a:ext>
                  </a:extLst>
                </a:gridCol>
                <a:gridCol w="4766442">
                  <a:extLst>
                    <a:ext uri="{9D8B030D-6E8A-4147-A177-3AD203B41FA5}">
                      <a16:colId xmlns:a16="http://schemas.microsoft.com/office/drawing/2014/main" val="3928055890"/>
                    </a:ext>
                  </a:extLst>
                </a:gridCol>
                <a:gridCol w="4898843">
                  <a:extLst>
                    <a:ext uri="{9D8B030D-6E8A-4147-A177-3AD203B41FA5}">
                      <a16:colId xmlns:a16="http://schemas.microsoft.com/office/drawing/2014/main" val="4281199872"/>
                    </a:ext>
                  </a:extLst>
                </a:gridCol>
              </a:tblGrid>
              <a:tr h="337974">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rPr>
                        <a:t>Key Issues at Each Life Stage</a:t>
                      </a:r>
                      <a:endParaRPr lang="en-US" sz="1800">
                        <a:effectLst/>
                        <a:latin typeface="Times New Roman" panose="02020603050405020304" pitchFamily="18" charset="0"/>
                        <a:ea typeface="Times New Roman" panose="02020603050405020304" pitchFamily="18" charset="0"/>
                      </a:endParaRPr>
                    </a:p>
                  </a:txBody>
                  <a:tcPr marL="34299" marR="34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dirty="0">
                          <a:effectLst/>
                          <a:latin typeface="Times New Roman" panose="02020603050405020304" pitchFamily="18" charset="0"/>
                          <a:ea typeface="Times New Roman" panose="02020603050405020304" pitchFamily="18" charset="0"/>
                        </a:rPr>
                        <a:t>Potentially Involved Stakeholders</a:t>
                      </a:r>
                      <a:endParaRPr lang="en-US" sz="1800" dirty="0">
                        <a:effectLst/>
                        <a:latin typeface="Times New Roman" panose="02020603050405020304" pitchFamily="18" charset="0"/>
                        <a:ea typeface="Times New Roman" panose="02020603050405020304" pitchFamily="18" charset="0"/>
                      </a:endParaRPr>
                    </a:p>
                  </a:txBody>
                  <a:tcPr marL="34299" marR="34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dirty="0">
                          <a:effectLst/>
                          <a:latin typeface="Times New Roman" panose="02020603050405020304" pitchFamily="18" charset="0"/>
                          <a:ea typeface="Times New Roman" panose="02020603050405020304" pitchFamily="18" charset="0"/>
                        </a:rPr>
                        <a:t>Possible Solutions</a:t>
                      </a:r>
                      <a:endParaRPr lang="en-US" sz="1800" dirty="0">
                        <a:effectLst/>
                        <a:latin typeface="Times New Roman" panose="02020603050405020304" pitchFamily="18" charset="0"/>
                        <a:ea typeface="Times New Roman" panose="02020603050405020304" pitchFamily="18" charset="0"/>
                      </a:endParaRPr>
                    </a:p>
                  </a:txBody>
                  <a:tcPr marL="34299" marR="34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26243711"/>
                  </a:ext>
                </a:extLst>
              </a:tr>
              <a:tr h="2350192">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Early childhood (0 to 12 years) </a:t>
                      </a:r>
                    </a:p>
                    <a:p>
                      <a:pPr marL="800100" marR="0" lvl="1" indent="-342900">
                        <a:lnSpc>
                          <a:spcPct val="100000"/>
                        </a:lnSpc>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Patient/family education </a:t>
                      </a:r>
                    </a:p>
                    <a:p>
                      <a:pPr marL="800100" marR="0" lvl="1" indent="-342900">
                        <a:lnSpc>
                          <a:spcPct val="100000"/>
                        </a:lnSpc>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Loss to care </a:t>
                      </a:r>
                    </a:p>
                  </a:txBody>
                  <a:tcPr marL="34299" marR="34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00100" marR="0" lvl="1" indent="-342900">
                        <a:lnSpc>
                          <a:spcPct val="100000"/>
                        </a:lnSpc>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Children’s hospitals </a:t>
                      </a:r>
                    </a:p>
                    <a:p>
                      <a:pPr marL="800100" marR="0" lvl="1" indent="-342900">
                        <a:lnSpc>
                          <a:spcPct val="100000"/>
                        </a:lnSpc>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Pediatric cardiology/heart centers </a:t>
                      </a:r>
                    </a:p>
                    <a:p>
                      <a:pPr marL="800100" marR="0" lvl="1" indent="-342900">
                        <a:lnSpc>
                          <a:spcPct val="100000"/>
                        </a:lnSpc>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Social workers </a:t>
                      </a:r>
                    </a:p>
                    <a:p>
                      <a:pPr marL="800100" marR="0" lvl="1" indent="-342900">
                        <a:lnSpc>
                          <a:spcPct val="100000"/>
                        </a:lnSpc>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Patients and families</a:t>
                      </a:r>
                    </a:p>
                    <a:p>
                      <a:pPr marL="800100" marR="0" lvl="1" indent="-342900">
                        <a:lnSpc>
                          <a:spcPct val="100000"/>
                        </a:lnSpc>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Payors </a:t>
                      </a:r>
                    </a:p>
                    <a:p>
                      <a:pPr marL="800100" marR="0" lvl="1" indent="-342900">
                        <a:lnSpc>
                          <a:spcPct val="100000"/>
                        </a:lnSpc>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Congenital heart disease advocacy organizations </a:t>
                      </a:r>
                    </a:p>
                  </a:txBody>
                  <a:tcPr marL="34299" marR="34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00100" marR="0" lvl="1" indent="-342900">
                        <a:lnSpc>
                          <a:spcPct val="100000"/>
                        </a:lnSpc>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Empower patients to stay in congenital heart disease care, by offering well-structured patient and family education.</a:t>
                      </a:r>
                    </a:p>
                    <a:p>
                      <a:pPr marL="800100" marR="0" lvl="1" indent="-342900">
                        <a:lnSpc>
                          <a:spcPct val="100000"/>
                        </a:lnSpc>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Identify patient barriers for loss to care; and add resources. </a:t>
                      </a:r>
                    </a:p>
                    <a:p>
                      <a:pPr marL="800100" marR="0" lvl="1" indent="-342900">
                        <a:lnSpc>
                          <a:spcPct val="100000"/>
                        </a:lnSpc>
                        <a:spcAft>
                          <a:spcPts val="8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Use electronic health records and databases to track patients who are lost to care—and to help them navigate back to care.</a:t>
                      </a:r>
                    </a:p>
                  </a:txBody>
                  <a:tcPr marL="34299" marR="34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8915035"/>
                  </a:ext>
                </a:extLst>
              </a:tr>
              <a:tr h="2533121">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Adolescence to young adulthood (13 to 18 years)</a:t>
                      </a:r>
                    </a:p>
                    <a:p>
                      <a:pPr marL="800100" marR="0" lvl="1" indent="-342900">
                        <a:lnSpc>
                          <a:spcPct val="100000"/>
                        </a:lnSpc>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Transition education </a:t>
                      </a:r>
                    </a:p>
                    <a:p>
                      <a:pPr marL="800100" marR="0" lvl="1" indent="-342900">
                        <a:lnSpc>
                          <a:spcPct val="100000"/>
                        </a:lnSpc>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Loss to care </a:t>
                      </a:r>
                    </a:p>
                  </a:txBody>
                  <a:tcPr marL="34299" marR="34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00100" marR="0" lvl="1" indent="-342900">
                        <a:lnSpc>
                          <a:spcPct val="100000"/>
                        </a:lnSpc>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Children’s hospitals</a:t>
                      </a:r>
                    </a:p>
                    <a:p>
                      <a:pPr marL="800100" marR="0" lvl="1" indent="-342900">
                        <a:lnSpc>
                          <a:spcPct val="100000"/>
                        </a:lnSpc>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Pediatric cardiology/heart centers </a:t>
                      </a:r>
                    </a:p>
                    <a:p>
                      <a:pPr marL="800100" marR="0" lvl="1" indent="-342900">
                        <a:lnSpc>
                          <a:spcPct val="100000"/>
                        </a:lnSpc>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Social workers </a:t>
                      </a:r>
                    </a:p>
                    <a:p>
                      <a:pPr marL="800100" marR="0" lvl="1" indent="-342900">
                        <a:lnSpc>
                          <a:spcPct val="100000"/>
                        </a:lnSpc>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Patients and families</a:t>
                      </a:r>
                    </a:p>
                    <a:p>
                      <a:pPr marL="800100" marR="0" lvl="1" indent="-342900">
                        <a:lnSpc>
                          <a:spcPct val="100000"/>
                        </a:lnSpc>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Payors </a:t>
                      </a:r>
                    </a:p>
                    <a:p>
                      <a:pPr marL="800100" marR="0" lvl="1" indent="-342900">
                        <a:lnSpc>
                          <a:spcPct val="100000"/>
                        </a:lnSpc>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Congenital heart disease advocacy organizations </a:t>
                      </a:r>
                    </a:p>
                  </a:txBody>
                  <a:tcPr marL="34299" marR="34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00100" marR="0" lvl="1" indent="-342900">
                        <a:lnSpc>
                          <a:spcPct val="100000"/>
                        </a:lnSpc>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Procure and deploy resources to identify patients who are eligible for pediatric-to-adult transition education.</a:t>
                      </a:r>
                    </a:p>
                    <a:p>
                      <a:pPr marL="800100" marR="0" lvl="1" indent="-342900">
                        <a:lnSpc>
                          <a:spcPct val="100000"/>
                        </a:lnSpc>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Develop and implement transition education. </a:t>
                      </a:r>
                    </a:p>
                    <a:p>
                      <a:pPr marL="800100" marR="0" lvl="1" indent="-342900">
                        <a:lnSpc>
                          <a:spcPct val="100000"/>
                        </a:lnSpc>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Use electronic health records and databases to track patients who are lost to care—and to help them navigate back to care.</a:t>
                      </a:r>
                    </a:p>
                    <a:p>
                      <a:pPr marL="800100" marR="0" lvl="1" indent="-342900">
                        <a:lnSpc>
                          <a:spcPct val="100000"/>
                        </a:lnSpc>
                        <a:spcAft>
                          <a:spcPts val="8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Identify barriers to care to navigate back to care.</a:t>
                      </a:r>
                    </a:p>
                  </a:txBody>
                  <a:tcPr marL="34299" marR="34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111183"/>
                  </a:ext>
                </a:extLst>
              </a:tr>
            </a:tbl>
          </a:graphicData>
        </a:graphic>
      </p:graphicFrame>
      <p:sp>
        <p:nvSpPr>
          <p:cNvPr id="4" name="TextBox 3">
            <a:extLst>
              <a:ext uri="{FF2B5EF4-FFF2-40B4-BE49-F238E27FC236}">
                <a16:creationId xmlns:a16="http://schemas.microsoft.com/office/drawing/2014/main" id="{093E919E-08F5-C00D-CB8B-65B4456240FA}"/>
              </a:ext>
            </a:extLst>
          </p:cNvPr>
          <p:cNvSpPr txBox="1"/>
          <p:nvPr/>
        </p:nvSpPr>
        <p:spPr>
          <a:xfrm>
            <a:off x="685800" y="7097693"/>
            <a:ext cx="7315200" cy="276999"/>
          </a:xfrm>
          <a:prstGeom prst="rect">
            <a:avLst/>
          </a:prstGeom>
          <a:noFill/>
        </p:spPr>
        <p:txBody>
          <a:bodyPr wrap="square">
            <a:spAutoFit/>
          </a:bodyPr>
          <a:lstStyle/>
          <a:p>
            <a:r>
              <a:rPr lang="en-US" sz="1200" dirty="0">
                <a:latin typeface="Lub Dub Medium" panose="020B0603030403020204" pitchFamily="34" charset="0"/>
              </a:rPr>
              <a:t>ACHD indicates adult congenital heart disease; and CHD, congenital heart disease.</a:t>
            </a:r>
          </a:p>
        </p:txBody>
      </p:sp>
    </p:spTree>
    <p:extLst>
      <p:ext uri="{BB962C8B-B14F-4D97-AF65-F5344CB8AC3E}">
        <p14:creationId xmlns:p14="http://schemas.microsoft.com/office/powerpoint/2010/main" val="10642751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1FAC36-FE94-539E-FFE3-6DA136410109}"/>
              </a:ext>
            </a:extLst>
          </p:cNvPr>
          <p:cNvSpPr txBox="1"/>
          <p:nvPr/>
        </p:nvSpPr>
        <p:spPr>
          <a:xfrm>
            <a:off x="3810000" y="304800"/>
            <a:ext cx="7010400" cy="954107"/>
          </a:xfrm>
          <a:prstGeom prst="rect">
            <a:avLst/>
          </a:prstGeom>
          <a:noFill/>
        </p:spPr>
        <p:txBody>
          <a:bodyPr wrap="square">
            <a:spAutoFit/>
          </a:bodyPr>
          <a:lstStyle/>
          <a:p>
            <a:r>
              <a:rPr lang="en-US" sz="2800" dirty="0">
                <a:latin typeface="Lub Dub Medium" panose="020B0603030403020204" pitchFamily="34" charset="0"/>
              </a:rPr>
              <a:t>Table 6. The Lifelong Trajectory of Improving Access to ACHD Care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744873F5-023E-EB0D-7D02-D0866D63A45B}"/>
              </a:ext>
            </a:extLst>
          </p:cNvPr>
          <p:cNvGraphicFramePr>
            <a:graphicFrameLocks noGrp="1"/>
          </p:cNvGraphicFramePr>
          <p:nvPr>
            <p:extLst>
              <p:ext uri="{D42A27DB-BD31-4B8C-83A1-F6EECF244321}">
                <p14:modId xmlns:p14="http://schemas.microsoft.com/office/powerpoint/2010/main" val="882848114"/>
              </p:ext>
            </p:extLst>
          </p:nvPr>
        </p:nvGraphicFramePr>
        <p:xfrm>
          <a:off x="685800" y="1447800"/>
          <a:ext cx="13258800" cy="5486400"/>
        </p:xfrm>
        <a:graphic>
          <a:graphicData uri="http://schemas.openxmlformats.org/drawingml/2006/table">
            <a:tbl>
              <a:tblPr firstRow="1" firstCol="1" bandRow="1"/>
              <a:tblGrid>
                <a:gridCol w="3670433">
                  <a:extLst>
                    <a:ext uri="{9D8B030D-6E8A-4147-A177-3AD203B41FA5}">
                      <a16:colId xmlns:a16="http://schemas.microsoft.com/office/drawing/2014/main" val="1500647739"/>
                    </a:ext>
                  </a:extLst>
                </a:gridCol>
                <a:gridCol w="4728509">
                  <a:extLst>
                    <a:ext uri="{9D8B030D-6E8A-4147-A177-3AD203B41FA5}">
                      <a16:colId xmlns:a16="http://schemas.microsoft.com/office/drawing/2014/main" val="751737324"/>
                    </a:ext>
                  </a:extLst>
                </a:gridCol>
                <a:gridCol w="4859858">
                  <a:extLst>
                    <a:ext uri="{9D8B030D-6E8A-4147-A177-3AD203B41FA5}">
                      <a16:colId xmlns:a16="http://schemas.microsoft.com/office/drawing/2014/main" val="577124747"/>
                    </a:ext>
                  </a:extLst>
                </a:gridCol>
              </a:tblGrid>
              <a:tr h="2045062">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Young adulthood (18 to 26 years)</a:t>
                      </a:r>
                    </a:p>
                    <a:p>
                      <a:pPr marL="800100" marR="0" lvl="1" indent="-342900">
                        <a:lnSpc>
                          <a:spcPct val="100000"/>
                        </a:lnSpc>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Loss to care </a:t>
                      </a:r>
                    </a:p>
                    <a:p>
                      <a:pPr marL="800100" marR="0" lvl="1" indent="-342900">
                        <a:lnSpc>
                          <a:spcPct val="100000"/>
                        </a:lnSpc>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Transfer to ACHD care </a:t>
                      </a:r>
                    </a:p>
                  </a:txBody>
                  <a:tcPr marL="35349" marR="35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00100" marR="0" lvl="1" indent="-342900">
                        <a:lnSpc>
                          <a:spcPct val="100000"/>
                        </a:lnSpc>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Children’s hospitals</a:t>
                      </a:r>
                    </a:p>
                    <a:p>
                      <a:pPr marL="800100" marR="0" lvl="1" indent="-342900">
                        <a:lnSpc>
                          <a:spcPct val="100000"/>
                        </a:lnSpc>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Pediatric cardiology/heart centers </a:t>
                      </a:r>
                    </a:p>
                    <a:p>
                      <a:pPr marL="800100" marR="0" lvl="1" indent="-342900">
                        <a:lnSpc>
                          <a:spcPct val="100000"/>
                        </a:lnSpc>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Adult care hospitals </a:t>
                      </a:r>
                    </a:p>
                    <a:p>
                      <a:pPr marL="800100" marR="0" lvl="1" indent="-342900">
                        <a:lnSpc>
                          <a:spcPct val="100000"/>
                        </a:lnSpc>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ACHD providers and programs</a:t>
                      </a:r>
                    </a:p>
                    <a:p>
                      <a:pPr marL="800100" marR="0" lvl="1" indent="-342900">
                        <a:lnSpc>
                          <a:spcPct val="100000"/>
                        </a:lnSpc>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Social workers</a:t>
                      </a:r>
                    </a:p>
                    <a:p>
                      <a:pPr marL="800100" marR="0" lvl="1" indent="-342900">
                        <a:lnSpc>
                          <a:spcPct val="100000"/>
                        </a:lnSpc>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Patients and families</a:t>
                      </a:r>
                    </a:p>
                    <a:p>
                      <a:pPr marL="800100" marR="0" lvl="1" indent="-342900">
                        <a:lnSpc>
                          <a:spcPct val="100000"/>
                        </a:lnSpc>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Payors </a:t>
                      </a:r>
                    </a:p>
                    <a:p>
                      <a:pPr marL="800100" marR="0" lvl="1" indent="-342900">
                        <a:lnSpc>
                          <a:spcPct val="100000"/>
                        </a:lnSpc>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ACHD advocacy organizations </a:t>
                      </a:r>
                    </a:p>
                  </a:txBody>
                  <a:tcPr marL="35349" marR="35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00100" marR="0" lvl="1" indent="-342900">
                        <a:lnSpc>
                          <a:spcPct val="100000"/>
                        </a:lnSpc>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Develop and implement processes, policies, and resources for successful transfer from pediatric to adult care. </a:t>
                      </a:r>
                    </a:p>
                    <a:p>
                      <a:pPr marL="800100" marR="0" lvl="1" indent="-342900">
                        <a:lnSpc>
                          <a:spcPct val="100000"/>
                        </a:lnSpc>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Identify barriers to care.</a:t>
                      </a:r>
                    </a:p>
                    <a:p>
                      <a:pPr marL="800100" marR="0" lvl="1" indent="-342900">
                        <a:lnSpc>
                          <a:spcPct val="100000"/>
                        </a:lnSpc>
                        <a:spcAft>
                          <a:spcPts val="80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Use electronic health records and databases to track patients who are lost to care—and to help them navigate back to care.</a:t>
                      </a:r>
                    </a:p>
                  </a:txBody>
                  <a:tcPr marL="35349" marR="35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18456317"/>
                  </a:ext>
                </a:extLst>
              </a:tr>
              <a:tr h="3176226">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Adulthood (18 to 80+ years) </a:t>
                      </a:r>
                    </a:p>
                    <a:p>
                      <a:pPr marL="800100" marR="0" lvl="1" indent="-342900">
                        <a:lnSpc>
                          <a:spcPct val="100000"/>
                        </a:lnSpc>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Loss during transfer to ACHD care</a:t>
                      </a:r>
                    </a:p>
                    <a:p>
                      <a:pPr marL="800100" marR="0" lvl="1" indent="-342900">
                        <a:lnSpc>
                          <a:spcPct val="100000"/>
                        </a:lnSpc>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Loss to care during adulthood</a:t>
                      </a:r>
                    </a:p>
                    <a:p>
                      <a:pPr marL="800100" marR="0" lvl="1" indent="-342900">
                        <a:lnSpc>
                          <a:spcPct val="100000"/>
                        </a:lnSpc>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Insufficient number of ACHD cardiologists and programs </a:t>
                      </a:r>
                    </a:p>
                  </a:txBody>
                  <a:tcPr marL="35349" marR="35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00100" marR="0" lvl="1" indent="-342900">
                        <a:lnSpc>
                          <a:spcPct val="100000"/>
                        </a:lnSpc>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ACHD programs </a:t>
                      </a:r>
                    </a:p>
                    <a:p>
                      <a:pPr marL="800100" marR="0" lvl="1" indent="-342900">
                        <a:lnSpc>
                          <a:spcPct val="100000"/>
                        </a:lnSpc>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Adult care hospitals </a:t>
                      </a:r>
                    </a:p>
                    <a:p>
                      <a:pPr marL="800100" marR="0" lvl="1" indent="-342900">
                        <a:lnSpc>
                          <a:spcPct val="100000"/>
                        </a:lnSpc>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Social work professionals </a:t>
                      </a:r>
                    </a:p>
                    <a:p>
                      <a:pPr marL="800100" marR="0" lvl="1" indent="-342900">
                        <a:lnSpc>
                          <a:spcPct val="100000"/>
                        </a:lnSpc>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Patients</a:t>
                      </a:r>
                    </a:p>
                    <a:p>
                      <a:pPr marL="800100" marR="0" lvl="1" indent="-342900">
                        <a:lnSpc>
                          <a:spcPct val="100000"/>
                        </a:lnSpc>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Governmental agencies</a:t>
                      </a:r>
                    </a:p>
                    <a:p>
                      <a:pPr marL="800100" marR="0" lvl="1" indent="-342900">
                        <a:lnSpc>
                          <a:spcPct val="100000"/>
                        </a:lnSpc>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Medical education and medical board organizations</a:t>
                      </a:r>
                    </a:p>
                    <a:p>
                      <a:pPr marL="800100" marR="0" lvl="1" indent="-342900">
                        <a:lnSpc>
                          <a:spcPct val="100000"/>
                        </a:lnSpc>
                        <a:spcAft>
                          <a:spcPts val="8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ACHD advocacy organizations </a:t>
                      </a:r>
                    </a:p>
                    <a:p>
                      <a:pPr marL="457200" marR="0" lvl="1">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 </a:t>
                      </a:r>
                    </a:p>
                  </a:txBody>
                  <a:tcPr marL="35349" marR="35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00100" marR="0" lvl="1" indent="-342900">
                        <a:lnSpc>
                          <a:spcPct val="100000"/>
                        </a:lnSpc>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Use electronic health records and databases to track patients who are lost to care and help navigate back to CHD care.</a:t>
                      </a:r>
                    </a:p>
                    <a:p>
                      <a:pPr marL="800100" marR="0" lvl="1" indent="-342900">
                        <a:lnSpc>
                          <a:spcPct val="100000"/>
                        </a:lnSpc>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Engage resources to track patients and identify barriers to care. </a:t>
                      </a:r>
                    </a:p>
                    <a:p>
                      <a:pPr marL="800100" marR="0" lvl="1" indent="-342900">
                        <a:lnSpc>
                          <a:spcPct val="100000"/>
                        </a:lnSpc>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Consider innovative care options such as telehealth.</a:t>
                      </a:r>
                    </a:p>
                    <a:p>
                      <a:pPr marL="800100" marR="0" lvl="1" indent="-342900">
                        <a:lnSpc>
                          <a:spcPct val="100000"/>
                        </a:lnSpc>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Partner with advance practice providers and general cardiologists, to provide local care. </a:t>
                      </a:r>
                    </a:p>
                    <a:p>
                      <a:pPr marL="800100" marR="0" lvl="1" indent="-342900">
                        <a:lnSpc>
                          <a:spcPct val="100000"/>
                        </a:lnSpc>
                        <a:spcAft>
                          <a:spcPts val="8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Increase the number and geographic availability of ACHD cardiologists. </a:t>
                      </a:r>
                    </a:p>
                  </a:txBody>
                  <a:tcPr marL="35349" marR="353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9435675"/>
                  </a:ext>
                </a:extLst>
              </a:tr>
            </a:tbl>
          </a:graphicData>
        </a:graphic>
      </p:graphicFrame>
      <p:sp>
        <p:nvSpPr>
          <p:cNvPr id="5" name="TextBox 4">
            <a:extLst>
              <a:ext uri="{FF2B5EF4-FFF2-40B4-BE49-F238E27FC236}">
                <a16:creationId xmlns:a16="http://schemas.microsoft.com/office/drawing/2014/main" id="{0F7FD122-A0A7-A13D-083A-2A197CBD5F17}"/>
              </a:ext>
            </a:extLst>
          </p:cNvPr>
          <p:cNvSpPr txBox="1"/>
          <p:nvPr/>
        </p:nvSpPr>
        <p:spPr>
          <a:xfrm>
            <a:off x="685800" y="7097693"/>
            <a:ext cx="7315200" cy="276999"/>
          </a:xfrm>
          <a:prstGeom prst="rect">
            <a:avLst/>
          </a:prstGeom>
          <a:noFill/>
        </p:spPr>
        <p:txBody>
          <a:bodyPr wrap="square">
            <a:spAutoFit/>
          </a:bodyPr>
          <a:lstStyle/>
          <a:p>
            <a:r>
              <a:rPr lang="en-US" sz="1200" dirty="0">
                <a:latin typeface="Lub Dub Medium" panose="020B0603030403020204" pitchFamily="34" charset="0"/>
              </a:rPr>
              <a:t>ACHD indicates adult congenital heart disease; and CHD, congenital heart disease.</a:t>
            </a:r>
          </a:p>
        </p:txBody>
      </p:sp>
    </p:spTree>
    <p:extLst>
      <p:ext uri="{BB962C8B-B14F-4D97-AF65-F5344CB8AC3E}">
        <p14:creationId xmlns:p14="http://schemas.microsoft.com/office/powerpoint/2010/main" val="5179573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55</a:t>
            </a:fld>
            <a:endParaRPr lang="en-US" dirty="0"/>
          </a:p>
        </p:txBody>
      </p:sp>
      <p:sp>
        <p:nvSpPr>
          <p:cNvPr id="3" name="TextBox 2">
            <a:extLst>
              <a:ext uri="{FF2B5EF4-FFF2-40B4-BE49-F238E27FC236}">
                <a16:creationId xmlns:a16="http://schemas.microsoft.com/office/drawing/2014/main" id="{C7EC2F4A-9394-BDC2-C7F7-AC6EA9FEAFE8}"/>
              </a:ext>
            </a:extLst>
          </p:cNvPr>
          <p:cNvSpPr txBox="1"/>
          <p:nvPr/>
        </p:nvSpPr>
        <p:spPr>
          <a:xfrm>
            <a:off x="3619498" y="1143000"/>
            <a:ext cx="7391400" cy="523220"/>
          </a:xfrm>
          <a:prstGeom prst="rect">
            <a:avLst/>
          </a:prstGeom>
          <a:noFill/>
        </p:spPr>
        <p:txBody>
          <a:bodyPr wrap="square">
            <a:spAutoFit/>
          </a:bodyPr>
          <a:lstStyle/>
          <a:p>
            <a:r>
              <a:rPr lang="en-US" sz="2800" dirty="0">
                <a:latin typeface="Lub Dub Medium" panose="020B0603030403020204" pitchFamily="34" charset="0"/>
              </a:rPr>
              <a:t>Transition Education and Transfer of Care </a:t>
            </a:r>
          </a:p>
        </p:txBody>
      </p:sp>
      <p:graphicFrame>
        <p:nvGraphicFramePr>
          <p:cNvPr id="4" name="Table 3">
            <a:extLst>
              <a:ext uri="{FF2B5EF4-FFF2-40B4-BE49-F238E27FC236}">
                <a16:creationId xmlns:a16="http://schemas.microsoft.com/office/drawing/2014/main" id="{F8C395D9-01A2-8AA3-BB04-1F90D7AEE5CF}"/>
              </a:ext>
            </a:extLst>
          </p:cNvPr>
          <p:cNvGraphicFramePr>
            <a:graphicFrameLocks noGrp="1"/>
          </p:cNvGraphicFramePr>
          <p:nvPr>
            <p:extLst>
              <p:ext uri="{D42A27DB-BD31-4B8C-83A1-F6EECF244321}">
                <p14:modId xmlns:p14="http://schemas.microsoft.com/office/powerpoint/2010/main" val="1642694809"/>
              </p:ext>
            </p:extLst>
          </p:nvPr>
        </p:nvGraphicFramePr>
        <p:xfrm>
          <a:off x="2895599" y="2159637"/>
          <a:ext cx="8839199" cy="3910325"/>
        </p:xfrm>
        <a:graphic>
          <a:graphicData uri="http://schemas.openxmlformats.org/drawingml/2006/table">
            <a:tbl>
              <a:tblPr firstRow="1" firstCol="1" bandRow="1"/>
              <a:tblGrid>
                <a:gridCol w="1441670">
                  <a:extLst>
                    <a:ext uri="{9D8B030D-6E8A-4147-A177-3AD203B41FA5}">
                      <a16:colId xmlns:a16="http://schemas.microsoft.com/office/drawing/2014/main" val="1134235052"/>
                    </a:ext>
                  </a:extLst>
                </a:gridCol>
                <a:gridCol w="1441670">
                  <a:extLst>
                    <a:ext uri="{9D8B030D-6E8A-4147-A177-3AD203B41FA5}">
                      <a16:colId xmlns:a16="http://schemas.microsoft.com/office/drawing/2014/main" val="632947580"/>
                    </a:ext>
                  </a:extLst>
                </a:gridCol>
                <a:gridCol w="5955859">
                  <a:extLst>
                    <a:ext uri="{9D8B030D-6E8A-4147-A177-3AD203B41FA5}">
                      <a16:colId xmlns:a16="http://schemas.microsoft.com/office/drawing/2014/main" val="353218955"/>
                    </a:ext>
                  </a:extLst>
                </a:gridCol>
              </a:tblGrid>
              <a:tr h="994493">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0000"/>
                        </a:lnSpc>
                        <a:spcAft>
                          <a:spcPts val="800"/>
                        </a:spcAft>
                        <a:buNone/>
                      </a:pPr>
                      <a:r>
                        <a:rPr lang="en-US" sz="1800" b="1" dirty="0">
                          <a:effectLst/>
                          <a:latin typeface="Times New Roman" panose="02020603050405020304" pitchFamily="18" charset="0"/>
                          <a:ea typeface="Calibri" panose="020F0502020204030204" pitchFamily="34" charset="0"/>
                          <a:cs typeface="Arial" panose="020B0604020202020204" pitchFamily="34" charset="0"/>
                        </a:rPr>
                        <a:t>Recommendations for Transition Education and Transfer of Care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lnSpc>
                          <a:spcPct val="10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Referenced studies that support recommendations are summarized in the Evidence Table.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082816054"/>
                  </a:ext>
                </a:extLst>
              </a:tr>
              <a:tr h="541338">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COR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LOE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Recommendations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037608"/>
                  </a:ext>
                </a:extLst>
              </a:tr>
              <a:tr h="541338">
                <a:tc rowSpan="2">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A</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rowSpan="2">
                  <a:txBody>
                    <a:bodyPr/>
                    <a:lstStyle/>
                    <a:p>
                      <a:pPr marL="342900" marR="0" lvl="0" indent="-342900">
                        <a:lnSpc>
                          <a:spcPct val="100000"/>
                        </a:lnSpc>
                        <a:spcAft>
                          <a:spcPts val="800"/>
                        </a:spcAft>
                        <a:buFont typeface="+mj-lt"/>
                        <a:buAutoNum type="arabicPeriod"/>
                      </a:pPr>
                      <a:r>
                        <a:rPr lang="en-US" sz="1800" b="1" dirty="0">
                          <a:effectLst/>
                          <a:latin typeface="Times New Roman" panose="02020603050405020304" pitchFamily="18" charset="0"/>
                          <a:ea typeface="Calibri" panose="020F0502020204030204" pitchFamily="34" charset="0"/>
                          <a:cs typeface="Arial" panose="020B0604020202020204" pitchFamily="34" charset="0"/>
                        </a:rPr>
                        <a:t>All patients with congenital heart disease should receive structured, patient-centered transition education that is age-, sex-, gender-, and developmentally appropriate to improve knowledge* and reduce loss to care.†</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3613229"/>
                  </a:ext>
                </a:extLst>
              </a:tr>
              <a:tr h="735876">
                <a:tc vMerge="1">
                  <a:txBody>
                    <a:bodyPr/>
                    <a:lstStyle/>
                    <a:p>
                      <a:endParaRPr lang="en-US"/>
                    </a:p>
                  </a:txBody>
                  <a:tcPr/>
                </a:tc>
                <a:tc>
                  <a:txBody>
                    <a:bodyPr/>
                    <a:lstStyle/>
                    <a:p>
                      <a:pPr marL="0" marR="0" algn="ctr">
                        <a:lnSpc>
                          <a:spcPct val="2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vMerge="1">
                  <a:txBody>
                    <a:bodyPr/>
                    <a:lstStyle/>
                    <a:p>
                      <a:endParaRPr lang="en-US"/>
                    </a:p>
                  </a:txBody>
                  <a:tcPr/>
                </a:tc>
                <a:extLst>
                  <a:ext uri="{0D108BD9-81ED-4DB2-BD59-A6C34878D82A}">
                    <a16:rowId xmlns:a16="http://schemas.microsoft.com/office/drawing/2014/main" val="471515272"/>
                  </a:ext>
                </a:extLst>
              </a:tr>
              <a:tr h="957911">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2"/>
                      </a:pPr>
                      <a:r>
                        <a:rPr lang="en-US" sz="1800" b="1" dirty="0">
                          <a:effectLst/>
                          <a:latin typeface="Times New Roman" panose="02020603050405020304" pitchFamily="18" charset="0"/>
                          <a:ea typeface="Calibri" panose="020F0502020204030204" pitchFamily="34" charset="0"/>
                          <a:cs typeface="Arial" panose="020B0604020202020204" pitchFamily="34" charset="0"/>
                        </a:rPr>
                        <a:t>Congenital heart disease programs and clinicians should have transfer-of-care policies and procedures to ensure effective handoffs of patients from a pediatric to an ACHD cardiologist.</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3352149"/>
                  </a:ext>
                </a:extLst>
              </a:tr>
            </a:tbl>
          </a:graphicData>
        </a:graphic>
      </p:graphicFrame>
    </p:spTree>
    <p:extLst>
      <p:ext uri="{BB962C8B-B14F-4D97-AF65-F5344CB8AC3E}">
        <p14:creationId xmlns:p14="http://schemas.microsoft.com/office/powerpoint/2010/main" val="36980393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5D9971-8263-5B56-1678-19C9CF76A511}"/>
              </a:ext>
            </a:extLst>
          </p:cNvPr>
          <p:cNvSpPr txBox="1"/>
          <p:nvPr/>
        </p:nvSpPr>
        <p:spPr>
          <a:xfrm>
            <a:off x="3943347" y="990600"/>
            <a:ext cx="6743701" cy="523220"/>
          </a:xfrm>
          <a:prstGeom prst="rect">
            <a:avLst/>
          </a:prstGeom>
          <a:noFill/>
        </p:spPr>
        <p:txBody>
          <a:bodyPr wrap="square">
            <a:spAutoFit/>
          </a:bodyPr>
          <a:lstStyle/>
          <a:p>
            <a:r>
              <a:rPr lang="en-US" sz="2800" dirty="0">
                <a:latin typeface="Lub Dub Medium" panose="020B0603030403020204" pitchFamily="34" charset="0"/>
              </a:rPr>
              <a:t>The ACHD Program and Cardiologists </a:t>
            </a:r>
          </a:p>
        </p:txBody>
      </p:sp>
      <p:graphicFrame>
        <p:nvGraphicFramePr>
          <p:cNvPr id="3" name="Table 2">
            <a:extLst>
              <a:ext uri="{FF2B5EF4-FFF2-40B4-BE49-F238E27FC236}">
                <a16:creationId xmlns:a16="http://schemas.microsoft.com/office/drawing/2014/main" id="{2F805F17-E618-12A8-F536-CBC73040F83C}"/>
              </a:ext>
            </a:extLst>
          </p:cNvPr>
          <p:cNvGraphicFramePr>
            <a:graphicFrameLocks noGrp="1"/>
          </p:cNvGraphicFramePr>
          <p:nvPr>
            <p:extLst>
              <p:ext uri="{D42A27DB-BD31-4B8C-83A1-F6EECF244321}">
                <p14:modId xmlns:p14="http://schemas.microsoft.com/office/powerpoint/2010/main" val="221108572"/>
              </p:ext>
            </p:extLst>
          </p:nvPr>
        </p:nvGraphicFramePr>
        <p:xfrm>
          <a:off x="3200399" y="2139454"/>
          <a:ext cx="8229599" cy="3950691"/>
        </p:xfrm>
        <a:graphic>
          <a:graphicData uri="http://schemas.openxmlformats.org/drawingml/2006/table">
            <a:tbl>
              <a:tblPr firstRow="1" firstCol="1" bandRow="1"/>
              <a:tblGrid>
                <a:gridCol w="918255">
                  <a:extLst>
                    <a:ext uri="{9D8B030D-6E8A-4147-A177-3AD203B41FA5}">
                      <a16:colId xmlns:a16="http://schemas.microsoft.com/office/drawing/2014/main" val="2140816362"/>
                    </a:ext>
                  </a:extLst>
                </a:gridCol>
                <a:gridCol w="922705">
                  <a:extLst>
                    <a:ext uri="{9D8B030D-6E8A-4147-A177-3AD203B41FA5}">
                      <a16:colId xmlns:a16="http://schemas.microsoft.com/office/drawing/2014/main" val="2743670706"/>
                    </a:ext>
                  </a:extLst>
                </a:gridCol>
                <a:gridCol w="6388639">
                  <a:extLst>
                    <a:ext uri="{9D8B030D-6E8A-4147-A177-3AD203B41FA5}">
                      <a16:colId xmlns:a16="http://schemas.microsoft.com/office/drawing/2014/main" val="1661361506"/>
                    </a:ext>
                  </a:extLst>
                </a:gridCol>
              </a:tblGrid>
              <a:tr h="1028701">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0000"/>
                        </a:lnSpc>
                        <a:spcAft>
                          <a:spcPts val="800"/>
                        </a:spcAft>
                        <a:buNone/>
                      </a:pPr>
                      <a:r>
                        <a:rPr lang="en-US" sz="1800" b="1" dirty="0">
                          <a:effectLst/>
                          <a:latin typeface="Times New Roman" panose="02020603050405020304" pitchFamily="18" charset="0"/>
                          <a:ea typeface="Calibri" panose="020F0502020204030204" pitchFamily="34" charset="0"/>
                          <a:cs typeface="Arial" panose="020B0604020202020204" pitchFamily="34" charset="0"/>
                        </a:rPr>
                        <a:t>Recommendations for the ACHD Program and Cardiologists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lnSpc>
                          <a:spcPct val="10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Referenced studies that support recommendations are summarized in the Evidence Table.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900754524"/>
                  </a:ext>
                </a:extLst>
              </a:tr>
              <a:tr h="706506">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COR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LOE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Recommendations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45511825"/>
                  </a:ext>
                </a:extLst>
              </a:tr>
              <a:tr h="1361733">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a:pPr>
                      <a:r>
                        <a:rPr lang="en-US" sz="1800" b="1" dirty="0">
                          <a:effectLst/>
                          <a:latin typeface="Times New Roman" panose="02020603050405020304" pitchFamily="18" charset="0"/>
                          <a:ea typeface="Calibri" panose="020F0502020204030204" pitchFamily="34" charset="0"/>
                          <a:cs typeface="Arial" panose="020B0604020202020204" pitchFamily="34" charset="0"/>
                        </a:rPr>
                        <a:t>Patients in ACHD AP classes IB–D, IIA–D, and IIIA–D should be evaluated and managed by or in collaboration with an ACHD cardiologist and, when indicated and accessible, an ACHD program to improve outcomes.</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80280789"/>
                  </a:ext>
                </a:extLst>
              </a:tr>
              <a:tr h="853751">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2"/>
                      </a:pPr>
                      <a:r>
                        <a:rPr lang="en-US" sz="1800" b="1" dirty="0">
                          <a:effectLst/>
                          <a:latin typeface="Times New Roman" panose="02020603050405020304" pitchFamily="18" charset="0"/>
                          <a:ea typeface="Calibri" panose="020F0502020204030204" pitchFamily="34" charset="0"/>
                          <a:cs typeface="Arial" panose="020B0604020202020204" pitchFamily="34" charset="0"/>
                        </a:rPr>
                        <a:t>Patients in ACHD AP class IA should have at least 1 evaluation by an ACHD cardiologist to develop a plan of care.</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9515846"/>
                  </a:ext>
                </a:extLst>
              </a:tr>
            </a:tbl>
          </a:graphicData>
        </a:graphic>
      </p:graphicFrame>
    </p:spTree>
    <p:extLst>
      <p:ext uri="{BB962C8B-B14F-4D97-AF65-F5344CB8AC3E}">
        <p14:creationId xmlns:p14="http://schemas.microsoft.com/office/powerpoint/2010/main" val="36709115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57</a:t>
            </a:fld>
            <a:endParaRPr lang="en-US" dirty="0"/>
          </a:p>
        </p:txBody>
      </p:sp>
      <p:sp>
        <p:nvSpPr>
          <p:cNvPr id="2" name="TextBox 1">
            <a:extLst>
              <a:ext uri="{FF2B5EF4-FFF2-40B4-BE49-F238E27FC236}">
                <a16:creationId xmlns:a16="http://schemas.microsoft.com/office/drawing/2014/main" id="{57BAF732-8F57-885B-BD96-CE0EC7F5CD19}"/>
              </a:ext>
            </a:extLst>
          </p:cNvPr>
          <p:cNvSpPr txBox="1"/>
          <p:nvPr/>
        </p:nvSpPr>
        <p:spPr>
          <a:xfrm>
            <a:off x="3990975" y="228600"/>
            <a:ext cx="6648451" cy="523220"/>
          </a:xfrm>
          <a:prstGeom prst="rect">
            <a:avLst/>
          </a:prstGeom>
          <a:noFill/>
        </p:spPr>
        <p:txBody>
          <a:bodyPr wrap="square">
            <a:spAutoFit/>
          </a:bodyPr>
          <a:lstStyle/>
          <a:p>
            <a:r>
              <a:rPr lang="en-US" sz="2800" dirty="0">
                <a:latin typeface="Lub Dub Medium" panose="020B0603030403020204" pitchFamily="34" charset="0"/>
              </a:rPr>
              <a:t>Table 7. ACHD Program Components</a:t>
            </a:r>
          </a:p>
        </p:txBody>
      </p:sp>
      <p:graphicFrame>
        <p:nvGraphicFramePr>
          <p:cNvPr id="3" name="Table 2">
            <a:extLst>
              <a:ext uri="{FF2B5EF4-FFF2-40B4-BE49-F238E27FC236}">
                <a16:creationId xmlns:a16="http://schemas.microsoft.com/office/drawing/2014/main" id="{99708447-9978-F099-5275-4D6767CD9236}"/>
              </a:ext>
            </a:extLst>
          </p:cNvPr>
          <p:cNvGraphicFramePr>
            <a:graphicFrameLocks noGrp="1"/>
          </p:cNvGraphicFramePr>
          <p:nvPr>
            <p:extLst>
              <p:ext uri="{D42A27DB-BD31-4B8C-83A1-F6EECF244321}">
                <p14:modId xmlns:p14="http://schemas.microsoft.com/office/powerpoint/2010/main" val="1156162782"/>
              </p:ext>
            </p:extLst>
          </p:nvPr>
        </p:nvGraphicFramePr>
        <p:xfrm>
          <a:off x="3990974" y="854964"/>
          <a:ext cx="6648452" cy="6519672"/>
        </p:xfrm>
        <a:graphic>
          <a:graphicData uri="http://schemas.openxmlformats.org/drawingml/2006/table">
            <a:tbl>
              <a:tblPr firstRow="1" firstCol="1" bandRow="1"/>
              <a:tblGrid>
                <a:gridCol w="6648452">
                  <a:extLst>
                    <a:ext uri="{9D8B030D-6E8A-4147-A177-3AD203B41FA5}">
                      <a16:colId xmlns:a16="http://schemas.microsoft.com/office/drawing/2014/main" val="1515228861"/>
                    </a:ext>
                  </a:extLst>
                </a:gridCol>
              </a:tblGrid>
              <a:tr h="205105">
                <a:tc>
                  <a:txBody>
                    <a:bodyPr/>
                    <a:lstStyle/>
                    <a:p>
                      <a:pPr marL="0" marR="0">
                        <a:lnSpc>
                          <a:spcPct val="150000"/>
                        </a:lnSpc>
                        <a:spcAft>
                          <a:spcPts val="800"/>
                        </a:spcAft>
                        <a:buNone/>
                      </a:pPr>
                      <a:r>
                        <a:rPr lang="en-US" sz="1800" dirty="0">
                          <a:effectLst/>
                          <a:latin typeface="Times New Roman" panose="02020603050405020304" pitchFamily="18" charset="0"/>
                          <a:ea typeface="Times New Roman" panose="02020603050405020304" pitchFamily="18" charset="0"/>
                        </a:rPr>
                        <a:t>ACHD board-eligible/-certified cardiologists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0509552"/>
                  </a:ext>
                </a:extLst>
              </a:tr>
              <a:tr h="222250">
                <a:tc>
                  <a:txBody>
                    <a:bodyPr/>
                    <a:lstStyle/>
                    <a:p>
                      <a:pPr marL="0" marR="0">
                        <a:lnSpc>
                          <a:spcPct val="150000"/>
                        </a:lnSpc>
                        <a:spcAft>
                          <a:spcPts val="800"/>
                        </a:spcAft>
                        <a:buNone/>
                      </a:pPr>
                      <a:r>
                        <a:rPr lang="en-US" sz="1800">
                          <a:effectLst/>
                          <a:latin typeface="Times New Roman" panose="02020603050405020304" pitchFamily="18" charset="0"/>
                          <a:ea typeface="Times New Roman" panose="02020603050405020304" pitchFamily="18" charset="0"/>
                        </a:rPr>
                        <a:t>Congenital cardiac surgeons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7799730"/>
                  </a:ext>
                </a:extLst>
              </a:tr>
              <a:tr h="222250">
                <a:tc>
                  <a:txBody>
                    <a:bodyPr/>
                    <a:lstStyle/>
                    <a:p>
                      <a:pPr marL="0" marR="0">
                        <a:lnSpc>
                          <a:spcPct val="150000"/>
                        </a:lnSpc>
                        <a:spcAft>
                          <a:spcPts val="800"/>
                        </a:spcAft>
                        <a:buNone/>
                      </a:pPr>
                      <a:r>
                        <a:rPr lang="en-US" sz="1800">
                          <a:effectLst/>
                          <a:latin typeface="Times New Roman" panose="02020603050405020304" pitchFamily="18" charset="0"/>
                          <a:ea typeface="Times New Roman" panose="02020603050405020304" pitchFamily="18" charset="0"/>
                        </a:rPr>
                        <a:t>Advanced practice providers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9759572"/>
                  </a:ext>
                </a:extLst>
              </a:tr>
              <a:tr h="222250">
                <a:tc>
                  <a:txBody>
                    <a:bodyPr/>
                    <a:lstStyle/>
                    <a:p>
                      <a:pPr marL="0" marR="0">
                        <a:lnSpc>
                          <a:spcPct val="150000"/>
                        </a:lnSpc>
                        <a:spcAft>
                          <a:spcPts val="800"/>
                        </a:spcAft>
                        <a:buNone/>
                      </a:pPr>
                      <a:r>
                        <a:rPr lang="en-US" sz="1800">
                          <a:effectLst/>
                          <a:latin typeface="Times New Roman" panose="02020603050405020304" pitchFamily="18" charset="0"/>
                          <a:ea typeface="Times New Roman" panose="02020603050405020304" pitchFamily="18" charset="0"/>
                        </a:rPr>
                        <a:t>Registered nurses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58317842"/>
                  </a:ext>
                </a:extLst>
              </a:tr>
              <a:tr h="222250">
                <a:tc>
                  <a:txBody>
                    <a:bodyPr/>
                    <a:lstStyle/>
                    <a:p>
                      <a:pPr marL="0" marR="0">
                        <a:lnSpc>
                          <a:spcPct val="150000"/>
                        </a:lnSpc>
                        <a:spcAft>
                          <a:spcPts val="800"/>
                        </a:spcAft>
                        <a:buNone/>
                      </a:pPr>
                      <a:r>
                        <a:rPr lang="en-US" sz="1800">
                          <a:effectLst/>
                          <a:latin typeface="Times New Roman" panose="02020603050405020304" pitchFamily="18" charset="0"/>
                          <a:ea typeface="Times New Roman" panose="02020603050405020304" pitchFamily="18" charset="0"/>
                        </a:rPr>
                        <a:t>Advanced imagers: echocardiography/CT/CMR*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213151"/>
                  </a:ext>
                </a:extLst>
              </a:tr>
              <a:tr h="222250">
                <a:tc>
                  <a:txBody>
                    <a:bodyPr/>
                    <a:lstStyle/>
                    <a:p>
                      <a:pPr marL="0" marR="0">
                        <a:lnSpc>
                          <a:spcPct val="150000"/>
                        </a:lnSpc>
                        <a:spcAft>
                          <a:spcPts val="800"/>
                        </a:spcAft>
                        <a:buNone/>
                      </a:pPr>
                      <a:r>
                        <a:rPr lang="en-US" sz="1800">
                          <a:effectLst/>
                          <a:latin typeface="Times New Roman" panose="02020603050405020304" pitchFamily="18" charset="0"/>
                          <a:ea typeface="Times New Roman" panose="02020603050405020304" pitchFamily="18" charset="0"/>
                        </a:rPr>
                        <a:t>Cardiac intensivist*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3391761"/>
                  </a:ext>
                </a:extLst>
              </a:tr>
              <a:tr h="222250">
                <a:tc>
                  <a:txBody>
                    <a:bodyPr/>
                    <a:lstStyle/>
                    <a:p>
                      <a:pPr marL="0" marR="0">
                        <a:lnSpc>
                          <a:spcPct val="150000"/>
                        </a:lnSpc>
                        <a:spcAft>
                          <a:spcPts val="800"/>
                        </a:spcAft>
                        <a:buNone/>
                      </a:pPr>
                      <a:r>
                        <a:rPr lang="en-US" sz="1800">
                          <a:effectLst/>
                          <a:latin typeface="Times New Roman" panose="02020603050405020304" pitchFamily="18" charset="0"/>
                          <a:ea typeface="Times New Roman" panose="02020603050405020304" pitchFamily="18" charset="0"/>
                        </a:rPr>
                        <a:t>Advanced heart failure and transplant cardiologist*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170846"/>
                  </a:ext>
                </a:extLst>
              </a:tr>
              <a:tr h="222250">
                <a:tc>
                  <a:txBody>
                    <a:bodyPr/>
                    <a:lstStyle/>
                    <a:p>
                      <a:pPr marL="0" marR="0">
                        <a:lnSpc>
                          <a:spcPct val="150000"/>
                        </a:lnSpc>
                        <a:spcAft>
                          <a:spcPts val="800"/>
                        </a:spcAft>
                        <a:buNone/>
                      </a:pPr>
                      <a:r>
                        <a:rPr lang="en-US" sz="1800">
                          <a:effectLst/>
                          <a:latin typeface="Times New Roman" panose="02020603050405020304" pitchFamily="18" charset="0"/>
                          <a:ea typeface="Times New Roman" panose="02020603050405020304" pitchFamily="18" charset="0"/>
                        </a:rPr>
                        <a:t>Cardiac catheterization interventionalist*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44251163"/>
                  </a:ext>
                </a:extLst>
              </a:tr>
              <a:tr h="222250">
                <a:tc>
                  <a:txBody>
                    <a:bodyPr/>
                    <a:lstStyle/>
                    <a:p>
                      <a:pPr marL="0" marR="0">
                        <a:lnSpc>
                          <a:spcPct val="150000"/>
                        </a:lnSpc>
                        <a:spcAft>
                          <a:spcPts val="800"/>
                        </a:spcAft>
                        <a:buNone/>
                      </a:pPr>
                      <a:r>
                        <a:rPr lang="en-US" sz="1800">
                          <a:effectLst/>
                          <a:latin typeface="Times New Roman" panose="02020603050405020304" pitchFamily="18" charset="0"/>
                          <a:ea typeface="Times New Roman" panose="02020603050405020304" pitchFamily="18" charset="0"/>
                        </a:rPr>
                        <a:t>Electrophysiologist*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00199962"/>
                  </a:ext>
                </a:extLst>
              </a:tr>
              <a:tr h="222250">
                <a:tc>
                  <a:txBody>
                    <a:bodyPr/>
                    <a:lstStyle/>
                    <a:p>
                      <a:pPr marL="0" marR="0">
                        <a:lnSpc>
                          <a:spcPct val="150000"/>
                        </a:lnSpc>
                        <a:spcAft>
                          <a:spcPts val="800"/>
                        </a:spcAft>
                        <a:buNone/>
                      </a:pPr>
                      <a:r>
                        <a:rPr lang="en-US" sz="1800" dirty="0">
                          <a:effectLst/>
                          <a:latin typeface="Times New Roman" panose="02020603050405020304" pitchFamily="18" charset="0"/>
                          <a:ea typeface="Times New Roman" panose="02020603050405020304" pitchFamily="18" charset="0"/>
                        </a:rPr>
                        <a:t>Cardiac anesthesiologist*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0354545"/>
                  </a:ext>
                </a:extLst>
              </a:tr>
              <a:tr h="222250">
                <a:tc>
                  <a:txBody>
                    <a:bodyPr/>
                    <a:lstStyle/>
                    <a:p>
                      <a:pPr marL="0" marR="0">
                        <a:lnSpc>
                          <a:spcPct val="150000"/>
                        </a:lnSpc>
                        <a:spcAft>
                          <a:spcPts val="800"/>
                        </a:spcAft>
                        <a:buNone/>
                      </a:pPr>
                      <a:r>
                        <a:rPr lang="en-US" sz="1800">
                          <a:effectLst/>
                          <a:latin typeface="Times New Roman" panose="02020603050405020304" pitchFamily="18" charset="0"/>
                          <a:ea typeface="Times New Roman" panose="02020603050405020304" pitchFamily="18" charset="0"/>
                        </a:rPr>
                        <a:t>Multidisciplinary specialists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06058380"/>
                  </a:ext>
                </a:extLst>
              </a:tr>
              <a:tr h="222250">
                <a:tc>
                  <a:txBody>
                    <a:bodyPr/>
                    <a:lstStyle/>
                    <a:p>
                      <a:pPr marL="457200" marR="0">
                        <a:lnSpc>
                          <a:spcPct val="150000"/>
                        </a:lnSpc>
                        <a:spcAft>
                          <a:spcPts val="800"/>
                        </a:spcAft>
                        <a:buNone/>
                      </a:pPr>
                      <a:r>
                        <a:rPr lang="en-US" sz="1800">
                          <a:effectLst/>
                          <a:latin typeface="Times New Roman" panose="02020603050405020304" pitchFamily="18" charset="0"/>
                          <a:ea typeface="Times New Roman" panose="02020603050405020304" pitchFamily="18" charset="0"/>
                        </a:rPr>
                        <a:t>Maternal fetal medicine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28028128"/>
                  </a:ext>
                </a:extLst>
              </a:tr>
              <a:tr h="222250">
                <a:tc>
                  <a:txBody>
                    <a:bodyPr/>
                    <a:lstStyle/>
                    <a:p>
                      <a:pPr marL="457200" marR="0">
                        <a:lnSpc>
                          <a:spcPct val="150000"/>
                        </a:lnSpc>
                        <a:spcAft>
                          <a:spcPts val="800"/>
                        </a:spcAft>
                        <a:buNone/>
                      </a:pPr>
                      <a:r>
                        <a:rPr lang="en-US" sz="1800">
                          <a:effectLst/>
                          <a:latin typeface="Times New Roman" panose="02020603050405020304" pitchFamily="18" charset="0"/>
                          <a:ea typeface="Times New Roman" panose="02020603050405020304" pitchFamily="18" charset="0"/>
                        </a:rPr>
                        <a:t>Hepatology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5681719"/>
                  </a:ext>
                </a:extLst>
              </a:tr>
              <a:tr h="222250">
                <a:tc>
                  <a:txBody>
                    <a:bodyPr/>
                    <a:lstStyle/>
                    <a:p>
                      <a:pPr marL="457200" marR="0">
                        <a:lnSpc>
                          <a:spcPct val="150000"/>
                        </a:lnSpc>
                        <a:spcAft>
                          <a:spcPts val="800"/>
                        </a:spcAft>
                        <a:buNone/>
                      </a:pPr>
                      <a:r>
                        <a:rPr lang="en-US" sz="1800">
                          <a:effectLst/>
                          <a:latin typeface="Times New Roman" panose="02020603050405020304" pitchFamily="18" charset="0"/>
                          <a:ea typeface="Times New Roman" panose="02020603050405020304" pitchFamily="18" charset="0"/>
                        </a:rPr>
                        <a:t>Pulmonary hypertension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4221251"/>
                  </a:ext>
                </a:extLst>
              </a:tr>
              <a:tr h="222250">
                <a:tc>
                  <a:txBody>
                    <a:bodyPr/>
                    <a:lstStyle/>
                    <a:p>
                      <a:pPr marL="457200" marR="0">
                        <a:lnSpc>
                          <a:spcPct val="150000"/>
                        </a:lnSpc>
                        <a:spcAft>
                          <a:spcPts val="800"/>
                        </a:spcAft>
                        <a:buNone/>
                      </a:pPr>
                      <a:r>
                        <a:rPr lang="en-US" sz="1800">
                          <a:effectLst/>
                          <a:latin typeface="Times New Roman" panose="02020603050405020304" pitchFamily="18" charset="0"/>
                          <a:ea typeface="Times New Roman" panose="02020603050405020304" pitchFamily="18" charset="0"/>
                        </a:rPr>
                        <a:t>Cardiovascular genetics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94328138"/>
                  </a:ext>
                </a:extLst>
              </a:tr>
              <a:tr h="222250">
                <a:tc>
                  <a:txBody>
                    <a:bodyPr/>
                    <a:lstStyle/>
                    <a:p>
                      <a:pPr marL="457200" marR="0">
                        <a:lnSpc>
                          <a:spcPct val="150000"/>
                        </a:lnSpc>
                        <a:spcAft>
                          <a:spcPts val="800"/>
                        </a:spcAft>
                        <a:buNone/>
                      </a:pPr>
                      <a:r>
                        <a:rPr lang="en-US" sz="1800" dirty="0">
                          <a:effectLst/>
                          <a:latin typeface="Times New Roman" panose="02020603050405020304" pitchFamily="18" charset="0"/>
                          <a:ea typeface="Times New Roman" panose="02020603050405020304" pitchFamily="18" charset="0"/>
                        </a:rPr>
                        <a:t>Palliative medicine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4850194"/>
                  </a:ext>
                </a:extLst>
              </a:tr>
              <a:tr h="222250">
                <a:tc>
                  <a:txBody>
                    <a:bodyPr/>
                    <a:lstStyle/>
                    <a:p>
                      <a:pPr marL="457200" marR="0">
                        <a:lnSpc>
                          <a:spcPct val="150000"/>
                        </a:lnSpc>
                        <a:spcAft>
                          <a:spcPts val="800"/>
                        </a:spcAft>
                        <a:buNone/>
                      </a:pPr>
                      <a:r>
                        <a:rPr lang="en-US" sz="1800" dirty="0">
                          <a:effectLst/>
                          <a:latin typeface="Times New Roman" panose="02020603050405020304" pitchFamily="18" charset="0"/>
                          <a:ea typeface="Times New Roman" panose="02020603050405020304" pitchFamily="18" charset="0"/>
                        </a:rPr>
                        <a:t>Social work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6739382"/>
                  </a:ext>
                </a:extLst>
              </a:tr>
              <a:tr h="222250">
                <a:tc>
                  <a:txBody>
                    <a:bodyPr/>
                    <a:lstStyle/>
                    <a:p>
                      <a:pPr marL="457200" marR="0">
                        <a:lnSpc>
                          <a:spcPct val="150000"/>
                        </a:lnSpc>
                        <a:spcAft>
                          <a:spcPts val="800"/>
                        </a:spcAft>
                        <a:buNone/>
                      </a:pPr>
                      <a:r>
                        <a:rPr lang="en-US" sz="1800" dirty="0">
                          <a:effectLst/>
                          <a:latin typeface="Times New Roman" panose="02020603050405020304" pitchFamily="18" charset="0"/>
                          <a:ea typeface="Times New Roman" panose="02020603050405020304" pitchFamily="18" charset="0"/>
                        </a:rPr>
                        <a:t>Psychology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09376436"/>
                  </a:ext>
                </a:extLst>
              </a:tr>
            </a:tbl>
          </a:graphicData>
        </a:graphic>
      </p:graphicFrame>
      <p:sp>
        <p:nvSpPr>
          <p:cNvPr id="6" name="TextBox 5">
            <a:extLst>
              <a:ext uri="{FF2B5EF4-FFF2-40B4-BE49-F238E27FC236}">
                <a16:creationId xmlns:a16="http://schemas.microsoft.com/office/drawing/2014/main" id="{DC754668-26BE-E7FB-EAFF-D59E4C50FCD4}"/>
              </a:ext>
            </a:extLst>
          </p:cNvPr>
          <p:cNvSpPr txBox="1"/>
          <p:nvPr/>
        </p:nvSpPr>
        <p:spPr>
          <a:xfrm>
            <a:off x="457200" y="4696980"/>
            <a:ext cx="3429000" cy="2677656"/>
          </a:xfrm>
          <a:prstGeom prst="rect">
            <a:avLst/>
          </a:prstGeom>
          <a:noFill/>
        </p:spPr>
        <p:txBody>
          <a:bodyPr wrap="square">
            <a:spAutoFit/>
          </a:bodyPr>
          <a:lstStyle/>
          <a:p>
            <a:r>
              <a:rPr lang="en-US" sz="1200" dirty="0">
                <a:latin typeface="Lub Dub Medium" panose="020B0603030403020204" pitchFamily="34" charset="0"/>
              </a:rPr>
              <a:t>Modified with permission from Stout et al. Copyright 2018 American Heart Association, Inc. and American College of Cardiology Foundation.</a:t>
            </a:r>
          </a:p>
          <a:p>
            <a:endParaRPr lang="en-US" sz="1200" dirty="0">
              <a:latin typeface="Lub Dub Medium" panose="020B0603030403020204" pitchFamily="34" charset="0"/>
            </a:endParaRPr>
          </a:p>
          <a:p>
            <a:r>
              <a:rPr lang="en-US" sz="1200" dirty="0">
                <a:latin typeface="Lub Dub Medium" panose="020B0603030403020204" pitchFamily="34" charset="0"/>
              </a:rPr>
              <a:t>*Personnel and service lines supervised, performed, and interpreted by clinicians with expertise and/or training in congenital heart disease.</a:t>
            </a:r>
          </a:p>
          <a:p>
            <a:endParaRPr lang="en-US" sz="1200" dirty="0">
              <a:latin typeface="Lub Dub Medium" panose="020B0603030403020204" pitchFamily="34" charset="0"/>
            </a:endParaRPr>
          </a:p>
          <a:p>
            <a:r>
              <a:rPr lang="en-US" sz="1200" dirty="0">
                <a:latin typeface="Lub Dub Medium" panose="020B0603030403020204" pitchFamily="34" charset="0"/>
              </a:rPr>
              <a:t>ACHD indicates adult congenital heart disease; CMR, cardiovascular magnetic resonance; and CT, computed tomography. </a:t>
            </a:r>
          </a:p>
        </p:txBody>
      </p:sp>
    </p:spTree>
    <p:extLst>
      <p:ext uri="{BB962C8B-B14F-4D97-AF65-F5344CB8AC3E}">
        <p14:creationId xmlns:p14="http://schemas.microsoft.com/office/powerpoint/2010/main" val="28472299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949964-477D-CF93-D45E-04DB167BFD75}"/>
              </a:ext>
            </a:extLst>
          </p:cNvPr>
          <p:cNvSpPr txBox="1"/>
          <p:nvPr/>
        </p:nvSpPr>
        <p:spPr>
          <a:xfrm>
            <a:off x="4357685" y="586852"/>
            <a:ext cx="5915025" cy="523220"/>
          </a:xfrm>
          <a:prstGeom prst="rect">
            <a:avLst/>
          </a:prstGeom>
          <a:noFill/>
        </p:spPr>
        <p:txBody>
          <a:bodyPr wrap="square">
            <a:spAutoFit/>
          </a:bodyPr>
          <a:lstStyle/>
          <a:p>
            <a:r>
              <a:rPr lang="en-US" sz="2800" dirty="0">
                <a:latin typeface="Lub Dub Medium" panose="020B0603030403020204" pitchFamily="34" charset="0"/>
              </a:rPr>
              <a:t>Expertise for Noncardiac Surgery</a:t>
            </a:r>
          </a:p>
        </p:txBody>
      </p:sp>
      <p:graphicFrame>
        <p:nvGraphicFramePr>
          <p:cNvPr id="3" name="Table 2">
            <a:extLst>
              <a:ext uri="{FF2B5EF4-FFF2-40B4-BE49-F238E27FC236}">
                <a16:creationId xmlns:a16="http://schemas.microsoft.com/office/drawing/2014/main" id="{0EC010E7-B157-99D2-5E89-BFE04B683443}"/>
              </a:ext>
            </a:extLst>
          </p:cNvPr>
          <p:cNvGraphicFramePr>
            <a:graphicFrameLocks noGrp="1"/>
          </p:cNvGraphicFramePr>
          <p:nvPr>
            <p:extLst>
              <p:ext uri="{D42A27DB-BD31-4B8C-83A1-F6EECF244321}">
                <p14:modId xmlns:p14="http://schemas.microsoft.com/office/powerpoint/2010/main" val="4065674422"/>
              </p:ext>
            </p:extLst>
          </p:nvPr>
        </p:nvGraphicFramePr>
        <p:xfrm>
          <a:off x="2438397" y="1488304"/>
          <a:ext cx="9753599" cy="5252991"/>
        </p:xfrm>
        <a:graphic>
          <a:graphicData uri="http://schemas.openxmlformats.org/drawingml/2006/table">
            <a:tbl>
              <a:tblPr firstRow="1" firstCol="1" bandRow="1"/>
              <a:tblGrid>
                <a:gridCol w="1143001">
                  <a:extLst>
                    <a:ext uri="{9D8B030D-6E8A-4147-A177-3AD203B41FA5}">
                      <a16:colId xmlns:a16="http://schemas.microsoft.com/office/drawing/2014/main" val="659562473"/>
                    </a:ext>
                  </a:extLst>
                </a:gridCol>
                <a:gridCol w="1143000">
                  <a:extLst>
                    <a:ext uri="{9D8B030D-6E8A-4147-A177-3AD203B41FA5}">
                      <a16:colId xmlns:a16="http://schemas.microsoft.com/office/drawing/2014/main" val="1233780679"/>
                    </a:ext>
                  </a:extLst>
                </a:gridCol>
                <a:gridCol w="7467598">
                  <a:extLst>
                    <a:ext uri="{9D8B030D-6E8A-4147-A177-3AD203B41FA5}">
                      <a16:colId xmlns:a16="http://schemas.microsoft.com/office/drawing/2014/main" val="579849031"/>
                    </a:ext>
                  </a:extLst>
                </a:gridCol>
              </a:tblGrid>
              <a:tr h="805271">
                <a:tc>
                  <a:txBody>
                    <a:bodyPr/>
                    <a:lstStyle/>
                    <a:p>
                      <a:pPr marL="219710" marR="0" indent="-228600" algn="ctr">
                        <a:lnSpc>
                          <a:spcPct val="2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7719" marR="47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219710" marR="0" indent="-228600" algn="ctr">
                        <a:lnSpc>
                          <a:spcPct val="100000"/>
                        </a:lnSpc>
                        <a:spcAft>
                          <a:spcPts val="800"/>
                        </a:spcAft>
                        <a:buNone/>
                      </a:pPr>
                      <a:r>
                        <a:rPr lang="en-US" sz="1800" b="1" dirty="0">
                          <a:effectLst/>
                          <a:latin typeface="Times New Roman" panose="02020603050405020304" pitchFamily="18" charset="0"/>
                          <a:ea typeface="Calibri" panose="020F0502020204030204" pitchFamily="34" charset="0"/>
                          <a:cs typeface="Arial" panose="020B0604020202020204" pitchFamily="34" charset="0"/>
                        </a:rPr>
                        <a:t>Recommendations for Expertise for Noncardiac Surgery</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219710" marR="0" indent="-228600" algn="ctr">
                        <a:lnSpc>
                          <a:spcPct val="10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Referenced studies that support recommendations are summarized in the Evidence Table.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7719" marR="47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705075637"/>
                  </a:ext>
                </a:extLst>
              </a:tr>
              <a:tr h="469206">
                <a:tc>
                  <a:txBody>
                    <a:bodyPr/>
                    <a:lstStyle/>
                    <a:p>
                      <a:pPr marL="219710" marR="0" indent="-228600" algn="ctr">
                        <a:lnSpc>
                          <a:spcPct val="200000"/>
                        </a:lnSpc>
                        <a:spcAft>
                          <a:spcPts val="800"/>
                        </a:spcAft>
                        <a:buNone/>
                      </a:pPr>
                      <a:r>
                        <a:rPr lang="en-US" sz="1800" b="1">
                          <a:effectLst/>
                          <a:latin typeface="Times New Roman" panose="02020603050405020304" pitchFamily="18" charset="0"/>
                          <a:ea typeface="Calibri" panose="020F0502020204030204" pitchFamily="34" charset="0"/>
                          <a:cs typeface="Arial" panose="020B0604020202020204" pitchFamily="34" charset="0"/>
                        </a:rPr>
                        <a:t>COR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7719" marR="47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gn="ctr">
                        <a:lnSpc>
                          <a:spcPct val="200000"/>
                        </a:lnSpc>
                        <a:spcAft>
                          <a:spcPts val="800"/>
                        </a:spcAft>
                        <a:buNone/>
                      </a:pPr>
                      <a:r>
                        <a:rPr lang="en-US" sz="1800" b="1">
                          <a:effectLst/>
                          <a:latin typeface="Times New Roman" panose="02020603050405020304" pitchFamily="18" charset="0"/>
                          <a:ea typeface="Calibri" panose="020F0502020204030204" pitchFamily="34" charset="0"/>
                          <a:cs typeface="Arial" panose="020B0604020202020204" pitchFamily="34" charset="0"/>
                        </a:rPr>
                        <a:t>LOE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7719" marR="47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gn="ctr">
                        <a:lnSpc>
                          <a:spcPct val="200000"/>
                        </a:lnSpc>
                        <a:spcAft>
                          <a:spcPts val="800"/>
                        </a:spcAft>
                        <a:buNone/>
                      </a:pPr>
                      <a:r>
                        <a:rPr lang="en-US" sz="1800" b="1">
                          <a:effectLst/>
                          <a:latin typeface="Times New Roman" panose="02020603050405020304" pitchFamily="18" charset="0"/>
                          <a:ea typeface="Calibri" panose="020F0502020204030204" pitchFamily="34" charset="0"/>
                          <a:cs typeface="Arial" panose="020B0604020202020204" pitchFamily="34" charset="0"/>
                        </a:rPr>
                        <a:t>Recommendations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7719" marR="47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1632271"/>
                  </a:ext>
                </a:extLst>
              </a:tr>
              <a:tr h="1489152">
                <a:tc>
                  <a:txBody>
                    <a:bodyPr/>
                    <a:lstStyle/>
                    <a:p>
                      <a:pPr marL="219710" marR="0" indent="-22860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7719" marR="47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219710" marR="0" indent="-22860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7719" marR="47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gn="l">
                        <a:lnSpc>
                          <a:spcPct val="100000"/>
                        </a:lnSpc>
                        <a:spcAft>
                          <a:spcPts val="800"/>
                        </a:spcAft>
                        <a:buFont typeface="+mj-lt"/>
                        <a:buAutoNum type="arabicPeriod"/>
                      </a:pPr>
                      <a:r>
                        <a:rPr lang="en-US" sz="1800" b="1" dirty="0">
                          <a:effectLst/>
                          <a:latin typeface="Times New Roman" panose="02020603050405020304" pitchFamily="18" charset="0"/>
                          <a:ea typeface="FrutigerLTStd-Light"/>
                          <a:cs typeface="Arial" panose="020B0604020202020204" pitchFamily="34" charset="0"/>
                        </a:rPr>
                        <a:t>In patients with ACHD being considered for noncardiac procedures, preprocedural involvement of an ACHD cardiologist is recommended to risk-stratify the patient, determine appropriate procedure location, guide periprocedural planning and support, and assist in preprocedural clinical optimization to improve outcomes.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7719" marR="47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92214851"/>
                  </a:ext>
                </a:extLst>
              </a:tr>
              <a:tr h="1244681">
                <a:tc>
                  <a:txBody>
                    <a:bodyPr/>
                    <a:lstStyle/>
                    <a:p>
                      <a:pPr marL="219710" marR="0" indent="-22860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7719" marR="47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219710" marR="0" indent="-22860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7719" marR="47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gn="l">
                        <a:lnSpc>
                          <a:spcPct val="100000"/>
                        </a:lnSpc>
                        <a:spcAft>
                          <a:spcPts val="800"/>
                        </a:spcAft>
                        <a:buFont typeface="+mj-lt"/>
                        <a:buAutoNum type="arabicPeriod" startAt="2"/>
                      </a:pPr>
                      <a:r>
                        <a:rPr lang="en-US" sz="1800" b="1" dirty="0">
                          <a:effectLst/>
                          <a:latin typeface="Times New Roman" panose="02020603050405020304" pitchFamily="18" charset="0"/>
                          <a:ea typeface="FrutigerLTStd-Light"/>
                          <a:cs typeface="Arial" panose="020B0604020202020204" pitchFamily="34" charset="0"/>
                        </a:rPr>
                        <a:t>In patients with ACHD AP classifications IC–D, IIB–D, and IIIA–D who undergo noncardiac</a:t>
                      </a:r>
                      <a:r>
                        <a:rPr lang="en-US" sz="1800" b="1" dirty="0">
                          <a:solidFill>
                            <a:srgbClr val="000000"/>
                          </a:solidFill>
                          <a:effectLst/>
                          <a:latin typeface="Times New Roman" panose="02020603050405020304" pitchFamily="18" charset="0"/>
                          <a:ea typeface="FrutigerLTStd-Light"/>
                          <a:cs typeface="Arial" panose="020B0604020202020204" pitchFamily="34" charset="0"/>
                        </a:rPr>
                        <a:t> procedures</a:t>
                      </a:r>
                      <a:r>
                        <a:rPr lang="en-US" sz="1800" b="1" dirty="0">
                          <a:effectLst/>
                          <a:latin typeface="Times New Roman" panose="02020603050405020304" pitchFamily="18" charset="0"/>
                          <a:ea typeface="FrutigerLTStd-Light"/>
                          <a:cs typeface="Arial" panose="020B0604020202020204" pitchFamily="34" charset="0"/>
                        </a:rPr>
                        <a:t>, postprocedural care should involve collaboration with an ACHD cardiologist to incorporate expert opinion, provide guideline-based therapy, and improve outcomes.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7719" marR="47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04253926"/>
                  </a:ext>
                </a:extLst>
              </a:tr>
              <a:tr h="1244681">
                <a:tc>
                  <a:txBody>
                    <a:bodyPr/>
                    <a:lstStyle/>
                    <a:p>
                      <a:pPr marL="219710" marR="0" indent="-22860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7719" marR="47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219710" marR="0" indent="-22860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7719" marR="47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a:lnSpc>
                          <a:spcPct val="100000"/>
                        </a:lnSpc>
                        <a:spcAft>
                          <a:spcPts val="800"/>
                        </a:spcAft>
                        <a:buFont typeface="+mj-lt"/>
                        <a:buAutoNum type="arabicPeriod" startAt="3"/>
                      </a:pPr>
                      <a:r>
                        <a:rPr lang="en-US" sz="1800" b="1" dirty="0">
                          <a:effectLst/>
                          <a:latin typeface="Times New Roman" panose="02020603050405020304" pitchFamily="18" charset="0"/>
                          <a:ea typeface="FrutigerLTStd-Light"/>
                          <a:cs typeface="Arial" panose="020B0604020202020204" pitchFamily="34" charset="0"/>
                        </a:rPr>
                        <a:t>In patients with ACHD AP classifications IC–D, IIC–D, and IIIA–D, anesthesia for noncardiac procedures should be administered by, or in collaboration or consultation with, an anesthesiologist with ACHD expertise to reduce the likelihood of perioperative complications.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7719" marR="47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86097323"/>
                  </a:ext>
                </a:extLst>
              </a:tr>
            </a:tbl>
          </a:graphicData>
        </a:graphic>
      </p:graphicFrame>
    </p:spTree>
    <p:extLst>
      <p:ext uri="{BB962C8B-B14F-4D97-AF65-F5344CB8AC3E}">
        <p14:creationId xmlns:p14="http://schemas.microsoft.com/office/powerpoint/2010/main" val="3460147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59</a:t>
            </a:fld>
            <a:endParaRPr lang="en-US" dirty="0"/>
          </a:p>
        </p:txBody>
      </p:sp>
      <p:sp>
        <p:nvSpPr>
          <p:cNvPr id="2" name="TextBox 1">
            <a:extLst>
              <a:ext uri="{FF2B5EF4-FFF2-40B4-BE49-F238E27FC236}">
                <a16:creationId xmlns:a16="http://schemas.microsoft.com/office/drawing/2014/main" id="{155D0178-18B9-D40B-A8B6-BE0F4F95ECB2}"/>
              </a:ext>
            </a:extLst>
          </p:cNvPr>
          <p:cNvSpPr txBox="1"/>
          <p:nvPr/>
        </p:nvSpPr>
        <p:spPr>
          <a:xfrm>
            <a:off x="3519487" y="533400"/>
            <a:ext cx="7591425" cy="954107"/>
          </a:xfrm>
          <a:prstGeom prst="rect">
            <a:avLst/>
          </a:prstGeom>
          <a:noFill/>
        </p:spPr>
        <p:txBody>
          <a:bodyPr wrap="square">
            <a:spAutoFit/>
          </a:bodyPr>
          <a:lstStyle/>
          <a:p>
            <a:r>
              <a:rPr lang="en-US" sz="2800" dirty="0">
                <a:latin typeface="Lub Dub Medium" panose="020B0603030403020204" pitchFamily="34" charset="0"/>
              </a:rPr>
              <a:t>Table 8. Preoperative Checklist for Noncardiac Surgery in Patients With ACHD</a:t>
            </a:r>
          </a:p>
        </p:txBody>
      </p:sp>
      <p:graphicFrame>
        <p:nvGraphicFramePr>
          <p:cNvPr id="3" name="Table 2">
            <a:extLst>
              <a:ext uri="{FF2B5EF4-FFF2-40B4-BE49-F238E27FC236}">
                <a16:creationId xmlns:a16="http://schemas.microsoft.com/office/drawing/2014/main" id="{17F01A69-9575-1951-6E0B-818A0EA561A1}"/>
              </a:ext>
            </a:extLst>
          </p:cNvPr>
          <p:cNvGraphicFramePr>
            <a:graphicFrameLocks noGrp="1"/>
          </p:cNvGraphicFramePr>
          <p:nvPr>
            <p:extLst>
              <p:ext uri="{D42A27DB-BD31-4B8C-83A1-F6EECF244321}">
                <p14:modId xmlns:p14="http://schemas.microsoft.com/office/powerpoint/2010/main" val="128874810"/>
              </p:ext>
            </p:extLst>
          </p:nvPr>
        </p:nvGraphicFramePr>
        <p:xfrm>
          <a:off x="3589905" y="1719580"/>
          <a:ext cx="7450587" cy="4790440"/>
        </p:xfrm>
        <a:graphic>
          <a:graphicData uri="http://schemas.openxmlformats.org/drawingml/2006/table">
            <a:tbl>
              <a:tblPr firstRow="1" firstCol="1" bandRow="1"/>
              <a:tblGrid>
                <a:gridCol w="7450587">
                  <a:extLst>
                    <a:ext uri="{9D8B030D-6E8A-4147-A177-3AD203B41FA5}">
                      <a16:colId xmlns:a16="http://schemas.microsoft.com/office/drawing/2014/main" val="3825891162"/>
                    </a:ext>
                  </a:extLst>
                </a:gridCol>
              </a:tblGrid>
              <a:tr h="634067">
                <a:tc>
                  <a:txBody>
                    <a:bodyPr/>
                    <a:lstStyle/>
                    <a:p>
                      <a:pPr marL="0" marR="0">
                        <a:lnSpc>
                          <a:spcPct val="100000"/>
                        </a:lnSpc>
                        <a:spcBef>
                          <a:spcPts val="20"/>
                        </a:spcBef>
                        <a:spcAft>
                          <a:spcPts val="800"/>
                        </a:spcAft>
                        <a:buNone/>
                      </a:pPr>
                      <a:r>
                        <a:rPr lang="en-US" sz="1800" b="1">
                          <a:effectLst/>
                          <a:latin typeface="Times New Roman" panose="02020603050405020304" pitchFamily="18" charset="0"/>
                          <a:ea typeface="Times New Roman" panose="02020603050405020304" pitchFamily="18" charset="0"/>
                        </a:rPr>
                        <a:t>Clarify clinical information related to congenital heart disease</a:t>
                      </a:r>
                      <a:endParaRPr lang="en-US" sz="1800">
                        <a:effectLst/>
                        <a:latin typeface="Times New Roman" panose="02020603050405020304" pitchFamily="18" charset="0"/>
                        <a:ea typeface="Times New Roman" panose="02020603050405020304" pitchFamily="18" charset="0"/>
                      </a:endParaRPr>
                    </a:p>
                    <a:p>
                      <a:pPr marL="0" marR="0">
                        <a:lnSpc>
                          <a:spcPct val="100000"/>
                        </a:lnSpc>
                        <a:spcBef>
                          <a:spcPts val="20"/>
                        </a:spcBef>
                        <a:spcAft>
                          <a:spcPts val="800"/>
                        </a:spcAft>
                        <a:buNone/>
                      </a:pPr>
                      <a:r>
                        <a:rPr lang="en-US" sz="1800">
                          <a:effectLst/>
                          <a:latin typeface="Times New Roman" panose="02020603050405020304" pitchFamily="18" charset="0"/>
                          <a:ea typeface="Times New Roman" panose="02020603050405020304" pitchFamily="18" charset="0"/>
                        </a:rPr>
                        <a:t> </a:t>
                      </a:r>
                    </a:p>
                  </a:txBody>
                  <a:tcPr marL="55938" marR="55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05303977"/>
                  </a:ext>
                </a:extLst>
              </a:tr>
              <a:tr h="645160">
                <a:tc>
                  <a:txBody>
                    <a:bodyPr/>
                    <a:lstStyle/>
                    <a:p>
                      <a:pPr marL="342900" marR="0" lvl="0" indent="-342900">
                        <a:lnSpc>
                          <a:spcPct val="100000"/>
                        </a:lnSpc>
                        <a:spcBef>
                          <a:spcPts val="20"/>
                        </a:spcBef>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Clarify prior procedures, residua, sequelae, and current status, including ACHD anatomic–physiological classiﬁcation.</a:t>
                      </a:r>
                    </a:p>
                  </a:txBody>
                  <a:tcPr marL="55938" marR="55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4243293"/>
                  </a:ext>
                </a:extLst>
              </a:tr>
              <a:tr h="419298">
                <a:tc>
                  <a:txBody>
                    <a:bodyPr/>
                    <a:lstStyle/>
                    <a:p>
                      <a:pPr marL="342900" marR="0" lvl="0" indent="-342900">
                        <a:lnSpc>
                          <a:spcPct val="100000"/>
                        </a:lnSpc>
                        <a:spcBef>
                          <a:spcPts val="20"/>
                        </a:spcBef>
                        <a:spcAft>
                          <a:spcPts val="800"/>
                        </a:spcAf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Develop management strategies for preoperative optimization to minimize risk and improve postprocedural outcome.</a:t>
                      </a:r>
                    </a:p>
                  </a:txBody>
                  <a:tcPr marL="55938" marR="55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4188027"/>
                  </a:ext>
                </a:extLst>
              </a:tr>
              <a:tr h="2805287">
                <a:tc>
                  <a:txBody>
                    <a:bodyPr/>
                    <a:lstStyle/>
                    <a:p>
                      <a:pPr marL="0" marR="0">
                        <a:lnSpc>
                          <a:spcPct val="100000"/>
                        </a:lnSpc>
                        <a:spcBef>
                          <a:spcPts val="20"/>
                        </a:spcBef>
                        <a:spcAft>
                          <a:spcPts val="800"/>
                        </a:spcAft>
                        <a:buNone/>
                      </a:pPr>
                      <a:r>
                        <a:rPr lang="en-US" sz="1800" b="1" dirty="0">
                          <a:effectLst/>
                          <a:latin typeface="Times New Roman" panose="02020603050405020304" pitchFamily="18" charset="0"/>
                          <a:ea typeface="Times New Roman" panose="02020603050405020304" pitchFamily="18" charset="0"/>
                        </a:rPr>
                        <a:t>Factors associated with increased risk for perioperative morbidity and mortality:</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00000"/>
                        </a:lnSpc>
                        <a:spcBef>
                          <a:spcPts val="20"/>
                        </a:spcBef>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Cyanosis</a:t>
                      </a:r>
                    </a:p>
                    <a:p>
                      <a:pPr marL="342900" marR="0" lvl="0" indent="-342900">
                        <a:lnSpc>
                          <a:spcPct val="100000"/>
                        </a:lnSpc>
                        <a:spcBef>
                          <a:spcPts val="20"/>
                        </a:spcBef>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Complex congenital heart disease</a:t>
                      </a:r>
                    </a:p>
                    <a:p>
                      <a:pPr marL="342900" marR="0" lvl="0" indent="-342900">
                        <a:lnSpc>
                          <a:spcPct val="100000"/>
                        </a:lnSpc>
                        <a:spcBef>
                          <a:spcPts val="20"/>
                        </a:spcBef>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Frailty</a:t>
                      </a:r>
                    </a:p>
                    <a:p>
                      <a:pPr marL="342900" marR="0" lvl="0" indent="-342900">
                        <a:lnSpc>
                          <a:spcPct val="100000"/>
                        </a:lnSpc>
                        <a:spcBef>
                          <a:spcPts val="20"/>
                        </a:spcBef>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Heart failure</a:t>
                      </a:r>
                    </a:p>
                    <a:p>
                      <a:pPr marL="342900" marR="0" lvl="0" indent="-342900">
                        <a:lnSpc>
                          <a:spcPct val="100000"/>
                        </a:lnSpc>
                        <a:spcBef>
                          <a:spcPts val="20"/>
                        </a:spcBef>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Operations on the respiratory and nervous systems</a:t>
                      </a:r>
                    </a:p>
                    <a:p>
                      <a:pPr marL="342900" marR="0" lvl="0" indent="-342900">
                        <a:lnSpc>
                          <a:spcPct val="100000"/>
                        </a:lnSpc>
                        <a:spcBef>
                          <a:spcPts val="20"/>
                        </a:spcBef>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Pulmonary hypertension</a:t>
                      </a:r>
                    </a:p>
                    <a:p>
                      <a:pPr marL="342900" marR="0" lvl="0" indent="-342900">
                        <a:lnSpc>
                          <a:spcPct val="100000"/>
                        </a:lnSpc>
                        <a:spcBef>
                          <a:spcPts val="20"/>
                        </a:spcBef>
                        <a:spcAft>
                          <a:spcPts val="800"/>
                        </a:spcAf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Urgent/emergency procedures</a:t>
                      </a:r>
                    </a:p>
                    <a:p>
                      <a:pPr marL="0" marR="0">
                        <a:lnSpc>
                          <a:spcPct val="100000"/>
                        </a:lnSpc>
                        <a:spcAft>
                          <a:spcPts val="800"/>
                        </a:spcAft>
                        <a:buNone/>
                      </a:pPr>
                      <a:r>
                        <a:rPr lang="en-US"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txBody>
                  <a:tcPr marL="55938" marR="55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88299160"/>
                  </a:ext>
                </a:extLst>
              </a:tr>
            </a:tbl>
          </a:graphicData>
        </a:graphic>
      </p:graphicFrame>
      <p:sp>
        <p:nvSpPr>
          <p:cNvPr id="4" name="TextBox 3">
            <a:extLst>
              <a:ext uri="{FF2B5EF4-FFF2-40B4-BE49-F238E27FC236}">
                <a16:creationId xmlns:a16="http://schemas.microsoft.com/office/drawing/2014/main" id="{A84C7073-62E7-C75C-B26D-08C48C32D98E}"/>
              </a:ext>
            </a:extLst>
          </p:cNvPr>
          <p:cNvSpPr txBox="1"/>
          <p:nvPr/>
        </p:nvSpPr>
        <p:spPr>
          <a:xfrm>
            <a:off x="3519487" y="6629400"/>
            <a:ext cx="7521005" cy="830997"/>
          </a:xfrm>
          <a:prstGeom prst="rect">
            <a:avLst/>
          </a:prstGeom>
          <a:noFill/>
        </p:spPr>
        <p:txBody>
          <a:bodyPr wrap="square">
            <a:spAutoFit/>
          </a:bodyPr>
          <a:lstStyle/>
          <a:p>
            <a:r>
              <a:rPr lang="en-US" sz="1200" dirty="0">
                <a:latin typeface="Lub Dub Medium" panose="020B0603030403020204" pitchFamily="34" charset="0"/>
              </a:rPr>
              <a:t>Modified with permission from Stout et al. Copyright 2018 American Heart Association, Inc. and American College of Cardiology Foundation.</a:t>
            </a:r>
          </a:p>
          <a:p>
            <a:endParaRPr lang="en-US" sz="1200" dirty="0">
              <a:latin typeface="Lub Dub Medium" panose="020B0603030403020204" pitchFamily="34" charset="0"/>
            </a:endParaRPr>
          </a:p>
          <a:p>
            <a:r>
              <a:rPr lang="en-US" sz="1200" dirty="0">
                <a:latin typeface="Lub Dub Medium" panose="020B0603030403020204" pitchFamily="34" charset="0"/>
              </a:rPr>
              <a:t>ACHD indicates adult congenital heart disease. </a:t>
            </a:r>
          </a:p>
        </p:txBody>
      </p:sp>
    </p:spTree>
    <p:extLst>
      <p:ext uri="{BB962C8B-B14F-4D97-AF65-F5344CB8AC3E}">
        <p14:creationId xmlns:p14="http://schemas.microsoft.com/office/powerpoint/2010/main" val="48592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62971-416B-5D23-3B84-3CDED8B6CA06}"/>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A2A7FDD7-F09C-73A8-4AAA-7152D4676953}"/>
              </a:ext>
            </a:extLst>
          </p:cNvPr>
          <p:cNvSpPr>
            <a:spLocks noGrp="1"/>
          </p:cNvSpPr>
          <p:nvPr/>
        </p:nvSpPr>
        <p:spPr>
          <a:xfrm>
            <a:off x="4133850" y="381000"/>
            <a:ext cx="636270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 What Is New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A89BA0CF-320F-BF5D-39A3-283CBB237BFB}"/>
              </a:ext>
            </a:extLst>
          </p:cNvPr>
          <p:cNvGraphicFramePr>
            <a:graphicFrameLocks noGrp="1"/>
          </p:cNvGraphicFramePr>
          <p:nvPr>
            <p:extLst>
              <p:ext uri="{D42A27DB-BD31-4B8C-83A1-F6EECF244321}">
                <p14:modId xmlns:p14="http://schemas.microsoft.com/office/powerpoint/2010/main" val="2424273714"/>
              </p:ext>
            </p:extLst>
          </p:nvPr>
        </p:nvGraphicFramePr>
        <p:xfrm>
          <a:off x="1143000" y="1439745"/>
          <a:ext cx="12344400" cy="5350110"/>
        </p:xfrm>
        <a:graphic>
          <a:graphicData uri="http://schemas.openxmlformats.org/drawingml/2006/table">
            <a:tbl>
              <a:tblPr firstRow="1" firstCol="1" bandRow="1"/>
              <a:tblGrid>
                <a:gridCol w="1641609">
                  <a:extLst>
                    <a:ext uri="{9D8B030D-6E8A-4147-A177-3AD203B41FA5}">
                      <a16:colId xmlns:a16="http://schemas.microsoft.com/office/drawing/2014/main" val="922996145"/>
                    </a:ext>
                  </a:extLst>
                </a:gridCol>
                <a:gridCol w="2282085">
                  <a:extLst>
                    <a:ext uri="{9D8B030D-6E8A-4147-A177-3AD203B41FA5}">
                      <a16:colId xmlns:a16="http://schemas.microsoft.com/office/drawing/2014/main" val="3178347042"/>
                    </a:ext>
                  </a:extLst>
                </a:gridCol>
                <a:gridCol w="3464789">
                  <a:extLst>
                    <a:ext uri="{9D8B030D-6E8A-4147-A177-3AD203B41FA5}">
                      <a16:colId xmlns:a16="http://schemas.microsoft.com/office/drawing/2014/main" val="905745403"/>
                    </a:ext>
                  </a:extLst>
                </a:gridCol>
                <a:gridCol w="4955917">
                  <a:extLst>
                    <a:ext uri="{9D8B030D-6E8A-4147-A177-3AD203B41FA5}">
                      <a16:colId xmlns:a16="http://schemas.microsoft.com/office/drawing/2014/main" val="2811190261"/>
                    </a:ext>
                  </a:extLst>
                </a:gridCol>
              </a:tblGrid>
              <a:tr h="1447982">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648" marR="50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3.4. Expertise for Cardiac Surgery and Invasive Cardiac Procedures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648" marR="50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648" marR="50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2a: In patients with ACHD who undergo invasive cardiac procedures for acquired cardiovascular disease, it can be beneficial for operators with expertise in procedural treatment of acquired disease to collaborate with ACHD experts.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648" marR="50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1039101"/>
                  </a:ext>
                </a:extLst>
              </a:tr>
              <a:tr h="457524">
                <a:tc>
                  <a:txBody>
                    <a:bodyPr/>
                    <a:lstStyle/>
                    <a:p>
                      <a:pPr marL="0" marR="0">
                        <a:lnSpc>
                          <a:spcPct val="10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New 	</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0648" marR="50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3">
                  <a:txBody>
                    <a:bodyPr/>
                    <a:lstStyle/>
                    <a:p>
                      <a:pPr marL="0" marR="0">
                        <a:lnSpc>
                          <a:spcPct val="10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Section 3.5. Management of Cyanosis is new.</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0648" marR="50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49582074"/>
                  </a:ext>
                </a:extLst>
              </a:tr>
              <a:tr h="209909">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648" marR="50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3">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Section 3.6.1. Heart Failure contains all new recommendations.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648" marR="50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0377163"/>
                  </a:ext>
                </a:extLst>
              </a:tr>
              <a:tr h="209909">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648" marR="50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3">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Section 3.6.2. Heart Transplantation and MCS contains all new recommendations.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648" marR="50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37030525"/>
                  </a:ext>
                </a:extLst>
              </a:tr>
              <a:tr h="1447982">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648" marR="50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3.7. Genetic Syndromes Screening</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648" marR="50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648" marR="50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2a: In adults with congenital heart disease and a family history of congenital heart disease or clinical features associated with a genetic syndrome, referral for genetic evaluation is reasonable to guide management.</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648" marR="50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44405721"/>
                  </a:ext>
                </a:extLst>
              </a:tr>
              <a:tr h="1447982">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648" marR="50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3.8. Reproductive Health, Pregnancy, and Contraception</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648" marR="50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648" marR="50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COR 2a: For patients with ACHD who are considering assisted reproductive technology, discussions involving an ACHD cardiologist can be beneficial to increase patients’ knowledge about their options and the associated risks.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0648" marR="50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02796789"/>
                  </a:ext>
                </a:extLst>
              </a:tr>
            </a:tbl>
          </a:graphicData>
        </a:graphic>
      </p:graphicFrame>
    </p:spTree>
    <p:extLst>
      <p:ext uri="{BB962C8B-B14F-4D97-AF65-F5344CB8AC3E}">
        <p14:creationId xmlns:p14="http://schemas.microsoft.com/office/powerpoint/2010/main" val="6037552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977035-5A89-F0F3-A095-A2E76B1924F4}"/>
              </a:ext>
            </a:extLst>
          </p:cNvPr>
          <p:cNvSpPr txBox="1"/>
          <p:nvPr/>
        </p:nvSpPr>
        <p:spPr>
          <a:xfrm>
            <a:off x="3207543" y="381000"/>
            <a:ext cx="8215313" cy="954107"/>
          </a:xfrm>
          <a:prstGeom prst="rect">
            <a:avLst/>
          </a:prstGeom>
          <a:noFill/>
        </p:spPr>
        <p:txBody>
          <a:bodyPr wrap="square">
            <a:spAutoFit/>
          </a:bodyPr>
          <a:lstStyle/>
          <a:p>
            <a:r>
              <a:rPr lang="en-US" sz="2800" dirty="0">
                <a:latin typeface="Lub Dub Medium" panose="020B0603030403020204" pitchFamily="34" charset="0"/>
              </a:rPr>
              <a:t>Table 8. Preoperative Checklist for Noncardiac Surgery in Patients With ACHD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7" name="Table 6">
            <a:extLst>
              <a:ext uri="{FF2B5EF4-FFF2-40B4-BE49-F238E27FC236}">
                <a16:creationId xmlns:a16="http://schemas.microsoft.com/office/drawing/2014/main" id="{BD06F5D2-4A36-A4E7-0CB9-12C91B0041BA}"/>
              </a:ext>
            </a:extLst>
          </p:cNvPr>
          <p:cNvGraphicFramePr>
            <a:graphicFrameLocks noGrp="1"/>
          </p:cNvGraphicFramePr>
          <p:nvPr>
            <p:extLst>
              <p:ext uri="{D42A27DB-BD31-4B8C-83A1-F6EECF244321}">
                <p14:modId xmlns:p14="http://schemas.microsoft.com/office/powerpoint/2010/main" val="2161146489"/>
              </p:ext>
            </p:extLst>
          </p:nvPr>
        </p:nvGraphicFramePr>
        <p:xfrm>
          <a:off x="3589905" y="1524000"/>
          <a:ext cx="7450587" cy="6019800"/>
        </p:xfrm>
        <a:graphic>
          <a:graphicData uri="http://schemas.openxmlformats.org/drawingml/2006/table">
            <a:tbl>
              <a:tblPr firstRow="1" firstCol="1" bandRow="1"/>
              <a:tblGrid>
                <a:gridCol w="7450587">
                  <a:extLst>
                    <a:ext uri="{9D8B030D-6E8A-4147-A177-3AD203B41FA5}">
                      <a16:colId xmlns:a16="http://schemas.microsoft.com/office/drawing/2014/main" val="138393083"/>
                    </a:ext>
                  </a:extLst>
                </a:gridCol>
              </a:tblGrid>
              <a:tr h="6019800">
                <a:tc>
                  <a:txBody>
                    <a:bodyPr/>
                    <a:lstStyle/>
                    <a:p>
                      <a:pPr marL="0" marR="0" algn="l" defTabSz="914400" rtl="0" eaLnBrk="1" latinLnBrk="0" hangingPunct="1">
                        <a:lnSpc>
                          <a:spcPct val="100000"/>
                        </a:lnSpc>
                        <a:spcBef>
                          <a:spcPts val="20"/>
                        </a:spcBef>
                        <a:spcAft>
                          <a:spcPts val="800"/>
                        </a:spcAft>
                        <a:buNone/>
                      </a:pPr>
                      <a:r>
                        <a:rPr lang="en-US" sz="1800" b="1" kern="1200" dirty="0">
                          <a:solidFill>
                            <a:schemeClr val="tx1"/>
                          </a:solidFill>
                          <a:effectLst/>
                        </a:rPr>
                        <a:t>Issues to consider:</a:t>
                      </a:r>
                    </a:p>
                    <a:p>
                      <a:pPr marL="800100" marR="0" lvl="1" indent="-342900">
                        <a:spcBef>
                          <a:spcPts val="20"/>
                        </a:spcBef>
                        <a:buFont typeface="Wingdings" panose="05000000000000000000" pitchFamily="2" charset="2"/>
                        <a:buChar char=""/>
                      </a:pPr>
                      <a:r>
                        <a:rPr lang="en-US" sz="1800" b="0" dirty="0">
                          <a:solidFill>
                            <a:schemeClr val="tx1"/>
                          </a:solidFill>
                          <a:effectLst/>
                        </a:rPr>
                        <a:t>Arrhythmias, including </a:t>
                      </a:r>
                      <a:r>
                        <a:rPr lang="en-US" sz="1800" b="0" dirty="0" err="1">
                          <a:solidFill>
                            <a:schemeClr val="tx1"/>
                          </a:solidFill>
                          <a:effectLst/>
                        </a:rPr>
                        <a:t>bradyarrhythmias</a:t>
                      </a:r>
                      <a:endParaRPr lang="en-US" sz="1800" b="0" dirty="0">
                        <a:solidFill>
                          <a:schemeClr val="tx1"/>
                        </a:solidFill>
                        <a:effectLst/>
                      </a:endParaRPr>
                    </a:p>
                    <a:p>
                      <a:pPr marL="800100" marR="0" lvl="1" indent="-342900">
                        <a:spcBef>
                          <a:spcPts val="20"/>
                        </a:spcBef>
                        <a:buFont typeface="Wingdings" panose="05000000000000000000" pitchFamily="2" charset="2"/>
                        <a:buChar char=""/>
                      </a:pPr>
                      <a:r>
                        <a:rPr lang="en-US" sz="1800" b="0" dirty="0">
                          <a:solidFill>
                            <a:schemeClr val="tx1"/>
                          </a:solidFill>
                          <a:effectLst/>
                        </a:rPr>
                        <a:t>Abnormal venous and/or arterial anatomy affecting venous and arterial access and blood pressure monitoring</a:t>
                      </a:r>
                    </a:p>
                    <a:p>
                      <a:pPr marL="800100" marR="0" lvl="1" indent="-342900">
                        <a:spcBef>
                          <a:spcPts val="20"/>
                        </a:spcBef>
                        <a:buFont typeface="Wingdings" panose="05000000000000000000" pitchFamily="2" charset="2"/>
                        <a:buChar char=""/>
                      </a:pPr>
                      <a:r>
                        <a:rPr lang="en-US" sz="1800" b="0" dirty="0">
                          <a:solidFill>
                            <a:schemeClr val="tx1"/>
                          </a:solidFill>
                          <a:effectLst/>
                        </a:rPr>
                        <a:t>Adjustment of anticoagulant volume in tubes for some blood work in patients with cyanosis</a:t>
                      </a:r>
                    </a:p>
                    <a:p>
                      <a:pPr marL="800100" marR="0" lvl="1" indent="-342900">
                        <a:spcBef>
                          <a:spcPts val="20"/>
                        </a:spcBef>
                        <a:buFont typeface="Wingdings" panose="05000000000000000000" pitchFamily="2" charset="2"/>
                        <a:buChar char=""/>
                      </a:pPr>
                      <a:r>
                        <a:rPr lang="en-US" sz="1800" b="0" dirty="0">
                          <a:solidFill>
                            <a:schemeClr val="tx1"/>
                          </a:solidFill>
                          <a:effectLst/>
                        </a:rPr>
                        <a:t>Developmental disability</a:t>
                      </a:r>
                    </a:p>
                    <a:p>
                      <a:pPr marL="800100" marR="0" lvl="1" indent="-342900">
                        <a:spcBef>
                          <a:spcPts val="20"/>
                        </a:spcBef>
                        <a:buFont typeface="Wingdings" panose="05000000000000000000" pitchFamily="2" charset="2"/>
                        <a:buChar char=""/>
                      </a:pPr>
                      <a:r>
                        <a:rPr lang="en-US" sz="1800" b="0" dirty="0">
                          <a:solidFill>
                            <a:schemeClr val="tx1"/>
                          </a:solidFill>
                          <a:effectLst/>
                        </a:rPr>
                        <a:t>Differential dependence on preload/afterload and impacts on ventilation and/or insufflation strategies</a:t>
                      </a:r>
                    </a:p>
                    <a:p>
                      <a:pPr marL="800100" marR="0" lvl="1" indent="-342900">
                        <a:spcBef>
                          <a:spcPts val="20"/>
                        </a:spcBef>
                        <a:buFont typeface="Wingdings" panose="05000000000000000000" pitchFamily="2" charset="2"/>
                        <a:buChar char=""/>
                      </a:pPr>
                      <a:r>
                        <a:rPr lang="en-US" sz="1800" b="0" dirty="0">
                          <a:solidFill>
                            <a:schemeClr val="tx1"/>
                          </a:solidFill>
                          <a:effectLst/>
                        </a:rPr>
                        <a:t>Endocarditis prophylaxis</a:t>
                      </a:r>
                    </a:p>
                    <a:p>
                      <a:pPr marL="800100" marR="0" lvl="1" indent="-342900">
                        <a:spcBef>
                          <a:spcPts val="20"/>
                        </a:spcBef>
                        <a:buFont typeface="Wingdings" panose="05000000000000000000" pitchFamily="2" charset="2"/>
                        <a:buChar char=""/>
                      </a:pPr>
                      <a:r>
                        <a:rPr lang="en-US" sz="1800" b="0" dirty="0">
                          <a:solidFill>
                            <a:schemeClr val="tx1"/>
                          </a:solidFill>
                          <a:effectLst/>
                        </a:rPr>
                        <a:t>Erythrocytosis</a:t>
                      </a:r>
                    </a:p>
                    <a:p>
                      <a:pPr marL="800100" marR="0" lvl="1" indent="-342900">
                        <a:spcBef>
                          <a:spcPts val="20"/>
                        </a:spcBef>
                        <a:buFont typeface="Wingdings" panose="05000000000000000000" pitchFamily="2" charset="2"/>
                        <a:buChar char=""/>
                      </a:pPr>
                      <a:r>
                        <a:rPr lang="en-US" sz="1800" b="0" dirty="0">
                          <a:solidFill>
                            <a:schemeClr val="tx1"/>
                          </a:solidFill>
                          <a:effectLst/>
                        </a:rPr>
                        <a:t>Monitoring of renal and liver function</a:t>
                      </a:r>
                    </a:p>
                    <a:p>
                      <a:pPr marL="800100" marR="0" lvl="1" indent="-342900">
                        <a:spcBef>
                          <a:spcPts val="20"/>
                        </a:spcBef>
                        <a:buFont typeface="Wingdings" panose="05000000000000000000" pitchFamily="2" charset="2"/>
                        <a:buChar char=""/>
                      </a:pPr>
                      <a:r>
                        <a:rPr lang="en-US" sz="1800" b="0" dirty="0">
                          <a:solidFill>
                            <a:schemeClr val="tx1"/>
                          </a:solidFill>
                          <a:effectLst/>
                        </a:rPr>
                        <a:t>Need for meticulous line care (consider air ﬁlters for intravenous lines) to reduce risk for paradoxical embolism in patients with reduced oxygen saturations because of right-to-left shunts</a:t>
                      </a:r>
                    </a:p>
                    <a:p>
                      <a:pPr marL="800100" marR="0" lvl="1" indent="-342900">
                        <a:spcBef>
                          <a:spcPts val="20"/>
                        </a:spcBef>
                        <a:buFont typeface="Wingdings" panose="05000000000000000000" pitchFamily="2" charset="2"/>
                        <a:buChar char=""/>
                      </a:pPr>
                      <a:r>
                        <a:rPr lang="en-US" sz="1800" b="0" dirty="0">
                          <a:solidFill>
                            <a:schemeClr val="tx1"/>
                          </a:solidFill>
                          <a:effectLst/>
                        </a:rPr>
                        <a:t>Periprocedural anticoagulation</a:t>
                      </a:r>
                    </a:p>
                    <a:p>
                      <a:pPr marL="800100" marR="0" lvl="1" indent="-342900">
                        <a:spcBef>
                          <a:spcPts val="20"/>
                        </a:spcBef>
                        <a:buFont typeface="Wingdings" panose="05000000000000000000" pitchFamily="2" charset="2"/>
                        <a:buChar char=""/>
                      </a:pPr>
                      <a:r>
                        <a:rPr lang="en-US" sz="1800" b="0" dirty="0">
                          <a:solidFill>
                            <a:schemeClr val="tx1"/>
                          </a:solidFill>
                          <a:effectLst/>
                        </a:rPr>
                        <a:t>Persistent shunts</a:t>
                      </a:r>
                    </a:p>
                    <a:p>
                      <a:pPr marL="800100" marR="0" lvl="1" indent="-342900">
                        <a:spcBef>
                          <a:spcPts val="20"/>
                        </a:spcBef>
                        <a:buFont typeface="Wingdings" panose="05000000000000000000" pitchFamily="2" charset="2"/>
                        <a:buChar char=""/>
                      </a:pPr>
                      <a:r>
                        <a:rPr lang="en-US" sz="1800" b="0" dirty="0">
                          <a:solidFill>
                            <a:schemeClr val="tx1"/>
                          </a:solidFill>
                          <a:effectLst/>
                        </a:rPr>
                        <a:t>Prevention of venous thrombosis</a:t>
                      </a:r>
                    </a:p>
                    <a:p>
                      <a:pPr marL="800100" marR="0" lvl="1" indent="-342900">
                        <a:spcBef>
                          <a:spcPts val="20"/>
                        </a:spcBef>
                        <a:buFont typeface="Wingdings" panose="05000000000000000000" pitchFamily="2" charset="2"/>
                        <a:buChar char=""/>
                      </a:pPr>
                      <a:r>
                        <a:rPr lang="en-US" sz="1800" b="0" dirty="0">
                          <a:solidFill>
                            <a:schemeClr val="tx1"/>
                          </a:solidFill>
                          <a:effectLst/>
                        </a:rPr>
                        <a:t>Pulmonary vascular disease</a:t>
                      </a:r>
                    </a:p>
                    <a:p>
                      <a:pPr marL="800100" marR="0" lvl="1" indent="-342900">
                        <a:spcBef>
                          <a:spcPts val="20"/>
                        </a:spcBef>
                        <a:buFont typeface="Wingdings" panose="05000000000000000000" pitchFamily="2" charset="2"/>
                        <a:buChar char=""/>
                      </a:pPr>
                      <a:r>
                        <a:rPr lang="en-US" sz="1800" b="0" dirty="0">
                          <a:solidFill>
                            <a:schemeClr val="tx1"/>
                          </a:solidFill>
                          <a:effectLst/>
                        </a:rPr>
                        <a:t>Valvular disease</a:t>
                      </a:r>
                    </a:p>
                    <a:p>
                      <a:pPr marL="800100" marR="0" lvl="1" indent="-342900">
                        <a:spcBef>
                          <a:spcPts val="20"/>
                        </a:spcBef>
                        <a:spcAft>
                          <a:spcPts val="800"/>
                        </a:spcAft>
                        <a:buFont typeface="Wingdings" panose="05000000000000000000" pitchFamily="2" charset="2"/>
                        <a:buChar char=""/>
                      </a:pPr>
                      <a:r>
                        <a:rPr lang="en-US" sz="1800" b="0" dirty="0">
                          <a:solidFill>
                            <a:schemeClr val="tx1"/>
                          </a:solidFill>
                          <a:effectLst/>
                        </a:rPr>
                        <a:t>Ventricular function (systemic and/or </a:t>
                      </a:r>
                      <a:r>
                        <a:rPr lang="en-US" sz="1800" b="0" dirty="0" err="1">
                          <a:solidFill>
                            <a:schemeClr val="tx1"/>
                          </a:solidFill>
                          <a:effectLst/>
                        </a:rPr>
                        <a:t>subpulmonary</a:t>
                      </a:r>
                      <a:r>
                        <a:rPr lang="en-US" sz="1800" b="0" dirty="0">
                          <a:solidFill>
                            <a:schemeClr val="tx1"/>
                          </a:solidFill>
                          <a:effectLst/>
                        </a:rPr>
                        <a:t>)</a:t>
                      </a:r>
                      <a:r>
                        <a:rPr lang="en-US"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txBody>
                  <a:tcPr marL="55938" marR="55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4123069"/>
                  </a:ext>
                </a:extLst>
              </a:tr>
            </a:tbl>
          </a:graphicData>
        </a:graphic>
      </p:graphicFrame>
      <p:sp>
        <p:nvSpPr>
          <p:cNvPr id="9" name="TextBox 8">
            <a:extLst>
              <a:ext uri="{FF2B5EF4-FFF2-40B4-BE49-F238E27FC236}">
                <a16:creationId xmlns:a16="http://schemas.microsoft.com/office/drawing/2014/main" id="{71CABBC8-C391-CB84-1383-F6298CE3BF5C}"/>
              </a:ext>
            </a:extLst>
          </p:cNvPr>
          <p:cNvSpPr txBox="1"/>
          <p:nvPr/>
        </p:nvSpPr>
        <p:spPr>
          <a:xfrm>
            <a:off x="228600" y="6158805"/>
            <a:ext cx="3275238" cy="1384995"/>
          </a:xfrm>
          <a:prstGeom prst="rect">
            <a:avLst/>
          </a:prstGeom>
          <a:noFill/>
        </p:spPr>
        <p:txBody>
          <a:bodyPr wrap="square">
            <a:spAutoFit/>
          </a:bodyPr>
          <a:lstStyle/>
          <a:p>
            <a:r>
              <a:rPr lang="en-US" sz="1200" dirty="0">
                <a:latin typeface="Lub Dub Medium" panose="020B0603030403020204" pitchFamily="34" charset="0"/>
              </a:rPr>
              <a:t>Modified with permission from Stout et al. Copyright 2018 American Heart Association, Inc. and American College of Cardiology Foundation.</a:t>
            </a:r>
          </a:p>
          <a:p>
            <a:endParaRPr lang="en-US" sz="1200" dirty="0">
              <a:latin typeface="Lub Dub Medium" panose="020B0603030403020204" pitchFamily="34" charset="0"/>
            </a:endParaRPr>
          </a:p>
          <a:p>
            <a:r>
              <a:rPr lang="en-US" sz="1200" dirty="0">
                <a:latin typeface="Lub Dub Medium" panose="020B0603030403020204" pitchFamily="34" charset="0"/>
              </a:rPr>
              <a:t>ACHD indicates adult congenital heart disease. </a:t>
            </a:r>
          </a:p>
        </p:txBody>
      </p:sp>
    </p:spTree>
    <p:extLst>
      <p:ext uri="{BB962C8B-B14F-4D97-AF65-F5344CB8AC3E}">
        <p14:creationId xmlns:p14="http://schemas.microsoft.com/office/powerpoint/2010/main" val="24989186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61</a:t>
            </a:fld>
            <a:endParaRPr lang="en-US" dirty="0"/>
          </a:p>
        </p:txBody>
      </p:sp>
      <p:sp>
        <p:nvSpPr>
          <p:cNvPr id="2" name="TextBox 1">
            <a:extLst>
              <a:ext uri="{FF2B5EF4-FFF2-40B4-BE49-F238E27FC236}">
                <a16:creationId xmlns:a16="http://schemas.microsoft.com/office/drawing/2014/main" id="{BC4B7C8D-B0CD-83BB-7500-6FDF10F9F6FB}"/>
              </a:ext>
            </a:extLst>
          </p:cNvPr>
          <p:cNvSpPr txBox="1"/>
          <p:nvPr/>
        </p:nvSpPr>
        <p:spPr>
          <a:xfrm>
            <a:off x="3165870" y="669184"/>
            <a:ext cx="8298657" cy="523220"/>
          </a:xfrm>
          <a:prstGeom prst="rect">
            <a:avLst/>
          </a:prstGeom>
          <a:noFill/>
        </p:spPr>
        <p:txBody>
          <a:bodyPr wrap="square">
            <a:spAutoFit/>
          </a:bodyPr>
          <a:lstStyle/>
          <a:p>
            <a:r>
              <a:rPr lang="en-US" sz="2800" dirty="0">
                <a:latin typeface="Lub Dub Medium" panose="020B0603030403020204" pitchFamily="34" charset="0"/>
              </a:rPr>
              <a:t>Mental Health and Neurocognitive Assessment</a:t>
            </a:r>
          </a:p>
        </p:txBody>
      </p:sp>
      <p:graphicFrame>
        <p:nvGraphicFramePr>
          <p:cNvPr id="3" name="Table 2">
            <a:extLst>
              <a:ext uri="{FF2B5EF4-FFF2-40B4-BE49-F238E27FC236}">
                <a16:creationId xmlns:a16="http://schemas.microsoft.com/office/drawing/2014/main" id="{558A4838-50BD-B9A4-BD9D-59CACCF081A2}"/>
              </a:ext>
            </a:extLst>
          </p:cNvPr>
          <p:cNvGraphicFramePr>
            <a:graphicFrameLocks noGrp="1"/>
          </p:cNvGraphicFramePr>
          <p:nvPr>
            <p:extLst>
              <p:ext uri="{D42A27DB-BD31-4B8C-83A1-F6EECF244321}">
                <p14:modId xmlns:p14="http://schemas.microsoft.com/office/powerpoint/2010/main" val="2870284190"/>
              </p:ext>
            </p:extLst>
          </p:nvPr>
        </p:nvGraphicFramePr>
        <p:xfrm>
          <a:off x="2667988" y="1600200"/>
          <a:ext cx="9294419" cy="5253852"/>
        </p:xfrm>
        <a:graphic>
          <a:graphicData uri="http://schemas.openxmlformats.org/drawingml/2006/table">
            <a:tbl>
              <a:tblPr firstRow="1" firstCol="1" bandRow="1"/>
              <a:tblGrid>
                <a:gridCol w="1037067">
                  <a:extLst>
                    <a:ext uri="{9D8B030D-6E8A-4147-A177-3AD203B41FA5}">
                      <a16:colId xmlns:a16="http://schemas.microsoft.com/office/drawing/2014/main" val="286148322"/>
                    </a:ext>
                  </a:extLst>
                </a:gridCol>
                <a:gridCol w="1042093">
                  <a:extLst>
                    <a:ext uri="{9D8B030D-6E8A-4147-A177-3AD203B41FA5}">
                      <a16:colId xmlns:a16="http://schemas.microsoft.com/office/drawing/2014/main" val="1115890485"/>
                    </a:ext>
                  </a:extLst>
                </a:gridCol>
                <a:gridCol w="7215259">
                  <a:extLst>
                    <a:ext uri="{9D8B030D-6E8A-4147-A177-3AD203B41FA5}">
                      <a16:colId xmlns:a16="http://schemas.microsoft.com/office/drawing/2014/main" val="1718593174"/>
                    </a:ext>
                  </a:extLst>
                </a:gridCol>
              </a:tblGrid>
              <a:tr h="1066800">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3313" marR="53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0000"/>
                        </a:lnSpc>
                        <a:spcAft>
                          <a:spcPts val="800"/>
                        </a:spcAft>
                        <a:buNone/>
                      </a:pPr>
                      <a:r>
                        <a:rPr lang="en-US" sz="1800" b="1" dirty="0">
                          <a:effectLst/>
                          <a:latin typeface="Times New Roman" panose="02020603050405020304" pitchFamily="18" charset="0"/>
                          <a:ea typeface="Calibri" panose="020F0502020204030204" pitchFamily="34" charset="0"/>
                          <a:cs typeface="Arial" panose="020B0604020202020204" pitchFamily="34" charset="0"/>
                        </a:rPr>
                        <a:t>Recommendations for </a:t>
                      </a: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Mental Health and Neurocognitive Assessment</a:t>
                      </a:r>
                      <a:r>
                        <a:rPr lang="en-US" sz="1800" dirty="0">
                          <a:effectLst/>
                          <a:latin typeface="Times New Roman" panose="02020603050405020304" pitchFamily="18" charset="0"/>
                          <a:ea typeface="Calibri" panose="020F0502020204030204" pitchFamily="34" charset="0"/>
                          <a:cs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lnSpc>
                          <a:spcPct val="10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Referenced studies that support recommendations are summarized in the Evidence Table.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3313" marR="53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742911884"/>
                  </a:ext>
                </a:extLst>
              </a:tr>
              <a:tr h="408749">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COR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3313" marR="533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LOE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3313" marR="533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Recommendations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3313" marR="533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8960645"/>
                  </a:ext>
                </a:extLst>
              </a:tr>
              <a:tr h="961502">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3313" marR="533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3313" marR="533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a:pPr>
                      <a:r>
                        <a:rPr lang="en-US" sz="1800" b="1" dirty="0">
                          <a:effectLst/>
                          <a:latin typeface="Times New Roman" panose="02020603050405020304" pitchFamily="18" charset="0"/>
                          <a:ea typeface="FrutigerLTStd-Light"/>
                          <a:cs typeface="Arial" panose="020B0604020202020204" pitchFamily="34" charset="0"/>
                        </a:rPr>
                        <a:t>Adults with congenital heart disease should be assessed for mental health conditions, including depression, anxiety, and post-traumatic stress disorder, to identify those who may benefit from mental health services.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3313" marR="53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04192024"/>
                  </a:ext>
                </a:extLst>
              </a:tr>
              <a:tr h="961502">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3313" marR="533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3313" marR="533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For adults with congenital heart disease who have mental health concerns, referral to a mental health clinician can be beneficial to improve psychological symptoms and quality of life.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3313" marR="53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0149937"/>
                  </a:ext>
                </a:extLst>
              </a:tr>
              <a:tr h="840236">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2b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3313" marR="533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3313" marR="533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3"/>
                      </a:pPr>
                      <a:r>
                        <a:rPr lang="en-US" sz="1800" b="1" dirty="0">
                          <a:effectLst/>
                          <a:latin typeface="Times New Roman" panose="02020603050405020304" pitchFamily="18" charset="0"/>
                          <a:ea typeface="FrutigerLTStd-Light"/>
                          <a:cs typeface="Arial" panose="020B0604020202020204" pitchFamily="34" charset="0"/>
                        </a:rPr>
                        <a:t>For adults with congenital heart disease, </a:t>
                      </a: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neuropsychological testing may be considered to guide therapies that enhance academic, behavioral, psychosocial, and adaptive functioning.</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3313" marR="53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15918848"/>
                  </a:ext>
                </a:extLst>
              </a:tr>
              <a:tr h="723292">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2b</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3313" marR="533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3313" marR="533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4"/>
                      </a:pPr>
                      <a:r>
                        <a:rPr lang="en-US" sz="1800" b="1" dirty="0">
                          <a:effectLst/>
                          <a:latin typeface="Times New Roman" panose="02020603050405020304" pitchFamily="18" charset="0"/>
                          <a:ea typeface="FrutigerLTStd-Light"/>
                          <a:cs typeface="Arial" panose="020B0604020202020204" pitchFamily="34" charset="0"/>
                        </a:rPr>
                        <a:t>For adults with congenital heart disease, evaluation for cognitive decline and frailty may be considered to identify patients who can benefit from additional support.</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3313" marR="53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77229554"/>
                  </a:ext>
                </a:extLst>
              </a:tr>
            </a:tbl>
          </a:graphicData>
        </a:graphic>
      </p:graphicFrame>
    </p:spTree>
    <p:extLst>
      <p:ext uri="{BB962C8B-B14F-4D97-AF65-F5344CB8AC3E}">
        <p14:creationId xmlns:p14="http://schemas.microsoft.com/office/powerpoint/2010/main" val="24638702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A97638-B343-C5E1-828D-BE5675D214BE}"/>
              </a:ext>
            </a:extLst>
          </p:cNvPr>
          <p:cNvSpPr txBox="1"/>
          <p:nvPr/>
        </p:nvSpPr>
        <p:spPr>
          <a:xfrm>
            <a:off x="4326135" y="533400"/>
            <a:ext cx="5978130" cy="954107"/>
          </a:xfrm>
          <a:prstGeom prst="rect">
            <a:avLst/>
          </a:prstGeom>
          <a:noFill/>
        </p:spPr>
        <p:txBody>
          <a:bodyPr wrap="square">
            <a:spAutoFit/>
          </a:bodyPr>
          <a:lstStyle/>
          <a:p>
            <a:r>
              <a:rPr lang="en-US" sz="2800" dirty="0">
                <a:latin typeface="Lub Dub Medium" panose="020B0603030403020204" pitchFamily="34" charset="0"/>
              </a:rPr>
              <a:t>Expertise for Cardiac Surgery and Invasive Cardiac Procedures</a:t>
            </a:r>
          </a:p>
        </p:txBody>
      </p:sp>
      <p:graphicFrame>
        <p:nvGraphicFramePr>
          <p:cNvPr id="3" name="Table 2">
            <a:extLst>
              <a:ext uri="{FF2B5EF4-FFF2-40B4-BE49-F238E27FC236}">
                <a16:creationId xmlns:a16="http://schemas.microsoft.com/office/drawing/2014/main" id="{5DE506C4-16D7-634A-7492-4D2B4D82617B}"/>
              </a:ext>
            </a:extLst>
          </p:cNvPr>
          <p:cNvGraphicFramePr>
            <a:graphicFrameLocks noGrp="1"/>
          </p:cNvGraphicFramePr>
          <p:nvPr>
            <p:extLst>
              <p:ext uri="{D42A27DB-BD31-4B8C-83A1-F6EECF244321}">
                <p14:modId xmlns:p14="http://schemas.microsoft.com/office/powerpoint/2010/main" val="3340958733"/>
              </p:ext>
            </p:extLst>
          </p:nvPr>
        </p:nvGraphicFramePr>
        <p:xfrm>
          <a:off x="3048000" y="1721430"/>
          <a:ext cx="8534400" cy="4786740"/>
        </p:xfrm>
        <a:graphic>
          <a:graphicData uri="http://schemas.openxmlformats.org/drawingml/2006/table">
            <a:tbl>
              <a:tblPr firstRow="1" firstCol="1" bandRow="1"/>
              <a:tblGrid>
                <a:gridCol w="952265">
                  <a:extLst>
                    <a:ext uri="{9D8B030D-6E8A-4147-A177-3AD203B41FA5}">
                      <a16:colId xmlns:a16="http://schemas.microsoft.com/office/drawing/2014/main" val="2006241210"/>
                    </a:ext>
                  </a:extLst>
                </a:gridCol>
                <a:gridCol w="956879">
                  <a:extLst>
                    <a:ext uri="{9D8B030D-6E8A-4147-A177-3AD203B41FA5}">
                      <a16:colId xmlns:a16="http://schemas.microsoft.com/office/drawing/2014/main" val="2123893778"/>
                    </a:ext>
                  </a:extLst>
                </a:gridCol>
                <a:gridCol w="6625256">
                  <a:extLst>
                    <a:ext uri="{9D8B030D-6E8A-4147-A177-3AD203B41FA5}">
                      <a16:colId xmlns:a16="http://schemas.microsoft.com/office/drawing/2014/main" val="1994046128"/>
                    </a:ext>
                  </a:extLst>
                </a:gridCol>
              </a:tblGrid>
              <a:tr h="1289996">
                <a:tc>
                  <a:txBody>
                    <a:bodyPr/>
                    <a:lstStyle/>
                    <a:p>
                      <a:pPr marL="0" marR="0" algn="ctr">
                        <a:lnSpc>
                          <a:spcPct val="20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 </a:t>
                      </a:r>
                    </a:p>
                  </a:txBody>
                  <a:tcPr marL="66743" marR="66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0000"/>
                        </a:lnSpc>
                        <a:spcAft>
                          <a:spcPts val="800"/>
                        </a:spcAft>
                        <a:buNone/>
                      </a:pPr>
                      <a:r>
                        <a:rPr lang="en-US" sz="1800" b="1" dirty="0">
                          <a:effectLst/>
                          <a:latin typeface="Times New Roman" panose="02020603050405020304" pitchFamily="18" charset="0"/>
                          <a:ea typeface="Calibri" panose="020F0502020204030204" pitchFamily="34" charset="0"/>
                          <a:cs typeface="Arial" panose="020B0604020202020204" pitchFamily="34" charset="0"/>
                        </a:rPr>
                        <a:t>Recommendations for </a:t>
                      </a: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Expertise for Cardiac Surgery and Invasive Cardiac Procedures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lnSpc>
                          <a:spcPct val="10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Referenced studies that support recommendations are summarized in the Evidence Table.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6743" marR="66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574959527"/>
                  </a:ext>
                </a:extLst>
              </a:tr>
              <a:tr h="265035">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COR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6743" marR="66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LOE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6743" marR="66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Recommendations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6743" marR="66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4764084"/>
                  </a:ext>
                </a:extLst>
              </a:tr>
              <a:tr h="1828535">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6743" marR="66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6743" marR="66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a:pPr>
                      <a:r>
                        <a:rPr lang="en-US" sz="1800" b="1" dirty="0">
                          <a:effectLst/>
                          <a:latin typeface="Times New Roman" panose="02020603050405020304" pitchFamily="18" charset="0"/>
                          <a:ea typeface="FrutigerLTStd-Light"/>
                          <a:cs typeface="Arial" panose="020B0604020202020204" pitchFamily="34" charset="0"/>
                        </a:rPr>
                        <a:t>In patients with ACHD who undergo invasive cardiac</a:t>
                      </a:r>
                      <a:r>
                        <a:rPr lang="en-US" sz="1800" b="1" dirty="0">
                          <a:solidFill>
                            <a:srgbClr val="000000"/>
                          </a:solidFill>
                          <a:effectLst/>
                          <a:latin typeface="Times New Roman" panose="02020603050405020304" pitchFamily="18" charset="0"/>
                          <a:ea typeface="FrutigerLTStd-Light"/>
                          <a:cs typeface="Arial" panose="020B0604020202020204" pitchFamily="34" charset="0"/>
                        </a:rPr>
                        <a:t> procedures</a:t>
                      </a:r>
                      <a:r>
                        <a:rPr lang="en-US" sz="1800" b="1" dirty="0">
                          <a:effectLst/>
                          <a:latin typeface="Times New Roman" panose="02020603050405020304" pitchFamily="18" charset="0"/>
                          <a:ea typeface="FrutigerLTStd-Light"/>
                          <a:cs typeface="Arial" panose="020B0604020202020204" pitchFamily="34" charset="0"/>
                        </a:rPr>
                        <a:t>, preprocedural involvement of an ACHD cardiologist</a:t>
                      </a: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b="1" dirty="0">
                          <a:effectLst/>
                          <a:latin typeface="Times New Roman" panose="02020603050405020304" pitchFamily="18" charset="0"/>
                          <a:ea typeface="FrutigerLTStd-Light"/>
                          <a:cs typeface="Arial" panose="020B0604020202020204" pitchFamily="34" charset="0"/>
                        </a:rPr>
                        <a:t>is recommended to risk-stratify the patient, determine appropriate procedure location, guide periprocedural planning and support, and assist in preprocedural clinical optimization to improve outcomes.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6743" marR="66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80245780"/>
                  </a:ext>
                </a:extLst>
              </a:tr>
              <a:tr h="1203135">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6743" marR="66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6743" marR="66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2"/>
                      </a:pPr>
                      <a:r>
                        <a:rPr lang="en-US" sz="1800" b="1" dirty="0">
                          <a:solidFill>
                            <a:srgbClr val="000000"/>
                          </a:solidFill>
                          <a:effectLst/>
                          <a:latin typeface="Times New Roman" panose="02020603050405020304" pitchFamily="18" charset="0"/>
                          <a:ea typeface="FrutigerLTStd-Light"/>
                          <a:cs typeface="Arial" panose="020B0604020202020204" pitchFamily="34" charset="0"/>
                        </a:rPr>
                        <a:t>In patients with ACHD, invasive cardiac procedures involving congenital lesions should be performed by operators with expertise in congenital heart disease procedures </a:t>
                      </a: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to ensure appropriate periprocedural care</a:t>
                      </a:r>
                      <a:r>
                        <a:rPr lang="en-US" sz="1800" b="1" dirty="0">
                          <a:solidFill>
                            <a:srgbClr val="000000"/>
                          </a:solidFill>
                          <a:effectLst/>
                          <a:latin typeface="Times New Roman" panose="02020603050405020304" pitchFamily="18" charset="0"/>
                          <a:ea typeface="FrutigerLTStd-Light"/>
                          <a:cs typeface="Arial" panose="020B0604020202020204" pitchFamily="34" charset="0"/>
                        </a:rPr>
                        <a:t>.</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6743" marR="66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1764342"/>
                  </a:ext>
                </a:extLst>
              </a:tr>
            </a:tbl>
          </a:graphicData>
        </a:graphic>
      </p:graphicFrame>
    </p:spTree>
    <p:extLst>
      <p:ext uri="{BB962C8B-B14F-4D97-AF65-F5344CB8AC3E}">
        <p14:creationId xmlns:p14="http://schemas.microsoft.com/office/powerpoint/2010/main" val="9316428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63</a:t>
            </a:fld>
            <a:endParaRPr lang="en-US" dirty="0"/>
          </a:p>
        </p:txBody>
      </p:sp>
      <p:sp>
        <p:nvSpPr>
          <p:cNvPr id="2" name="TextBox 1">
            <a:extLst>
              <a:ext uri="{FF2B5EF4-FFF2-40B4-BE49-F238E27FC236}">
                <a16:creationId xmlns:a16="http://schemas.microsoft.com/office/drawing/2014/main" id="{17BD7EB4-73F8-B1A9-CD44-F4EA2189B59F}"/>
              </a:ext>
            </a:extLst>
          </p:cNvPr>
          <p:cNvSpPr txBox="1"/>
          <p:nvPr/>
        </p:nvSpPr>
        <p:spPr>
          <a:xfrm>
            <a:off x="4144267" y="533400"/>
            <a:ext cx="6341865" cy="954107"/>
          </a:xfrm>
          <a:prstGeom prst="rect">
            <a:avLst/>
          </a:prstGeom>
          <a:noFill/>
        </p:spPr>
        <p:txBody>
          <a:bodyPr wrap="square">
            <a:spAutoFit/>
          </a:bodyPr>
          <a:lstStyle/>
          <a:p>
            <a:r>
              <a:rPr lang="en-US" sz="2800" dirty="0">
                <a:latin typeface="Lub Dub Medium" panose="020B0603030403020204" pitchFamily="34" charset="0"/>
              </a:rPr>
              <a:t>Expertise for Cardiac Surgery and Invasive Cardiac Procedures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4459FD3F-0979-8F8A-1996-8A1EDB8714DC}"/>
              </a:ext>
            </a:extLst>
          </p:cNvPr>
          <p:cNvGraphicFramePr>
            <a:graphicFrameLocks noGrp="1"/>
          </p:cNvGraphicFramePr>
          <p:nvPr>
            <p:extLst>
              <p:ext uri="{D42A27DB-BD31-4B8C-83A1-F6EECF244321}">
                <p14:modId xmlns:p14="http://schemas.microsoft.com/office/powerpoint/2010/main" val="2327229264"/>
              </p:ext>
            </p:extLst>
          </p:nvPr>
        </p:nvGraphicFramePr>
        <p:xfrm>
          <a:off x="3294221" y="1848065"/>
          <a:ext cx="8041958" cy="4533469"/>
        </p:xfrm>
        <a:graphic>
          <a:graphicData uri="http://schemas.openxmlformats.org/drawingml/2006/table">
            <a:tbl>
              <a:tblPr firstRow="1" firstCol="1" bandRow="1"/>
              <a:tblGrid>
                <a:gridCol w="897319">
                  <a:extLst>
                    <a:ext uri="{9D8B030D-6E8A-4147-A177-3AD203B41FA5}">
                      <a16:colId xmlns:a16="http://schemas.microsoft.com/office/drawing/2014/main" val="2329302468"/>
                    </a:ext>
                  </a:extLst>
                </a:gridCol>
                <a:gridCol w="901666">
                  <a:extLst>
                    <a:ext uri="{9D8B030D-6E8A-4147-A177-3AD203B41FA5}">
                      <a16:colId xmlns:a16="http://schemas.microsoft.com/office/drawing/2014/main" val="2364821026"/>
                    </a:ext>
                  </a:extLst>
                </a:gridCol>
                <a:gridCol w="6242973">
                  <a:extLst>
                    <a:ext uri="{9D8B030D-6E8A-4147-A177-3AD203B41FA5}">
                      <a16:colId xmlns:a16="http://schemas.microsoft.com/office/drawing/2014/main" val="1719158803"/>
                    </a:ext>
                  </a:extLst>
                </a:gridCol>
              </a:tblGrid>
              <a:tr h="1475539">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3"/>
                      </a:pPr>
                      <a:r>
                        <a:rPr lang="en-US" sz="1800" b="1" dirty="0">
                          <a:effectLst/>
                          <a:latin typeface="Times New Roman" panose="02020603050405020304" pitchFamily="18" charset="0"/>
                          <a:ea typeface="FrutigerLTStd-Light"/>
                          <a:cs typeface="Arial" panose="020B0604020202020204" pitchFamily="34" charset="0"/>
                        </a:rPr>
                        <a:t>In patients with ACHD undergoing invasive cardiac</a:t>
                      </a:r>
                      <a:r>
                        <a:rPr lang="en-US" sz="1800" b="1" dirty="0">
                          <a:solidFill>
                            <a:srgbClr val="000000"/>
                          </a:solidFill>
                          <a:effectLst/>
                          <a:latin typeface="Times New Roman" panose="02020603050405020304" pitchFamily="18" charset="0"/>
                          <a:ea typeface="FrutigerLTStd-Light"/>
                          <a:cs typeface="Arial" panose="020B0604020202020204" pitchFamily="34" charset="0"/>
                        </a:rPr>
                        <a:t> procedures</a:t>
                      </a:r>
                      <a:r>
                        <a:rPr lang="en-US" sz="1800" b="1" dirty="0">
                          <a:effectLst/>
                          <a:latin typeface="Times New Roman" panose="02020603050405020304" pitchFamily="18" charset="0"/>
                          <a:ea typeface="FrutigerLTStd-Light"/>
                          <a:cs typeface="Arial" panose="020B0604020202020204" pitchFamily="34" charset="0"/>
                        </a:rPr>
                        <a:t>, postprocedural care should involve collaboration with an ACHD cardiologist to incorporate expert opinion, provide guideline-based therapy, and improve outcomes.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85718411"/>
                  </a:ext>
                </a:extLst>
              </a:tr>
              <a:tr h="1686330">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4"/>
                      </a:pPr>
                      <a:r>
                        <a:rPr lang="en-US" sz="1800" b="1" dirty="0">
                          <a:effectLst/>
                          <a:latin typeface="Times New Roman" panose="02020603050405020304" pitchFamily="18" charset="0"/>
                          <a:ea typeface="FrutigerLTStd-Light"/>
                          <a:cs typeface="Arial" panose="020B0604020202020204" pitchFamily="34" charset="0"/>
                        </a:rPr>
                        <a:t>In patients with ACHD </a:t>
                      </a: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AP classifications IC–D, IIA–D, and IIIA–D</a:t>
                      </a:r>
                      <a:r>
                        <a:rPr lang="en-US" sz="1800" b="1" dirty="0">
                          <a:effectLst/>
                          <a:latin typeface="Times New Roman" panose="02020603050405020304" pitchFamily="18" charset="0"/>
                          <a:ea typeface="FrutigerLTStd-Light"/>
                          <a:cs typeface="Arial" panose="020B0604020202020204" pitchFamily="34" charset="0"/>
                        </a:rPr>
                        <a:t>, anesthesia for invasive cardiac procedures should be administered by, or in </a:t>
                      </a:r>
                      <a:r>
                        <a:rPr lang="en-US" sz="1800" b="1" dirty="0">
                          <a:solidFill>
                            <a:srgbClr val="000000"/>
                          </a:solidFill>
                          <a:effectLst/>
                          <a:latin typeface="Times New Roman" panose="02020603050405020304" pitchFamily="18" charset="0"/>
                          <a:ea typeface="FrutigerLTStd-Light"/>
                          <a:cs typeface="Arial" panose="020B0604020202020204" pitchFamily="34" charset="0"/>
                        </a:rPr>
                        <a:t>collaboration or consultation </a:t>
                      </a:r>
                      <a:r>
                        <a:rPr lang="en-US" sz="1800" b="1" dirty="0">
                          <a:effectLst/>
                          <a:latin typeface="Times New Roman" panose="02020603050405020304" pitchFamily="18" charset="0"/>
                          <a:ea typeface="FrutigerLTStd-Light"/>
                          <a:cs typeface="Arial" panose="020B0604020202020204" pitchFamily="34" charset="0"/>
                        </a:rPr>
                        <a:t>with, an anesthesiologist who has congenital heart disease expertise to reduce the likelihood of perioperative complications.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6457168"/>
                  </a:ext>
                </a:extLst>
              </a:tr>
              <a:tr h="1264748">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5"/>
                      </a:pPr>
                      <a:r>
                        <a:rPr lang="en-US" sz="1800" b="1" dirty="0">
                          <a:solidFill>
                            <a:srgbClr val="000000"/>
                          </a:solidFill>
                          <a:effectLst/>
                          <a:latin typeface="Times New Roman" panose="02020603050405020304" pitchFamily="18" charset="0"/>
                          <a:ea typeface="FrutigerLTStd-Light"/>
                          <a:cs typeface="Arial" panose="020B0604020202020204" pitchFamily="34" charset="0"/>
                        </a:rPr>
                        <a:t>In patients with ACHD who undergo invasive cardiac procedures for acquired cardiovascular disease, it can be beneficial for operators with expertise in procedural treatment of acquired disease to collaborate with ACHD experts.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70127383"/>
                  </a:ext>
                </a:extLst>
              </a:tr>
            </a:tbl>
          </a:graphicData>
        </a:graphic>
      </p:graphicFrame>
    </p:spTree>
    <p:extLst>
      <p:ext uri="{BB962C8B-B14F-4D97-AF65-F5344CB8AC3E}">
        <p14:creationId xmlns:p14="http://schemas.microsoft.com/office/powerpoint/2010/main" val="26855925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09256D-E98F-95CF-8F3C-600CC21F5C21}"/>
              </a:ext>
            </a:extLst>
          </p:cNvPr>
          <p:cNvSpPr txBox="1"/>
          <p:nvPr/>
        </p:nvSpPr>
        <p:spPr>
          <a:xfrm>
            <a:off x="4979415" y="457200"/>
            <a:ext cx="4671567" cy="523220"/>
          </a:xfrm>
          <a:prstGeom prst="rect">
            <a:avLst/>
          </a:prstGeom>
          <a:noFill/>
        </p:spPr>
        <p:txBody>
          <a:bodyPr wrap="square">
            <a:spAutoFit/>
          </a:bodyPr>
          <a:lstStyle/>
          <a:p>
            <a:r>
              <a:rPr lang="en-US" sz="2800" dirty="0">
                <a:latin typeface="Lub Dub Medium" panose="020B0603030403020204" pitchFamily="34" charset="0"/>
              </a:rPr>
              <a:t>Management of Cyanosis</a:t>
            </a:r>
          </a:p>
        </p:txBody>
      </p:sp>
      <p:graphicFrame>
        <p:nvGraphicFramePr>
          <p:cNvPr id="3" name="Table 2">
            <a:extLst>
              <a:ext uri="{FF2B5EF4-FFF2-40B4-BE49-F238E27FC236}">
                <a16:creationId xmlns:a16="http://schemas.microsoft.com/office/drawing/2014/main" id="{488FB057-7E34-BEE8-D0A1-AF77D48E36FF}"/>
              </a:ext>
            </a:extLst>
          </p:cNvPr>
          <p:cNvGraphicFramePr>
            <a:graphicFrameLocks noGrp="1"/>
          </p:cNvGraphicFramePr>
          <p:nvPr>
            <p:extLst>
              <p:ext uri="{D42A27DB-BD31-4B8C-83A1-F6EECF244321}">
                <p14:modId xmlns:p14="http://schemas.microsoft.com/office/powerpoint/2010/main" val="3510700804"/>
              </p:ext>
            </p:extLst>
          </p:nvPr>
        </p:nvGraphicFramePr>
        <p:xfrm>
          <a:off x="2552699" y="1460830"/>
          <a:ext cx="9525000" cy="5442616"/>
        </p:xfrm>
        <a:graphic>
          <a:graphicData uri="http://schemas.openxmlformats.org/drawingml/2006/table">
            <a:tbl>
              <a:tblPr firstRow="1" firstCol="1" bandRow="1"/>
              <a:tblGrid>
                <a:gridCol w="949277">
                  <a:extLst>
                    <a:ext uri="{9D8B030D-6E8A-4147-A177-3AD203B41FA5}">
                      <a16:colId xmlns:a16="http://schemas.microsoft.com/office/drawing/2014/main" val="3483226677"/>
                    </a:ext>
                  </a:extLst>
                </a:gridCol>
                <a:gridCol w="1018332">
                  <a:extLst>
                    <a:ext uri="{9D8B030D-6E8A-4147-A177-3AD203B41FA5}">
                      <a16:colId xmlns:a16="http://schemas.microsoft.com/office/drawing/2014/main" val="2317893557"/>
                    </a:ext>
                  </a:extLst>
                </a:gridCol>
                <a:gridCol w="7557391">
                  <a:extLst>
                    <a:ext uri="{9D8B030D-6E8A-4147-A177-3AD203B41FA5}">
                      <a16:colId xmlns:a16="http://schemas.microsoft.com/office/drawing/2014/main" val="73913244"/>
                    </a:ext>
                  </a:extLst>
                </a:gridCol>
              </a:tblGrid>
              <a:tr h="639113">
                <a:tc>
                  <a:txBody>
                    <a:bodyPr/>
                    <a:lstStyle/>
                    <a:p>
                      <a:pPr marL="0" marR="0" algn="ctr">
                        <a:lnSpc>
                          <a:spcPct val="20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 </a:t>
                      </a:r>
                    </a:p>
                  </a:txBody>
                  <a:tcPr marL="56383" marR="56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0000"/>
                        </a:lnSpc>
                        <a:spcAft>
                          <a:spcPts val="800"/>
                        </a:spcAft>
                        <a:buNone/>
                      </a:pPr>
                      <a:r>
                        <a:rPr lang="en-US" sz="1800" b="1" dirty="0">
                          <a:effectLst/>
                          <a:latin typeface="Times New Roman" panose="02020603050405020304" pitchFamily="18" charset="0"/>
                          <a:ea typeface="Calibri" panose="020F0502020204030204" pitchFamily="34" charset="0"/>
                          <a:cs typeface="Arial" panose="020B0604020202020204" pitchFamily="34" charset="0"/>
                        </a:rPr>
                        <a:t>Recommendations for Management of Cyanosis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lnSpc>
                          <a:spcPct val="10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Referenced studies that support recommendations are summarized in the Evidence Table.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6383" marR="56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986998878"/>
                  </a:ext>
                </a:extLst>
              </a:tr>
              <a:tr h="254873">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COR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6383" marR="563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LOE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6383" marR="563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Recommendations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6383" marR="563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1085020"/>
                  </a:ext>
                </a:extLst>
              </a:tr>
              <a:tr h="856293">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6383" marR="563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6383" marR="563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a:pPr>
                      <a:r>
                        <a:rPr lang="en-US" sz="1800" b="1" dirty="0">
                          <a:effectLst/>
                          <a:latin typeface="Times New Roman" panose="02020603050405020304" pitchFamily="18" charset="0"/>
                          <a:ea typeface="Calibri" panose="020F0502020204030204" pitchFamily="34" charset="0"/>
                          <a:cs typeface="Arial" panose="020B0604020202020204" pitchFamily="34" charset="0"/>
                        </a:rPr>
                        <a:t>Patients with ACHD and cyanosis should receive annual screening for and treatment of iron deficiency to improve exercise capacity and functional status</a:t>
                      </a:r>
                      <a:r>
                        <a:rPr lang="en-US" sz="1800" b="1" dirty="0">
                          <a:effectLst/>
                          <a:latin typeface="Times New Roman" panose="02020603050405020304" pitchFamily="18" charset="0"/>
                          <a:ea typeface="FrutigerLTStd-Light"/>
                          <a:cs typeface="Arial" panose="020B0604020202020204" pitchFamily="34" charset="0"/>
                        </a:rPr>
                        <a:t>.</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6383" marR="56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82878999"/>
                  </a:ext>
                </a:extLst>
              </a:tr>
              <a:tr h="856293">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6383" marR="563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6383" marR="563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2"/>
                      </a:pPr>
                      <a:r>
                        <a:rPr lang="en-US" sz="1800" b="1" dirty="0">
                          <a:effectLst/>
                          <a:latin typeface="Times New Roman" panose="02020603050405020304" pitchFamily="18" charset="0"/>
                          <a:ea typeface="Calibri" panose="020F0502020204030204" pitchFamily="34" charset="0"/>
                          <a:cs typeface="Arial" panose="020B0604020202020204" pitchFamily="34" charset="0"/>
                        </a:rPr>
                        <a:t>In patients with ACHD and cyanosis who present with persistent, new, or worsening neurologic deficits, urgent brain imaging to exclude cerebral abscess or stroke should be performed.</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6383" marR="56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095779"/>
                  </a:ext>
                </a:extLst>
              </a:tr>
              <a:tr h="1157003">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6383" marR="563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6383" marR="563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3"/>
                      </a:pPr>
                      <a:r>
                        <a:rPr lang="en-US" sz="1800" b="1" dirty="0">
                          <a:effectLst/>
                          <a:latin typeface="Times New Roman" panose="02020603050405020304" pitchFamily="18" charset="0"/>
                          <a:ea typeface="Calibri" panose="020F0502020204030204" pitchFamily="34" charset="0"/>
                          <a:cs typeface="Arial" panose="020B0604020202020204" pitchFamily="34" charset="0"/>
                        </a:rPr>
                        <a:t>In patients with ACHD and cyanosis who present with symptoms of </a:t>
                      </a:r>
                      <a:r>
                        <a:rPr lang="en-US" sz="1800" b="1" dirty="0" err="1">
                          <a:effectLst/>
                          <a:latin typeface="Times New Roman" panose="02020603050405020304" pitchFamily="18" charset="0"/>
                          <a:ea typeface="Calibri" panose="020F0502020204030204" pitchFamily="34" charset="0"/>
                          <a:cs typeface="Arial" panose="020B0604020202020204" pitchFamily="34" charset="0"/>
                        </a:rPr>
                        <a:t>hyperviscosity</a:t>
                      </a:r>
                      <a:r>
                        <a:rPr lang="en-US" sz="1800" b="1" dirty="0">
                          <a:effectLst/>
                          <a:latin typeface="Times New Roman" panose="02020603050405020304" pitchFamily="18" charset="0"/>
                          <a:ea typeface="Calibri" panose="020F0502020204030204" pitchFamily="34" charset="0"/>
                          <a:cs typeface="Arial" panose="020B0604020202020204" pitchFamily="34" charset="0"/>
                        </a:rPr>
                        <a:t>, rehydration with oral or intravenous fluids should be performed to improve symptoms and reduce the risk for vascular complications.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6383" marR="56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695451"/>
                  </a:ext>
                </a:extLst>
              </a:tr>
              <a:tr h="1457713">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6383" marR="563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6383" marR="563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4"/>
                      </a:pPr>
                      <a:r>
                        <a:rPr lang="en-US" sz="1800" b="1" dirty="0">
                          <a:effectLst/>
                          <a:latin typeface="Times New Roman" panose="02020603050405020304" pitchFamily="18" charset="0"/>
                          <a:ea typeface="Calibri" panose="020F0502020204030204" pitchFamily="34" charset="0"/>
                          <a:cs typeface="Arial" panose="020B0604020202020204" pitchFamily="34" charset="0"/>
                        </a:rPr>
                        <a:t>Pregnant patients with ACHD and cyanosis</a:t>
                      </a: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 should be closely followed for the entire duration of the pregnancy by a </a:t>
                      </a:r>
                      <a:r>
                        <a:rPr lang="en-US" sz="1800" b="1" dirty="0">
                          <a:effectLst/>
                          <a:latin typeface="Times New Roman" panose="02020603050405020304" pitchFamily="18" charset="0"/>
                          <a:ea typeface="Calibri" panose="020F0502020204030204" pitchFamily="34" charset="0"/>
                          <a:cs typeface="Arial" panose="020B0604020202020204" pitchFamily="34" charset="0"/>
                        </a:rPr>
                        <a:t>multidisciplinary cardio-obstetrics team of experts in maternal-fetal medicine, ACHD, and obstetric anesthesia to reduce the risk for pregnancy-related cardiovascular and obstetric complications.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6383" marR="56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4951126"/>
                  </a:ext>
                </a:extLst>
              </a:tr>
            </a:tbl>
          </a:graphicData>
        </a:graphic>
      </p:graphicFrame>
    </p:spTree>
    <p:extLst>
      <p:ext uri="{BB962C8B-B14F-4D97-AF65-F5344CB8AC3E}">
        <p14:creationId xmlns:p14="http://schemas.microsoft.com/office/powerpoint/2010/main" val="4818577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65</a:t>
            </a:fld>
            <a:endParaRPr lang="en-US" dirty="0"/>
          </a:p>
        </p:txBody>
      </p:sp>
      <p:sp>
        <p:nvSpPr>
          <p:cNvPr id="2" name="TextBox 1">
            <a:extLst>
              <a:ext uri="{FF2B5EF4-FFF2-40B4-BE49-F238E27FC236}">
                <a16:creationId xmlns:a16="http://schemas.microsoft.com/office/drawing/2014/main" id="{BA2CF08E-1B19-CE60-3E32-C73EE26AE2F5}"/>
              </a:ext>
            </a:extLst>
          </p:cNvPr>
          <p:cNvSpPr txBox="1"/>
          <p:nvPr/>
        </p:nvSpPr>
        <p:spPr>
          <a:xfrm>
            <a:off x="4320033" y="685800"/>
            <a:ext cx="5990333" cy="523220"/>
          </a:xfrm>
          <a:prstGeom prst="rect">
            <a:avLst/>
          </a:prstGeom>
          <a:noFill/>
        </p:spPr>
        <p:txBody>
          <a:bodyPr wrap="square">
            <a:spAutoFit/>
          </a:bodyPr>
          <a:lstStyle/>
          <a:p>
            <a:r>
              <a:rPr lang="en-US" sz="2800" dirty="0">
                <a:latin typeface="Lub Dub Medium" panose="020B0603030403020204" pitchFamily="34" charset="0"/>
              </a:rPr>
              <a:t>Management of Cyanosis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F770C8BC-A9A4-60C6-B543-577E08D30D39}"/>
              </a:ext>
            </a:extLst>
          </p:cNvPr>
          <p:cNvGraphicFramePr>
            <a:graphicFrameLocks noGrp="1"/>
          </p:cNvGraphicFramePr>
          <p:nvPr>
            <p:extLst>
              <p:ext uri="{D42A27DB-BD31-4B8C-83A1-F6EECF244321}">
                <p14:modId xmlns:p14="http://schemas.microsoft.com/office/powerpoint/2010/main" val="2991088143"/>
              </p:ext>
            </p:extLst>
          </p:nvPr>
        </p:nvGraphicFramePr>
        <p:xfrm>
          <a:off x="2705100" y="1600200"/>
          <a:ext cx="9220200" cy="5029200"/>
        </p:xfrm>
        <a:graphic>
          <a:graphicData uri="http://schemas.openxmlformats.org/drawingml/2006/table">
            <a:tbl>
              <a:tblPr firstRow="1" firstCol="1" bandRow="1"/>
              <a:tblGrid>
                <a:gridCol w="918901">
                  <a:extLst>
                    <a:ext uri="{9D8B030D-6E8A-4147-A177-3AD203B41FA5}">
                      <a16:colId xmlns:a16="http://schemas.microsoft.com/office/drawing/2014/main" val="1925968800"/>
                    </a:ext>
                  </a:extLst>
                </a:gridCol>
                <a:gridCol w="985747">
                  <a:extLst>
                    <a:ext uri="{9D8B030D-6E8A-4147-A177-3AD203B41FA5}">
                      <a16:colId xmlns:a16="http://schemas.microsoft.com/office/drawing/2014/main" val="455876897"/>
                    </a:ext>
                  </a:extLst>
                </a:gridCol>
                <a:gridCol w="7315552">
                  <a:extLst>
                    <a:ext uri="{9D8B030D-6E8A-4147-A177-3AD203B41FA5}">
                      <a16:colId xmlns:a16="http://schemas.microsoft.com/office/drawing/2014/main" val="1464232755"/>
                    </a:ext>
                  </a:extLst>
                </a:gridCol>
              </a:tblGrid>
              <a:tr h="1221932">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4897" marR="64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C-EO</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4897" marR="64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5"/>
                      </a:pPr>
                      <a:r>
                        <a:rPr lang="en-US" sz="1800" b="1" dirty="0">
                          <a:effectLst/>
                          <a:latin typeface="Times New Roman" panose="02020603050405020304" pitchFamily="18" charset="0"/>
                          <a:ea typeface="Calibri" panose="020F0502020204030204" pitchFamily="34" charset="0"/>
                          <a:cs typeface="Arial" panose="020B0604020202020204" pitchFamily="34" charset="0"/>
                        </a:rPr>
                        <a:t>Patients with ACHD and cyanosis who are of childbearing age should receive comprehensive family planning consultation, including recommendations on safe and reliable contraceptive methods, from a multidisciplinary team of experts in family planning and ACHD.</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4897" marR="64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8728013"/>
                  </a:ext>
                </a:extLst>
              </a:tr>
              <a:tr h="987795">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4897" marR="64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4897" marR="64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6"/>
                      </a:pPr>
                      <a:r>
                        <a:rPr lang="en-US" sz="1800" b="1" dirty="0">
                          <a:effectLst/>
                          <a:latin typeface="Times New Roman" panose="02020603050405020304" pitchFamily="18" charset="0"/>
                          <a:ea typeface="Calibri" panose="020F0502020204030204" pitchFamily="34" charset="0"/>
                          <a:cs typeface="Arial" panose="020B0604020202020204" pitchFamily="34" charset="0"/>
                        </a:rPr>
                        <a:t>In patients with ACHD and cyanosis who experience recurrent unexplained hypertension or tachycardia, evaluation to detect pheochromocytomas and paragangliomas is reasonable.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4897" marR="64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85631894"/>
                  </a:ext>
                </a:extLst>
              </a:tr>
              <a:tr h="640904">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4897" marR="64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4897" marR="64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7"/>
                      </a:pPr>
                      <a:r>
                        <a:rPr lang="en-US" sz="1800" b="1" dirty="0">
                          <a:effectLst/>
                          <a:latin typeface="Times New Roman" panose="02020603050405020304" pitchFamily="18" charset="0"/>
                          <a:ea typeface="Calibri" panose="020F0502020204030204" pitchFamily="34" charset="0"/>
                          <a:cs typeface="Arial" panose="020B0604020202020204" pitchFamily="34" charset="0"/>
                        </a:rPr>
                        <a:t>In patients with ACHD, cyanosis, and recurrent episodes of joint pain, it is reasonable to check serum uric acid levels and evaluate for gout.</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4897" marR="64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19874410"/>
                  </a:ext>
                </a:extLst>
              </a:tr>
              <a:tr h="640904">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2b</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4897" marR="64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4897" marR="64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8"/>
                      </a:pPr>
                      <a:r>
                        <a:rPr lang="en-US" sz="1800" b="1" dirty="0">
                          <a:effectLst/>
                          <a:latin typeface="Times New Roman" panose="02020603050405020304" pitchFamily="18" charset="0"/>
                          <a:ea typeface="Calibri" panose="020F0502020204030204" pitchFamily="34" charset="0"/>
                          <a:cs typeface="Arial" panose="020B0604020202020204" pitchFamily="34" charset="0"/>
                        </a:rPr>
                        <a:t>In patients with ACHD and cyanosis, the use of supplemental oxygen during exercise may be considered to improve exercise capacity.</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4897" marR="64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71456109"/>
                  </a:ext>
                </a:extLst>
              </a:tr>
              <a:tr h="987795">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2b</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4897" marR="64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C-EO</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4897" marR="64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9"/>
                      </a:pPr>
                      <a:r>
                        <a:rPr lang="en-US" sz="1800" b="1" dirty="0">
                          <a:effectLst/>
                          <a:latin typeface="Times New Roman" panose="02020603050405020304" pitchFamily="18" charset="0"/>
                          <a:ea typeface="Calibri" panose="020F0502020204030204" pitchFamily="34" charset="0"/>
                          <a:cs typeface="Arial" panose="020B0604020202020204" pitchFamily="34" charset="0"/>
                        </a:rPr>
                        <a:t>In patients with ACHD, hematocrit &gt;65%, and </a:t>
                      </a:r>
                      <a:r>
                        <a:rPr lang="en-US" sz="1800" b="1" dirty="0" err="1">
                          <a:effectLst/>
                          <a:latin typeface="Times New Roman" panose="02020603050405020304" pitchFamily="18" charset="0"/>
                          <a:ea typeface="Calibri" panose="020F0502020204030204" pitchFamily="34" charset="0"/>
                          <a:cs typeface="Arial" panose="020B0604020202020204" pitchFamily="34" charset="0"/>
                        </a:rPr>
                        <a:t>hyperviscosity</a:t>
                      </a:r>
                      <a:r>
                        <a:rPr lang="en-US" sz="1800" b="1" dirty="0">
                          <a:effectLst/>
                          <a:latin typeface="Times New Roman" panose="02020603050405020304" pitchFamily="18" charset="0"/>
                          <a:ea typeface="Calibri" panose="020F0502020204030204" pitchFamily="34" charset="0"/>
                          <a:cs typeface="Arial" panose="020B0604020202020204" pitchFamily="34" charset="0"/>
                        </a:rPr>
                        <a:t> symptoms that persist despite adequate rehydration and treatment of iron deficiency, phlebotomy may be considered.</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4897" marR="64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4075603"/>
                  </a:ext>
                </a:extLst>
              </a:tr>
              <a:tr h="549870">
                <a:tc>
                  <a:txBody>
                    <a:bodyPr/>
                    <a:lstStyle/>
                    <a:p>
                      <a:pPr marL="0" marR="0" algn="ctr">
                        <a:lnSpc>
                          <a:spcPct val="1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 No Benefit</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4897" marR="64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F7F"/>
                    </a:solidFill>
                  </a:tcPr>
                </a:tc>
                <a:tc>
                  <a:txBody>
                    <a:bodyPr/>
                    <a:lstStyle/>
                    <a:p>
                      <a:pPr marL="0" marR="0" algn="ctr">
                        <a:lnSpc>
                          <a:spcPct val="2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4897" marR="64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10"/>
                      </a:pPr>
                      <a:r>
                        <a:rPr lang="en-US" sz="1800" b="1" dirty="0">
                          <a:effectLst/>
                          <a:latin typeface="Times New Roman" panose="02020603050405020304" pitchFamily="18" charset="0"/>
                          <a:ea typeface="Calibri" panose="020F0502020204030204" pitchFamily="34" charset="0"/>
                          <a:cs typeface="Arial" panose="020B0604020202020204" pitchFamily="34" charset="0"/>
                        </a:rPr>
                        <a:t>In patients with ACHD and cyanosis, prophylactic phlebotomy is not recommended.</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4897" marR="64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7757165"/>
                  </a:ext>
                </a:extLst>
              </a:tr>
            </a:tbl>
          </a:graphicData>
        </a:graphic>
      </p:graphicFrame>
    </p:spTree>
    <p:extLst>
      <p:ext uri="{BB962C8B-B14F-4D97-AF65-F5344CB8AC3E}">
        <p14:creationId xmlns:p14="http://schemas.microsoft.com/office/powerpoint/2010/main" val="39301684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103F8A-3AF9-4714-51B8-E833C1551934}"/>
              </a:ext>
            </a:extLst>
          </p:cNvPr>
          <p:cNvSpPr txBox="1"/>
          <p:nvPr/>
        </p:nvSpPr>
        <p:spPr>
          <a:xfrm>
            <a:off x="304800" y="1295400"/>
            <a:ext cx="2766567" cy="3108543"/>
          </a:xfrm>
          <a:prstGeom prst="rect">
            <a:avLst/>
          </a:prstGeom>
          <a:noFill/>
        </p:spPr>
        <p:txBody>
          <a:bodyPr wrap="square">
            <a:spAutoFit/>
          </a:bodyPr>
          <a:lstStyle/>
          <a:p>
            <a:r>
              <a:rPr lang="en-US" sz="2800" dirty="0">
                <a:latin typeface="Lub Dub Medium" panose="020B0603030403020204" pitchFamily="34" charset="0"/>
              </a:rPr>
              <a:t>Figure 1. Management of </a:t>
            </a:r>
            <a:r>
              <a:rPr lang="en-US" sz="2800" dirty="0" err="1">
                <a:latin typeface="Lub Dub Medium" panose="020B0603030403020204" pitchFamily="34" charset="0"/>
              </a:rPr>
              <a:t>Hyperviscosity</a:t>
            </a:r>
            <a:r>
              <a:rPr lang="en-US" sz="2800" dirty="0">
                <a:latin typeface="Lub Dub Medium" panose="020B0603030403020204" pitchFamily="34" charset="0"/>
              </a:rPr>
              <a:t> Symptoms in Cyanotic ACHD</a:t>
            </a:r>
          </a:p>
        </p:txBody>
      </p:sp>
      <p:pic>
        <p:nvPicPr>
          <p:cNvPr id="4" name="Picture 3" descr="A diagram of a flowchart">
            <a:extLst>
              <a:ext uri="{FF2B5EF4-FFF2-40B4-BE49-F238E27FC236}">
                <a16:creationId xmlns:a16="http://schemas.microsoft.com/office/drawing/2014/main" id="{46E085C0-9A47-564C-0803-E066B57060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0"/>
            <a:ext cx="6705600" cy="7543800"/>
          </a:xfrm>
          <a:prstGeom prst="rect">
            <a:avLst/>
          </a:prstGeom>
        </p:spPr>
      </p:pic>
      <p:sp>
        <p:nvSpPr>
          <p:cNvPr id="6" name="TextBox 5">
            <a:extLst>
              <a:ext uri="{FF2B5EF4-FFF2-40B4-BE49-F238E27FC236}">
                <a16:creationId xmlns:a16="http://schemas.microsoft.com/office/drawing/2014/main" id="{E6D80B94-8341-38E0-62D6-A7B335DAF40E}"/>
              </a:ext>
            </a:extLst>
          </p:cNvPr>
          <p:cNvSpPr txBox="1"/>
          <p:nvPr/>
        </p:nvSpPr>
        <p:spPr>
          <a:xfrm>
            <a:off x="304800" y="6528137"/>
            <a:ext cx="3048000" cy="1015663"/>
          </a:xfrm>
          <a:prstGeom prst="rect">
            <a:avLst/>
          </a:prstGeom>
          <a:noFill/>
        </p:spPr>
        <p:txBody>
          <a:bodyPr wrap="square">
            <a:spAutoFit/>
          </a:bodyPr>
          <a:lstStyle/>
          <a:p>
            <a:r>
              <a:rPr lang="en-US" sz="1200" dirty="0">
                <a:latin typeface="Lub Dub Medium" panose="020B0603030403020204" pitchFamily="34" charset="0"/>
              </a:rPr>
              <a:t>*All patients should have at least annual screening for iron deficiency.</a:t>
            </a:r>
          </a:p>
          <a:p>
            <a:endParaRPr lang="en-US" sz="1200" dirty="0">
              <a:latin typeface="Lub Dub Medium" panose="020B0603030403020204" pitchFamily="34" charset="0"/>
            </a:endParaRPr>
          </a:p>
          <a:p>
            <a:r>
              <a:rPr lang="en-US" sz="1200" dirty="0">
                <a:latin typeface="Lub Dub Medium" panose="020B0603030403020204" pitchFamily="34" charset="0"/>
              </a:rPr>
              <a:t>ACHD indicates adult congenital heart disease; and HCT, hematocrit.</a:t>
            </a:r>
          </a:p>
        </p:txBody>
      </p:sp>
    </p:spTree>
    <p:extLst>
      <p:ext uri="{BB962C8B-B14F-4D97-AF65-F5344CB8AC3E}">
        <p14:creationId xmlns:p14="http://schemas.microsoft.com/office/powerpoint/2010/main" val="10361941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67</a:t>
            </a:fld>
            <a:endParaRPr lang="en-US" dirty="0"/>
          </a:p>
        </p:txBody>
      </p:sp>
      <p:sp>
        <p:nvSpPr>
          <p:cNvPr id="2" name="TextBox 1">
            <a:extLst>
              <a:ext uri="{FF2B5EF4-FFF2-40B4-BE49-F238E27FC236}">
                <a16:creationId xmlns:a16="http://schemas.microsoft.com/office/drawing/2014/main" id="{25C966DC-E749-58B3-D440-A06FD98F2450}"/>
              </a:ext>
            </a:extLst>
          </p:cNvPr>
          <p:cNvSpPr txBox="1"/>
          <p:nvPr/>
        </p:nvSpPr>
        <p:spPr>
          <a:xfrm>
            <a:off x="6071107" y="609600"/>
            <a:ext cx="2488185" cy="523220"/>
          </a:xfrm>
          <a:prstGeom prst="rect">
            <a:avLst/>
          </a:prstGeom>
          <a:noFill/>
        </p:spPr>
        <p:txBody>
          <a:bodyPr wrap="square">
            <a:spAutoFit/>
          </a:bodyPr>
          <a:lstStyle/>
          <a:p>
            <a:r>
              <a:rPr lang="en-US" sz="2800" dirty="0">
                <a:latin typeface="Lub Dub Medium" panose="020B0603030403020204" pitchFamily="34" charset="0"/>
              </a:rPr>
              <a:t>Heart Failure </a:t>
            </a:r>
          </a:p>
        </p:txBody>
      </p:sp>
      <p:graphicFrame>
        <p:nvGraphicFramePr>
          <p:cNvPr id="3" name="Table 2">
            <a:extLst>
              <a:ext uri="{FF2B5EF4-FFF2-40B4-BE49-F238E27FC236}">
                <a16:creationId xmlns:a16="http://schemas.microsoft.com/office/drawing/2014/main" id="{5CC19F05-7CF5-BE26-FBCE-3B558328D701}"/>
              </a:ext>
            </a:extLst>
          </p:cNvPr>
          <p:cNvGraphicFramePr>
            <a:graphicFrameLocks noGrp="1"/>
          </p:cNvGraphicFramePr>
          <p:nvPr>
            <p:extLst>
              <p:ext uri="{D42A27DB-BD31-4B8C-83A1-F6EECF244321}">
                <p14:modId xmlns:p14="http://schemas.microsoft.com/office/powerpoint/2010/main" val="1440168438"/>
              </p:ext>
            </p:extLst>
          </p:nvPr>
        </p:nvGraphicFramePr>
        <p:xfrm>
          <a:off x="2590798" y="1411086"/>
          <a:ext cx="9448801" cy="5223758"/>
        </p:xfrm>
        <a:graphic>
          <a:graphicData uri="http://schemas.openxmlformats.org/drawingml/2006/table">
            <a:tbl>
              <a:tblPr firstRow="1" firstCol="1" bandRow="1"/>
              <a:tblGrid>
                <a:gridCol w="1054295">
                  <a:extLst>
                    <a:ext uri="{9D8B030D-6E8A-4147-A177-3AD203B41FA5}">
                      <a16:colId xmlns:a16="http://schemas.microsoft.com/office/drawing/2014/main" val="2309684957"/>
                    </a:ext>
                  </a:extLst>
                </a:gridCol>
                <a:gridCol w="1059402">
                  <a:extLst>
                    <a:ext uri="{9D8B030D-6E8A-4147-A177-3AD203B41FA5}">
                      <a16:colId xmlns:a16="http://schemas.microsoft.com/office/drawing/2014/main" val="297481550"/>
                    </a:ext>
                  </a:extLst>
                </a:gridCol>
                <a:gridCol w="7335104">
                  <a:extLst>
                    <a:ext uri="{9D8B030D-6E8A-4147-A177-3AD203B41FA5}">
                      <a16:colId xmlns:a16="http://schemas.microsoft.com/office/drawing/2014/main" val="2094077328"/>
                    </a:ext>
                  </a:extLst>
                </a:gridCol>
              </a:tblGrid>
              <a:tr h="931645">
                <a:tc>
                  <a:txBody>
                    <a:bodyPr/>
                    <a:lstStyle/>
                    <a:p>
                      <a:pPr marL="0" marR="0" algn="ctr">
                        <a:lnSpc>
                          <a:spcPct val="200000"/>
                        </a:lnSpc>
                        <a:spcAft>
                          <a:spcPts val="800"/>
                        </a:spcAft>
                        <a:buNone/>
                      </a:pPr>
                      <a:r>
                        <a:rPr lang="en-US" sz="1800" b="1">
                          <a:effectLst/>
                          <a:latin typeface="Times New Roman" panose="02020603050405020304" pitchFamily="18" charset="0"/>
                          <a:ea typeface="Calibri" panose="020F0502020204030204" pitchFamily="34"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5892" marR="55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0000"/>
                        </a:lnSpc>
                        <a:spcAft>
                          <a:spcPts val="800"/>
                        </a:spcAft>
                        <a:buNone/>
                      </a:pPr>
                      <a:r>
                        <a:rPr lang="en-US" sz="1800" b="1" dirty="0">
                          <a:effectLst/>
                          <a:latin typeface="Times New Roman" panose="02020603050405020304" pitchFamily="18" charset="0"/>
                          <a:ea typeface="Calibri" panose="020F0502020204030204" pitchFamily="34" charset="0"/>
                          <a:cs typeface="Arial" panose="020B0604020202020204" pitchFamily="34" charset="0"/>
                        </a:rPr>
                        <a:t>Recommendations for Heart Failure</a:t>
                      </a:r>
                      <a:r>
                        <a:rPr lang="en-US" sz="1800" dirty="0">
                          <a:effectLst/>
                          <a:latin typeface="Times New Roman" panose="02020603050405020304" pitchFamily="18" charset="0"/>
                          <a:ea typeface="Calibri" panose="020F0502020204030204" pitchFamily="34" charset="0"/>
                          <a:cs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lnSpc>
                          <a:spcPct val="10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Referenced studies that support recommendations are summarized in the Evidence Table.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5892" marR="55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938001666"/>
                  </a:ext>
                </a:extLst>
              </a:tr>
              <a:tr h="252655">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COR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5892" marR="55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LOE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5892" marR="55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Recommendations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5892" marR="55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5638538"/>
                  </a:ext>
                </a:extLst>
              </a:tr>
              <a:tr h="1445027">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5892" marR="55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5892" marR="55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gn="l">
                        <a:lnSpc>
                          <a:spcPct val="100000"/>
                        </a:lnSpc>
                        <a:spcAft>
                          <a:spcPts val="800"/>
                        </a:spcAft>
                        <a:buFont typeface="+mj-lt"/>
                        <a:buAutoNum type="arabicPeriod"/>
                      </a:pPr>
                      <a:r>
                        <a:rPr lang="en-US" sz="1800" b="1" dirty="0">
                          <a:effectLst/>
                          <a:latin typeface="Times New Roman" panose="02020603050405020304" pitchFamily="18" charset="0"/>
                          <a:ea typeface="FrutigerLTStd-Light"/>
                          <a:cs typeface="Arial" panose="020B0604020202020204" pitchFamily="34" charset="0"/>
                        </a:rPr>
                        <a:t>In patients with ACHD and heart failure symptoms who have systemic left ventricular (LV) dysfunction and biventricular circulation, and who otherwise meet accepted criteria for cardiac resynchronization therapy (CRT), use of CRT is reasonable to improve heart failure symptoms.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5892" marR="55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3455855"/>
                  </a:ext>
                </a:extLst>
              </a:tr>
              <a:tr h="936985">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5892" marR="55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5892" marR="55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a:lnSpc>
                          <a:spcPct val="100000"/>
                        </a:lnSpc>
                        <a:spcAft>
                          <a:spcPts val="800"/>
                        </a:spcAft>
                        <a:buFont typeface="+mj-lt"/>
                        <a:buAutoNum type="arabicPeriod" startAt="2"/>
                      </a:pPr>
                      <a:r>
                        <a:rPr lang="en-US" sz="1800" b="1" dirty="0">
                          <a:effectLst/>
                          <a:latin typeface="Times New Roman" panose="02020603050405020304" pitchFamily="18" charset="0"/>
                          <a:ea typeface="FrutigerLTStd-Light"/>
                          <a:cs typeface="Arial" panose="020B0604020202020204" pitchFamily="34" charset="0"/>
                        </a:rPr>
                        <a:t>In patients with ACHD and heart failure symptoms who have systemic LV systolic dysfunction and biventricular circulation, use of GDMT for heart failure is reasonable to improve heart failure symptoms.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5892" marR="55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0669473"/>
                  </a:ext>
                </a:extLst>
              </a:tr>
              <a:tr h="1445027">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5892" marR="55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5892" marR="55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a:lnSpc>
                          <a:spcPct val="100000"/>
                        </a:lnSpc>
                        <a:spcAft>
                          <a:spcPts val="800"/>
                        </a:spcAft>
                        <a:buFont typeface="+mj-lt"/>
                        <a:buAutoNum type="arabicPeriod" startAt="3"/>
                      </a:pPr>
                      <a:r>
                        <a:rPr lang="en-US" sz="1800" b="1" dirty="0">
                          <a:effectLst/>
                          <a:latin typeface="Times New Roman" panose="02020603050405020304" pitchFamily="18" charset="0"/>
                          <a:ea typeface="FrutigerLTStd-Light"/>
                          <a:cs typeface="Arial" panose="020B0604020202020204" pitchFamily="34" charset="0"/>
                        </a:rPr>
                        <a:t>In patients with ACHD and heart failure symptoms who have systemic LV dysfunction and biventricular circulation, who otherwise meet accepted criteria, use of a primary-prevention implantable cardioverter-defibrillator (ICD) is reasonable to prevent sudden cardiac death (SCD).</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5892" marR="55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69570051"/>
                  </a:ext>
                </a:extLst>
              </a:tr>
            </a:tbl>
          </a:graphicData>
        </a:graphic>
      </p:graphicFrame>
    </p:spTree>
    <p:extLst>
      <p:ext uri="{BB962C8B-B14F-4D97-AF65-F5344CB8AC3E}">
        <p14:creationId xmlns:p14="http://schemas.microsoft.com/office/powerpoint/2010/main" val="30813427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E97895-9A78-D3F3-5D85-ADF9F0693585}"/>
              </a:ext>
            </a:extLst>
          </p:cNvPr>
          <p:cNvSpPr txBox="1"/>
          <p:nvPr/>
        </p:nvSpPr>
        <p:spPr>
          <a:xfrm>
            <a:off x="4445253" y="838200"/>
            <a:ext cx="5739893" cy="523220"/>
          </a:xfrm>
          <a:prstGeom prst="rect">
            <a:avLst/>
          </a:prstGeom>
          <a:noFill/>
        </p:spPr>
        <p:txBody>
          <a:bodyPr wrap="square">
            <a:spAutoFit/>
          </a:bodyPr>
          <a:lstStyle/>
          <a:p>
            <a:r>
              <a:rPr lang="en-US" sz="2800" dirty="0">
                <a:latin typeface="Lub Dub Medium" panose="020B0603030403020204" pitchFamily="34" charset="0"/>
              </a:rPr>
              <a:t>Heart Transplantation and MCS</a:t>
            </a:r>
          </a:p>
        </p:txBody>
      </p:sp>
      <p:graphicFrame>
        <p:nvGraphicFramePr>
          <p:cNvPr id="3" name="Table 2">
            <a:extLst>
              <a:ext uri="{FF2B5EF4-FFF2-40B4-BE49-F238E27FC236}">
                <a16:creationId xmlns:a16="http://schemas.microsoft.com/office/drawing/2014/main" id="{C8720818-E1D2-0B04-9CED-5931D0A8FA4A}"/>
              </a:ext>
            </a:extLst>
          </p:cNvPr>
          <p:cNvGraphicFramePr>
            <a:graphicFrameLocks noGrp="1"/>
          </p:cNvGraphicFramePr>
          <p:nvPr>
            <p:extLst>
              <p:ext uri="{D42A27DB-BD31-4B8C-83A1-F6EECF244321}">
                <p14:modId xmlns:p14="http://schemas.microsoft.com/office/powerpoint/2010/main" val="2749463914"/>
              </p:ext>
            </p:extLst>
          </p:nvPr>
        </p:nvGraphicFramePr>
        <p:xfrm>
          <a:off x="2537156" y="1676400"/>
          <a:ext cx="9556085" cy="5154265"/>
        </p:xfrm>
        <a:graphic>
          <a:graphicData uri="http://schemas.openxmlformats.org/drawingml/2006/table">
            <a:tbl>
              <a:tblPr firstRow="1" firstCol="1" bandRow="1"/>
              <a:tblGrid>
                <a:gridCol w="1066265">
                  <a:extLst>
                    <a:ext uri="{9D8B030D-6E8A-4147-A177-3AD203B41FA5}">
                      <a16:colId xmlns:a16="http://schemas.microsoft.com/office/drawing/2014/main" val="2560837802"/>
                    </a:ext>
                  </a:extLst>
                </a:gridCol>
                <a:gridCol w="1071430">
                  <a:extLst>
                    <a:ext uri="{9D8B030D-6E8A-4147-A177-3AD203B41FA5}">
                      <a16:colId xmlns:a16="http://schemas.microsoft.com/office/drawing/2014/main" val="1902250416"/>
                    </a:ext>
                  </a:extLst>
                </a:gridCol>
                <a:gridCol w="7418390">
                  <a:extLst>
                    <a:ext uri="{9D8B030D-6E8A-4147-A177-3AD203B41FA5}">
                      <a16:colId xmlns:a16="http://schemas.microsoft.com/office/drawing/2014/main" val="2713931033"/>
                    </a:ext>
                  </a:extLst>
                </a:gridCol>
              </a:tblGrid>
              <a:tr h="931645">
                <a:tc>
                  <a:txBody>
                    <a:bodyPr/>
                    <a:lstStyle/>
                    <a:p>
                      <a:pPr marL="0" marR="0" algn="ctr">
                        <a:lnSpc>
                          <a:spcPct val="200000"/>
                        </a:lnSpc>
                        <a:spcAft>
                          <a:spcPts val="800"/>
                        </a:spcAft>
                        <a:buNone/>
                      </a:pPr>
                      <a:r>
                        <a:rPr lang="en-US" sz="1800" b="1">
                          <a:effectLst/>
                          <a:latin typeface="Times New Roman" panose="02020603050405020304" pitchFamily="18" charset="0"/>
                          <a:ea typeface="Calibri" panose="020F0502020204030204" pitchFamily="34"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5892" marR="55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0000"/>
                        </a:lnSpc>
                        <a:spcAft>
                          <a:spcPts val="800"/>
                        </a:spcAft>
                        <a:buNone/>
                      </a:pPr>
                      <a:r>
                        <a:rPr lang="en-US" sz="1800" b="1" dirty="0">
                          <a:effectLst/>
                          <a:latin typeface="Times New Roman" panose="02020603050405020304" pitchFamily="18" charset="0"/>
                          <a:ea typeface="Calibri" panose="020F0502020204030204" pitchFamily="34" charset="0"/>
                          <a:cs typeface="Arial" panose="020B0604020202020204" pitchFamily="34" charset="0"/>
                        </a:rPr>
                        <a:t>Recommendations for Heart Transplantation and MCS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lnSpc>
                          <a:spcPct val="10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Referenced studies that support recommendations are summarized in the Evidence Table.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5892" marR="55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184105339"/>
                  </a:ext>
                </a:extLst>
              </a:tr>
              <a:tr h="252655">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COR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5892" marR="55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LOE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5892" marR="55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Recommendations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5892" marR="55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25598395"/>
                  </a:ext>
                </a:extLst>
              </a:tr>
              <a:tr h="1445027">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5892" marR="55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5892" marR="55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gn="l">
                        <a:lnSpc>
                          <a:spcPct val="100000"/>
                        </a:lnSpc>
                        <a:spcAft>
                          <a:spcPts val="800"/>
                        </a:spcAft>
                        <a:buFont typeface="+mj-lt"/>
                        <a:buAutoNum type="arabicPeriod"/>
                      </a:pPr>
                      <a:r>
                        <a:rPr lang="en-US" sz="1800" b="1" dirty="0">
                          <a:effectLst/>
                          <a:latin typeface="Times New Roman" panose="02020603050405020304" pitchFamily="18" charset="0"/>
                          <a:ea typeface="FrutigerLTStd-Light"/>
                          <a:cs typeface="Arial" panose="020B0604020202020204" pitchFamily="34" charset="0"/>
                        </a:rPr>
                        <a:t>In patients with ACHD and heart failure, evaluation by specialists with medical and surgical experience in ACHD, as well as by specialists with expertise in advanced heart failure, is recommended to assess appropriateness for advanced heart failure therapies, such as heart transplantation or MCS.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5892" marR="55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7933315"/>
                  </a:ext>
                </a:extLst>
              </a:tr>
              <a:tr h="1165585">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5892" marR="55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5892" marR="55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gn="l">
                        <a:lnSpc>
                          <a:spcPct val="100000"/>
                        </a:lnSpc>
                        <a:spcAft>
                          <a:spcPts val="800"/>
                        </a:spcAft>
                        <a:buFont typeface="+mj-lt"/>
                        <a:buAutoNum type="arabicPeriod" startAt="2"/>
                      </a:pPr>
                      <a:r>
                        <a:rPr lang="en-US" sz="1800" b="1" dirty="0">
                          <a:effectLst/>
                          <a:latin typeface="Times New Roman" panose="02020603050405020304" pitchFamily="18" charset="0"/>
                          <a:ea typeface="FrutigerLTStd-Light"/>
                          <a:cs typeface="Arial" panose="020B0604020202020204" pitchFamily="34" charset="0"/>
                        </a:rPr>
                        <a:t>In patients with ACHD who are considered for heart transplantation, multiorgan transplantation (heart–lung, heart–kidney, or heart–liver) is reasonable based on center-specific assessment of the degree of respective lung, kidney, or liver dysfunction.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5892" marR="55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1747828"/>
                  </a:ext>
                </a:extLst>
              </a:tr>
              <a:tr h="1146934">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5892" marR="55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5892" marR="55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gn="l">
                        <a:lnSpc>
                          <a:spcPct val="100000"/>
                        </a:lnSpc>
                        <a:spcAft>
                          <a:spcPts val="800"/>
                        </a:spcAft>
                        <a:buFont typeface="+mj-lt"/>
                        <a:buAutoNum type="arabicPeriod" startAt="3"/>
                      </a:pPr>
                      <a:r>
                        <a:rPr lang="en-US" sz="1800" b="1" dirty="0">
                          <a:effectLst/>
                          <a:latin typeface="Times New Roman" panose="02020603050405020304" pitchFamily="18" charset="0"/>
                          <a:ea typeface="FrutigerLTStd-Light"/>
                          <a:cs typeface="Arial" panose="020B0604020202020204" pitchFamily="34" charset="0"/>
                        </a:rPr>
                        <a:t>In patients with ACHD and advanced heart failure that is refractory to optimal medical and device-based therapy, the use of durable MCS devices is reasonable to improve quality of life or as a bridge to transplantation.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5892" marR="55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4952318"/>
                  </a:ext>
                </a:extLst>
              </a:tr>
            </a:tbl>
          </a:graphicData>
        </a:graphic>
      </p:graphicFrame>
    </p:spTree>
    <p:extLst>
      <p:ext uri="{BB962C8B-B14F-4D97-AF65-F5344CB8AC3E}">
        <p14:creationId xmlns:p14="http://schemas.microsoft.com/office/powerpoint/2010/main" val="36672452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69</a:t>
            </a:fld>
            <a:endParaRPr lang="en-US" dirty="0"/>
          </a:p>
        </p:txBody>
      </p:sp>
      <p:sp>
        <p:nvSpPr>
          <p:cNvPr id="2" name="TextBox 1">
            <a:extLst>
              <a:ext uri="{FF2B5EF4-FFF2-40B4-BE49-F238E27FC236}">
                <a16:creationId xmlns:a16="http://schemas.microsoft.com/office/drawing/2014/main" id="{5EB05C9A-BA39-C55D-B0A6-A5216885FC9D}"/>
              </a:ext>
            </a:extLst>
          </p:cNvPr>
          <p:cNvSpPr txBox="1"/>
          <p:nvPr/>
        </p:nvSpPr>
        <p:spPr>
          <a:xfrm>
            <a:off x="4622925" y="1219200"/>
            <a:ext cx="5384547" cy="523220"/>
          </a:xfrm>
          <a:prstGeom prst="rect">
            <a:avLst/>
          </a:prstGeom>
          <a:noFill/>
        </p:spPr>
        <p:txBody>
          <a:bodyPr wrap="square">
            <a:spAutoFit/>
          </a:bodyPr>
          <a:lstStyle/>
          <a:p>
            <a:r>
              <a:rPr lang="en-US" sz="2800" dirty="0">
                <a:latin typeface="Lub Dub Medium" panose="020B0603030403020204" pitchFamily="34" charset="0"/>
              </a:rPr>
              <a:t>Genetic Syndromes Screening</a:t>
            </a:r>
          </a:p>
        </p:txBody>
      </p:sp>
      <p:graphicFrame>
        <p:nvGraphicFramePr>
          <p:cNvPr id="3" name="Table 2">
            <a:extLst>
              <a:ext uri="{FF2B5EF4-FFF2-40B4-BE49-F238E27FC236}">
                <a16:creationId xmlns:a16="http://schemas.microsoft.com/office/drawing/2014/main" id="{E44D11FD-7B20-38FF-D819-0F290A0FA780}"/>
              </a:ext>
            </a:extLst>
          </p:cNvPr>
          <p:cNvGraphicFramePr>
            <a:graphicFrameLocks noGrp="1"/>
          </p:cNvGraphicFramePr>
          <p:nvPr>
            <p:extLst>
              <p:ext uri="{D42A27DB-BD31-4B8C-83A1-F6EECF244321}">
                <p14:modId xmlns:p14="http://schemas.microsoft.com/office/powerpoint/2010/main" val="1559234449"/>
              </p:ext>
            </p:extLst>
          </p:nvPr>
        </p:nvGraphicFramePr>
        <p:xfrm>
          <a:off x="3179920" y="2322703"/>
          <a:ext cx="8270558" cy="3584194"/>
        </p:xfrm>
        <a:graphic>
          <a:graphicData uri="http://schemas.openxmlformats.org/drawingml/2006/table">
            <a:tbl>
              <a:tblPr firstRow="1" firstCol="1" bandRow="1"/>
              <a:tblGrid>
                <a:gridCol w="1030131">
                  <a:extLst>
                    <a:ext uri="{9D8B030D-6E8A-4147-A177-3AD203B41FA5}">
                      <a16:colId xmlns:a16="http://schemas.microsoft.com/office/drawing/2014/main" val="3017194409"/>
                    </a:ext>
                  </a:extLst>
                </a:gridCol>
                <a:gridCol w="916567">
                  <a:extLst>
                    <a:ext uri="{9D8B030D-6E8A-4147-A177-3AD203B41FA5}">
                      <a16:colId xmlns:a16="http://schemas.microsoft.com/office/drawing/2014/main" val="2260326745"/>
                    </a:ext>
                  </a:extLst>
                </a:gridCol>
                <a:gridCol w="6323860">
                  <a:extLst>
                    <a:ext uri="{9D8B030D-6E8A-4147-A177-3AD203B41FA5}">
                      <a16:colId xmlns:a16="http://schemas.microsoft.com/office/drawing/2014/main" val="1495145350"/>
                    </a:ext>
                  </a:extLst>
                </a:gridCol>
              </a:tblGrid>
              <a:tr h="393700">
                <a:tc>
                  <a:txBody>
                    <a:bodyPr/>
                    <a:lstStyle/>
                    <a:p>
                      <a:pPr marL="0" marR="0" algn="ctr">
                        <a:lnSpc>
                          <a:spcPct val="200000"/>
                        </a:lnSpc>
                        <a:spcAft>
                          <a:spcPts val="800"/>
                        </a:spcAft>
                        <a:buNone/>
                      </a:pPr>
                      <a:r>
                        <a:rPr lang="en-US" sz="1800" b="1">
                          <a:effectLst/>
                          <a:latin typeface="Times New Roman" panose="02020603050405020304" pitchFamily="18" charset="0"/>
                          <a:ea typeface="Calibri" panose="020F0502020204030204" pitchFamily="34"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0000"/>
                        </a:lnSpc>
                        <a:spcAft>
                          <a:spcPts val="800"/>
                        </a:spcAft>
                        <a:buNone/>
                      </a:pPr>
                      <a:r>
                        <a:rPr lang="en-US" sz="1800" b="1" dirty="0">
                          <a:effectLst/>
                          <a:latin typeface="Times New Roman" panose="02020603050405020304" pitchFamily="18" charset="0"/>
                          <a:ea typeface="Calibri" panose="020F0502020204030204" pitchFamily="34" charset="0"/>
                          <a:cs typeface="Arial" panose="020B0604020202020204" pitchFamily="34" charset="0"/>
                        </a:rPr>
                        <a:t>Recommendations for Genetic Syndromes Screening</a:t>
                      </a:r>
                      <a:r>
                        <a:rPr lang="en-US" sz="1800" dirty="0">
                          <a:effectLst/>
                          <a:latin typeface="Times New Roman" panose="02020603050405020304" pitchFamily="18" charset="0"/>
                          <a:ea typeface="Calibri" panose="020F0502020204030204" pitchFamily="34" charset="0"/>
                          <a:cs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lnSpc>
                          <a:spcPct val="10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Referenced studies that support recommendations are summarized in the Evidence Table.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893749881"/>
                  </a:ext>
                </a:extLst>
              </a:tr>
              <a:tr h="269875">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COR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LOE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Recommendations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5095340"/>
                  </a:ext>
                </a:extLst>
              </a:tr>
              <a:tr h="481330">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a:pPr>
                      <a:r>
                        <a:rPr lang="en-US" sz="1800" b="1" dirty="0">
                          <a:effectLst/>
                          <a:latin typeface="Times New Roman" panose="02020603050405020304" pitchFamily="18" charset="0"/>
                          <a:ea typeface="FrutigerLTStd-Light"/>
                          <a:cs typeface="Arial" panose="020B0604020202020204" pitchFamily="34" charset="0"/>
                        </a:rPr>
                        <a:t>For adults with </a:t>
                      </a:r>
                      <a:r>
                        <a:rPr lang="en-US" sz="1800" b="1" dirty="0" err="1">
                          <a:effectLst/>
                          <a:latin typeface="Times New Roman" panose="02020603050405020304" pitchFamily="18" charset="0"/>
                          <a:ea typeface="FrutigerLTStd-Light"/>
                          <a:cs typeface="Arial" panose="020B0604020202020204" pitchFamily="34" charset="0"/>
                        </a:rPr>
                        <a:t>conotruncal</a:t>
                      </a:r>
                      <a:r>
                        <a:rPr lang="en-US" sz="1800" b="1" dirty="0">
                          <a:effectLst/>
                          <a:latin typeface="Times New Roman" panose="02020603050405020304" pitchFamily="18" charset="0"/>
                          <a:ea typeface="FrutigerLTStd-Light"/>
                          <a:cs typeface="Arial" panose="020B0604020202020204" pitchFamily="34" charset="0"/>
                        </a:rPr>
                        <a:t> defects, screening for 22q11.2 deletion syndrome is reasonable to assess the risk of transmission to offspring and to screen for associated comorbidities.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8505181"/>
                  </a:ext>
                </a:extLst>
              </a:tr>
              <a:tr h="481330">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C-EO</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2"/>
                      </a:pPr>
                      <a:r>
                        <a:rPr lang="en-US" sz="1800" b="1" dirty="0">
                          <a:effectLst/>
                          <a:latin typeface="Times New Roman" panose="02020603050405020304" pitchFamily="18" charset="0"/>
                          <a:ea typeface="FrutigerLTStd-Light"/>
                          <a:cs typeface="Arial" panose="020B0604020202020204" pitchFamily="34" charset="0"/>
                        </a:rPr>
                        <a:t>In adults with congenital heart disease and a family history of congenital heart disease or clinical features associated with a genetic syndrome, referral for genetic evaluation is reasonable to guide management.</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22450429"/>
                  </a:ext>
                </a:extLst>
              </a:tr>
            </a:tbl>
          </a:graphicData>
        </a:graphic>
      </p:graphicFrame>
    </p:spTree>
    <p:extLst>
      <p:ext uri="{BB962C8B-B14F-4D97-AF65-F5344CB8AC3E}">
        <p14:creationId xmlns:p14="http://schemas.microsoft.com/office/powerpoint/2010/main" val="1533460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ED3E4-B687-2595-55C7-7CFEC46C8DA4}"/>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BCA777-FBE5-0048-7E95-3083407C40E9}"/>
              </a:ext>
            </a:extLst>
          </p:cNvPr>
          <p:cNvSpPr>
            <a:spLocks noGrp="1"/>
          </p:cNvSpPr>
          <p:nvPr>
            <p:ph type="sldNum" sz="quarter" idx="4"/>
          </p:nvPr>
        </p:nvSpPr>
        <p:spPr/>
        <p:txBody>
          <a:bodyPr/>
          <a:lstStyle/>
          <a:p>
            <a:fld id="{01CD3B2E-BC1C-6C4D-9D91-A67B950EE325}" type="slidenum">
              <a:rPr lang="en-US" smtClean="0"/>
              <a:pPr/>
              <a:t>7</a:t>
            </a:fld>
            <a:endParaRPr lang="en-US" dirty="0"/>
          </a:p>
        </p:txBody>
      </p:sp>
      <p:sp>
        <p:nvSpPr>
          <p:cNvPr id="2" name="Title 3">
            <a:extLst>
              <a:ext uri="{FF2B5EF4-FFF2-40B4-BE49-F238E27FC236}">
                <a16:creationId xmlns:a16="http://schemas.microsoft.com/office/drawing/2014/main" id="{B15B3905-4D2D-A37A-95FF-3A2D2FB1820F}"/>
              </a:ext>
            </a:extLst>
          </p:cNvPr>
          <p:cNvSpPr>
            <a:spLocks noGrp="1"/>
          </p:cNvSpPr>
          <p:nvPr/>
        </p:nvSpPr>
        <p:spPr>
          <a:xfrm>
            <a:off x="4133850" y="228600"/>
            <a:ext cx="636270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 What Is New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9717B961-9DF5-2C06-F509-3A6997D045EB}"/>
              </a:ext>
            </a:extLst>
          </p:cNvPr>
          <p:cNvGraphicFramePr>
            <a:graphicFrameLocks noGrp="1"/>
          </p:cNvGraphicFramePr>
          <p:nvPr>
            <p:extLst>
              <p:ext uri="{D42A27DB-BD31-4B8C-83A1-F6EECF244321}">
                <p14:modId xmlns:p14="http://schemas.microsoft.com/office/powerpoint/2010/main" val="1102415607"/>
              </p:ext>
            </p:extLst>
          </p:nvPr>
        </p:nvGraphicFramePr>
        <p:xfrm>
          <a:off x="1524000" y="1396156"/>
          <a:ext cx="11582399" cy="5437287"/>
        </p:xfrm>
        <a:graphic>
          <a:graphicData uri="http://schemas.openxmlformats.org/drawingml/2006/table">
            <a:tbl>
              <a:tblPr firstRow="1" firstCol="1" bandRow="1"/>
              <a:tblGrid>
                <a:gridCol w="1540275">
                  <a:extLst>
                    <a:ext uri="{9D8B030D-6E8A-4147-A177-3AD203B41FA5}">
                      <a16:colId xmlns:a16="http://schemas.microsoft.com/office/drawing/2014/main" val="3637988736"/>
                    </a:ext>
                  </a:extLst>
                </a:gridCol>
                <a:gridCol w="2141215">
                  <a:extLst>
                    <a:ext uri="{9D8B030D-6E8A-4147-A177-3AD203B41FA5}">
                      <a16:colId xmlns:a16="http://schemas.microsoft.com/office/drawing/2014/main" val="3256147190"/>
                    </a:ext>
                  </a:extLst>
                </a:gridCol>
                <a:gridCol w="3250913">
                  <a:extLst>
                    <a:ext uri="{9D8B030D-6E8A-4147-A177-3AD203B41FA5}">
                      <a16:colId xmlns:a16="http://schemas.microsoft.com/office/drawing/2014/main" val="3309988091"/>
                    </a:ext>
                  </a:extLst>
                </a:gridCol>
                <a:gridCol w="4649996">
                  <a:extLst>
                    <a:ext uri="{9D8B030D-6E8A-4147-A177-3AD203B41FA5}">
                      <a16:colId xmlns:a16="http://schemas.microsoft.com/office/drawing/2014/main" val="2836016691"/>
                    </a:ext>
                  </a:extLst>
                </a:gridCol>
              </a:tblGrid>
              <a:tr h="1130431">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7698" marR="47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3.8. Reproductive Health, Pregnancy, and Contraception</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7698" marR="47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7698" marR="47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3 No Benefit: Routine cesarean delivery has no benefit and may cause harm in pregnant patients with ACHD in the absence of an obstetric indication or high-risk cardiac condition.</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7698" marR="47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75715604"/>
                  </a:ext>
                </a:extLst>
              </a:tr>
              <a:tr h="1596807">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7698" marR="47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3.10.2. Physical Activity, Exercise, and Sports Participation</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7698" marR="47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7698" marR="47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2a: In patients with ACHD, participation in competitive sports is reasonable following a comprehensive evaluation by an ACHD specialist that incorporates functional status and individualized assessment of risks and benefits.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7698" marR="47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6988839"/>
                  </a:ext>
                </a:extLst>
              </a:tr>
              <a:tr h="459034">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Revised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7698" marR="47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3">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The 2018 guideline had a section dedicated to severe pulmonary hypertension and Eisenmenger syndrome. In the 2025 guideline, these pulmonary hypertension recommendations are within the different shunt lesion sections, and Eisenmenger syndrome is a stand-alone section.</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7698" marR="47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98862693"/>
                  </a:ext>
                </a:extLst>
              </a:tr>
              <a:tr h="1596807">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7698" marR="47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4.1.1. Atrial Septal Defect</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7698" marR="47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7698" marR="47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COR 1: Adults with an unrepaired atrial septal defect (ASD) and pulmonary arterial hypertension (PAH) should undergo risk assessment and management in consultation with pulmonary hypertension specialists to improve outcomes.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7698" marR="47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3251762"/>
                  </a:ext>
                </a:extLst>
              </a:tr>
            </a:tbl>
          </a:graphicData>
        </a:graphic>
      </p:graphicFrame>
    </p:spTree>
    <p:extLst>
      <p:ext uri="{BB962C8B-B14F-4D97-AF65-F5344CB8AC3E}">
        <p14:creationId xmlns:p14="http://schemas.microsoft.com/office/powerpoint/2010/main" val="10207114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5C31F5-7684-5B08-91C0-E541A8C913AD}"/>
              </a:ext>
            </a:extLst>
          </p:cNvPr>
          <p:cNvSpPr txBox="1"/>
          <p:nvPr/>
        </p:nvSpPr>
        <p:spPr>
          <a:xfrm>
            <a:off x="3416362" y="914400"/>
            <a:ext cx="7797675" cy="954107"/>
          </a:xfrm>
          <a:prstGeom prst="rect">
            <a:avLst/>
          </a:prstGeom>
          <a:noFill/>
        </p:spPr>
        <p:txBody>
          <a:bodyPr wrap="square">
            <a:spAutoFit/>
          </a:bodyPr>
          <a:lstStyle/>
          <a:p>
            <a:r>
              <a:rPr lang="en-US" sz="2800" dirty="0">
                <a:latin typeface="Lub Dub Medium" panose="020B0603030403020204" pitchFamily="34" charset="0"/>
              </a:rPr>
              <a:t>Table 9. Genetic Syndromes and Their Associations With Congenital Heart Disease</a:t>
            </a:r>
          </a:p>
        </p:txBody>
      </p:sp>
      <p:graphicFrame>
        <p:nvGraphicFramePr>
          <p:cNvPr id="4" name="Table 3">
            <a:extLst>
              <a:ext uri="{FF2B5EF4-FFF2-40B4-BE49-F238E27FC236}">
                <a16:creationId xmlns:a16="http://schemas.microsoft.com/office/drawing/2014/main" id="{B509C7F6-C0CB-A800-0456-D69C3EDE1AAB}"/>
              </a:ext>
            </a:extLst>
          </p:cNvPr>
          <p:cNvGraphicFramePr>
            <a:graphicFrameLocks noGrp="1"/>
          </p:cNvGraphicFramePr>
          <p:nvPr>
            <p:extLst>
              <p:ext uri="{D42A27DB-BD31-4B8C-83A1-F6EECF244321}">
                <p14:modId xmlns:p14="http://schemas.microsoft.com/office/powerpoint/2010/main" val="1608524392"/>
              </p:ext>
            </p:extLst>
          </p:nvPr>
        </p:nvGraphicFramePr>
        <p:xfrm>
          <a:off x="990600" y="2286000"/>
          <a:ext cx="12649198" cy="4920838"/>
        </p:xfrm>
        <a:graphic>
          <a:graphicData uri="http://schemas.openxmlformats.org/drawingml/2006/table">
            <a:tbl>
              <a:tblPr firstRow="1" firstCol="1" bandRow="1"/>
              <a:tblGrid>
                <a:gridCol w="1866194">
                  <a:extLst>
                    <a:ext uri="{9D8B030D-6E8A-4147-A177-3AD203B41FA5}">
                      <a16:colId xmlns:a16="http://schemas.microsoft.com/office/drawing/2014/main" val="701262512"/>
                    </a:ext>
                  </a:extLst>
                </a:gridCol>
                <a:gridCol w="1724835">
                  <a:extLst>
                    <a:ext uri="{9D8B030D-6E8A-4147-A177-3AD203B41FA5}">
                      <a16:colId xmlns:a16="http://schemas.microsoft.com/office/drawing/2014/main" val="3406103618"/>
                    </a:ext>
                  </a:extLst>
                </a:gridCol>
                <a:gridCol w="3171910">
                  <a:extLst>
                    <a:ext uri="{9D8B030D-6E8A-4147-A177-3AD203B41FA5}">
                      <a16:colId xmlns:a16="http://schemas.microsoft.com/office/drawing/2014/main" val="1683399346"/>
                    </a:ext>
                  </a:extLst>
                </a:gridCol>
                <a:gridCol w="1661594">
                  <a:extLst>
                    <a:ext uri="{9D8B030D-6E8A-4147-A177-3AD203B41FA5}">
                      <a16:colId xmlns:a16="http://schemas.microsoft.com/office/drawing/2014/main" val="3335645467"/>
                    </a:ext>
                  </a:extLst>
                </a:gridCol>
                <a:gridCol w="4224665">
                  <a:extLst>
                    <a:ext uri="{9D8B030D-6E8A-4147-A177-3AD203B41FA5}">
                      <a16:colId xmlns:a16="http://schemas.microsoft.com/office/drawing/2014/main" val="438147652"/>
                    </a:ext>
                  </a:extLst>
                </a:gridCol>
              </a:tblGrid>
              <a:tr h="1621092">
                <a:tc>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rPr>
                        <a:t>Syndrome</a:t>
                      </a:r>
                      <a:endParaRPr lang="en-US" sz="1800">
                        <a:effectLst/>
                        <a:latin typeface="Times New Roman" panose="02020603050405020304" pitchFamily="18" charset="0"/>
                        <a:ea typeface="Times New Roman" panose="02020603050405020304" pitchFamily="18" charset="0"/>
                      </a:endParaRPr>
                    </a:p>
                  </a:txBody>
                  <a:tcPr marL="63354" marR="63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rPr>
                        <a:t>Genetic Abnormality</a:t>
                      </a:r>
                      <a:endParaRPr lang="en-US" sz="1800">
                        <a:effectLst/>
                        <a:latin typeface="Times New Roman" panose="02020603050405020304" pitchFamily="18" charset="0"/>
                        <a:ea typeface="Times New Roman" panose="02020603050405020304" pitchFamily="18" charset="0"/>
                      </a:endParaRPr>
                    </a:p>
                  </a:txBody>
                  <a:tcPr marL="63354" marR="63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rPr>
                        <a:t>Clinical Features</a:t>
                      </a:r>
                      <a:endParaRPr lang="en-US" sz="1800">
                        <a:effectLst/>
                        <a:latin typeface="Times New Roman" panose="02020603050405020304" pitchFamily="18" charset="0"/>
                        <a:ea typeface="Times New Roman" panose="02020603050405020304" pitchFamily="18" charset="0"/>
                      </a:endParaRPr>
                    </a:p>
                  </a:txBody>
                  <a:tcPr marL="63354" marR="63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b="1" dirty="0">
                          <a:effectLst/>
                          <a:latin typeface="Times New Roman" panose="02020603050405020304" pitchFamily="18" charset="0"/>
                          <a:ea typeface="Times New Roman" panose="02020603050405020304" pitchFamily="18" charset="0"/>
                        </a:rPr>
                        <a:t>Percentage of Affected Patients With Congenital Heart Disease</a:t>
                      </a:r>
                      <a:endParaRPr lang="en-US" sz="1800" dirty="0">
                        <a:effectLst/>
                        <a:latin typeface="Times New Roman" panose="02020603050405020304" pitchFamily="18" charset="0"/>
                        <a:ea typeface="Times New Roman" panose="02020603050405020304" pitchFamily="18" charset="0"/>
                      </a:endParaRPr>
                    </a:p>
                  </a:txBody>
                  <a:tcPr marL="63354" marR="63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rPr>
                        <a:t>Common Cardiac Findings</a:t>
                      </a:r>
                      <a:endParaRPr lang="en-US" sz="1800">
                        <a:effectLst/>
                        <a:latin typeface="Times New Roman" panose="02020603050405020304" pitchFamily="18" charset="0"/>
                        <a:ea typeface="Times New Roman" panose="02020603050405020304" pitchFamily="18" charset="0"/>
                      </a:endParaRPr>
                    </a:p>
                  </a:txBody>
                  <a:tcPr marL="63354" marR="63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1373859"/>
                  </a:ext>
                </a:extLst>
              </a:tr>
              <a:tr h="1928146">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22q11.2 deletion syndrome (DiGeorge syndrome, </a:t>
                      </a:r>
                      <a:r>
                        <a:rPr lang="en-US" sz="1800" dirty="0" err="1">
                          <a:effectLst/>
                          <a:latin typeface="Times New Roman" panose="02020603050405020304" pitchFamily="18" charset="0"/>
                          <a:ea typeface="Times New Roman" panose="02020603050405020304" pitchFamily="18" charset="0"/>
                        </a:rPr>
                        <a:t>velocardiofacial</a:t>
                      </a:r>
                      <a:r>
                        <a:rPr lang="en-US" sz="1800" dirty="0">
                          <a:effectLst/>
                          <a:latin typeface="Times New Roman" panose="02020603050405020304" pitchFamily="18" charset="0"/>
                          <a:ea typeface="Times New Roman" panose="02020603050405020304" pitchFamily="18" charset="0"/>
                        </a:rPr>
                        <a:t> syndrome)</a:t>
                      </a:r>
                    </a:p>
                  </a:txBody>
                  <a:tcPr marL="63354" marR="63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22q11.2 deletion</a:t>
                      </a:r>
                    </a:p>
                  </a:txBody>
                  <a:tcPr marL="63354" marR="63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Facial dysmorphia, palate and speech abnormalities, thymic and parathyroid hypoplasia, hypocalcemia, immunodeficiency, neurodevelopmental and psychiatric disorders</a:t>
                      </a:r>
                    </a:p>
                  </a:txBody>
                  <a:tcPr marL="63354" marR="63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60%-80%</a:t>
                      </a:r>
                    </a:p>
                  </a:txBody>
                  <a:tcPr marL="63354" marR="63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Interrupted aortic arch type B, other aortic arch abnormalities, truncus arteriosus, tetralogy of Fallot, ventricular septal defect/pulmonary atresia</a:t>
                      </a:r>
                    </a:p>
                  </a:txBody>
                  <a:tcPr marL="63354" marR="63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7380774"/>
                  </a:ext>
                </a:extLst>
              </a:tr>
              <a:tr h="1364995">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Down syndrome</a:t>
                      </a:r>
                    </a:p>
                  </a:txBody>
                  <a:tcPr marL="63354" marR="63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Trisomy 21</a:t>
                      </a:r>
                    </a:p>
                  </a:txBody>
                  <a:tcPr marL="63354" marR="63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Facial dysmorphia, developmental disability, atlantoaxial instability, obstructive sleep apnea, craniofacial abnormalities</a:t>
                      </a:r>
                    </a:p>
                  </a:txBody>
                  <a:tcPr marL="63354" marR="63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40%-50%</a:t>
                      </a:r>
                    </a:p>
                  </a:txBody>
                  <a:tcPr marL="63354" marR="63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Atrial septal defect, ventricular septal defect, atrioventricular septal defect, tetralogy of Fallot</a:t>
                      </a:r>
                    </a:p>
                  </a:txBody>
                  <a:tcPr marL="63354" marR="63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8546546"/>
                  </a:ext>
                </a:extLst>
              </a:tr>
            </a:tbl>
          </a:graphicData>
        </a:graphic>
      </p:graphicFrame>
      <p:sp>
        <p:nvSpPr>
          <p:cNvPr id="5" name="TextBox 4">
            <a:extLst>
              <a:ext uri="{FF2B5EF4-FFF2-40B4-BE49-F238E27FC236}">
                <a16:creationId xmlns:a16="http://schemas.microsoft.com/office/drawing/2014/main" id="{71A04AB4-84A1-E605-1549-60FC2AE1AAE7}"/>
              </a:ext>
            </a:extLst>
          </p:cNvPr>
          <p:cNvSpPr txBox="1"/>
          <p:nvPr/>
        </p:nvSpPr>
        <p:spPr>
          <a:xfrm>
            <a:off x="990600" y="7277100"/>
            <a:ext cx="10668000" cy="276999"/>
          </a:xfrm>
          <a:prstGeom prst="rect">
            <a:avLst/>
          </a:prstGeom>
          <a:noFill/>
        </p:spPr>
        <p:txBody>
          <a:bodyPr wrap="square">
            <a:spAutoFit/>
          </a:bodyPr>
          <a:lstStyle/>
          <a:p>
            <a:r>
              <a:rPr lang="en-US" sz="1200" dirty="0">
                <a:latin typeface="Lub Dub Medium" panose="020B0603030403020204" pitchFamily="34" charset="0"/>
              </a:rPr>
              <a:t>Modified with permission from Stout et al. Copyright 2018 American Heart Association, Inc. and American College of Cardiology Foundation.</a:t>
            </a:r>
          </a:p>
        </p:txBody>
      </p:sp>
    </p:spTree>
    <p:extLst>
      <p:ext uri="{BB962C8B-B14F-4D97-AF65-F5344CB8AC3E}">
        <p14:creationId xmlns:p14="http://schemas.microsoft.com/office/powerpoint/2010/main" val="10686270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71</a:t>
            </a:fld>
            <a:endParaRPr lang="en-US" dirty="0"/>
          </a:p>
        </p:txBody>
      </p:sp>
      <p:sp>
        <p:nvSpPr>
          <p:cNvPr id="2" name="TextBox 1">
            <a:extLst>
              <a:ext uri="{FF2B5EF4-FFF2-40B4-BE49-F238E27FC236}">
                <a16:creationId xmlns:a16="http://schemas.microsoft.com/office/drawing/2014/main" id="{ECA822F5-7AA3-F01C-0F77-63F1702C8B0C}"/>
              </a:ext>
            </a:extLst>
          </p:cNvPr>
          <p:cNvSpPr txBox="1"/>
          <p:nvPr/>
        </p:nvSpPr>
        <p:spPr>
          <a:xfrm>
            <a:off x="2813081" y="914400"/>
            <a:ext cx="9004238" cy="954107"/>
          </a:xfrm>
          <a:prstGeom prst="rect">
            <a:avLst/>
          </a:prstGeom>
          <a:noFill/>
        </p:spPr>
        <p:txBody>
          <a:bodyPr wrap="square">
            <a:spAutoFit/>
          </a:bodyPr>
          <a:lstStyle/>
          <a:p>
            <a:r>
              <a:rPr lang="en-US" sz="2800" dirty="0">
                <a:latin typeface="Lub Dub Medium" panose="020B0603030403020204" pitchFamily="34" charset="0"/>
              </a:rPr>
              <a:t>Table 9. Genetic Syndromes and Their Associations With Congenital Heart Disease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6A91B38E-709F-11BA-BC6E-02CFC9B76F52}"/>
              </a:ext>
            </a:extLst>
          </p:cNvPr>
          <p:cNvGraphicFramePr>
            <a:graphicFrameLocks noGrp="1"/>
          </p:cNvGraphicFramePr>
          <p:nvPr>
            <p:extLst>
              <p:ext uri="{D42A27DB-BD31-4B8C-83A1-F6EECF244321}">
                <p14:modId xmlns:p14="http://schemas.microsoft.com/office/powerpoint/2010/main" val="1168691882"/>
              </p:ext>
            </p:extLst>
          </p:nvPr>
        </p:nvGraphicFramePr>
        <p:xfrm>
          <a:off x="990601" y="2209800"/>
          <a:ext cx="12649198" cy="4972304"/>
        </p:xfrm>
        <a:graphic>
          <a:graphicData uri="http://schemas.openxmlformats.org/drawingml/2006/table">
            <a:tbl>
              <a:tblPr firstRow="1" firstCol="1" bandRow="1"/>
              <a:tblGrid>
                <a:gridCol w="1866194">
                  <a:extLst>
                    <a:ext uri="{9D8B030D-6E8A-4147-A177-3AD203B41FA5}">
                      <a16:colId xmlns:a16="http://schemas.microsoft.com/office/drawing/2014/main" val="701262512"/>
                    </a:ext>
                  </a:extLst>
                </a:gridCol>
                <a:gridCol w="1724835">
                  <a:extLst>
                    <a:ext uri="{9D8B030D-6E8A-4147-A177-3AD203B41FA5}">
                      <a16:colId xmlns:a16="http://schemas.microsoft.com/office/drawing/2014/main" val="3406103618"/>
                    </a:ext>
                  </a:extLst>
                </a:gridCol>
                <a:gridCol w="3171910">
                  <a:extLst>
                    <a:ext uri="{9D8B030D-6E8A-4147-A177-3AD203B41FA5}">
                      <a16:colId xmlns:a16="http://schemas.microsoft.com/office/drawing/2014/main" val="1683399346"/>
                    </a:ext>
                  </a:extLst>
                </a:gridCol>
                <a:gridCol w="1661594">
                  <a:extLst>
                    <a:ext uri="{9D8B030D-6E8A-4147-A177-3AD203B41FA5}">
                      <a16:colId xmlns:a16="http://schemas.microsoft.com/office/drawing/2014/main" val="3335645467"/>
                    </a:ext>
                  </a:extLst>
                </a:gridCol>
                <a:gridCol w="4224665">
                  <a:extLst>
                    <a:ext uri="{9D8B030D-6E8A-4147-A177-3AD203B41FA5}">
                      <a16:colId xmlns:a16="http://schemas.microsoft.com/office/drawing/2014/main" val="438147652"/>
                    </a:ext>
                  </a:extLst>
                </a:gridCol>
              </a:tblGrid>
              <a:tr h="1621092">
                <a:tc>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rPr>
                        <a:t>Syndrome</a:t>
                      </a:r>
                      <a:endParaRPr lang="en-US" sz="1800">
                        <a:effectLst/>
                        <a:latin typeface="Times New Roman" panose="02020603050405020304" pitchFamily="18" charset="0"/>
                        <a:ea typeface="Times New Roman" panose="02020603050405020304" pitchFamily="18" charset="0"/>
                      </a:endParaRPr>
                    </a:p>
                  </a:txBody>
                  <a:tcPr marL="63354" marR="63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rPr>
                        <a:t>Genetic Abnormality</a:t>
                      </a:r>
                      <a:endParaRPr lang="en-US" sz="1800">
                        <a:effectLst/>
                        <a:latin typeface="Times New Roman" panose="02020603050405020304" pitchFamily="18" charset="0"/>
                        <a:ea typeface="Times New Roman" panose="02020603050405020304" pitchFamily="18" charset="0"/>
                      </a:endParaRPr>
                    </a:p>
                  </a:txBody>
                  <a:tcPr marL="63354" marR="63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rPr>
                        <a:t>Clinical Features</a:t>
                      </a:r>
                      <a:endParaRPr lang="en-US" sz="1800">
                        <a:effectLst/>
                        <a:latin typeface="Times New Roman" panose="02020603050405020304" pitchFamily="18" charset="0"/>
                        <a:ea typeface="Times New Roman" panose="02020603050405020304" pitchFamily="18" charset="0"/>
                      </a:endParaRPr>
                    </a:p>
                  </a:txBody>
                  <a:tcPr marL="63354" marR="63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rPr>
                        <a:t>Percentage of Affected Patients With Congenital Heart Disease</a:t>
                      </a:r>
                      <a:endParaRPr lang="en-US" sz="1800">
                        <a:effectLst/>
                        <a:latin typeface="Times New Roman" panose="02020603050405020304" pitchFamily="18" charset="0"/>
                        <a:ea typeface="Times New Roman" panose="02020603050405020304" pitchFamily="18" charset="0"/>
                      </a:endParaRPr>
                    </a:p>
                  </a:txBody>
                  <a:tcPr marL="63354" marR="63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rPr>
                        <a:t>Common Cardiac Findings</a:t>
                      </a:r>
                      <a:endParaRPr lang="en-US" sz="1800">
                        <a:effectLst/>
                        <a:latin typeface="Times New Roman" panose="02020603050405020304" pitchFamily="18" charset="0"/>
                        <a:ea typeface="Times New Roman" panose="02020603050405020304" pitchFamily="18" charset="0"/>
                      </a:endParaRPr>
                    </a:p>
                  </a:txBody>
                  <a:tcPr marL="63354" marR="63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1373859"/>
                  </a:ext>
                </a:extLst>
              </a:tr>
              <a:tr h="1071817">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Holt–Oram syndrome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i="1">
                          <a:effectLst/>
                          <a:latin typeface="Times New Roman" panose="02020603050405020304" pitchFamily="18" charset="0"/>
                          <a:ea typeface="Times New Roman" panose="02020603050405020304" pitchFamily="18" charset="0"/>
                        </a:rPr>
                        <a:t>TBX5</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Upper-limb skeletal abnormalities, conduction abnormalities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a:effectLst/>
                          <a:latin typeface="Times New Roman" panose="02020603050405020304" pitchFamily="18" charset="0"/>
                          <a:ea typeface="Times New Roman" panose="02020603050405020304" pitchFamily="18" charset="0"/>
                        </a:rPr>
                        <a:t>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Atrial septal defect, ventricular septal defect, valvular disease (mitral valve prolapse, pulmonary stenosis)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7380774"/>
                  </a:ext>
                </a:extLst>
              </a:tr>
              <a:tr h="1066800">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Klinefelter syndrome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47,XXY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Tall stature, hypoplastic testes, delayed puberty and developmental disability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a:effectLst/>
                          <a:latin typeface="Times New Roman" panose="02020603050405020304" pitchFamily="18" charset="0"/>
                          <a:ea typeface="Times New Roman" panose="02020603050405020304" pitchFamily="18" charset="0"/>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Patent ductus arteriosus, atrial septal defect, mitral valve prolapse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3221147"/>
                  </a:ext>
                </a:extLst>
              </a:tr>
              <a:tr h="1212595">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Noonan syndrome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de-DE" sz="1800" i="1">
                          <a:effectLst/>
                          <a:latin typeface="Times New Roman" panose="02020603050405020304" pitchFamily="18" charset="0"/>
                          <a:ea typeface="Times New Roman" panose="02020603050405020304" pitchFamily="18" charset="0"/>
                        </a:rPr>
                        <a:t>PTPN11, KRAS, SOS1, RAF1, NRAS, BRAF, MAP2K1</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Facial anomalies, webbed neck, chest deformity, lymphatic abnormalities, bleeding abnormalities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a:effectLst/>
                          <a:latin typeface="Times New Roman" panose="02020603050405020304" pitchFamily="18" charset="0"/>
                          <a:ea typeface="Times New Roman" panose="02020603050405020304" pitchFamily="18" charset="0"/>
                        </a:rPr>
                        <a:t>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Pulmonary stenosis, atrial septal defect, hypertrophic cardiomyopathy, atrioventricular septal defect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8546546"/>
                  </a:ext>
                </a:extLst>
              </a:tr>
            </a:tbl>
          </a:graphicData>
        </a:graphic>
      </p:graphicFrame>
      <p:sp>
        <p:nvSpPr>
          <p:cNvPr id="4" name="TextBox 3">
            <a:extLst>
              <a:ext uri="{FF2B5EF4-FFF2-40B4-BE49-F238E27FC236}">
                <a16:creationId xmlns:a16="http://schemas.microsoft.com/office/drawing/2014/main" id="{193466D1-28EA-70EC-35D0-76E89AE6A8D9}"/>
              </a:ext>
            </a:extLst>
          </p:cNvPr>
          <p:cNvSpPr txBox="1"/>
          <p:nvPr/>
        </p:nvSpPr>
        <p:spPr>
          <a:xfrm>
            <a:off x="990601" y="7246398"/>
            <a:ext cx="10668000" cy="276999"/>
          </a:xfrm>
          <a:prstGeom prst="rect">
            <a:avLst/>
          </a:prstGeom>
          <a:noFill/>
        </p:spPr>
        <p:txBody>
          <a:bodyPr wrap="square">
            <a:spAutoFit/>
          </a:bodyPr>
          <a:lstStyle/>
          <a:p>
            <a:r>
              <a:rPr lang="en-US" sz="1200" dirty="0">
                <a:latin typeface="Lub Dub Medium" panose="020B0603030403020204" pitchFamily="34" charset="0"/>
              </a:rPr>
              <a:t>Modified with permission from Stout et al. Copyright 2018 American Heart Association, Inc. and American College of Cardiology Foundation.</a:t>
            </a:r>
          </a:p>
        </p:txBody>
      </p:sp>
    </p:spTree>
    <p:extLst>
      <p:ext uri="{BB962C8B-B14F-4D97-AF65-F5344CB8AC3E}">
        <p14:creationId xmlns:p14="http://schemas.microsoft.com/office/powerpoint/2010/main" val="17878710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477A22-F3A0-DDA2-347B-5E91D1E366C8}"/>
              </a:ext>
            </a:extLst>
          </p:cNvPr>
          <p:cNvSpPr txBox="1"/>
          <p:nvPr/>
        </p:nvSpPr>
        <p:spPr>
          <a:xfrm>
            <a:off x="2813081" y="914400"/>
            <a:ext cx="9004238" cy="954107"/>
          </a:xfrm>
          <a:prstGeom prst="rect">
            <a:avLst/>
          </a:prstGeom>
          <a:noFill/>
        </p:spPr>
        <p:txBody>
          <a:bodyPr wrap="square">
            <a:spAutoFit/>
          </a:bodyPr>
          <a:lstStyle/>
          <a:p>
            <a:r>
              <a:rPr lang="en-US" sz="2800" dirty="0">
                <a:latin typeface="Lub Dub Medium" panose="020B0603030403020204" pitchFamily="34" charset="0"/>
              </a:rPr>
              <a:t>Table 9. Genetic Syndromes and Their Associations With Congenital Heart Disease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EDDE11CD-567C-01D3-B5FB-CB901F1F5926}"/>
              </a:ext>
            </a:extLst>
          </p:cNvPr>
          <p:cNvGraphicFramePr>
            <a:graphicFrameLocks noGrp="1"/>
          </p:cNvGraphicFramePr>
          <p:nvPr>
            <p:extLst>
              <p:ext uri="{D42A27DB-BD31-4B8C-83A1-F6EECF244321}">
                <p14:modId xmlns:p14="http://schemas.microsoft.com/office/powerpoint/2010/main" val="3991424395"/>
              </p:ext>
            </p:extLst>
          </p:nvPr>
        </p:nvGraphicFramePr>
        <p:xfrm>
          <a:off x="990601" y="2133600"/>
          <a:ext cx="12649198" cy="4920838"/>
        </p:xfrm>
        <a:graphic>
          <a:graphicData uri="http://schemas.openxmlformats.org/drawingml/2006/table">
            <a:tbl>
              <a:tblPr firstRow="1" firstCol="1" bandRow="1"/>
              <a:tblGrid>
                <a:gridCol w="1866194">
                  <a:extLst>
                    <a:ext uri="{9D8B030D-6E8A-4147-A177-3AD203B41FA5}">
                      <a16:colId xmlns:a16="http://schemas.microsoft.com/office/drawing/2014/main" val="701262512"/>
                    </a:ext>
                  </a:extLst>
                </a:gridCol>
                <a:gridCol w="1724835">
                  <a:extLst>
                    <a:ext uri="{9D8B030D-6E8A-4147-A177-3AD203B41FA5}">
                      <a16:colId xmlns:a16="http://schemas.microsoft.com/office/drawing/2014/main" val="3406103618"/>
                    </a:ext>
                  </a:extLst>
                </a:gridCol>
                <a:gridCol w="3171910">
                  <a:extLst>
                    <a:ext uri="{9D8B030D-6E8A-4147-A177-3AD203B41FA5}">
                      <a16:colId xmlns:a16="http://schemas.microsoft.com/office/drawing/2014/main" val="1683399346"/>
                    </a:ext>
                  </a:extLst>
                </a:gridCol>
                <a:gridCol w="1661594">
                  <a:extLst>
                    <a:ext uri="{9D8B030D-6E8A-4147-A177-3AD203B41FA5}">
                      <a16:colId xmlns:a16="http://schemas.microsoft.com/office/drawing/2014/main" val="3335645467"/>
                    </a:ext>
                  </a:extLst>
                </a:gridCol>
                <a:gridCol w="4224665">
                  <a:extLst>
                    <a:ext uri="{9D8B030D-6E8A-4147-A177-3AD203B41FA5}">
                      <a16:colId xmlns:a16="http://schemas.microsoft.com/office/drawing/2014/main" val="438147652"/>
                    </a:ext>
                  </a:extLst>
                </a:gridCol>
              </a:tblGrid>
              <a:tr h="1621092">
                <a:tc>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rPr>
                        <a:t>Syndrome</a:t>
                      </a:r>
                      <a:endParaRPr lang="en-US" sz="1800">
                        <a:effectLst/>
                        <a:latin typeface="Times New Roman" panose="02020603050405020304" pitchFamily="18" charset="0"/>
                        <a:ea typeface="Times New Roman" panose="02020603050405020304" pitchFamily="18" charset="0"/>
                      </a:endParaRPr>
                    </a:p>
                  </a:txBody>
                  <a:tcPr marL="63354" marR="63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rPr>
                        <a:t>Genetic Abnormality</a:t>
                      </a:r>
                      <a:endParaRPr lang="en-US" sz="1800">
                        <a:effectLst/>
                        <a:latin typeface="Times New Roman" panose="02020603050405020304" pitchFamily="18" charset="0"/>
                        <a:ea typeface="Times New Roman" panose="02020603050405020304" pitchFamily="18" charset="0"/>
                      </a:endParaRPr>
                    </a:p>
                  </a:txBody>
                  <a:tcPr marL="63354" marR="63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rPr>
                        <a:t>Clinical Features</a:t>
                      </a:r>
                      <a:endParaRPr lang="en-US" sz="1800">
                        <a:effectLst/>
                        <a:latin typeface="Times New Roman" panose="02020603050405020304" pitchFamily="18" charset="0"/>
                        <a:ea typeface="Times New Roman" panose="02020603050405020304" pitchFamily="18" charset="0"/>
                      </a:endParaRPr>
                    </a:p>
                  </a:txBody>
                  <a:tcPr marL="63354" marR="63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rPr>
                        <a:t>Percentage of Affected Patients With Congenital Heart Disease</a:t>
                      </a:r>
                      <a:endParaRPr lang="en-US" sz="1800">
                        <a:effectLst/>
                        <a:latin typeface="Times New Roman" panose="02020603050405020304" pitchFamily="18" charset="0"/>
                        <a:ea typeface="Times New Roman" panose="02020603050405020304" pitchFamily="18" charset="0"/>
                      </a:endParaRPr>
                    </a:p>
                  </a:txBody>
                  <a:tcPr marL="63354" marR="63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rPr>
                        <a:t>Common Cardiac Findings</a:t>
                      </a:r>
                      <a:endParaRPr lang="en-US" sz="1800">
                        <a:effectLst/>
                        <a:latin typeface="Times New Roman" panose="02020603050405020304" pitchFamily="18" charset="0"/>
                        <a:ea typeface="Times New Roman" panose="02020603050405020304" pitchFamily="18" charset="0"/>
                      </a:endParaRPr>
                    </a:p>
                  </a:txBody>
                  <a:tcPr marL="63354" marR="63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1373859"/>
                  </a:ext>
                </a:extLst>
              </a:tr>
              <a:tr h="1928146">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Turner syndrome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45,X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Short stature, webbed neck, lymphedema, primary amenorrhea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a:effectLst/>
                          <a:latin typeface="Times New Roman" panose="02020603050405020304" pitchFamily="18" charset="0"/>
                          <a:ea typeface="Times New Roman" panose="02020603050405020304" pitchFamily="18" charset="0"/>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Bicuspid aortic valve, coarctation of the aorta, aortopathies, partial anomalous pulmonary venous connection, atherosclerosis risk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7380774"/>
                  </a:ext>
                </a:extLst>
              </a:tr>
              <a:tr h="1364995">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Williams syndrome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7q11.23 deletion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“Elfin” facial features, social personality, hearing loss, developmental delay, infantile hypercalcemia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50%-80%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Supravalvar aortic stenosis, branch pulmonary artery stenosis, </a:t>
                      </a:r>
                      <a:r>
                        <a:rPr lang="en-US" sz="1800" dirty="0" err="1">
                          <a:effectLst/>
                          <a:latin typeface="Times New Roman" panose="02020603050405020304" pitchFamily="18" charset="0"/>
                          <a:ea typeface="Times New Roman" panose="02020603050405020304" pitchFamily="18" charset="0"/>
                        </a:rPr>
                        <a:t>supravalvar</a:t>
                      </a:r>
                      <a:r>
                        <a:rPr lang="en-US" sz="1800" dirty="0">
                          <a:effectLst/>
                          <a:latin typeface="Times New Roman" panose="02020603050405020304" pitchFamily="18" charset="0"/>
                          <a:ea typeface="Times New Roman" panose="02020603050405020304" pitchFamily="18" charset="0"/>
                        </a:rPr>
                        <a:t> pulmonary stenosis, coronary ostial stenosis, QTc prolongation, mid-aortic narrowing syndrome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8546546"/>
                  </a:ext>
                </a:extLst>
              </a:tr>
            </a:tbl>
          </a:graphicData>
        </a:graphic>
      </p:graphicFrame>
      <p:sp>
        <p:nvSpPr>
          <p:cNvPr id="4" name="TextBox 3">
            <a:extLst>
              <a:ext uri="{FF2B5EF4-FFF2-40B4-BE49-F238E27FC236}">
                <a16:creationId xmlns:a16="http://schemas.microsoft.com/office/drawing/2014/main" id="{406F4593-1B26-C0F6-DABF-4FDF3779B65B}"/>
              </a:ext>
            </a:extLst>
          </p:cNvPr>
          <p:cNvSpPr txBox="1"/>
          <p:nvPr/>
        </p:nvSpPr>
        <p:spPr>
          <a:xfrm>
            <a:off x="990601" y="7176700"/>
            <a:ext cx="10668000" cy="276999"/>
          </a:xfrm>
          <a:prstGeom prst="rect">
            <a:avLst/>
          </a:prstGeom>
          <a:noFill/>
        </p:spPr>
        <p:txBody>
          <a:bodyPr wrap="square">
            <a:spAutoFit/>
          </a:bodyPr>
          <a:lstStyle/>
          <a:p>
            <a:r>
              <a:rPr lang="en-US" sz="1200" dirty="0">
                <a:latin typeface="Lub Dub Medium" panose="020B0603030403020204" pitchFamily="34" charset="0"/>
              </a:rPr>
              <a:t>Modified with permission from Stout et al. Copyright 2018 American Heart Association, Inc. and American College of Cardiology Foundation.</a:t>
            </a:r>
          </a:p>
        </p:txBody>
      </p:sp>
    </p:spTree>
    <p:extLst>
      <p:ext uri="{BB962C8B-B14F-4D97-AF65-F5344CB8AC3E}">
        <p14:creationId xmlns:p14="http://schemas.microsoft.com/office/powerpoint/2010/main" val="34742860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73</a:t>
            </a:fld>
            <a:endParaRPr lang="en-US" dirty="0"/>
          </a:p>
        </p:txBody>
      </p:sp>
      <p:sp>
        <p:nvSpPr>
          <p:cNvPr id="2" name="TextBox 1">
            <a:extLst>
              <a:ext uri="{FF2B5EF4-FFF2-40B4-BE49-F238E27FC236}">
                <a16:creationId xmlns:a16="http://schemas.microsoft.com/office/drawing/2014/main" id="{065EF9D5-42B5-1D89-008D-96A04BE0B195}"/>
              </a:ext>
            </a:extLst>
          </p:cNvPr>
          <p:cNvSpPr txBox="1"/>
          <p:nvPr/>
        </p:nvSpPr>
        <p:spPr>
          <a:xfrm>
            <a:off x="2813081" y="416454"/>
            <a:ext cx="9004238" cy="954107"/>
          </a:xfrm>
          <a:prstGeom prst="rect">
            <a:avLst/>
          </a:prstGeom>
          <a:noFill/>
        </p:spPr>
        <p:txBody>
          <a:bodyPr wrap="square">
            <a:spAutoFit/>
          </a:bodyPr>
          <a:lstStyle/>
          <a:p>
            <a:r>
              <a:rPr lang="en-US" sz="2800" dirty="0">
                <a:latin typeface="Lub Dub Medium" panose="020B0603030403020204" pitchFamily="34" charset="0"/>
              </a:rPr>
              <a:t>Table 9. Genetic Syndromes and Their Associations With Congenital Heart Disease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5538AA6B-3C4E-B412-1446-74377C0396C3}"/>
              </a:ext>
            </a:extLst>
          </p:cNvPr>
          <p:cNvGraphicFramePr>
            <a:graphicFrameLocks noGrp="1"/>
          </p:cNvGraphicFramePr>
          <p:nvPr>
            <p:extLst>
              <p:ext uri="{D42A27DB-BD31-4B8C-83A1-F6EECF244321}">
                <p14:modId xmlns:p14="http://schemas.microsoft.com/office/powerpoint/2010/main" val="2707375314"/>
              </p:ext>
            </p:extLst>
          </p:nvPr>
        </p:nvGraphicFramePr>
        <p:xfrm>
          <a:off x="419100" y="1408661"/>
          <a:ext cx="14050962" cy="5735892"/>
        </p:xfrm>
        <a:graphic>
          <a:graphicData uri="http://schemas.openxmlformats.org/drawingml/2006/table">
            <a:tbl>
              <a:tblPr firstRow="1" firstCol="1" bandRow="1"/>
              <a:tblGrid>
                <a:gridCol w="2073002">
                  <a:extLst>
                    <a:ext uri="{9D8B030D-6E8A-4147-A177-3AD203B41FA5}">
                      <a16:colId xmlns:a16="http://schemas.microsoft.com/office/drawing/2014/main" val="701262512"/>
                    </a:ext>
                  </a:extLst>
                </a:gridCol>
                <a:gridCol w="1915979">
                  <a:extLst>
                    <a:ext uri="{9D8B030D-6E8A-4147-A177-3AD203B41FA5}">
                      <a16:colId xmlns:a16="http://schemas.microsoft.com/office/drawing/2014/main" val="3406103618"/>
                    </a:ext>
                  </a:extLst>
                </a:gridCol>
                <a:gridCol w="3523416">
                  <a:extLst>
                    <a:ext uri="{9D8B030D-6E8A-4147-A177-3AD203B41FA5}">
                      <a16:colId xmlns:a16="http://schemas.microsoft.com/office/drawing/2014/main" val="1683399346"/>
                    </a:ext>
                  </a:extLst>
                </a:gridCol>
                <a:gridCol w="1845729">
                  <a:extLst>
                    <a:ext uri="{9D8B030D-6E8A-4147-A177-3AD203B41FA5}">
                      <a16:colId xmlns:a16="http://schemas.microsoft.com/office/drawing/2014/main" val="3335645467"/>
                    </a:ext>
                  </a:extLst>
                </a:gridCol>
                <a:gridCol w="4692836">
                  <a:extLst>
                    <a:ext uri="{9D8B030D-6E8A-4147-A177-3AD203B41FA5}">
                      <a16:colId xmlns:a16="http://schemas.microsoft.com/office/drawing/2014/main" val="438147652"/>
                    </a:ext>
                  </a:extLst>
                </a:gridCol>
              </a:tblGrid>
              <a:tr h="1621092">
                <a:tc>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rPr>
                        <a:t>Syndrome</a:t>
                      </a:r>
                      <a:endParaRPr lang="en-US" sz="1800">
                        <a:effectLst/>
                        <a:latin typeface="Times New Roman" panose="02020603050405020304" pitchFamily="18" charset="0"/>
                        <a:ea typeface="Times New Roman" panose="02020603050405020304" pitchFamily="18" charset="0"/>
                      </a:endParaRPr>
                    </a:p>
                  </a:txBody>
                  <a:tcPr marL="63354" marR="63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rPr>
                        <a:t>Genetic Abnormality</a:t>
                      </a:r>
                      <a:endParaRPr lang="en-US" sz="1800">
                        <a:effectLst/>
                        <a:latin typeface="Times New Roman" panose="02020603050405020304" pitchFamily="18" charset="0"/>
                        <a:ea typeface="Times New Roman" panose="02020603050405020304" pitchFamily="18" charset="0"/>
                      </a:endParaRPr>
                    </a:p>
                  </a:txBody>
                  <a:tcPr marL="63354" marR="63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rPr>
                        <a:t>Clinical Features</a:t>
                      </a:r>
                      <a:endParaRPr lang="en-US" sz="1800">
                        <a:effectLst/>
                        <a:latin typeface="Times New Roman" panose="02020603050405020304" pitchFamily="18" charset="0"/>
                        <a:ea typeface="Times New Roman" panose="02020603050405020304" pitchFamily="18" charset="0"/>
                      </a:endParaRPr>
                    </a:p>
                  </a:txBody>
                  <a:tcPr marL="63354" marR="63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b="1" dirty="0">
                          <a:effectLst/>
                          <a:latin typeface="Times New Roman" panose="02020603050405020304" pitchFamily="18" charset="0"/>
                          <a:ea typeface="Times New Roman" panose="02020603050405020304" pitchFamily="18" charset="0"/>
                        </a:rPr>
                        <a:t>Percentage of Affected Patients With Congenital Heart Disease</a:t>
                      </a:r>
                      <a:endParaRPr lang="en-US" sz="1800" dirty="0">
                        <a:effectLst/>
                        <a:latin typeface="Times New Roman" panose="02020603050405020304" pitchFamily="18" charset="0"/>
                        <a:ea typeface="Times New Roman" panose="02020603050405020304" pitchFamily="18" charset="0"/>
                      </a:endParaRPr>
                    </a:p>
                  </a:txBody>
                  <a:tcPr marL="63354" marR="63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rPr>
                        <a:t>Common Cardiac Findings</a:t>
                      </a:r>
                      <a:endParaRPr lang="en-US" sz="1800">
                        <a:effectLst/>
                        <a:latin typeface="Times New Roman" panose="02020603050405020304" pitchFamily="18" charset="0"/>
                        <a:ea typeface="Times New Roman" panose="02020603050405020304" pitchFamily="18" charset="0"/>
                      </a:endParaRPr>
                    </a:p>
                  </a:txBody>
                  <a:tcPr marL="63354" marR="63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1373859"/>
                  </a:ext>
                </a:extLst>
              </a:tr>
              <a:tr h="1928146">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Alagille syndrome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i="1">
                          <a:effectLst/>
                          <a:latin typeface="Times New Roman" panose="02020603050405020304" pitchFamily="18" charset="0"/>
                          <a:ea typeface="Times New Roman" panose="02020603050405020304" pitchFamily="18" charset="0"/>
                        </a:rPr>
                        <a:t>JAG1</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Facial dysmorphism, hepatic dysfunction (chronic cholestasis, elevated liver enzymes, biliary atresia, hypercholesterolemia, or liver failure), neurovascular accidents, renal anomalies (renal artery stenosis, hypertension, renal tubular acidosis, uteropelvic obstruction, small, hyperechoic kidneys)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70%-75%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Two-thirds with peripheral or branch pulmonary artery stenosis or other arterial narrowing (coarctation of the aorta, renal artery stenosis, middle cerebral artery, Moyamoya); also can have tetralogy of Fallot, aortic stenosis, septal defects, mid-aortic narrowing syndrome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7380774"/>
                  </a:ext>
                </a:extLst>
              </a:tr>
              <a:tr h="1364995">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Heterotaxy syndrome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i="1">
                          <a:effectLst/>
                          <a:latin typeface="Times New Roman" panose="02020603050405020304" pitchFamily="18" charset="0"/>
                          <a:ea typeface="Times New Roman" panose="02020603050405020304" pitchFamily="18" charset="0"/>
                        </a:rPr>
                        <a:t>ZIC3, SHROOM3, GRK 5, ANKS3, NODAL, CFC1, LEFTY2, GDF1, SMAD2, ACVR2B</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Situs abnormalities, ciliary dysfunction, functional asplenia, conduction abnormalities, biliary atresia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50%-95%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Atrioventricular septal defect (balanced, unbalanced), malposed great vessels, interrupted inferior vena cava, bilateral superior vena cava, atrial isomerism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8546546"/>
                  </a:ext>
                </a:extLst>
              </a:tr>
            </a:tbl>
          </a:graphicData>
        </a:graphic>
      </p:graphicFrame>
      <p:sp>
        <p:nvSpPr>
          <p:cNvPr id="6" name="TextBox 5">
            <a:extLst>
              <a:ext uri="{FF2B5EF4-FFF2-40B4-BE49-F238E27FC236}">
                <a16:creationId xmlns:a16="http://schemas.microsoft.com/office/drawing/2014/main" id="{718E63F3-08B6-3850-84EC-1022D6B91BB0}"/>
              </a:ext>
            </a:extLst>
          </p:cNvPr>
          <p:cNvSpPr txBox="1"/>
          <p:nvPr/>
        </p:nvSpPr>
        <p:spPr>
          <a:xfrm>
            <a:off x="419100" y="7248539"/>
            <a:ext cx="10668000" cy="276999"/>
          </a:xfrm>
          <a:prstGeom prst="rect">
            <a:avLst/>
          </a:prstGeom>
          <a:noFill/>
        </p:spPr>
        <p:txBody>
          <a:bodyPr wrap="square">
            <a:spAutoFit/>
          </a:bodyPr>
          <a:lstStyle/>
          <a:p>
            <a:r>
              <a:rPr lang="en-US" sz="1200" dirty="0">
                <a:latin typeface="Lub Dub Medium" panose="020B0603030403020204" pitchFamily="34" charset="0"/>
              </a:rPr>
              <a:t>Modified with permission from Stout et al. Copyright 2018 American Heart Association, Inc. and American College of Cardiology Foundation.</a:t>
            </a:r>
          </a:p>
        </p:txBody>
      </p:sp>
    </p:spTree>
    <p:extLst>
      <p:ext uri="{BB962C8B-B14F-4D97-AF65-F5344CB8AC3E}">
        <p14:creationId xmlns:p14="http://schemas.microsoft.com/office/powerpoint/2010/main" val="4686338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BC0262-39C9-0704-7D20-A64EDDB1E475}"/>
              </a:ext>
            </a:extLst>
          </p:cNvPr>
          <p:cNvSpPr txBox="1"/>
          <p:nvPr/>
        </p:nvSpPr>
        <p:spPr>
          <a:xfrm>
            <a:off x="3949762" y="914400"/>
            <a:ext cx="6730875" cy="954107"/>
          </a:xfrm>
          <a:prstGeom prst="rect">
            <a:avLst/>
          </a:prstGeom>
          <a:noFill/>
        </p:spPr>
        <p:txBody>
          <a:bodyPr wrap="square">
            <a:spAutoFit/>
          </a:bodyPr>
          <a:lstStyle/>
          <a:p>
            <a:r>
              <a:rPr lang="en-US" sz="2800" dirty="0">
                <a:latin typeface="Lub Dub Medium" panose="020B0603030403020204" pitchFamily="34" charset="0"/>
              </a:rPr>
              <a:t>Reproductive Health, Pregnancy, and Contraception </a:t>
            </a:r>
          </a:p>
        </p:txBody>
      </p:sp>
      <p:graphicFrame>
        <p:nvGraphicFramePr>
          <p:cNvPr id="3" name="Table 2">
            <a:extLst>
              <a:ext uri="{FF2B5EF4-FFF2-40B4-BE49-F238E27FC236}">
                <a16:creationId xmlns:a16="http://schemas.microsoft.com/office/drawing/2014/main" id="{6979261D-B04F-03F1-E317-ABAFAB9C4D3F}"/>
              </a:ext>
            </a:extLst>
          </p:cNvPr>
          <p:cNvGraphicFramePr>
            <a:graphicFrameLocks noGrp="1"/>
          </p:cNvGraphicFramePr>
          <p:nvPr>
            <p:extLst>
              <p:ext uri="{D42A27DB-BD31-4B8C-83A1-F6EECF244321}">
                <p14:modId xmlns:p14="http://schemas.microsoft.com/office/powerpoint/2010/main" val="1438713797"/>
              </p:ext>
            </p:extLst>
          </p:nvPr>
        </p:nvGraphicFramePr>
        <p:xfrm>
          <a:off x="2747042" y="2209800"/>
          <a:ext cx="9136314" cy="4876800"/>
        </p:xfrm>
        <a:graphic>
          <a:graphicData uri="http://schemas.openxmlformats.org/drawingml/2006/table">
            <a:tbl>
              <a:tblPr firstRow="1" firstCol="1" bandRow="1"/>
              <a:tblGrid>
                <a:gridCol w="1019427">
                  <a:extLst>
                    <a:ext uri="{9D8B030D-6E8A-4147-A177-3AD203B41FA5}">
                      <a16:colId xmlns:a16="http://schemas.microsoft.com/office/drawing/2014/main" val="1015843798"/>
                    </a:ext>
                  </a:extLst>
                </a:gridCol>
                <a:gridCol w="1024365">
                  <a:extLst>
                    <a:ext uri="{9D8B030D-6E8A-4147-A177-3AD203B41FA5}">
                      <a16:colId xmlns:a16="http://schemas.microsoft.com/office/drawing/2014/main" val="1334975241"/>
                    </a:ext>
                  </a:extLst>
                </a:gridCol>
                <a:gridCol w="7092522">
                  <a:extLst>
                    <a:ext uri="{9D8B030D-6E8A-4147-A177-3AD203B41FA5}">
                      <a16:colId xmlns:a16="http://schemas.microsoft.com/office/drawing/2014/main" val="1515015074"/>
                    </a:ext>
                  </a:extLst>
                </a:gridCol>
              </a:tblGrid>
              <a:tr h="1124191">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7444" marR="67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0000"/>
                        </a:lnSpc>
                        <a:spcAft>
                          <a:spcPts val="800"/>
                        </a:spcAft>
                        <a:buNone/>
                      </a:pPr>
                      <a:r>
                        <a:rPr lang="en-US" sz="1800" b="1" dirty="0">
                          <a:effectLst/>
                          <a:latin typeface="Times New Roman" panose="02020603050405020304" pitchFamily="18" charset="0"/>
                          <a:ea typeface="Calibri" panose="020F0502020204030204" pitchFamily="34" charset="0"/>
                          <a:cs typeface="Arial" panose="020B0604020202020204" pitchFamily="34" charset="0"/>
                        </a:rPr>
                        <a:t>Recommendations for Reproductive Health, Pregnancy, and Contraception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lnSpc>
                          <a:spcPct val="10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Referenced studies that support recommendations are summarized in the Evidence Table.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7444" marR="67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641205861"/>
                  </a:ext>
                </a:extLst>
              </a:tr>
              <a:tr h="304872">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COR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7444" marR="67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LOE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7444" marR="67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Recommendations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7444" marR="67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23206673"/>
                  </a:ext>
                </a:extLst>
              </a:tr>
              <a:tr h="925335">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7444" marR="67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7444" marR="67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a:pPr>
                      <a:r>
                        <a:rPr lang="en-US" sz="1800" b="1" dirty="0">
                          <a:effectLst/>
                          <a:latin typeface="Times New Roman" panose="02020603050405020304" pitchFamily="18" charset="0"/>
                          <a:ea typeface="FrutigerLTStd-Light"/>
                          <a:cs typeface="Arial" panose="020B0604020202020204" pitchFamily="34" charset="0"/>
                        </a:rPr>
                        <a:t>In adults with congenital heart disease of childbearing age, counseling on contraceptive options is recommended to inform pregnancy-related shared decision-making.</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7444" marR="67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59440241"/>
                  </a:ext>
                </a:extLst>
              </a:tr>
              <a:tr h="1501261">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7444" marR="67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7444" marR="67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2"/>
                      </a:pPr>
                      <a:r>
                        <a:rPr lang="en-US" sz="1800" b="1" dirty="0">
                          <a:effectLst/>
                          <a:latin typeface="Times New Roman" panose="02020603050405020304" pitchFamily="18" charset="0"/>
                          <a:ea typeface="FrutigerLTStd-Light"/>
                          <a:cs typeface="Arial" panose="020B0604020202020204" pitchFamily="34" charset="0"/>
                        </a:rPr>
                        <a:t>Adults with congenital heart disease interested in pregnancy should receive preconception counseling, in collaboration with an ACHD cardiologist, about the maternal cardiac, obstetric, and fetal risks associated with pregnancy and the potential long-term risks to the pregnant individual.</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7444" marR="67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8251489"/>
                  </a:ext>
                </a:extLst>
              </a:tr>
              <a:tr h="860939">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7444" marR="67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7444" marR="67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3"/>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Screening fetal echocardiography is indicated to detect congenital heart disease if either parent has ACHD to optimize delivery planning and access to care.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7444" marR="67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7851188"/>
                  </a:ext>
                </a:extLst>
              </a:tr>
            </a:tbl>
          </a:graphicData>
        </a:graphic>
      </p:graphicFrame>
    </p:spTree>
    <p:extLst>
      <p:ext uri="{BB962C8B-B14F-4D97-AF65-F5344CB8AC3E}">
        <p14:creationId xmlns:p14="http://schemas.microsoft.com/office/powerpoint/2010/main" val="41055498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75</a:t>
            </a:fld>
            <a:endParaRPr lang="en-US" dirty="0"/>
          </a:p>
        </p:txBody>
      </p:sp>
      <p:sp>
        <p:nvSpPr>
          <p:cNvPr id="2" name="TextBox 1">
            <a:extLst>
              <a:ext uri="{FF2B5EF4-FFF2-40B4-BE49-F238E27FC236}">
                <a16:creationId xmlns:a16="http://schemas.microsoft.com/office/drawing/2014/main" id="{83C9A102-19D8-7785-045F-29D0B05E28EF}"/>
              </a:ext>
            </a:extLst>
          </p:cNvPr>
          <p:cNvSpPr txBox="1"/>
          <p:nvPr/>
        </p:nvSpPr>
        <p:spPr>
          <a:xfrm>
            <a:off x="3949762" y="914400"/>
            <a:ext cx="6730875" cy="954107"/>
          </a:xfrm>
          <a:prstGeom prst="rect">
            <a:avLst/>
          </a:prstGeom>
          <a:noFill/>
        </p:spPr>
        <p:txBody>
          <a:bodyPr wrap="square">
            <a:spAutoFit/>
          </a:bodyPr>
          <a:lstStyle/>
          <a:p>
            <a:r>
              <a:rPr lang="en-US" sz="2800" dirty="0">
                <a:latin typeface="Lub Dub Medium" panose="020B0603030403020204" pitchFamily="34" charset="0"/>
              </a:rPr>
              <a:t>Reproductive Health, Pregnancy, and Contraception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E39CF52F-D47F-7704-3909-3415BA6961FF}"/>
              </a:ext>
            </a:extLst>
          </p:cNvPr>
          <p:cNvGraphicFramePr>
            <a:graphicFrameLocks noGrp="1"/>
          </p:cNvGraphicFramePr>
          <p:nvPr>
            <p:extLst>
              <p:ext uri="{D42A27DB-BD31-4B8C-83A1-F6EECF244321}">
                <p14:modId xmlns:p14="http://schemas.microsoft.com/office/powerpoint/2010/main" val="3113018581"/>
              </p:ext>
            </p:extLst>
          </p:nvPr>
        </p:nvGraphicFramePr>
        <p:xfrm>
          <a:off x="2965480" y="2286000"/>
          <a:ext cx="8699437" cy="4335176"/>
        </p:xfrm>
        <a:graphic>
          <a:graphicData uri="http://schemas.openxmlformats.org/drawingml/2006/table">
            <a:tbl>
              <a:tblPr firstRow="1" firstCol="1" bandRow="1"/>
              <a:tblGrid>
                <a:gridCol w="970679">
                  <a:extLst>
                    <a:ext uri="{9D8B030D-6E8A-4147-A177-3AD203B41FA5}">
                      <a16:colId xmlns:a16="http://schemas.microsoft.com/office/drawing/2014/main" val="1525300304"/>
                    </a:ext>
                  </a:extLst>
                </a:gridCol>
                <a:gridCol w="975383">
                  <a:extLst>
                    <a:ext uri="{9D8B030D-6E8A-4147-A177-3AD203B41FA5}">
                      <a16:colId xmlns:a16="http://schemas.microsoft.com/office/drawing/2014/main" val="1303064796"/>
                    </a:ext>
                  </a:extLst>
                </a:gridCol>
                <a:gridCol w="6753375">
                  <a:extLst>
                    <a:ext uri="{9D8B030D-6E8A-4147-A177-3AD203B41FA5}">
                      <a16:colId xmlns:a16="http://schemas.microsoft.com/office/drawing/2014/main" val="172524052"/>
                    </a:ext>
                  </a:extLst>
                </a:gridCol>
              </a:tblGrid>
              <a:tr h="1820576">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4"/>
                      </a:pPr>
                      <a:r>
                        <a:rPr lang="en-US" sz="1800" b="1" dirty="0">
                          <a:effectLst/>
                          <a:latin typeface="Times New Roman" panose="02020603050405020304" pitchFamily="18" charset="0"/>
                          <a:ea typeface="FrutigerLTStd-Light"/>
                          <a:cs typeface="Arial" panose="020B0604020202020204" pitchFamily="34" charset="0"/>
                        </a:rPr>
                        <a:t>In pregnant patients with ACHD AP classifications IB–D, IIA–D, and IIIA–D, an individualized care plan, including mode of delivery, need for cardiac monitoring, and anesthetic support, should be documented in the medical record and communicated to the patient and care team, to reduce maternal risks for morbidity and mortality.</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49457707"/>
                  </a:ext>
                </a:extLst>
              </a:tr>
              <a:tr h="1524000">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5"/>
                      </a:pPr>
                      <a:r>
                        <a:rPr lang="en-US" sz="1800" b="1" dirty="0">
                          <a:effectLst/>
                          <a:latin typeface="Times New Roman" panose="02020603050405020304" pitchFamily="18" charset="0"/>
                          <a:ea typeface="FrutigerLTStd-Light"/>
                          <a:cs typeface="Arial" panose="020B0604020202020204" pitchFamily="34" charset="0"/>
                        </a:rPr>
                        <a:t>In pregnant patients with ACHD AP classifications IB–D, IIA–D, and IIIA–D, management should be provided by, or in collaboration with, a cardio-obstetrics team with expertise in ACHD and maternal-fetal medicine, to improve clinical outcomes.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16482633"/>
                  </a:ext>
                </a:extLst>
              </a:tr>
              <a:tr h="990600">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6"/>
                      </a:pPr>
                      <a:r>
                        <a:rPr lang="en-US" sz="1800" b="1" dirty="0">
                          <a:effectLst/>
                          <a:latin typeface="Times New Roman" panose="02020603050405020304" pitchFamily="18" charset="0"/>
                          <a:ea typeface="FrutigerLTStd-Light"/>
                          <a:cs typeface="Arial" panose="020B0604020202020204" pitchFamily="34" charset="0"/>
                        </a:rPr>
                        <a:t>Patients with ACHD who have high risk for maternal morbidity and mortality should be counseled to avoid pregnancy and given guidance on effective contraception to improve outcomes.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9992253"/>
                  </a:ext>
                </a:extLst>
              </a:tr>
            </a:tbl>
          </a:graphicData>
        </a:graphic>
      </p:graphicFrame>
    </p:spTree>
    <p:extLst>
      <p:ext uri="{BB962C8B-B14F-4D97-AF65-F5344CB8AC3E}">
        <p14:creationId xmlns:p14="http://schemas.microsoft.com/office/powerpoint/2010/main" val="20765269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F73228-D123-E2CE-F181-FE30F0E740C6}"/>
              </a:ext>
            </a:extLst>
          </p:cNvPr>
          <p:cNvSpPr txBox="1"/>
          <p:nvPr/>
        </p:nvSpPr>
        <p:spPr>
          <a:xfrm>
            <a:off x="3949762" y="914400"/>
            <a:ext cx="6730875" cy="954107"/>
          </a:xfrm>
          <a:prstGeom prst="rect">
            <a:avLst/>
          </a:prstGeom>
          <a:noFill/>
        </p:spPr>
        <p:txBody>
          <a:bodyPr wrap="square">
            <a:spAutoFit/>
          </a:bodyPr>
          <a:lstStyle/>
          <a:p>
            <a:r>
              <a:rPr lang="en-US" sz="2800" dirty="0">
                <a:latin typeface="Lub Dub Medium" panose="020B0603030403020204" pitchFamily="34" charset="0"/>
              </a:rPr>
              <a:t>Reproductive Health, Pregnancy, and Contraception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686A7BA8-066E-6EE3-8234-3E0C92F18762}"/>
              </a:ext>
            </a:extLst>
          </p:cNvPr>
          <p:cNvGraphicFramePr>
            <a:graphicFrameLocks noGrp="1"/>
          </p:cNvGraphicFramePr>
          <p:nvPr>
            <p:extLst>
              <p:ext uri="{D42A27DB-BD31-4B8C-83A1-F6EECF244321}">
                <p14:modId xmlns:p14="http://schemas.microsoft.com/office/powerpoint/2010/main" val="249584511"/>
              </p:ext>
            </p:extLst>
          </p:nvPr>
        </p:nvGraphicFramePr>
        <p:xfrm>
          <a:off x="2552699" y="2057400"/>
          <a:ext cx="9525000" cy="5221287"/>
        </p:xfrm>
        <a:graphic>
          <a:graphicData uri="http://schemas.openxmlformats.org/drawingml/2006/table">
            <a:tbl>
              <a:tblPr firstRow="1" firstCol="1" bandRow="1"/>
              <a:tblGrid>
                <a:gridCol w="1062796">
                  <a:extLst>
                    <a:ext uri="{9D8B030D-6E8A-4147-A177-3AD203B41FA5}">
                      <a16:colId xmlns:a16="http://schemas.microsoft.com/office/drawing/2014/main" val="163497769"/>
                    </a:ext>
                  </a:extLst>
                </a:gridCol>
                <a:gridCol w="1067946">
                  <a:extLst>
                    <a:ext uri="{9D8B030D-6E8A-4147-A177-3AD203B41FA5}">
                      <a16:colId xmlns:a16="http://schemas.microsoft.com/office/drawing/2014/main" val="238364249"/>
                    </a:ext>
                  </a:extLst>
                </a:gridCol>
                <a:gridCol w="7394258">
                  <a:extLst>
                    <a:ext uri="{9D8B030D-6E8A-4147-A177-3AD203B41FA5}">
                      <a16:colId xmlns:a16="http://schemas.microsoft.com/office/drawing/2014/main" val="743938352"/>
                    </a:ext>
                  </a:extLst>
                </a:gridCol>
              </a:tblGrid>
              <a:tr h="915637">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291" marR="60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291" marR="60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7"/>
                      </a:pPr>
                      <a:r>
                        <a:rPr lang="en-US" sz="1800" b="1" dirty="0">
                          <a:effectLst/>
                          <a:latin typeface="Times New Roman" panose="02020603050405020304" pitchFamily="18" charset="0"/>
                          <a:ea typeface="FrutigerLTStd-Light"/>
                          <a:cs typeface="Arial" panose="020B0604020202020204" pitchFamily="34" charset="0"/>
                        </a:rPr>
                        <a:t>For pregnant patients with ACHD who have high risk for morbidity and mortality, the option of terminating pregnancy should be discussed to reduce that risk.</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0291" marR="602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8434399"/>
                  </a:ext>
                </a:extLst>
              </a:tr>
              <a:tr h="1237188">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291" marR="60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291" marR="60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8"/>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patients with ACHD who are of childbearing age, referral to a genetic counselor for preconception planning is reasonable to facilitate understanding of the risks for congenital heart disease in their offspring.</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0291" marR="602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55372292"/>
                  </a:ext>
                </a:extLst>
              </a:tr>
              <a:tr h="1237188">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291" marR="60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C-EO</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291" marR="60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9"/>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For patients with ACHD who are considering assisted reproductive technology, discussions involving an ACHD cardiologist can be beneficial to increase patients’ knowledge about their options and the associated risks.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0291" marR="602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85430121"/>
                  </a:ext>
                </a:extLst>
              </a:tr>
              <a:tr h="915637">
                <a:tc>
                  <a:txBody>
                    <a:bodyPr/>
                    <a:lstStyle/>
                    <a:p>
                      <a:pPr marL="0" marR="0" algn="ctr">
                        <a:lnSpc>
                          <a:spcPct val="1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 No Benefit</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0291" marR="60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F7F"/>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291" marR="60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10"/>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Routine cesarean delivery has no benefit and may cause harm in pregnant patients with ACHD in the absence of an obstetric indication or high-risk cardiac condition.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0291" marR="602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60210855"/>
                  </a:ext>
                </a:extLst>
              </a:tr>
              <a:tr h="915637">
                <a:tc>
                  <a:txBody>
                    <a:bodyPr/>
                    <a:lstStyle/>
                    <a:p>
                      <a:pPr marL="0" marR="0" algn="ctr">
                        <a:lnSpc>
                          <a:spcPct val="200000"/>
                        </a:lnSpc>
                        <a:spcAft>
                          <a:spcPts val="800"/>
                        </a:spcAft>
                        <a:buNone/>
                      </a:pPr>
                      <a:r>
                        <a:rPr lang="en-US" sz="1800" b="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3: Harm</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0291" marR="60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1C08"/>
                    </a:solidFill>
                  </a:tcPr>
                </a:tc>
                <a:tc>
                  <a:txBody>
                    <a:bodyPr/>
                    <a:lstStyle/>
                    <a:p>
                      <a:pPr marL="0" marR="0" algn="ctr">
                        <a:lnSpc>
                          <a:spcPct val="2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0291" marR="60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11"/>
                      </a:pPr>
                      <a:r>
                        <a:rPr lang="en-US" sz="1800" b="1" dirty="0">
                          <a:effectLst/>
                          <a:latin typeface="Times New Roman" panose="02020603050405020304" pitchFamily="18" charset="0"/>
                          <a:ea typeface="FrutigerLTStd-Light"/>
                          <a:cs typeface="Arial" panose="020B0604020202020204" pitchFamily="34" charset="0"/>
                        </a:rPr>
                        <a:t>In patients with ACHD who are at high risk for thromboembolic events, contraceptive agents that contain estrogen are potentially harmful.</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0291" marR="602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07229784"/>
                  </a:ext>
                </a:extLst>
              </a:tr>
            </a:tbl>
          </a:graphicData>
        </a:graphic>
      </p:graphicFrame>
    </p:spTree>
    <p:extLst>
      <p:ext uri="{BB962C8B-B14F-4D97-AF65-F5344CB8AC3E}">
        <p14:creationId xmlns:p14="http://schemas.microsoft.com/office/powerpoint/2010/main" val="26849483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77</a:t>
            </a:fld>
            <a:endParaRPr lang="en-US" dirty="0"/>
          </a:p>
        </p:txBody>
      </p:sp>
      <p:sp>
        <p:nvSpPr>
          <p:cNvPr id="2" name="TextBox 1">
            <a:extLst>
              <a:ext uri="{FF2B5EF4-FFF2-40B4-BE49-F238E27FC236}">
                <a16:creationId xmlns:a16="http://schemas.microsoft.com/office/drawing/2014/main" id="{BA3A1A1B-9DDC-D23D-011B-F9CC1994F9F6}"/>
              </a:ext>
            </a:extLst>
          </p:cNvPr>
          <p:cNvSpPr txBox="1"/>
          <p:nvPr/>
        </p:nvSpPr>
        <p:spPr>
          <a:xfrm>
            <a:off x="3841781" y="457200"/>
            <a:ext cx="6946838" cy="1384995"/>
          </a:xfrm>
          <a:prstGeom prst="rect">
            <a:avLst/>
          </a:prstGeom>
          <a:noFill/>
        </p:spPr>
        <p:txBody>
          <a:bodyPr wrap="square">
            <a:spAutoFit/>
          </a:bodyPr>
          <a:lstStyle/>
          <a:p>
            <a:r>
              <a:rPr lang="en-US" sz="2800" dirty="0">
                <a:latin typeface="Lub Dub Medium" panose="020B0603030403020204" pitchFamily="34" charset="0"/>
              </a:rPr>
              <a:t>Table 10. Congenital Heart Conditions Considered Significantly High Risk for Maternal Complications in Pregnancy*</a:t>
            </a:r>
          </a:p>
        </p:txBody>
      </p:sp>
      <p:graphicFrame>
        <p:nvGraphicFramePr>
          <p:cNvPr id="3" name="Table 2">
            <a:extLst>
              <a:ext uri="{FF2B5EF4-FFF2-40B4-BE49-F238E27FC236}">
                <a16:creationId xmlns:a16="http://schemas.microsoft.com/office/drawing/2014/main" id="{F0F4BE21-4023-203B-A6BB-2003DB79D714}"/>
              </a:ext>
            </a:extLst>
          </p:cNvPr>
          <p:cNvGraphicFramePr>
            <a:graphicFrameLocks noGrp="1"/>
          </p:cNvGraphicFramePr>
          <p:nvPr>
            <p:extLst>
              <p:ext uri="{D42A27DB-BD31-4B8C-83A1-F6EECF244321}">
                <p14:modId xmlns:p14="http://schemas.microsoft.com/office/powerpoint/2010/main" val="1440137308"/>
              </p:ext>
            </p:extLst>
          </p:nvPr>
        </p:nvGraphicFramePr>
        <p:xfrm>
          <a:off x="2705100" y="1981200"/>
          <a:ext cx="9220200" cy="5070856"/>
        </p:xfrm>
        <a:graphic>
          <a:graphicData uri="http://schemas.openxmlformats.org/drawingml/2006/table">
            <a:tbl>
              <a:tblPr firstRow="1" firstCol="1" bandRow="1"/>
              <a:tblGrid>
                <a:gridCol w="9220200">
                  <a:extLst>
                    <a:ext uri="{9D8B030D-6E8A-4147-A177-3AD203B41FA5}">
                      <a16:colId xmlns:a16="http://schemas.microsoft.com/office/drawing/2014/main" val="16511616"/>
                    </a:ext>
                  </a:extLst>
                </a:gridCol>
              </a:tblGrid>
              <a:tr h="0">
                <a:tc>
                  <a:txBody>
                    <a:bodyPr/>
                    <a:lstStyle/>
                    <a:p>
                      <a:pPr marL="0" marR="0" algn="ctr">
                        <a:lnSpc>
                          <a:spcPct val="150000"/>
                        </a:lnSpc>
                        <a:spcAft>
                          <a:spcPts val="800"/>
                        </a:spcAft>
                        <a:buNone/>
                      </a:pPr>
                      <a:r>
                        <a:rPr lang="en-US" sz="1800" b="1">
                          <a:effectLst/>
                          <a:latin typeface="Times New Roman" panose="02020603050405020304" pitchFamily="18" charset="0"/>
                          <a:ea typeface="Times New Roman" panose="02020603050405020304" pitchFamily="18" charset="0"/>
                        </a:rPr>
                        <a:t>Congenital Heart Lesions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4355815"/>
                  </a:ext>
                </a:extLst>
              </a:tr>
              <a:tr h="0">
                <a:tc>
                  <a:txBody>
                    <a:bodyPr/>
                    <a:lstStyle/>
                    <a:p>
                      <a:pPr marL="0" marR="0">
                        <a:lnSpc>
                          <a:spcPct val="150000"/>
                        </a:lnSpc>
                        <a:spcAft>
                          <a:spcPts val="800"/>
                        </a:spcAft>
                        <a:buNone/>
                      </a:pPr>
                      <a:r>
                        <a:rPr lang="en-US" sz="1800">
                          <a:effectLst/>
                          <a:latin typeface="Times New Roman" panose="02020603050405020304" pitchFamily="18" charset="0"/>
                          <a:ea typeface="Times New Roman" panose="02020603050405020304" pitchFamily="18" charset="0"/>
                        </a:rPr>
                        <a:t>Severe, symptomatic, left-sided obstructive lesions (mitral stenosis, subaortic and aortic stenosis)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3670607"/>
                  </a:ext>
                </a:extLst>
              </a:tr>
              <a:tr h="0">
                <a:tc>
                  <a:txBody>
                    <a:bodyPr/>
                    <a:lstStyle/>
                    <a:p>
                      <a:pPr marL="0" marR="0">
                        <a:lnSpc>
                          <a:spcPct val="150000"/>
                        </a:lnSpc>
                        <a:spcAft>
                          <a:spcPts val="800"/>
                        </a:spcAft>
                        <a:buNone/>
                      </a:pPr>
                      <a:r>
                        <a:rPr lang="en-US" sz="1800">
                          <a:effectLst/>
                          <a:latin typeface="Times New Roman" panose="02020603050405020304" pitchFamily="18" charset="0"/>
                          <a:ea typeface="Times New Roman" panose="02020603050405020304" pitchFamily="18" charset="0"/>
                        </a:rPr>
                        <a:t>Severe native coarctation or recoarctation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2751099"/>
                  </a:ext>
                </a:extLst>
              </a:tr>
              <a:tr h="0">
                <a:tc>
                  <a:txBody>
                    <a:bodyPr/>
                    <a:lstStyle/>
                    <a:p>
                      <a:pPr marL="0" marR="0">
                        <a:lnSpc>
                          <a:spcPct val="150000"/>
                        </a:lnSpc>
                        <a:spcAft>
                          <a:spcPts val="800"/>
                        </a:spcAft>
                        <a:buNone/>
                      </a:pPr>
                      <a:r>
                        <a:rPr lang="en-US" sz="1800">
                          <a:effectLst/>
                          <a:latin typeface="Times New Roman" panose="02020603050405020304" pitchFamily="18" charset="0"/>
                          <a:ea typeface="Times New Roman" panose="02020603050405020304" pitchFamily="18" charset="0"/>
                        </a:rPr>
                        <a:t>Cyanotic congenital heart disease or Eisenmenger syndrome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4099936"/>
                  </a:ext>
                </a:extLst>
              </a:tr>
              <a:tr h="0">
                <a:tc>
                  <a:txBody>
                    <a:bodyPr/>
                    <a:lstStyle/>
                    <a:p>
                      <a:pPr marL="0" marR="0">
                        <a:lnSpc>
                          <a:spcPct val="150000"/>
                        </a:lnSpc>
                        <a:spcAft>
                          <a:spcPts val="800"/>
                        </a:spcAft>
                        <a:buNone/>
                      </a:pPr>
                      <a:r>
                        <a:rPr lang="en-US" sz="1800">
                          <a:effectLst/>
                          <a:latin typeface="Times New Roman" panose="02020603050405020304" pitchFamily="18" charset="0"/>
                          <a:ea typeface="Times New Roman" panose="02020603050405020304" pitchFamily="18" charset="0"/>
                        </a:rPr>
                        <a:t>Fontan physiology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6699436"/>
                  </a:ext>
                </a:extLst>
              </a:tr>
              <a:tr h="0">
                <a:tc>
                  <a:txBody>
                    <a:bodyPr/>
                    <a:lstStyle/>
                    <a:p>
                      <a:pPr marL="0" marR="0">
                        <a:lnSpc>
                          <a:spcPct val="150000"/>
                        </a:lnSpc>
                        <a:spcAft>
                          <a:spcPts val="800"/>
                        </a:spcAft>
                        <a:buNone/>
                      </a:pPr>
                      <a:r>
                        <a:rPr lang="en-US" sz="1800">
                          <a:effectLst/>
                          <a:latin typeface="Times New Roman" panose="02020603050405020304" pitchFamily="18" charset="0"/>
                          <a:ea typeface="Times New Roman" panose="02020603050405020304" pitchFamily="18" charset="0"/>
                        </a:rPr>
                        <a:t>Systemic right ventricle with at least moderately depressed ventricular function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1386169"/>
                  </a:ext>
                </a:extLst>
              </a:tr>
              <a:tr h="0">
                <a:tc>
                  <a:txBody>
                    <a:bodyPr/>
                    <a:lstStyle/>
                    <a:p>
                      <a:pPr marL="0" marR="0" algn="ctr">
                        <a:lnSpc>
                          <a:spcPct val="150000"/>
                        </a:lnSpc>
                        <a:spcAft>
                          <a:spcPts val="800"/>
                        </a:spcAft>
                        <a:buNone/>
                      </a:pPr>
                      <a:r>
                        <a:rPr lang="en-US" sz="1800" b="1">
                          <a:effectLst/>
                          <a:latin typeface="Times New Roman" panose="02020603050405020304" pitchFamily="18" charset="0"/>
                          <a:ea typeface="Times New Roman" panose="02020603050405020304" pitchFamily="18" charset="0"/>
                        </a:rPr>
                        <a:t>Other Factors/Conditions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40787141"/>
                  </a:ext>
                </a:extLst>
              </a:tr>
              <a:tr h="0">
                <a:tc>
                  <a:txBody>
                    <a:bodyPr/>
                    <a:lstStyle/>
                    <a:p>
                      <a:pPr marL="0" marR="0">
                        <a:lnSpc>
                          <a:spcPct val="150000"/>
                        </a:lnSpc>
                        <a:spcAft>
                          <a:spcPts val="800"/>
                        </a:spcAft>
                        <a:buNone/>
                      </a:pPr>
                      <a:r>
                        <a:rPr lang="en-US" sz="1800">
                          <a:effectLst/>
                          <a:latin typeface="Times New Roman" panose="02020603050405020304" pitchFamily="18" charset="0"/>
                          <a:ea typeface="Times New Roman" panose="02020603050405020304" pitchFamily="18" charset="0"/>
                        </a:rPr>
                        <a:t>Advanced New York Heart Association class (III or IV)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45537632"/>
                  </a:ext>
                </a:extLst>
              </a:tr>
              <a:tr h="0">
                <a:tc>
                  <a:txBody>
                    <a:bodyPr/>
                    <a:lstStyle/>
                    <a:p>
                      <a:pPr marL="0" marR="0">
                        <a:lnSpc>
                          <a:spcPct val="150000"/>
                        </a:lnSpc>
                        <a:spcAft>
                          <a:spcPts val="800"/>
                        </a:spcAft>
                        <a:buNone/>
                      </a:pPr>
                      <a:r>
                        <a:rPr lang="en-US" sz="1800">
                          <a:effectLst/>
                          <a:latin typeface="Times New Roman" panose="02020603050405020304" pitchFamily="18" charset="0"/>
                          <a:ea typeface="Times New Roman" panose="02020603050405020304" pitchFamily="18" charset="0"/>
                        </a:rPr>
                        <a:t>Prior adverse cardiac event during pregnancy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30044247"/>
                  </a:ext>
                </a:extLst>
              </a:tr>
              <a:tr h="0">
                <a:tc>
                  <a:txBody>
                    <a:bodyPr/>
                    <a:lstStyle/>
                    <a:p>
                      <a:pPr marL="0" marR="0">
                        <a:lnSpc>
                          <a:spcPct val="150000"/>
                        </a:lnSpc>
                        <a:spcAft>
                          <a:spcPts val="800"/>
                        </a:spcAft>
                        <a:buNone/>
                      </a:pPr>
                      <a:r>
                        <a:rPr lang="en-US" sz="1800">
                          <a:effectLst/>
                          <a:latin typeface="Times New Roman" panose="02020603050405020304" pitchFamily="18" charset="0"/>
                          <a:ea typeface="Times New Roman" panose="02020603050405020304" pitchFamily="18" charset="0"/>
                        </a:rPr>
                        <a:t>Pulmonary arterial hypertension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0555550"/>
                  </a:ext>
                </a:extLst>
              </a:tr>
              <a:tr h="0">
                <a:tc>
                  <a:txBody>
                    <a:bodyPr/>
                    <a:lstStyle/>
                    <a:p>
                      <a:pPr marL="0" marR="0">
                        <a:lnSpc>
                          <a:spcPct val="150000"/>
                        </a:lnSpc>
                        <a:spcAft>
                          <a:spcPts val="800"/>
                        </a:spcAft>
                        <a:buNone/>
                      </a:pPr>
                      <a:r>
                        <a:rPr lang="en-US" sz="1800">
                          <a:effectLst/>
                          <a:latin typeface="Times New Roman" panose="02020603050405020304" pitchFamily="18" charset="0"/>
                          <a:ea typeface="Times New Roman" panose="02020603050405020304" pitchFamily="18" charset="0"/>
                        </a:rPr>
                        <a:t>Significantly decreased systemic ventricular dysfunction (ejection fraction &lt;30%)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29318555"/>
                  </a:ext>
                </a:extLst>
              </a:tr>
              <a:tr h="0">
                <a:tc>
                  <a:txBody>
                    <a:bodyPr/>
                    <a:lstStyle/>
                    <a:p>
                      <a:pPr marL="0" marR="0">
                        <a:lnSpc>
                          <a:spcPct val="150000"/>
                        </a:lnSpc>
                        <a:spcAft>
                          <a:spcPts val="800"/>
                        </a:spcAft>
                        <a:buNone/>
                      </a:pPr>
                      <a:r>
                        <a:rPr lang="en-US" sz="1800">
                          <a:effectLst/>
                          <a:latin typeface="Times New Roman" panose="02020603050405020304" pitchFamily="18" charset="0"/>
                          <a:ea typeface="Times New Roman" panose="02020603050405020304" pitchFamily="18" charset="0"/>
                        </a:rPr>
                        <a:t>Aortopathy (diameter &gt;5 cm or associated with connective tissue disorders)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3634260"/>
                  </a:ext>
                </a:extLst>
              </a:tr>
              <a:tr h="0">
                <a:tc>
                  <a:txBody>
                    <a:bodyPr/>
                    <a:lstStyle/>
                    <a:p>
                      <a:pPr marL="0" marR="0">
                        <a:lnSpc>
                          <a:spcPct val="150000"/>
                        </a:lnSpc>
                        <a:spcAft>
                          <a:spcPts val="800"/>
                        </a:spcAft>
                        <a:buNone/>
                      </a:pPr>
                      <a:r>
                        <a:rPr lang="en-US" sz="1800">
                          <a:effectLst/>
                          <a:latin typeface="Times New Roman" panose="02020603050405020304" pitchFamily="18" charset="0"/>
                          <a:ea typeface="Times New Roman" panose="02020603050405020304" pitchFamily="18" charset="0"/>
                        </a:rPr>
                        <a:t>Mechanical heart valves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7619262"/>
                  </a:ext>
                </a:extLst>
              </a:tr>
              <a:tr h="0">
                <a:tc>
                  <a:txBody>
                    <a:bodyPr/>
                    <a:lstStyle/>
                    <a:p>
                      <a:pPr marL="0" marR="0">
                        <a:lnSpc>
                          <a:spcPct val="150000"/>
                        </a:lnSpc>
                        <a:spcAft>
                          <a:spcPts val="800"/>
                        </a:spcAft>
                        <a:buNone/>
                      </a:pPr>
                      <a:r>
                        <a:rPr lang="en-US" sz="1800" dirty="0">
                          <a:effectLst/>
                          <a:latin typeface="Times New Roman" panose="02020603050405020304" pitchFamily="18" charset="0"/>
                          <a:ea typeface="Times New Roman" panose="02020603050405020304" pitchFamily="18" charset="0"/>
                        </a:rPr>
                        <a:t>Refractory ventricular arrhythmias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320404"/>
                  </a:ext>
                </a:extLst>
              </a:tr>
            </a:tbl>
          </a:graphicData>
        </a:graphic>
      </p:graphicFrame>
      <p:sp>
        <p:nvSpPr>
          <p:cNvPr id="6" name="TextBox 5">
            <a:extLst>
              <a:ext uri="{FF2B5EF4-FFF2-40B4-BE49-F238E27FC236}">
                <a16:creationId xmlns:a16="http://schemas.microsoft.com/office/drawing/2014/main" id="{74D9E888-F8DC-2EBE-4F92-4ADA1768DD91}"/>
              </a:ext>
            </a:extLst>
          </p:cNvPr>
          <p:cNvSpPr txBox="1"/>
          <p:nvPr/>
        </p:nvSpPr>
        <p:spPr>
          <a:xfrm>
            <a:off x="2705100" y="7167860"/>
            <a:ext cx="9220200" cy="461665"/>
          </a:xfrm>
          <a:prstGeom prst="rect">
            <a:avLst/>
          </a:prstGeom>
          <a:noFill/>
        </p:spPr>
        <p:txBody>
          <a:bodyPr wrap="square">
            <a:spAutoFit/>
          </a:bodyPr>
          <a:lstStyle/>
          <a:p>
            <a:r>
              <a:rPr lang="en-US" sz="1200" dirty="0">
                <a:latin typeface="Lub Dub Medium" panose="020B0603030403020204" pitchFamily="34" charset="0"/>
              </a:rPr>
              <a:t>Adapted from Regitz-</a:t>
            </a:r>
            <a:r>
              <a:rPr lang="en-US" sz="1200" dirty="0" err="1">
                <a:latin typeface="Lub Dub Medium" panose="020B0603030403020204" pitchFamily="34" charset="0"/>
              </a:rPr>
              <a:t>Zagrosek</a:t>
            </a:r>
            <a:r>
              <a:rPr lang="en-US" sz="1200" dirty="0">
                <a:latin typeface="Lub Dub Medium" panose="020B0603030403020204" pitchFamily="34" charset="0"/>
              </a:rPr>
              <a:t> et al. by permission of Oxford University Press. Copyright 2018 The European Society of Cardiology and The European Society of Hypertension.</a:t>
            </a:r>
          </a:p>
        </p:txBody>
      </p:sp>
      <p:sp>
        <p:nvSpPr>
          <p:cNvPr id="8" name="TextBox 7">
            <a:extLst>
              <a:ext uri="{FF2B5EF4-FFF2-40B4-BE49-F238E27FC236}">
                <a16:creationId xmlns:a16="http://schemas.microsoft.com/office/drawing/2014/main" id="{D1ABC3A1-B103-AEA4-22B6-F511108836A7}"/>
              </a:ext>
            </a:extLst>
          </p:cNvPr>
          <p:cNvSpPr txBox="1"/>
          <p:nvPr/>
        </p:nvSpPr>
        <p:spPr>
          <a:xfrm>
            <a:off x="12420599" y="6113337"/>
            <a:ext cx="1828800" cy="938719"/>
          </a:xfrm>
          <a:prstGeom prst="rect">
            <a:avLst/>
          </a:prstGeom>
          <a:noFill/>
        </p:spPr>
        <p:txBody>
          <a:bodyPr wrap="square">
            <a:spAutoFit/>
          </a:bodyPr>
          <a:lstStyle/>
          <a:p>
            <a:r>
              <a:rPr lang="en-US" sz="1100" dirty="0">
                <a:latin typeface="Lub Dub Medium" panose="020B0603030403020204" pitchFamily="34" charset="0"/>
              </a:rPr>
              <a:t>*Information adapted from the modified World Health Organization classification system.</a:t>
            </a:r>
          </a:p>
        </p:txBody>
      </p:sp>
    </p:spTree>
    <p:extLst>
      <p:ext uri="{BB962C8B-B14F-4D97-AF65-F5344CB8AC3E}">
        <p14:creationId xmlns:p14="http://schemas.microsoft.com/office/powerpoint/2010/main" val="330091308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169961-74BB-8FE8-C976-3236E5E0D712}"/>
              </a:ext>
            </a:extLst>
          </p:cNvPr>
          <p:cNvSpPr txBox="1"/>
          <p:nvPr/>
        </p:nvSpPr>
        <p:spPr>
          <a:xfrm>
            <a:off x="4794281" y="1447800"/>
            <a:ext cx="5041838" cy="523220"/>
          </a:xfrm>
          <a:prstGeom prst="rect">
            <a:avLst/>
          </a:prstGeom>
          <a:noFill/>
        </p:spPr>
        <p:txBody>
          <a:bodyPr wrap="square">
            <a:spAutoFit/>
          </a:bodyPr>
          <a:lstStyle/>
          <a:p>
            <a:r>
              <a:rPr lang="en-US" sz="2800" dirty="0">
                <a:latin typeface="Lub Dub Medium" panose="020B0603030403020204" pitchFamily="34" charset="0"/>
              </a:rPr>
              <a:t>Ionizing Radiation Exposure </a:t>
            </a:r>
          </a:p>
        </p:txBody>
      </p:sp>
      <p:graphicFrame>
        <p:nvGraphicFramePr>
          <p:cNvPr id="3" name="Table 2">
            <a:extLst>
              <a:ext uri="{FF2B5EF4-FFF2-40B4-BE49-F238E27FC236}">
                <a16:creationId xmlns:a16="http://schemas.microsoft.com/office/drawing/2014/main" id="{D9B8A821-5127-9D42-E888-F379EF0C4262}"/>
              </a:ext>
            </a:extLst>
          </p:cNvPr>
          <p:cNvGraphicFramePr>
            <a:graphicFrameLocks noGrp="1"/>
          </p:cNvGraphicFramePr>
          <p:nvPr>
            <p:extLst>
              <p:ext uri="{D42A27DB-BD31-4B8C-83A1-F6EECF244321}">
                <p14:modId xmlns:p14="http://schemas.microsoft.com/office/powerpoint/2010/main" val="1893050524"/>
              </p:ext>
            </p:extLst>
          </p:nvPr>
        </p:nvGraphicFramePr>
        <p:xfrm>
          <a:off x="2989421" y="2599991"/>
          <a:ext cx="8651558" cy="3029618"/>
        </p:xfrm>
        <a:graphic>
          <a:graphicData uri="http://schemas.openxmlformats.org/drawingml/2006/table">
            <a:tbl>
              <a:tblPr firstRow="1" firstCol="1" bandRow="1"/>
              <a:tblGrid>
                <a:gridCol w="965337">
                  <a:extLst>
                    <a:ext uri="{9D8B030D-6E8A-4147-A177-3AD203B41FA5}">
                      <a16:colId xmlns:a16="http://schemas.microsoft.com/office/drawing/2014/main" val="960075479"/>
                    </a:ext>
                  </a:extLst>
                </a:gridCol>
                <a:gridCol w="970016">
                  <a:extLst>
                    <a:ext uri="{9D8B030D-6E8A-4147-A177-3AD203B41FA5}">
                      <a16:colId xmlns:a16="http://schemas.microsoft.com/office/drawing/2014/main" val="1065222091"/>
                    </a:ext>
                  </a:extLst>
                </a:gridCol>
                <a:gridCol w="6716205">
                  <a:extLst>
                    <a:ext uri="{9D8B030D-6E8A-4147-A177-3AD203B41FA5}">
                      <a16:colId xmlns:a16="http://schemas.microsoft.com/office/drawing/2014/main" val="3463843848"/>
                    </a:ext>
                  </a:extLst>
                </a:gridCol>
              </a:tblGrid>
              <a:tr h="1126321">
                <a:tc>
                  <a:txBody>
                    <a:bodyPr/>
                    <a:lstStyle/>
                    <a:p>
                      <a:pPr marL="457200" marR="0" indent="-228600" algn="l">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457200" marR="0" indent="-228600" algn="ctr">
                        <a:lnSpc>
                          <a:spcPct val="100000"/>
                        </a:lnSpc>
                        <a:spcAft>
                          <a:spcPts val="800"/>
                        </a:spcAft>
                        <a:buNone/>
                      </a:pPr>
                      <a:r>
                        <a:rPr lang="en-US" sz="1800" b="1" dirty="0">
                          <a:effectLst/>
                          <a:latin typeface="Times New Roman" panose="02020603050405020304" pitchFamily="18" charset="0"/>
                          <a:ea typeface="Calibri" panose="020F0502020204030204" pitchFamily="34" charset="0"/>
                          <a:cs typeface="Arial" panose="020B0604020202020204" pitchFamily="34" charset="0"/>
                        </a:rPr>
                        <a:t>Recommendation for Ionizing Radiation Exposure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457200" marR="0" indent="-228600" algn="ctr">
                        <a:lnSpc>
                          <a:spcPct val="10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Referenced studies that support recommendation are summarized in the Evidence Table.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637751715"/>
                  </a:ext>
                </a:extLst>
              </a:tr>
              <a:tr h="566564">
                <a:tc>
                  <a:txBody>
                    <a:bodyPr/>
                    <a:lstStyle/>
                    <a:p>
                      <a:pPr marL="219710" marR="0" indent="-21971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COR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1971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LOE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marR="0" indent="-22860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Recommendation</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469825"/>
                  </a:ext>
                </a:extLst>
              </a:tr>
              <a:tr h="1336733">
                <a:tc>
                  <a:txBody>
                    <a:bodyPr/>
                    <a:lstStyle/>
                    <a:p>
                      <a:pPr marL="457200" marR="0" indent="-228600" algn="l">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457200" marR="0" indent="-228600" algn="ctr">
                        <a:lnSpc>
                          <a:spcPct val="2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gn="l">
                        <a:lnSpc>
                          <a:spcPct val="100000"/>
                        </a:lnSpc>
                        <a:spcAft>
                          <a:spcPts val="800"/>
                        </a:spcAft>
                        <a:buFont typeface="+mj-lt"/>
                        <a:buAutoNum type="arabicPeriod"/>
                      </a:pPr>
                      <a:r>
                        <a:rPr lang="en-US" sz="1800" b="1" dirty="0">
                          <a:effectLst/>
                          <a:latin typeface="Times New Roman" panose="02020603050405020304" pitchFamily="18" charset="0"/>
                          <a:ea typeface="FrutigerLTStd-Light"/>
                          <a:cs typeface="Arial" panose="020B0604020202020204" pitchFamily="34" charset="0"/>
                        </a:rPr>
                        <a:t>In adults with congenital heart disease, processes to limit radiation exposure during imaging and cardiovascular procedures are recommended to reduce the lifetime risk for cancer.</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6546659"/>
                  </a:ext>
                </a:extLst>
              </a:tr>
            </a:tbl>
          </a:graphicData>
        </a:graphic>
      </p:graphicFrame>
    </p:spTree>
    <p:extLst>
      <p:ext uri="{BB962C8B-B14F-4D97-AF65-F5344CB8AC3E}">
        <p14:creationId xmlns:p14="http://schemas.microsoft.com/office/powerpoint/2010/main" val="34859329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79</a:t>
            </a:fld>
            <a:endParaRPr lang="en-US" dirty="0"/>
          </a:p>
        </p:txBody>
      </p:sp>
      <p:sp>
        <p:nvSpPr>
          <p:cNvPr id="2" name="TextBox 1">
            <a:extLst>
              <a:ext uri="{FF2B5EF4-FFF2-40B4-BE49-F238E27FC236}">
                <a16:creationId xmlns:a16="http://schemas.microsoft.com/office/drawing/2014/main" id="{B4E942EC-5BC5-67E6-1D85-6B4B09E64790}"/>
              </a:ext>
            </a:extLst>
          </p:cNvPr>
          <p:cNvSpPr txBox="1"/>
          <p:nvPr/>
        </p:nvSpPr>
        <p:spPr>
          <a:xfrm>
            <a:off x="5864239" y="1143000"/>
            <a:ext cx="2901919" cy="523220"/>
          </a:xfrm>
          <a:prstGeom prst="rect">
            <a:avLst/>
          </a:prstGeom>
          <a:noFill/>
        </p:spPr>
        <p:txBody>
          <a:bodyPr wrap="square">
            <a:spAutoFit/>
          </a:bodyPr>
          <a:lstStyle/>
          <a:p>
            <a:r>
              <a:rPr lang="en-US" sz="2800" dirty="0">
                <a:latin typeface="Lub Dub Medium" panose="020B0603030403020204" pitchFamily="34" charset="0"/>
              </a:rPr>
              <a:t>Exercise Testing</a:t>
            </a:r>
          </a:p>
        </p:txBody>
      </p:sp>
      <p:graphicFrame>
        <p:nvGraphicFramePr>
          <p:cNvPr id="3" name="Table 2">
            <a:extLst>
              <a:ext uri="{FF2B5EF4-FFF2-40B4-BE49-F238E27FC236}">
                <a16:creationId xmlns:a16="http://schemas.microsoft.com/office/drawing/2014/main" id="{D189F951-2BD7-97A8-D640-C2B8CB58BCAF}"/>
              </a:ext>
            </a:extLst>
          </p:cNvPr>
          <p:cNvGraphicFramePr>
            <a:graphicFrameLocks noGrp="1"/>
          </p:cNvGraphicFramePr>
          <p:nvPr>
            <p:extLst>
              <p:ext uri="{D42A27DB-BD31-4B8C-83A1-F6EECF244321}">
                <p14:modId xmlns:p14="http://schemas.microsoft.com/office/powerpoint/2010/main" val="567694463"/>
              </p:ext>
            </p:extLst>
          </p:nvPr>
        </p:nvGraphicFramePr>
        <p:xfrm>
          <a:off x="2933699" y="2019570"/>
          <a:ext cx="8763000" cy="4190460"/>
        </p:xfrm>
        <a:graphic>
          <a:graphicData uri="http://schemas.openxmlformats.org/drawingml/2006/table">
            <a:tbl>
              <a:tblPr firstRow="1" firstCol="1" bandRow="1"/>
              <a:tblGrid>
                <a:gridCol w="1082245">
                  <a:extLst>
                    <a:ext uri="{9D8B030D-6E8A-4147-A177-3AD203B41FA5}">
                      <a16:colId xmlns:a16="http://schemas.microsoft.com/office/drawing/2014/main" val="1599916262"/>
                    </a:ext>
                  </a:extLst>
                </a:gridCol>
                <a:gridCol w="969707">
                  <a:extLst>
                    <a:ext uri="{9D8B030D-6E8A-4147-A177-3AD203B41FA5}">
                      <a16:colId xmlns:a16="http://schemas.microsoft.com/office/drawing/2014/main" val="489563052"/>
                    </a:ext>
                  </a:extLst>
                </a:gridCol>
                <a:gridCol w="6711048">
                  <a:extLst>
                    <a:ext uri="{9D8B030D-6E8A-4147-A177-3AD203B41FA5}">
                      <a16:colId xmlns:a16="http://schemas.microsoft.com/office/drawing/2014/main" val="3402166747"/>
                    </a:ext>
                  </a:extLst>
                </a:gridCol>
              </a:tblGrid>
              <a:tr h="1080949">
                <a:tc>
                  <a:txBody>
                    <a:bodyPr/>
                    <a:lstStyle/>
                    <a:p>
                      <a:pPr>
                        <a:buNone/>
                      </a:pPr>
                      <a:endParaRPr lang="en-US" sz="1800">
                        <a:effectLst/>
                        <a:latin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0000"/>
                        </a:lnSpc>
                        <a:spcAft>
                          <a:spcPts val="800"/>
                        </a:spcAft>
                        <a:buNone/>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Recommendations for Exercise Testing</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lnSpc>
                          <a:spcPct val="100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Referenced studies that support recommendations are summarized in the Evidence Table.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446519439"/>
                  </a:ext>
                </a:extLst>
              </a:tr>
              <a:tr h="543741">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COR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LOE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Recommendations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3361557"/>
                  </a:ext>
                </a:extLst>
              </a:tr>
              <a:tr h="1282885">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patients with ACHD, CPET can be useful for establishing a baseline functional assessment, guiding clinical care, stratifying risk for major adverse cardiovascular events, and ongoing surveillance.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9012383"/>
                  </a:ext>
                </a:extLst>
              </a:tr>
              <a:tr h="1282885">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patients with ACHD and established PAH, or in those unable to perform CPET yielding reliable diagnostic information, a 6-minute walk test can be useful to objectively assess symptom severity, functional capacity, and response to therapy.</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8876711"/>
                  </a:ext>
                </a:extLst>
              </a:tr>
            </a:tbl>
          </a:graphicData>
        </a:graphic>
      </p:graphicFrame>
    </p:spTree>
    <p:extLst>
      <p:ext uri="{BB962C8B-B14F-4D97-AF65-F5344CB8AC3E}">
        <p14:creationId xmlns:p14="http://schemas.microsoft.com/office/powerpoint/2010/main" val="3950691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89B9A-6F62-EE0E-4C15-76B90E4EDA1A}"/>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9C1E8C7C-6678-5AFC-047F-B5AD55A41D90}"/>
              </a:ext>
            </a:extLst>
          </p:cNvPr>
          <p:cNvSpPr>
            <a:spLocks noGrp="1"/>
          </p:cNvSpPr>
          <p:nvPr/>
        </p:nvSpPr>
        <p:spPr>
          <a:xfrm>
            <a:off x="4133850" y="228600"/>
            <a:ext cx="636270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 What Is New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3F6A0B54-1966-F42F-C123-937EF19E305D}"/>
              </a:ext>
            </a:extLst>
          </p:cNvPr>
          <p:cNvGraphicFramePr>
            <a:graphicFrameLocks noGrp="1"/>
          </p:cNvGraphicFramePr>
          <p:nvPr>
            <p:extLst>
              <p:ext uri="{D42A27DB-BD31-4B8C-83A1-F6EECF244321}">
                <p14:modId xmlns:p14="http://schemas.microsoft.com/office/powerpoint/2010/main" val="277519370"/>
              </p:ext>
            </p:extLst>
          </p:nvPr>
        </p:nvGraphicFramePr>
        <p:xfrm>
          <a:off x="1219200" y="1234440"/>
          <a:ext cx="12192000" cy="5760720"/>
        </p:xfrm>
        <a:graphic>
          <a:graphicData uri="http://schemas.openxmlformats.org/drawingml/2006/table">
            <a:tbl>
              <a:tblPr firstRow="1" firstCol="1" bandRow="1"/>
              <a:tblGrid>
                <a:gridCol w="1621343">
                  <a:extLst>
                    <a:ext uri="{9D8B030D-6E8A-4147-A177-3AD203B41FA5}">
                      <a16:colId xmlns:a16="http://schemas.microsoft.com/office/drawing/2014/main" val="547019660"/>
                    </a:ext>
                  </a:extLst>
                </a:gridCol>
                <a:gridCol w="2253911">
                  <a:extLst>
                    <a:ext uri="{9D8B030D-6E8A-4147-A177-3AD203B41FA5}">
                      <a16:colId xmlns:a16="http://schemas.microsoft.com/office/drawing/2014/main" val="1239475201"/>
                    </a:ext>
                  </a:extLst>
                </a:gridCol>
                <a:gridCol w="3422015">
                  <a:extLst>
                    <a:ext uri="{9D8B030D-6E8A-4147-A177-3AD203B41FA5}">
                      <a16:colId xmlns:a16="http://schemas.microsoft.com/office/drawing/2014/main" val="2666198405"/>
                    </a:ext>
                  </a:extLst>
                </a:gridCol>
                <a:gridCol w="4894731">
                  <a:extLst>
                    <a:ext uri="{9D8B030D-6E8A-4147-A177-3AD203B41FA5}">
                      <a16:colId xmlns:a16="http://schemas.microsoft.com/office/drawing/2014/main" val="3213386387"/>
                    </a:ext>
                  </a:extLst>
                </a:gridCol>
              </a:tblGrid>
              <a:tr h="2421797">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Revised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1811" marR="41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4.1.1. Atrial Septal Defect</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1811" marR="41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2b: Percutaneous or surgical closure may be considered for adults with ASD when net left-to-right shunt (Qp:Qs) is ≥1.5:1, pulmonary artery (PA) systolic pressure is ≥50% of systemic arterial systolic pressure, and/or pulmonary vascular resistance (PVR) is greater than one-third of the systemic resistance.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1811" marR="41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1: In adults with an isolated unrepaired secundum ASD, transcatheter closure is usually preferred to surgical repair to reduce length of stay and recovery time.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1811" marR="41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0632666"/>
                  </a:ext>
                </a:extLst>
              </a:tr>
              <a:tr h="990925">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1811" marR="41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4.1.1. Atrial Septal Defect</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1811" marR="41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1811" marR="41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1: In adults with an unrepaired ASD and evidence of (or strong suspicion for) paradoxical embolism, ASD closure is recommended to prevent recurrent embolism.</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1811" marR="41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67967108"/>
                  </a:ext>
                </a:extLst>
              </a:tr>
              <a:tr h="1808566">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1811" marR="41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4.1.1. Atrial Septal Defect</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1811" marR="41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1811" marR="41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COR 2a: In adults with an unrepaired ASD, significant left-to-right shunt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Qp:Qs</a:t>
                      </a:r>
                      <a:r>
                        <a:rPr lang="en-US" sz="1800" dirty="0">
                          <a:effectLst/>
                          <a:latin typeface="Times New Roman" panose="02020603050405020304" pitchFamily="18" charset="0"/>
                          <a:ea typeface="Calibri" panose="020F0502020204030204" pitchFamily="34" charset="0"/>
                          <a:cs typeface="Arial" panose="020B0604020202020204" pitchFamily="34" charset="0"/>
                        </a:rPr>
                        <a:t> ≥1.5), right ventricular (RV) dilation, PAH (PVR 5-8 Wood units), and without significant left ventricular (LV) disease, closure can be beneficial if PVR &lt;5 Wood units can be achieved with targeted PAH therapy, to improve medium-term functional status.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1811" marR="41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8842357"/>
                  </a:ext>
                </a:extLst>
              </a:tr>
            </a:tbl>
          </a:graphicData>
        </a:graphic>
      </p:graphicFrame>
    </p:spTree>
    <p:extLst>
      <p:ext uri="{BB962C8B-B14F-4D97-AF65-F5344CB8AC3E}">
        <p14:creationId xmlns:p14="http://schemas.microsoft.com/office/powerpoint/2010/main" val="155145992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5CDD42-08DD-9D7C-85B9-98AABFF729C9}"/>
              </a:ext>
            </a:extLst>
          </p:cNvPr>
          <p:cNvSpPr txBox="1"/>
          <p:nvPr/>
        </p:nvSpPr>
        <p:spPr>
          <a:xfrm>
            <a:off x="4913320" y="838200"/>
            <a:ext cx="4803760" cy="954107"/>
          </a:xfrm>
          <a:prstGeom prst="rect">
            <a:avLst/>
          </a:prstGeom>
          <a:noFill/>
        </p:spPr>
        <p:txBody>
          <a:bodyPr wrap="square">
            <a:spAutoFit/>
          </a:bodyPr>
          <a:lstStyle/>
          <a:p>
            <a:r>
              <a:rPr lang="en-US" sz="2800" dirty="0">
                <a:latin typeface="Lub Dub Medium" panose="020B0603030403020204" pitchFamily="34" charset="0"/>
              </a:rPr>
              <a:t>Physical Activity, Exercise, and Sports Participation</a:t>
            </a:r>
          </a:p>
        </p:txBody>
      </p:sp>
      <p:graphicFrame>
        <p:nvGraphicFramePr>
          <p:cNvPr id="3" name="Table 2">
            <a:extLst>
              <a:ext uri="{FF2B5EF4-FFF2-40B4-BE49-F238E27FC236}">
                <a16:creationId xmlns:a16="http://schemas.microsoft.com/office/drawing/2014/main" id="{BF4EBACC-0A26-2EA8-FC49-D9D7E7D7205C}"/>
              </a:ext>
            </a:extLst>
          </p:cNvPr>
          <p:cNvGraphicFramePr>
            <a:graphicFrameLocks noGrp="1"/>
          </p:cNvGraphicFramePr>
          <p:nvPr>
            <p:extLst>
              <p:ext uri="{D42A27DB-BD31-4B8C-83A1-F6EECF244321}">
                <p14:modId xmlns:p14="http://schemas.microsoft.com/office/powerpoint/2010/main" val="1122160483"/>
              </p:ext>
            </p:extLst>
          </p:nvPr>
        </p:nvGraphicFramePr>
        <p:xfrm>
          <a:off x="2324100" y="2133600"/>
          <a:ext cx="9982200" cy="4714007"/>
        </p:xfrm>
        <a:graphic>
          <a:graphicData uri="http://schemas.openxmlformats.org/drawingml/2006/table">
            <a:tbl>
              <a:tblPr firstRow="1" firstCol="1" bandRow="1"/>
              <a:tblGrid>
                <a:gridCol w="1257300">
                  <a:extLst>
                    <a:ext uri="{9D8B030D-6E8A-4147-A177-3AD203B41FA5}">
                      <a16:colId xmlns:a16="http://schemas.microsoft.com/office/drawing/2014/main" val="1513177973"/>
                    </a:ext>
                  </a:extLst>
                </a:gridCol>
                <a:gridCol w="1145308">
                  <a:extLst>
                    <a:ext uri="{9D8B030D-6E8A-4147-A177-3AD203B41FA5}">
                      <a16:colId xmlns:a16="http://schemas.microsoft.com/office/drawing/2014/main" val="122808844"/>
                    </a:ext>
                  </a:extLst>
                </a:gridCol>
                <a:gridCol w="7579592">
                  <a:extLst>
                    <a:ext uri="{9D8B030D-6E8A-4147-A177-3AD203B41FA5}">
                      <a16:colId xmlns:a16="http://schemas.microsoft.com/office/drawing/2014/main" val="2230485519"/>
                    </a:ext>
                  </a:extLst>
                </a:gridCol>
              </a:tblGrid>
              <a:tr h="873347">
                <a:tc>
                  <a:txBody>
                    <a:bodyPr/>
                    <a:lstStyle/>
                    <a:p>
                      <a:pPr>
                        <a:buNone/>
                      </a:pPr>
                      <a:endParaRPr lang="en-US" sz="1800">
                        <a:effectLst/>
                        <a:latin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0000"/>
                        </a:lnSpc>
                        <a:spcAft>
                          <a:spcPts val="800"/>
                        </a:spcAft>
                        <a:buNone/>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Recommendations for Physical Activity, Exercise, and Sports Participation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lnSpc>
                          <a:spcPct val="100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Referenced studies that support recommendations are summarized in the Evidence Table.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262820145"/>
                  </a:ext>
                </a:extLst>
              </a:tr>
              <a:tr h="308107">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COR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LOE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Recommendations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80331396"/>
                  </a:ext>
                </a:extLst>
              </a:tr>
              <a:tr h="871379">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Patients with ACHD should have their activity levels assessed at regular intervals to receive counseling about the types and intensity of exercise appropriate to their clinical status.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84261573"/>
                  </a:ext>
                </a:extLst>
              </a:tr>
              <a:tr h="671626">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patients with ACHD, exercise training and cardiac rehabilitation can be useful to increase exercise capacity.</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62628981"/>
                  </a:ext>
                </a:extLst>
              </a:tr>
              <a:tr h="671626">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3"/>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patients with ACHD, CPET can be useful to guide physical activity recommendations.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07148832"/>
                  </a:ext>
                </a:extLst>
              </a:tr>
              <a:tr h="1160955">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C-EO</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4"/>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patients with ACHD, participation in competitive sports is reasonable following a comprehensive evaluation by an ACHD specialist that incorporates functional status and individualized assessment of risks and benefits.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1199271"/>
                  </a:ext>
                </a:extLst>
              </a:tr>
            </a:tbl>
          </a:graphicData>
        </a:graphic>
      </p:graphicFrame>
    </p:spTree>
    <p:extLst>
      <p:ext uri="{BB962C8B-B14F-4D97-AF65-F5344CB8AC3E}">
        <p14:creationId xmlns:p14="http://schemas.microsoft.com/office/powerpoint/2010/main" val="40965215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277E726-C75A-F782-CBD7-B6DBCD0199F5}"/>
              </a:ext>
            </a:extLst>
          </p:cNvPr>
          <p:cNvSpPr>
            <a:spLocks noGrp="1"/>
          </p:cNvSpPr>
          <p:nvPr>
            <p:ph type="sldNum" sz="quarter" idx="4"/>
          </p:nvPr>
        </p:nvSpPr>
        <p:spPr/>
        <p:txBody>
          <a:bodyPr/>
          <a:lstStyle/>
          <a:p>
            <a:fld id="{01CD3B2E-BC1C-6C4D-9D91-A67B950EE325}" type="slidenum">
              <a:rPr lang="en-US" smtClean="0"/>
              <a:pPr/>
              <a:t>81</a:t>
            </a:fld>
            <a:endParaRPr lang="en-US" dirty="0"/>
          </a:p>
        </p:txBody>
      </p:sp>
      <p:sp>
        <p:nvSpPr>
          <p:cNvPr id="6" name="TextBox 5">
            <a:extLst>
              <a:ext uri="{FF2B5EF4-FFF2-40B4-BE49-F238E27FC236}">
                <a16:creationId xmlns:a16="http://schemas.microsoft.com/office/drawing/2014/main" id="{48DC89C6-A3F3-330B-25CE-CFF78FF30B9B}"/>
              </a:ext>
            </a:extLst>
          </p:cNvPr>
          <p:cNvSpPr txBox="1"/>
          <p:nvPr/>
        </p:nvSpPr>
        <p:spPr>
          <a:xfrm>
            <a:off x="4191000" y="3253026"/>
            <a:ext cx="6248400" cy="861774"/>
          </a:xfrm>
          <a:prstGeom prst="rect">
            <a:avLst/>
          </a:prstGeom>
          <a:noFill/>
        </p:spPr>
        <p:txBody>
          <a:bodyPr wrap="square">
            <a:spAutoFit/>
          </a:bodyPr>
          <a:lstStyle/>
          <a:p>
            <a:r>
              <a:rPr lang="en-US" sz="5000" dirty="0">
                <a:latin typeface="Lub Dub Heavy" panose="020B0903030403020204" pitchFamily="34" charset="0"/>
              </a:rPr>
              <a:t>Specific Conditions</a:t>
            </a:r>
          </a:p>
        </p:txBody>
      </p:sp>
    </p:spTree>
    <p:extLst>
      <p:ext uri="{BB962C8B-B14F-4D97-AF65-F5344CB8AC3E}">
        <p14:creationId xmlns:p14="http://schemas.microsoft.com/office/powerpoint/2010/main" val="28646241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82</a:t>
            </a:fld>
            <a:endParaRPr lang="en-US" dirty="0"/>
          </a:p>
        </p:txBody>
      </p:sp>
      <p:sp>
        <p:nvSpPr>
          <p:cNvPr id="2" name="TextBox 1">
            <a:extLst>
              <a:ext uri="{FF2B5EF4-FFF2-40B4-BE49-F238E27FC236}">
                <a16:creationId xmlns:a16="http://schemas.microsoft.com/office/drawing/2014/main" id="{61D59C91-349E-013F-BBDB-27E4B124AE8D}"/>
              </a:ext>
            </a:extLst>
          </p:cNvPr>
          <p:cNvSpPr txBox="1"/>
          <p:nvPr/>
        </p:nvSpPr>
        <p:spPr>
          <a:xfrm>
            <a:off x="4075119" y="381000"/>
            <a:ext cx="6480161" cy="954107"/>
          </a:xfrm>
          <a:prstGeom prst="rect">
            <a:avLst/>
          </a:prstGeom>
          <a:noFill/>
        </p:spPr>
        <p:txBody>
          <a:bodyPr wrap="square">
            <a:spAutoFit/>
          </a:bodyPr>
          <a:lstStyle/>
          <a:p>
            <a:r>
              <a:rPr lang="en-US" sz="2800" dirty="0">
                <a:latin typeface="Lub Dub Medium" panose="020B0603030403020204" pitchFamily="34" charset="0"/>
              </a:rPr>
              <a:t>Table 11. Isolated Shunt Lesions and Pulmonary Arterial Hypertension</a:t>
            </a:r>
          </a:p>
        </p:txBody>
      </p:sp>
      <p:graphicFrame>
        <p:nvGraphicFramePr>
          <p:cNvPr id="3" name="Table 2">
            <a:extLst>
              <a:ext uri="{FF2B5EF4-FFF2-40B4-BE49-F238E27FC236}">
                <a16:creationId xmlns:a16="http://schemas.microsoft.com/office/drawing/2014/main" id="{DFF1522E-EF5A-9935-68EB-06C00B2C6877}"/>
              </a:ext>
            </a:extLst>
          </p:cNvPr>
          <p:cNvGraphicFramePr>
            <a:graphicFrameLocks noGrp="1"/>
          </p:cNvGraphicFramePr>
          <p:nvPr>
            <p:extLst>
              <p:ext uri="{D42A27DB-BD31-4B8C-83A1-F6EECF244321}">
                <p14:modId xmlns:p14="http://schemas.microsoft.com/office/powerpoint/2010/main" val="356526758"/>
              </p:ext>
            </p:extLst>
          </p:nvPr>
        </p:nvGraphicFramePr>
        <p:xfrm>
          <a:off x="876299" y="1676400"/>
          <a:ext cx="12877799" cy="5359649"/>
        </p:xfrm>
        <a:graphic>
          <a:graphicData uri="http://schemas.openxmlformats.org/drawingml/2006/table">
            <a:tbl>
              <a:tblPr firstRow="1" firstCol="1" bandRow="1"/>
              <a:tblGrid>
                <a:gridCol w="2618879">
                  <a:extLst>
                    <a:ext uri="{9D8B030D-6E8A-4147-A177-3AD203B41FA5}">
                      <a16:colId xmlns:a16="http://schemas.microsoft.com/office/drawing/2014/main" val="4179673064"/>
                    </a:ext>
                  </a:extLst>
                </a:gridCol>
                <a:gridCol w="2280197">
                  <a:extLst>
                    <a:ext uri="{9D8B030D-6E8A-4147-A177-3AD203B41FA5}">
                      <a16:colId xmlns:a16="http://schemas.microsoft.com/office/drawing/2014/main" val="2299951681"/>
                    </a:ext>
                  </a:extLst>
                </a:gridCol>
                <a:gridCol w="2147612">
                  <a:extLst>
                    <a:ext uri="{9D8B030D-6E8A-4147-A177-3AD203B41FA5}">
                      <a16:colId xmlns:a16="http://schemas.microsoft.com/office/drawing/2014/main" val="219521277"/>
                    </a:ext>
                  </a:extLst>
                </a:gridCol>
                <a:gridCol w="3016635">
                  <a:extLst>
                    <a:ext uri="{9D8B030D-6E8A-4147-A177-3AD203B41FA5}">
                      <a16:colId xmlns:a16="http://schemas.microsoft.com/office/drawing/2014/main" val="2575284791"/>
                    </a:ext>
                  </a:extLst>
                </a:gridCol>
                <a:gridCol w="2814476">
                  <a:extLst>
                    <a:ext uri="{9D8B030D-6E8A-4147-A177-3AD203B41FA5}">
                      <a16:colId xmlns:a16="http://schemas.microsoft.com/office/drawing/2014/main" val="279170818"/>
                    </a:ext>
                  </a:extLst>
                </a:gridCol>
              </a:tblGrid>
              <a:tr h="542835">
                <a:tc>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rPr>
                        <a:t>PAH–ACHD Subtype</a:t>
                      </a:r>
                      <a:endParaRPr lang="en-US" sz="1800">
                        <a:effectLst/>
                        <a:latin typeface="Times New Roman" panose="02020603050405020304" pitchFamily="18" charset="0"/>
                        <a:ea typeface="Times New Roman" panose="02020603050405020304" pitchFamily="18" charset="0"/>
                      </a:endParaRPr>
                    </a:p>
                  </a:txBody>
                  <a:tcPr marL="42890" marR="42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rPr>
                        <a:t>Patient Characteristics</a:t>
                      </a:r>
                      <a:endParaRPr lang="en-US" sz="1800">
                        <a:effectLst/>
                        <a:latin typeface="Times New Roman" panose="02020603050405020304" pitchFamily="18" charset="0"/>
                        <a:ea typeface="Times New Roman" panose="02020603050405020304" pitchFamily="18" charset="0"/>
                      </a:endParaRPr>
                    </a:p>
                  </a:txBody>
                  <a:tcPr marL="42890" marR="42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rPr>
                        <a:t>Evidence for Use of Risk Assessment Factors/Tools</a:t>
                      </a:r>
                      <a:endParaRPr lang="en-US" sz="1800">
                        <a:effectLst/>
                        <a:latin typeface="Times New Roman" panose="02020603050405020304" pitchFamily="18" charset="0"/>
                        <a:ea typeface="Times New Roman" panose="02020603050405020304" pitchFamily="18" charset="0"/>
                      </a:endParaRPr>
                    </a:p>
                  </a:txBody>
                  <a:tcPr marL="42890" marR="42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b="1" dirty="0">
                          <a:effectLst/>
                          <a:latin typeface="Times New Roman" panose="02020603050405020304" pitchFamily="18" charset="0"/>
                          <a:ea typeface="Times New Roman" panose="02020603050405020304" pitchFamily="18" charset="0"/>
                        </a:rPr>
                        <a:t>Evidence for Use of PAH-Specific Therapy</a:t>
                      </a:r>
                      <a:endParaRPr lang="en-US" sz="1800" dirty="0">
                        <a:effectLst/>
                        <a:latin typeface="Times New Roman" panose="02020603050405020304" pitchFamily="18" charset="0"/>
                        <a:ea typeface="Times New Roman" panose="02020603050405020304" pitchFamily="18" charset="0"/>
                      </a:endParaRPr>
                    </a:p>
                  </a:txBody>
                  <a:tcPr marL="42890" marR="42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6229136"/>
                  </a:ext>
                </a:extLst>
              </a:tr>
              <a:tr h="542835">
                <a:tc>
                  <a:txBody>
                    <a:bodyPr/>
                    <a:lstStyle/>
                    <a:p>
                      <a:pPr marL="0" marR="0">
                        <a:lnSpc>
                          <a:spcPct val="100000"/>
                        </a:lnSpc>
                        <a:spcAft>
                          <a:spcPts val="800"/>
                        </a:spcAft>
                        <a:buNone/>
                      </a:pPr>
                      <a:r>
                        <a:rPr lang="en-US" sz="1800" b="1">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42890" marR="42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rPr>
                        <a:t>Resting hypoxemia/cyanosis</a:t>
                      </a:r>
                      <a:endParaRPr lang="en-US" sz="1800">
                        <a:effectLst/>
                        <a:latin typeface="Times New Roman" panose="02020603050405020304" pitchFamily="18" charset="0"/>
                        <a:ea typeface="Times New Roman" panose="02020603050405020304" pitchFamily="18" charset="0"/>
                      </a:endParaRPr>
                    </a:p>
                  </a:txBody>
                  <a:tcPr marL="42890" marR="42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rPr>
                        <a:t>Typical defect size</a:t>
                      </a:r>
                      <a:endParaRPr lang="en-US" sz="1800">
                        <a:effectLst/>
                        <a:latin typeface="Times New Roman" panose="02020603050405020304" pitchFamily="18" charset="0"/>
                        <a:ea typeface="Times New Roman" panose="02020603050405020304" pitchFamily="18" charset="0"/>
                      </a:endParaRPr>
                    </a:p>
                  </a:txBody>
                  <a:tcPr marL="42890" marR="42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42890" marR="42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txBody>
                  <a:tcPr marL="42890" marR="42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8221624"/>
                  </a:ext>
                </a:extLst>
              </a:tr>
              <a:tr h="2067809">
                <a:tc>
                  <a:txBody>
                    <a:bodyPr/>
                    <a:lstStyle/>
                    <a:p>
                      <a:pPr marL="342900" marR="0" lvl="0" indent="-342900">
                        <a:lnSpc>
                          <a:spcPct val="100000"/>
                        </a:lnSpc>
                        <a:spcAft>
                          <a:spcPts val="800"/>
                        </a:spcAft>
                        <a:buFont typeface="+mj-lt"/>
                        <a:buAutoNum type="alphaUcPeriod"/>
                      </a:pPr>
                      <a:r>
                        <a:rPr lang="en-US" sz="1800">
                          <a:effectLst/>
                          <a:latin typeface="Times New Roman" panose="02020603050405020304" pitchFamily="18" charset="0"/>
                          <a:ea typeface="Times New Roman" panose="02020603050405020304" pitchFamily="18" charset="0"/>
                        </a:rPr>
                        <a:t> Eisenmenger syndrome</a:t>
                      </a:r>
                    </a:p>
                  </a:txBody>
                  <a:tcPr marL="42890" marR="42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a:effectLst/>
                          <a:latin typeface="Times New Roman" panose="02020603050405020304" pitchFamily="18" charset="0"/>
                          <a:ea typeface="Times New Roman" panose="02020603050405020304" pitchFamily="18" charset="0"/>
                        </a:rPr>
                        <a:t>Usually</a:t>
                      </a:r>
                    </a:p>
                  </a:txBody>
                  <a:tcPr marL="42890" marR="42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a:effectLst/>
                          <a:latin typeface="Times New Roman" panose="02020603050405020304" pitchFamily="18" charset="0"/>
                          <a:ea typeface="Times New Roman" panose="02020603050405020304" pitchFamily="18" charset="0"/>
                        </a:rPr>
                        <a:t>Large</a:t>
                      </a:r>
                    </a:p>
                  </a:txBody>
                  <a:tcPr marL="42890" marR="42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Patient age, </a:t>
                      </a:r>
                      <a:r>
                        <a:rPr lang="en-US" sz="1800" dirty="0" err="1">
                          <a:effectLst/>
                          <a:latin typeface="Times New Roman" panose="02020603050405020304" pitchFamily="18" charset="0"/>
                          <a:ea typeface="Times New Roman" panose="02020603050405020304" pitchFamily="18" charset="0"/>
                        </a:rPr>
                        <a:t>pretricuspid</a:t>
                      </a:r>
                      <a:r>
                        <a:rPr lang="en-US" sz="1800" dirty="0">
                          <a:effectLst/>
                          <a:latin typeface="Times New Roman" panose="02020603050405020304" pitchFamily="18" charset="0"/>
                          <a:ea typeface="Times New Roman" panose="02020603050405020304" pitchFamily="18" charset="0"/>
                        </a:rPr>
                        <a:t> shunt, resting oxygen saturation, loss of sinus rhythm, pericardial effusion, BNP, C-reactive protein, 6MWD, echocardiography, renal dysfunction, or other clinical stratification tools.*</a:t>
                      </a:r>
                    </a:p>
                  </a:txBody>
                  <a:tcPr marL="42890" marR="42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Endothelin-receptor antagonists, phosphodiesterase-5 inhibitors, </a:t>
                      </a:r>
                      <a:r>
                        <a:rPr lang="en-US" sz="1800" dirty="0" err="1">
                          <a:effectLst/>
                          <a:latin typeface="Times New Roman" panose="02020603050405020304" pitchFamily="18" charset="0"/>
                          <a:ea typeface="Times New Roman" panose="02020603050405020304" pitchFamily="18" charset="0"/>
                        </a:rPr>
                        <a:t>prostacylin</a:t>
                      </a:r>
                      <a:r>
                        <a:rPr lang="en-US" sz="1800" dirty="0">
                          <a:effectLst/>
                          <a:latin typeface="Times New Roman" panose="02020603050405020304" pitchFamily="18" charset="0"/>
                          <a:ea typeface="Times New Roman" panose="02020603050405020304" pitchFamily="18" charset="0"/>
                        </a:rPr>
                        <a:t> analogs†</a:t>
                      </a:r>
                    </a:p>
                  </a:txBody>
                  <a:tcPr marL="42890" marR="42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82659273"/>
                  </a:ext>
                </a:extLst>
              </a:tr>
              <a:tr h="2067809">
                <a:tc>
                  <a:txBody>
                    <a:bodyPr/>
                    <a:lstStyle/>
                    <a:p>
                      <a:pPr marL="342900" marR="0" lvl="0" indent="-342900">
                        <a:lnSpc>
                          <a:spcPct val="100000"/>
                        </a:lnSpc>
                        <a:spcAft>
                          <a:spcPts val="800"/>
                        </a:spcAft>
                        <a:buFont typeface="+mj-lt"/>
                        <a:buAutoNum type="alphaUcPeriod" startAt="2"/>
                      </a:pPr>
                      <a:r>
                        <a:rPr lang="en-US" sz="1800" dirty="0">
                          <a:effectLst/>
                          <a:latin typeface="Times New Roman" panose="02020603050405020304" pitchFamily="18" charset="0"/>
                          <a:ea typeface="Times New Roman" panose="02020603050405020304" pitchFamily="18" charset="0"/>
                        </a:rPr>
                        <a:t> Prevalent systemic to pulmonary shunts (left-to-right shunts with elevated PVR, yet not meeting criteria for Eisenmenger syndrome)</a:t>
                      </a:r>
                    </a:p>
                  </a:txBody>
                  <a:tcPr marL="42890" marR="42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a:effectLst/>
                          <a:latin typeface="Times New Roman" panose="02020603050405020304" pitchFamily="18" charset="0"/>
                          <a:ea typeface="Times New Roman" panose="02020603050405020304" pitchFamily="18" charset="0"/>
                        </a:rPr>
                        <a:t>No</a:t>
                      </a:r>
                    </a:p>
                  </a:txBody>
                  <a:tcPr marL="42890" marR="42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a:effectLst/>
                          <a:latin typeface="Times New Roman" panose="02020603050405020304" pitchFamily="18" charset="0"/>
                          <a:ea typeface="Times New Roman" panose="02020603050405020304" pitchFamily="18" charset="0"/>
                        </a:rPr>
                        <a:t>Moderate to large </a:t>
                      </a:r>
                    </a:p>
                  </a:txBody>
                  <a:tcPr marL="42890" marR="42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Review using the 3-strata risk-prediction model for newly diagnosed patients, the 4-strata risk-prediction model for patients with established PAH, and/or any of the Eisenmenger syndrome tools.‡</a:t>
                      </a:r>
                    </a:p>
                  </a:txBody>
                  <a:tcPr marL="42890" marR="42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No direct studies on this isolated cohort; treatment has typically followed recommendations for idiopathic PAH</a:t>
                      </a:r>
                    </a:p>
                  </a:txBody>
                  <a:tcPr marL="42890" marR="42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10937250"/>
                  </a:ext>
                </a:extLst>
              </a:tr>
            </a:tbl>
          </a:graphicData>
        </a:graphic>
      </p:graphicFrame>
    </p:spTree>
    <p:extLst>
      <p:ext uri="{BB962C8B-B14F-4D97-AF65-F5344CB8AC3E}">
        <p14:creationId xmlns:p14="http://schemas.microsoft.com/office/powerpoint/2010/main" val="15583789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934CF4-FC70-0B7B-2CE3-423338DF7225}"/>
              </a:ext>
            </a:extLst>
          </p:cNvPr>
          <p:cNvSpPr txBox="1"/>
          <p:nvPr/>
        </p:nvSpPr>
        <p:spPr>
          <a:xfrm>
            <a:off x="3713959" y="381000"/>
            <a:ext cx="7202481" cy="954107"/>
          </a:xfrm>
          <a:prstGeom prst="rect">
            <a:avLst/>
          </a:prstGeom>
          <a:noFill/>
        </p:spPr>
        <p:txBody>
          <a:bodyPr wrap="square">
            <a:spAutoFit/>
          </a:bodyPr>
          <a:lstStyle/>
          <a:p>
            <a:r>
              <a:rPr lang="en-US" sz="2800" dirty="0">
                <a:latin typeface="Lub Dub Medium" panose="020B0603030403020204" pitchFamily="34" charset="0"/>
              </a:rPr>
              <a:t>Table 11. Isolated Shunt Lesions and Pulmonary Arterial Hypertension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21BEA8B8-1C13-CEE7-B69D-3CECC92F49F6}"/>
              </a:ext>
            </a:extLst>
          </p:cNvPr>
          <p:cNvGraphicFramePr>
            <a:graphicFrameLocks noGrp="1"/>
          </p:cNvGraphicFramePr>
          <p:nvPr>
            <p:extLst>
              <p:ext uri="{D42A27DB-BD31-4B8C-83A1-F6EECF244321}">
                <p14:modId xmlns:p14="http://schemas.microsoft.com/office/powerpoint/2010/main" val="751115273"/>
              </p:ext>
            </p:extLst>
          </p:nvPr>
        </p:nvGraphicFramePr>
        <p:xfrm>
          <a:off x="876299" y="1676400"/>
          <a:ext cx="12877799" cy="5232898"/>
        </p:xfrm>
        <a:graphic>
          <a:graphicData uri="http://schemas.openxmlformats.org/drawingml/2006/table">
            <a:tbl>
              <a:tblPr firstRow="1" firstCol="1" bandRow="1"/>
              <a:tblGrid>
                <a:gridCol w="2618879">
                  <a:extLst>
                    <a:ext uri="{9D8B030D-6E8A-4147-A177-3AD203B41FA5}">
                      <a16:colId xmlns:a16="http://schemas.microsoft.com/office/drawing/2014/main" val="4179673064"/>
                    </a:ext>
                  </a:extLst>
                </a:gridCol>
                <a:gridCol w="2280197">
                  <a:extLst>
                    <a:ext uri="{9D8B030D-6E8A-4147-A177-3AD203B41FA5}">
                      <a16:colId xmlns:a16="http://schemas.microsoft.com/office/drawing/2014/main" val="2299951681"/>
                    </a:ext>
                  </a:extLst>
                </a:gridCol>
                <a:gridCol w="2147612">
                  <a:extLst>
                    <a:ext uri="{9D8B030D-6E8A-4147-A177-3AD203B41FA5}">
                      <a16:colId xmlns:a16="http://schemas.microsoft.com/office/drawing/2014/main" val="219521277"/>
                    </a:ext>
                  </a:extLst>
                </a:gridCol>
                <a:gridCol w="3016635">
                  <a:extLst>
                    <a:ext uri="{9D8B030D-6E8A-4147-A177-3AD203B41FA5}">
                      <a16:colId xmlns:a16="http://schemas.microsoft.com/office/drawing/2014/main" val="2575284791"/>
                    </a:ext>
                  </a:extLst>
                </a:gridCol>
                <a:gridCol w="2814476">
                  <a:extLst>
                    <a:ext uri="{9D8B030D-6E8A-4147-A177-3AD203B41FA5}">
                      <a16:colId xmlns:a16="http://schemas.microsoft.com/office/drawing/2014/main" val="279170818"/>
                    </a:ext>
                  </a:extLst>
                </a:gridCol>
              </a:tblGrid>
              <a:tr h="542835">
                <a:tc>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rPr>
                        <a:t>PAH–ACHD Subtype</a:t>
                      </a:r>
                      <a:endParaRPr lang="en-US" sz="1800">
                        <a:effectLst/>
                        <a:latin typeface="Times New Roman" panose="02020603050405020304" pitchFamily="18" charset="0"/>
                        <a:ea typeface="Times New Roman" panose="02020603050405020304" pitchFamily="18" charset="0"/>
                      </a:endParaRPr>
                    </a:p>
                  </a:txBody>
                  <a:tcPr marL="42890" marR="42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rPr>
                        <a:t>Patient Characteristics</a:t>
                      </a:r>
                      <a:endParaRPr lang="en-US" sz="1800">
                        <a:effectLst/>
                        <a:latin typeface="Times New Roman" panose="02020603050405020304" pitchFamily="18" charset="0"/>
                        <a:ea typeface="Times New Roman" panose="02020603050405020304" pitchFamily="18" charset="0"/>
                      </a:endParaRPr>
                    </a:p>
                  </a:txBody>
                  <a:tcPr marL="42890" marR="42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rPr>
                        <a:t>Evidence for Use of Risk Assessment Factors/Tools</a:t>
                      </a:r>
                      <a:endParaRPr lang="en-US" sz="1800">
                        <a:effectLst/>
                        <a:latin typeface="Times New Roman" panose="02020603050405020304" pitchFamily="18" charset="0"/>
                        <a:ea typeface="Times New Roman" panose="02020603050405020304" pitchFamily="18" charset="0"/>
                      </a:endParaRPr>
                    </a:p>
                  </a:txBody>
                  <a:tcPr marL="42890" marR="42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b="1" dirty="0">
                          <a:effectLst/>
                          <a:latin typeface="Times New Roman" panose="02020603050405020304" pitchFamily="18" charset="0"/>
                          <a:ea typeface="Times New Roman" panose="02020603050405020304" pitchFamily="18" charset="0"/>
                        </a:rPr>
                        <a:t>Evidence for Use of PAH-Specific Therapy</a:t>
                      </a:r>
                      <a:endParaRPr lang="en-US" sz="1800" dirty="0">
                        <a:effectLst/>
                        <a:latin typeface="Times New Roman" panose="02020603050405020304" pitchFamily="18" charset="0"/>
                        <a:ea typeface="Times New Roman" panose="02020603050405020304" pitchFamily="18" charset="0"/>
                      </a:endParaRPr>
                    </a:p>
                  </a:txBody>
                  <a:tcPr marL="42890" marR="42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6229136"/>
                  </a:ext>
                </a:extLst>
              </a:tr>
              <a:tr h="542835">
                <a:tc>
                  <a:txBody>
                    <a:bodyPr/>
                    <a:lstStyle/>
                    <a:p>
                      <a:pPr marL="0" marR="0">
                        <a:lnSpc>
                          <a:spcPct val="100000"/>
                        </a:lnSpc>
                        <a:spcAft>
                          <a:spcPts val="800"/>
                        </a:spcAft>
                        <a:buNone/>
                      </a:pPr>
                      <a:r>
                        <a:rPr lang="en-US" sz="1800" b="1">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42890" marR="42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rPr>
                        <a:t>Resting hypoxemia/cyanosis</a:t>
                      </a:r>
                      <a:endParaRPr lang="en-US" sz="1800">
                        <a:effectLst/>
                        <a:latin typeface="Times New Roman" panose="02020603050405020304" pitchFamily="18" charset="0"/>
                        <a:ea typeface="Times New Roman" panose="02020603050405020304" pitchFamily="18" charset="0"/>
                      </a:endParaRPr>
                    </a:p>
                  </a:txBody>
                  <a:tcPr marL="42890" marR="42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rPr>
                        <a:t>Typical defect size</a:t>
                      </a:r>
                      <a:endParaRPr lang="en-US" sz="1800">
                        <a:effectLst/>
                        <a:latin typeface="Times New Roman" panose="02020603050405020304" pitchFamily="18" charset="0"/>
                        <a:ea typeface="Times New Roman" panose="02020603050405020304" pitchFamily="18" charset="0"/>
                      </a:endParaRPr>
                    </a:p>
                  </a:txBody>
                  <a:tcPr marL="42890" marR="42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42890" marR="42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txBody>
                  <a:tcPr marL="42890" marR="42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8221624"/>
                  </a:ext>
                </a:extLst>
              </a:tr>
              <a:tr h="2067809">
                <a:tc>
                  <a:txBody>
                    <a:bodyPr/>
                    <a:lstStyle/>
                    <a:p>
                      <a:pPr marL="342900" marR="0" lvl="0" indent="-342900">
                        <a:lnSpc>
                          <a:spcPct val="100000"/>
                        </a:lnSpc>
                        <a:spcAft>
                          <a:spcPts val="800"/>
                        </a:spcAft>
                        <a:buFont typeface="+mj-lt"/>
                        <a:buAutoNum type="alphaUcPeriod" startAt="3"/>
                      </a:pPr>
                      <a:r>
                        <a:rPr lang="en-US" sz="1800" dirty="0">
                          <a:effectLst/>
                          <a:latin typeface="Times New Roman" panose="02020603050405020304" pitchFamily="18" charset="0"/>
                          <a:ea typeface="Times New Roman" panose="02020603050405020304" pitchFamily="18" charset="0"/>
                        </a:rPr>
                        <a:t>Coincidental defects with elevated PVR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a:effectLst/>
                          <a:latin typeface="Times New Roman" panose="02020603050405020304" pitchFamily="18" charset="0"/>
                          <a:ea typeface="Times New Roman" panose="02020603050405020304" pitchFamily="18" charset="0"/>
                        </a:rPr>
                        <a:t>Rare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a:effectLst/>
                          <a:latin typeface="Times New Roman" panose="02020603050405020304" pitchFamily="18" charset="0"/>
                          <a:ea typeface="Times New Roman" panose="02020603050405020304" pitchFamily="18" charset="0"/>
                        </a:rPr>
                        <a:t>Small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Review using the 3-strata risk-prediction model for newly diagnosed patients, the 4-strata risk-prediction model for patients with established PAH, and/or any of the Eisenmenger syndrome tools.‡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No direct studies on this isolated cohort; treatment has typically followed recommendations for idiopathic PAH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82659273"/>
                  </a:ext>
                </a:extLst>
              </a:tr>
              <a:tr h="2067809">
                <a:tc>
                  <a:txBody>
                    <a:bodyPr/>
                    <a:lstStyle/>
                    <a:p>
                      <a:pPr marL="342900" marR="0" lvl="0" indent="-342900">
                        <a:lnSpc>
                          <a:spcPct val="100000"/>
                        </a:lnSpc>
                        <a:spcAft>
                          <a:spcPts val="800"/>
                        </a:spcAft>
                        <a:buFont typeface="+mj-lt"/>
                        <a:buAutoNum type="alphaUcPeriod" startAt="4"/>
                      </a:pPr>
                      <a:r>
                        <a:rPr lang="en-US" sz="1800" dirty="0" err="1">
                          <a:effectLst/>
                          <a:latin typeface="Times New Roman" panose="02020603050405020304" pitchFamily="18" charset="0"/>
                          <a:ea typeface="Times New Roman" panose="02020603050405020304" pitchFamily="18" charset="0"/>
                        </a:rPr>
                        <a:t>Postcorrection</a:t>
                      </a:r>
                      <a:r>
                        <a:rPr lang="en-US" sz="1800" dirty="0">
                          <a:effectLst/>
                          <a:latin typeface="Times New Roman" panose="02020603050405020304" pitchFamily="18" charset="0"/>
                          <a:ea typeface="Times New Roman" panose="02020603050405020304" pitchFamily="18" charset="0"/>
                        </a:rPr>
                        <a:t> defects with elevated PVR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a:effectLst/>
                          <a:latin typeface="Times New Roman" panose="02020603050405020304" pitchFamily="18" charset="0"/>
                          <a:ea typeface="Times New Roman" panose="02020603050405020304" pitchFamily="18" charset="0"/>
                        </a:rPr>
                        <a:t>Rare (with small residual shunts and severe pulmonary vascular disease)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a:effectLst/>
                          <a:latin typeface="Times New Roman" panose="02020603050405020304" pitchFamily="18" charset="0"/>
                          <a:ea typeface="Times New Roman" panose="02020603050405020304" pitchFamily="18" charset="0"/>
                        </a:rPr>
                        <a:t>Corrected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Review using the 3-strata risk-prediction model for newly diagnosed patients, the 4-strata risk-prediction model for patients with established PAH, and/or any of the Eisenmenger syndrome tools.‡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Phosphodiesterase-5 inhibitors, endothelin receptor antagonists, oral prostacyclin receptor analog, activin signaling inhibitors§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10937250"/>
                  </a:ext>
                </a:extLst>
              </a:tr>
            </a:tbl>
          </a:graphicData>
        </a:graphic>
      </p:graphicFrame>
    </p:spTree>
    <p:extLst>
      <p:ext uri="{BB962C8B-B14F-4D97-AF65-F5344CB8AC3E}">
        <p14:creationId xmlns:p14="http://schemas.microsoft.com/office/powerpoint/2010/main" val="20616613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84</a:t>
            </a:fld>
            <a:endParaRPr lang="en-US" dirty="0"/>
          </a:p>
        </p:txBody>
      </p:sp>
      <p:sp>
        <p:nvSpPr>
          <p:cNvPr id="2" name="TextBox 1">
            <a:extLst>
              <a:ext uri="{FF2B5EF4-FFF2-40B4-BE49-F238E27FC236}">
                <a16:creationId xmlns:a16="http://schemas.microsoft.com/office/drawing/2014/main" id="{5E25A6BC-F86C-D599-50AE-A24184AD32F9}"/>
              </a:ext>
            </a:extLst>
          </p:cNvPr>
          <p:cNvSpPr txBox="1"/>
          <p:nvPr/>
        </p:nvSpPr>
        <p:spPr>
          <a:xfrm>
            <a:off x="3713958" y="685800"/>
            <a:ext cx="7202481" cy="954107"/>
          </a:xfrm>
          <a:prstGeom prst="rect">
            <a:avLst/>
          </a:prstGeom>
          <a:noFill/>
        </p:spPr>
        <p:txBody>
          <a:bodyPr wrap="square">
            <a:spAutoFit/>
          </a:bodyPr>
          <a:lstStyle/>
          <a:p>
            <a:r>
              <a:rPr lang="en-US" sz="2800" dirty="0">
                <a:latin typeface="Lub Dub Medium" panose="020B0603030403020204" pitchFamily="34" charset="0"/>
              </a:rPr>
              <a:t>Table 11. Isolated Shunt Lesions and Pulmonary Arterial Hypertension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4" name="TextBox 3">
            <a:extLst>
              <a:ext uri="{FF2B5EF4-FFF2-40B4-BE49-F238E27FC236}">
                <a16:creationId xmlns:a16="http://schemas.microsoft.com/office/drawing/2014/main" id="{A62A4AF9-E6C3-05E9-E83F-ECFBCED3100A}"/>
              </a:ext>
            </a:extLst>
          </p:cNvPr>
          <p:cNvSpPr txBox="1"/>
          <p:nvPr/>
        </p:nvSpPr>
        <p:spPr>
          <a:xfrm>
            <a:off x="3657599" y="2129641"/>
            <a:ext cx="7315200" cy="3970318"/>
          </a:xfrm>
          <a:prstGeom prst="rect">
            <a:avLst/>
          </a:prstGeom>
          <a:noFill/>
        </p:spPr>
        <p:txBody>
          <a:bodyPr wrap="square">
            <a:spAutoFit/>
          </a:bodyPr>
          <a:lstStyle/>
          <a:p>
            <a:r>
              <a:rPr lang="en-US" dirty="0"/>
              <a:t>*No validated score available.</a:t>
            </a:r>
          </a:p>
          <a:p>
            <a:endParaRPr lang="en-US" dirty="0"/>
          </a:p>
          <a:p>
            <a:r>
              <a:rPr lang="en-US" dirty="0"/>
              <a:t>†See Section 4.4.6 for details on the order of PAH-directed drug initiation.</a:t>
            </a:r>
          </a:p>
          <a:p>
            <a:endParaRPr lang="en-US" dirty="0"/>
          </a:p>
          <a:p>
            <a:r>
              <a:rPr lang="en-US" dirty="0"/>
              <a:t>‡For patients in groups B, C, and D, the 3- and 4-strata models have been applied, and evidence for use has included enrollment of patients in this category; however, validation for this specific population in isolation from other forms of PAH has not been directly studied.</a:t>
            </a:r>
          </a:p>
          <a:p>
            <a:endParaRPr lang="en-US" dirty="0"/>
          </a:p>
          <a:p>
            <a:r>
              <a:rPr lang="en-US" dirty="0"/>
              <a:t>§Trials that included patients with PAH after congenital defect correction.</a:t>
            </a:r>
          </a:p>
          <a:p>
            <a:endParaRPr lang="en-US" dirty="0"/>
          </a:p>
          <a:p>
            <a:r>
              <a:rPr lang="en-US" dirty="0"/>
              <a:t>6MWD indicates 6-minute walk distance; ACHD, adult congenital heart disease; BNP, B-type natriuretic peptide; N/A, not applicable; PAH, pulmonary arterial hypertension; and PVR, pulmonary vascular resistance.</a:t>
            </a:r>
          </a:p>
        </p:txBody>
      </p:sp>
    </p:spTree>
    <p:extLst>
      <p:ext uri="{BB962C8B-B14F-4D97-AF65-F5344CB8AC3E}">
        <p14:creationId xmlns:p14="http://schemas.microsoft.com/office/powerpoint/2010/main" val="3533189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6C7F26-B715-C118-B577-F36D221952CC}"/>
              </a:ext>
            </a:extLst>
          </p:cNvPr>
          <p:cNvSpPr txBox="1"/>
          <p:nvPr/>
        </p:nvSpPr>
        <p:spPr>
          <a:xfrm>
            <a:off x="5466559" y="838200"/>
            <a:ext cx="3697280" cy="523220"/>
          </a:xfrm>
          <a:prstGeom prst="rect">
            <a:avLst/>
          </a:prstGeom>
          <a:noFill/>
        </p:spPr>
        <p:txBody>
          <a:bodyPr wrap="square">
            <a:spAutoFit/>
          </a:bodyPr>
          <a:lstStyle/>
          <a:p>
            <a:r>
              <a:rPr lang="en-US" sz="2800" dirty="0">
                <a:latin typeface="Lub Dub Medium" panose="020B0603030403020204" pitchFamily="34" charset="0"/>
              </a:rPr>
              <a:t>Atrial Septal Defect</a:t>
            </a:r>
          </a:p>
        </p:txBody>
      </p:sp>
      <p:graphicFrame>
        <p:nvGraphicFramePr>
          <p:cNvPr id="3" name="Table 2">
            <a:extLst>
              <a:ext uri="{FF2B5EF4-FFF2-40B4-BE49-F238E27FC236}">
                <a16:creationId xmlns:a16="http://schemas.microsoft.com/office/drawing/2014/main" id="{02AEA7F9-E806-6EE8-D92F-E7D60984D71D}"/>
              </a:ext>
            </a:extLst>
          </p:cNvPr>
          <p:cNvGraphicFramePr>
            <a:graphicFrameLocks noGrp="1"/>
          </p:cNvGraphicFramePr>
          <p:nvPr>
            <p:extLst>
              <p:ext uri="{D42A27DB-BD31-4B8C-83A1-F6EECF244321}">
                <p14:modId xmlns:p14="http://schemas.microsoft.com/office/powerpoint/2010/main" val="1179303986"/>
              </p:ext>
            </p:extLst>
          </p:nvPr>
        </p:nvGraphicFramePr>
        <p:xfrm>
          <a:off x="3148646" y="1676400"/>
          <a:ext cx="8333105" cy="5039360"/>
        </p:xfrm>
        <a:graphic>
          <a:graphicData uri="http://schemas.openxmlformats.org/drawingml/2006/table">
            <a:tbl>
              <a:tblPr firstRow="1" firstCol="1" bandRow="1"/>
              <a:tblGrid>
                <a:gridCol w="941706">
                  <a:extLst>
                    <a:ext uri="{9D8B030D-6E8A-4147-A177-3AD203B41FA5}">
                      <a16:colId xmlns:a16="http://schemas.microsoft.com/office/drawing/2014/main" val="2502439261"/>
                    </a:ext>
                  </a:extLst>
                </a:gridCol>
                <a:gridCol w="791909">
                  <a:extLst>
                    <a:ext uri="{9D8B030D-6E8A-4147-A177-3AD203B41FA5}">
                      <a16:colId xmlns:a16="http://schemas.microsoft.com/office/drawing/2014/main" val="1156524188"/>
                    </a:ext>
                  </a:extLst>
                </a:gridCol>
                <a:gridCol w="6599490">
                  <a:extLst>
                    <a:ext uri="{9D8B030D-6E8A-4147-A177-3AD203B41FA5}">
                      <a16:colId xmlns:a16="http://schemas.microsoft.com/office/drawing/2014/main" val="1555741732"/>
                    </a:ext>
                  </a:extLst>
                </a:gridCol>
              </a:tblGrid>
              <a:tr h="520700">
                <a:tc>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0000"/>
                        </a:lnSpc>
                        <a:spcAft>
                          <a:spcPts val="800"/>
                        </a:spcAft>
                        <a:buNone/>
                      </a:pPr>
                      <a:r>
                        <a:rPr lang="en-US" sz="1800" b="1" dirty="0">
                          <a:effectLst/>
                          <a:latin typeface="Times New Roman" panose="02020603050405020304" pitchFamily="18" charset="0"/>
                          <a:ea typeface="Calibri" panose="020F0502020204030204" pitchFamily="34" charset="0"/>
                          <a:cs typeface="Arial" panose="020B0604020202020204" pitchFamily="34" charset="0"/>
                        </a:rPr>
                        <a:t>Recommendations for Atrial Septal Defect</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lnSpc>
                          <a:spcPct val="10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Referenced studies that support recommendations are summarized in the Evidence Table.</a:t>
                      </a:r>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331695389"/>
                  </a:ext>
                </a:extLst>
              </a:tr>
              <a:tr h="269875">
                <a:tc>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COR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LOE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Recommendations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3396168"/>
                  </a:ext>
                </a:extLst>
              </a:tr>
              <a:tr h="269240">
                <a:tc gridSpan="3">
                  <a:txBody>
                    <a:bodyPr/>
                    <a:lstStyle/>
                    <a:p>
                      <a:pPr marL="0" marR="0" algn="ctr">
                        <a:lnSpc>
                          <a:spcPct val="100000"/>
                        </a:lnSpc>
                        <a:spcAft>
                          <a:spcPts val="800"/>
                        </a:spcAft>
                        <a:buNone/>
                      </a:pPr>
                      <a:r>
                        <a:rPr lang="en-US" sz="1800" b="1" dirty="0">
                          <a:effectLst/>
                          <a:latin typeface="Times New Roman" panose="02020603050405020304" pitchFamily="18" charset="0"/>
                          <a:ea typeface="FrutigerLTStd-Light"/>
                          <a:cs typeface="Arial" panose="020B0604020202020204" pitchFamily="34" charset="0"/>
                        </a:rPr>
                        <a:t>Diagnostic</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70673682"/>
                  </a:ext>
                </a:extLst>
              </a:tr>
              <a:tr h="356235">
                <a:tc>
                  <a:txBody>
                    <a:bodyPr/>
                    <a:lstStyle/>
                    <a:p>
                      <a:pPr marL="0" marR="0" algn="ctr">
                        <a:lnSpc>
                          <a:spcPct val="1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a:pPr>
                      <a:r>
                        <a:rPr lang="en-US" sz="1800" b="1" dirty="0">
                          <a:effectLst/>
                          <a:latin typeface="Times New Roman" panose="02020603050405020304" pitchFamily="18" charset="0"/>
                          <a:ea typeface="FrutigerLTStd-Light"/>
                          <a:cs typeface="Arial" panose="020B0604020202020204" pitchFamily="34" charset="0"/>
                        </a:rPr>
                        <a:t>In adults with an unrepaired ASD, CMR imaging, transesophageal echocardiography, or cardiac CT is recommended to define defect size, morphology, rim anatomy, and pulmonary venous connections.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641507"/>
                  </a:ext>
                </a:extLst>
              </a:tr>
              <a:tr h="356235">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indent="-342900">
                        <a:lnSpc>
                          <a:spcPct val="100000"/>
                        </a:lnSpc>
                        <a:spcAft>
                          <a:spcPts val="800"/>
                        </a:spcAft>
                        <a:buFont typeface="+mj-lt"/>
                        <a:buAutoNum type="arabicPeriod" startAt="2"/>
                      </a:pPr>
                      <a:r>
                        <a:rPr lang="en-US" sz="1800" b="1" dirty="0">
                          <a:effectLst/>
                          <a:latin typeface="Times New Roman" panose="02020603050405020304" pitchFamily="18" charset="0"/>
                          <a:ea typeface="FrutigerLTStd-Light"/>
                          <a:cs typeface="Arial" panose="020B0604020202020204" pitchFamily="34" charset="0"/>
                        </a:rPr>
                        <a:t>Adults with an unrepaired ASD and PAH should undergo risk assessment and management in consultation with pulmonary hypertension specialists to improve outcomes.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4987267"/>
                  </a:ext>
                </a:extLst>
              </a:tr>
              <a:tr h="356235">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C-EO</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indent="-342900">
                        <a:lnSpc>
                          <a:spcPct val="100000"/>
                        </a:lnSpc>
                        <a:spcAft>
                          <a:spcPts val="800"/>
                        </a:spcAft>
                        <a:buFont typeface="+mj-lt"/>
                        <a:buAutoNum type="arabicPeriod" startAt="3"/>
                      </a:pPr>
                      <a:r>
                        <a:rPr lang="en-US" sz="1800" b="1" dirty="0">
                          <a:effectLst/>
                          <a:latin typeface="Times New Roman" panose="02020603050405020304" pitchFamily="18" charset="0"/>
                          <a:ea typeface="FrutigerLTStd-Light"/>
                          <a:cs typeface="Arial" panose="020B0604020202020204" pitchFamily="34" charset="0"/>
                        </a:rPr>
                        <a:t>Adults with an unrepaired ASD should be assessed for the presence of PAH to guide medical therapy and determine suitability for repair. </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8478375"/>
                  </a:ext>
                </a:extLst>
              </a:tr>
              <a:tr h="269875">
                <a:tc>
                  <a:txBody>
                    <a:bodyPr/>
                    <a:lstStyle/>
                    <a:p>
                      <a:pPr marL="0" marR="0" algn="ctr">
                        <a:lnSpc>
                          <a:spcPct val="1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2b</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indent="-342900">
                        <a:lnSpc>
                          <a:spcPct val="100000"/>
                        </a:lnSpc>
                        <a:spcAft>
                          <a:spcPts val="800"/>
                        </a:spcAft>
                        <a:buFont typeface="+mj-lt"/>
                        <a:buAutoNum type="arabicPeriod" startAt="4"/>
                      </a:pPr>
                      <a:r>
                        <a:rPr lang="en-US" sz="1800" b="1" dirty="0">
                          <a:effectLst/>
                          <a:latin typeface="Times New Roman" panose="02020603050405020304" pitchFamily="18" charset="0"/>
                          <a:ea typeface="FrutigerLTStd-Light"/>
                          <a:cs typeface="Arial" panose="020B0604020202020204" pitchFamily="34" charset="0"/>
                        </a:rPr>
                        <a:t>In adults with an unrepaired ASD, balloon test occlusion before closure</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b="1" dirty="0">
                          <a:effectLst/>
                          <a:latin typeface="Times New Roman" panose="02020603050405020304" pitchFamily="18" charset="0"/>
                          <a:ea typeface="FrutigerLTStd-Light"/>
                          <a:cs typeface="Arial" panose="020B0604020202020204" pitchFamily="34" charset="0"/>
                        </a:rPr>
                        <a:t>may be reasonable to assess hemodynamic changes.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8665212"/>
                  </a:ext>
                </a:extLst>
              </a:tr>
            </a:tbl>
          </a:graphicData>
        </a:graphic>
      </p:graphicFrame>
    </p:spTree>
    <p:extLst>
      <p:ext uri="{BB962C8B-B14F-4D97-AF65-F5344CB8AC3E}">
        <p14:creationId xmlns:p14="http://schemas.microsoft.com/office/powerpoint/2010/main" val="34013980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86</a:t>
            </a:fld>
            <a:endParaRPr lang="en-US" dirty="0"/>
          </a:p>
        </p:txBody>
      </p:sp>
      <p:sp>
        <p:nvSpPr>
          <p:cNvPr id="2" name="TextBox 1">
            <a:extLst>
              <a:ext uri="{FF2B5EF4-FFF2-40B4-BE49-F238E27FC236}">
                <a16:creationId xmlns:a16="http://schemas.microsoft.com/office/drawing/2014/main" id="{F2F8B67F-6765-76C4-C931-05E9A6282B05}"/>
              </a:ext>
            </a:extLst>
          </p:cNvPr>
          <p:cNvSpPr txBox="1"/>
          <p:nvPr/>
        </p:nvSpPr>
        <p:spPr>
          <a:xfrm>
            <a:off x="4828778" y="770813"/>
            <a:ext cx="4972842" cy="523220"/>
          </a:xfrm>
          <a:prstGeom prst="rect">
            <a:avLst/>
          </a:prstGeom>
          <a:noFill/>
        </p:spPr>
        <p:txBody>
          <a:bodyPr wrap="square">
            <a:spAutoFit/>
          </a:bodyPr>
          <a:lstStyle/>
          <a:p>
            <a:r>
              <a:rPr lang="en-US" sz="2800" dirty="0">
                <a:latin typeface="Lub Dub Medium" panose="020B0603030403020204" pitchFamily="34" charset="0"/>
              </a:rPr>
              <a:t>Atrial Septal Defect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6" name="Table 5">
            <a:extLst>
              <a:ext uri="{FF2B5EF4-FFF2-40B4-BE49-F238E27FC236}">
                <a16:creationId xmlns:a16="http://schemas.microsoft.com/office/drawing/2014/main" id="{198E04F8-641D-7927-23A8-A2F9F7A39B72}"/>
              </a:ext>
            </a:extLst>
          </p:cNvPr>
          <p:cNvGraphicFramePr>
            <a:graphicFrameLocks noGrp="1"/>
          </p:cNvGraphicFramePr>
          <p:nvPr>
            <p:extLst>
              <p:ext uri="{D42A27DB-BD31-4B8C-83A1-F6EECF244321}">
                <p14:modId xmlns:p14="http://schemas.microsoft.com/office/powerpoint/2010/main" val="2771906918"/>
              </p:ext>
            </p:extLst>
          </p:nvPr>
        </p:nvGraphicFramePr>
        <p:xfrm>
          <a:off x="2666999" y="1631266"/>
          <a:ext cx="9296399" cy="4967067"/>
        </p:xfrm>
        <a:graphic>
          <a:graphicData uri="http://schemas.openxmlformats.org/drawingml/2006/table">
            <a:tbl>
              <a:tblPr firstRow="1" firstCol="1" bandRow="1"/>
              <a:tblGrid>
                <a:gridCol w="990600">
                  <a:extLst>
                    <a:ext uri="{9D8B030D-6E8A-4147-A177-3AD203B41FA5}">
                      <a16:colId xmlns:a16="http://schemas.microsoft.com/office/drawing/2014/main" val="2234263330"/>
                    </a:ext>
                  </a:extLst>
                </a:gridCol>
                <a:gridCol w="943418">
                  <a:extLst>
                    <a:ext uri="{9D8B030D-6E8A-4147-A177-3AD203B41FA5}">
                      <a16:colId xmlns:a16="http://schemas.microsoft.com/office/drawing/2014/main" val="1865479885"/>
                    </a:ext>
                  </a:extLst>
                </a:gridCol>
                <a:gridCol w="7362381">
                  <a:extLst>
                    <a:ext uri="{9D8B030D-6E8A-4147-A177-3AD203B41FA5}">
                      <a16:colId xmlns:a16="http://schemas.microsoft.com/office/drawing/2014/main" val="3567405025"/>
                    </a:ext>
                  </a:extLst>
                </a:gridCol>
              </a:tblGrid>
              <a:tr h="536529">
                <a:tc gridSpan="3">
                  <a:txBody>
                    <a:bodyPr/>
                    <a:lstStyle/>
                    <a:p>
                      <a:pPr marL="228600" marR="0" indent="-228600" algn="ctr">
                        <a:lnSpc>
                          <a:spcPct val="200000"/>
                        </a:lnSpc>
                        <a:spcAft>
                          <a:spcPts val="800"/>
                        </a:spcAft>
                        <a:buNone/>
                      </a:pPr>
                      <a:r>
                        <a:rPr lang="en-US" sz="1800" b="1" dirty="0">
                          <a:effectLst/>
                          <a:latin typeface="Times New Roman" panose="02020603050405020304" pitchFamily="18" charset="0"/>
                          <a:ea typeface="FrutigerLTStd-Light"/>
                          <a:cs typeface="Arial" panose="020B0604020202020204" pitchFamily="34" charset="0"/>
                        </a:rPr>
                        <a:t>Therapeutic</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56579169"/>
                  </a:ext>
                </a:extLst>
              </a:tr>
              <a:tr h="1265868">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indent="-342900">
                        <a:lnSpc>
                          <a:spcPct val="100000"/>
                        </a:lnSpc>
                        <a:spcAft>
                          <a:spcPts val="800"/>
                        </a:spcAft>
                        <a:buFont typeface="+mj-lt"/>
                        <a:buAutoNum type="arabicPeriod" startAt="5"/>
                      </a:pPr>
                      <a:r>
                        <a:rPr lang="en-US" sz="1800" b="1" dirty="0">
                          <a:effectLst/>
                          <a:latin typeface="Times New Roman" panose="02020603050405020304" pitchFamily="18" charset="0"/>
                          <a:ea typeface="FrutigerLTStd-Light"/>
                          <a:cs typeface="Arial" panose="020B0604020202020204" pitchFamily="34" charset="0"/>
                        </a:rPr>
                        <a:t>In adults with an unrepaired ASD, significant left-to-right shunt (</a:t>
                      </a:r>
                      <a:r>
                        <a:rPr lang="en-US" sz="1800" b="1" dirty="0" err="1">
                          <a:effectLst/>
                          <a:latin typeface="Times New Roman" panose="02020603050405020304" pitchFamily="18" charset="0"/>
                          <a:ea typeface="FrutigerLTStd-Light"/>
                          <a:cs typeface="Arial" panose="020B0604020202020204" pitchFamily="34" charset="0"/>
                        </a:rPr>
                        <a:t>Qp:Qs</a:t>
                      </a:r>
                      <a:r>
                        <a:rPr lang="en-US" sz="1800" b="1" dirty="0">
                          <a:effectLst/>
                          <a:latin typeface="Times New Roman" panose="02020603050405020304" pitchFamily="18" charset="0"/>
                          <a:ea typeface="FrutigerLTStd-Light"/>
                          <a:cs typeface="Arial" panose="020B0604020202020204" pitchFamily="34" charset="0"/>
                        </a:rPr>
                        <a:t> ≥ 1.5) and right ventricular (RV) dilation, in the absence of PAH (PVR ≤2 Wood units) or significant LV disease</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a:t>
                      </a:r>
                      <a:r>
                        <a:rPr lang="en-US" sz="1800" b="1" dirty="0">
                          <a:effectLst/>
                          <a:latin typeface="Times New Roman" panose="02020603050405020304" pitchFamily="18" charset="0"/>
                          <a:ea typeface="FrutigerLTStd-Light"/>
                          <a:cs typeface="Arial" panose="020B0604020202020204" pitchFamily="34" charset="0"/>
                        </a:rPr>
                        <a:t>, ASD closure is recommended to improve functional class and clinical outcomes.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7256544"/>
                  </a:ext>
                </a:extLst>
              </a:tr>
              <a:tr h="949401">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indent="-342900">
                        <a:lnSpc>
                          <a:spcPct val="100000"/>
                        </a:lnSpc>
                        <a:spcAft>
                          <a:spcPts val="800"/>
                        </a:spcAft>
                        <a:buFont typeface="+mj-lt"/>
                        <a:buAutoNum type="arabicPeriod" startAt="6"/>
                      </a:pPr>
                      <a:r>
                        <a:rPr lang="en-US" sz="1800" b="1" dirty="0">
                          <a:effectLst/>
                          <a:latin typeface="Times New Roman" panose="02020603050405020304" pitchFamily="18" charset="0"/>
                          <a:ea typeface="FrutigerLTStd-Light"/>
                          <a:cs typeface="Arial" panose="020B0604020202020204" pitchFamily="34" charset="0"/>
                        </a:rPr>
                        <a:t>In adults with an isolated unrepaired secundum ASD, transcatheter closure is usually preferred to surgical repair to reduce length of stay and recovery time.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40778787"/>
                  </a:ext>
                </a:extLst>
              </a:tr>
              <a:tr h="949401">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C-EO</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indent="-342900">
                        <a:lnSpc>
                          <a:spcPct val="100000"/>
                        </a:lnSpc>
                        <a:spcAft>
                          <a:spcPts val="800"/>
                        </a:spcAft>
                        <a:buFont typeface="+mj-lt"/>
                        <a:buAutoNum type="arabicPeriod" startAt="7"/>
                      </a:pPr>
                      <a:r>
                        <a:rPr lang="en-US" sz="1800" b="1" dirty="0">
                          <a:effectLst/>
                          <a:latin typeface="Times New Roman" panose="02020603050405020304" pitchFamily="18" charset="0"/>
                          <a:ea typeface="FrutigerLTStd-Light"/>
                          <a:cs typeface="Arial" panose="020B0604020202020204" pitchFamily="34" charset="0"/>
                        </a:rPr>
                        <a:t>In adults with an unrepaired ASD and evidence of (or strong suspicion for) paradoxical embolism, ASD closure is recommended to prevent recurrent embolism.</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332470"/>
                  </a:ext>
                </a:extLst>
              </a:tr>
              <a:tr h="1265868">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B-R</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indent="-342900">
                        <a:lnSpc>
                          <a:spcPct val="100000"/>
                        </a:lnSpc>
                        <a:spcAft>
                          <a:spcPts val="800"/>
                        </a:spcAft>
                        <a:buFont typeface="+mj-lt"/>
                        <a:buAutoNum type="arabicPeriod" startAt="8"/>
                      </a:pPr>
                      <a:r>
                        <a:rPr lang="en-US" sz="1800" b="1" dirty="0">
                          <a:effectLst/>
                          <a:latin typeface="Times New Roman" panose="02020603050405020304" pitchFamily="18" charset="0"/>
                          <a:ea typeface="FrutigerLTStd-Light"/>
                          <a:cs typeface="Arial" panose="020B0604020202020204" pitchFamily="34" charset="0"/>
                        </a:rPr>
                        <a:t>In adults with an unrepaired ASD, significant left-to-right shunt (</a:t>
                      </a:r>
                      <a:r>
                        <a:rPr lang="en-US" sz="1800" b="1" dirty="0" err="1">
                          <a:effectLst/>
                          <a:latin typeface="Times New Roman" panose="02020603050405020304" pitchFamily="18" charset="0"/>
                          <a:ea typeface="FrutigerLTStd-Light"/>
                          <a:cs typeface="Arial" panose="020B0604020202020204" pitchFamily="34" charset="0"/>
                        </a:rPr>
                        <a:t>Qp:Qs</a:t>
                      </a:r>
                      <a:r>
                        <a:rPr lang="en-US" sz="1800" b="1" dirty="0">
                          <a:effectLst/>
                          <a:latin typeface="Times New Roman" panose="02020603050405020304" pitchFamily="18" charset="0"/>
                          <a:ea typeface="FrutigerLTStd-Light"/>
                          <a:cs typeface="Arial" panose="020B0604020202020204" pitchFamily="34" charset="0"/>
                        </a:rPr>
                        <a:t> ≥ 1.5) and RV dilation, with a PVR &gt;2 to &lt;5 Wood units, and without significant LV disease,</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a:t>
                      </a:r>
                      <a:r>
                        <a:rPr lang="en-US" sz="1800" b="1" dirty="0">
                          <a:effectLst/>
                          <a:latin typeface="Times New Roman" panose="02020603050405020304" pitchFamily="18" charset="0"/>
                          <a:ea typeface="FrutigerLTStd-Light"/>
                          <a:cs typeface="Arial" panose="020B0604020202020204" pitchFamily="34" charset="0"/>
                        </a:rPr>
                        <a:t> ASD closure is reasonable to improve functional status.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54809315"/>
                  </a:ext>
                </a:extLst>
              </a:tr>
            </a:tbl>
          </a:graphicData>
        </a:graphic>
      </p:graphicFrame>
      <p:sp>
        <p:nvSpPr>
          <p:cNvPr id="8" name="TextBox 7">
            <a:extLst>
              <a:ext uri="{FF2B5EF4-FFF2-40B4-BE49-F238E27FC236}">
                <a16:creationId xmlns:a16="http://schemas.microsoft.com/office/drawing/2014/main" id="{DEBE953C-8549-A74E-23DD-F3A9A2A38341}"/>
              </a:ext>
            </a:extLst>
          </p:cNvPr>
          <p:cNvSpPr txBox="1"/>
          <p:nvPr/>
        </p:nvSpPr>
        <p:spPr>
          <a:xfrm>
            <a:off x="2666998" y="6825156"/>
            <a:ext cx="9296399" cy="276999"/>
          </a:xfrm>
          <a:prstGeom prst="rect">
            <a:avLst/>
          </a:prstGeom>
          <a:noFill/>
        </p:spPr>
        <p:txBody>
          <a:bodyPr wrap="square">
            <a:spAutoFit/>
          </a:bodyPr>
          <a:lstStyle/>
          <a:p>
            <a:r>
              <a:rPr lang="en-US" sz="1200" dirty="0">
                <a:latin typeface="Lub Dub Medium" panose="020B0603030403020204" pitchFamily="34" charset="0"/>
              </a:rPr>
              <a:t>*Significant LV disease: any condition resulting in chronically elevated left atrial pressure ≥15 mm Hg.</a:t>
            </a:r>
          </a:p>
        </p:txBody>
      </p:sp>
    </p:spTree>
    <p:extLst>
      <p:ext uri="{BB962C8B-B14F-4D97-AF65-F5344CB8AC3E}">
        <p14:creationId xmlns:p14="http://schemas.microsoft.com/office/powerpoint/2010/main" val="75182260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03EA10-905F-FED5-95C9-03EA03F33790}"/>
              </a:ext>
            </a:extLst>
          </p:cNvPr>
          <p:cNvSpPr txBox="1"/>
          <p:nvPr/>
        </p:nvSpPr>
        <p:spPr>
          <a:xfrm>
            <a:off x="4828779" y="1066800"/>
            <a:ext cx="4972842" cy="523220"/>
          </a:xfrm>
          <a:prstGeom prst="rect">
            <a:avLst/>
          </a:prstGeom>
          <a:noFill/>
        </p:spPr>
        <p:txBody>
          <a:bodyPr wrap="square">
            <a:spAutoFit/>
          </a:bodyPr>
          <a:lstStyle/>
          <a:p>
            <a:r>
              <a:rPr lang="en-US" sz="2800" dirty="0">
                <a:latin typeface="Lub Dub Medium" panose="020B0603030403020204" pitchFamily="34" charset="0"/>
              </a:rPr>
              <a:t>Atrial Septal Defect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B52CD8FC-544E-92AC-0833-88C5B9EB46D0}"/>
              </a:ext>
            </a:extLst>
          </p:cNvPr>
          <p:cNvGraphicFramePr>
            <a:graphicFrameLocks noGrp="1"/>
          </p:cNvGraphicFramePr>
          <p:nvPr>
            <p:extLst>
              <p:ext uri="{D42A27DB-BD31-4B8C-83A1-F6EECF244321}">
                <p14:modId xmlns:p14="http://schemas.microsoft.com/office/powerpoint/2010/main" val="1392196969"/>
              </p:ext>
            </p:extLst>
          </p:nvPr>
        </p:nvGraphicFramePr>
        <p:xfrm>
          <a:off x="2209801" y="2021839"/>
          <a:ext cx="9753599" cy="5221289"/>
        </p:xfrm>
        <a:graphic>
          <a:graphicData uri="http://schemas.openxmlformats.org/drawingml/2006/table">
            <a:tbl>
              <a:tblPr firstRow="1" firstCol="1" bandRow="1"/>
              <a:tblGrid>
                <a:gridCol w="990599">
                  <a:extLst>
                    <a:ext uri="{9D8B030D-6E8A-4147-A177-3AD203B41FA5}">
                      <a16:colId xmlns:a16="http://schemas.microsoft.com/office/drawing/2014/main" val="2728993567"/>
                    </a:ext>
                  </a:extLst>
                </a:gridCol>
                <a:gridCol w="1038533">
                  <a:extLst>
                    <a:ext uri="{9D8B030D-6E8A-4147-A177-3AD203B41FA5}">
                      <a16:colId xmlns:a16="http://schemas.microsoft.com/office/drawing/2014/main" val="2674163575"/>
                    </a:ext>
                  </a:extLst>
                </a:gridCol>
                <a:gridCol w="7724467">
                  <a:extLst>
                    <a:ext uri="{9D8B030D-6E8A-4147-A177-3AD203B41FA5}">
                      <a16:colId xmlns:a16="http://schemas.microsoft.com/office/drawing/2014/main" val="484352068"/>
                    </a:ext>
                  </a:extLst>
                </a:gridCol>
              </a:tblGrid>
              <a:tr h="1468313">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6793" marR="567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6793" marR="567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indent="-342900">
                        <a:lnSpc>
                          <a:spcPct val="100000"/>
                        </a:lnSpc>
                        <a:spcAft>
                          <a:spcPts val="800"/>
                        </a:spcAft>
                        <a:buFont typeface="+mj-lt"/>
                        <a:buAutoNum type="arabicPeriod" startAt="9"/>
                      </a:pPr>
                      <a:r>
                        <a:rPr lang="en-US" sz="1800" b="1" dirty="0">
                          <a:effectLst/>
                          <a:latin typeface="Times New Roman" panose="02020603050405020304" pitchFamily="18" charset="0"/>
                          <a:ea typeface="FrutigerLTStd-Light"/>
                          <a:cs typeface="Arial" panose="020B0604020202020204" pitchFamily="34" charset="0"/>
                        </a:rPr>
                        <a:t>In adults with an unrepaired ASD, significant left-to-right shunt (</a:t>
                      </a:r>
                      <a:r>
                        <a:rPr lang="en-US" sz="1800" b="1" dirty="0" err="1">
                          <a:effectLst/>
                          <a:latin typeface="Times New Roman" panose="02020603050405020304" pitchFamily="18" charset="0"/>
                          <a:ea typeface="FrutigerLTStd-Light"/>
                          <a:cs typeface="Arial" panose="020B0604020202020204" pitchFamily="34" charset="0"/>
                        </a:rPr>
                        <a:t>Qp:Qs</a:t>
                      </a:r>
                      <a:r>
                        <a:rPr lang="en-US" sz="1800" b="1" dirty="0">
                          <a:effectLst/>
                          <a:latin typeface="Times New Roman" panose="02020603050405020304" pitchFamily="18" charset="0"/>
                          <a:ea typeface="FrutigerLTStd-Light"/>
                          <a:cs typeface="Arial" panose="020B0604020202020204" pitchFamily="34" charset="0"/>
                        </a:rPr>
                        <a:t> ≥ 1.5)</a:t>
                      </a: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 RV dilation</a:t>
                      </a:r>
                      <a:r>
                        <a:rPr lang="en-US" sz="1800" b="1" dirty="0">
                          <a:effectLst/>
                          <a:latin typeface="Times New Roman" panose="02020603050405020304" pitchFamily="18" charset="0"/>
                          <a:ea typeface="FrutigerLTStd-Light"/>
                          <a:cs typeface="Arial" panose="020B0604020202020204" pitchFamily="34" charset="0"/>
                        </a:rPr>
                        <a:t>, PAH (PVR 5 to 8 Wood units), and without significant LV disease, closure can be beneficial if PVR &lt;5 Wood units can be achieved with targeted PAH therapy, to improve medium-term functional status.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6793" marR="56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53310353"/>
                  </a:ext>
                </a:extLst>
              </a:tr>
              <a:tr h="862520">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2b</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6793" marR="567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6793" marR="567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indent="-342900">
                        <a:lnSpc>
                          <a:spcPct val="100000"/>
                        </a:lnSpc>
                        <a:spcAft>
                          <a:spcPts val="800"/>
                        </a:spcAft>
                        <a:buFont typeface="+mj-lt"/>
                        <a:buAutoNum type="arabicPeriod" startAt="10"/>
                      </a:pPr>
                      <a:r>
                        <a:rPr lang="en-US" sz="1800" b="1" dirty="0">
                          <a:effectLst/>
                          <a:latin typeface="Times New Roman" panose="02020603050405020304" pitchFamily="18" charset="0"/>
                          <a:ea typeface="FrutigerLTStd-Light"/>
                          <a:cs typeface="Arial" panose="020B0604020202020204" pitchFamily="34" charset="0"/>
                        </a:rPr>
                        <a:t>In adults with an unrepaired ASD and PAH for whom closure is indicated, fenestrated repair can be considered to improve functional class and clinical outcomes.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6793" marR="56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9108417"/>
                  </a:ext>
                </a:extLst>
              </a:tr>
              <a:tr h="862520">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2b</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6793" marR="567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6793" marR="567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indent="-342900">
                        <a:lnSpc>
                          <a:spcPct val="100000"/>
                        </a:lnSpc>
                        <a:spcAft>
                          <a:spcPts val="800"/>
                        </a:spcAft>
                        <a:buFont typeface="+mj-lt"/>
                        <a:buAutoNum type="arabicPeriod" startAt="11"/>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adults with unrepaired superior sinus venosus ASD (SVASD), transcatheter closure (when technically feasible) may be a reasonable alternative to surgery to reduce operative morbidity.</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6793" marR="56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6452945"/>
                  </a:ext>
                </a:extLst>
              </a:tr>
              <a:tr h="1165416">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2b</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6793" marR="567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6793" marR="567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indent="-342900">
                        <a:lnSpc>
                          <a:spcPct val="100000"/>
                        </a:lnSpc>
                        <a:spcAft>
                          <a:spcPts val="800"/>
                        </a:spcAft>
                        <a:buFont typeface="+mj-lt"/>
                        <a:buAutoNum type="arabicPeriod" startAt="12"/>
                      </a:pPr>
                      <a:r>
                        <a:rPr lang="en-US" sz="1800" b="1" dirty="0">
                          <a:effectLst/>
                          <a:latin typeface="Times New Roman" panose="02020603050405020304" pitchFamily="18" charset="0"/>
                          <a:ea typeface="FrutigerLTStd-Light"/>
                          <a:cs typeface="Arial" panose="020B0604020202020204" pitchFamily="34" charset="0"/>
                        </a:rPr>
                        <a:t>In adults with an unrepaired ASD, significant left-to-right shunt (</a:t>
                      </a:r>
                      <a:r>
                        <a:rPr lang="en-US" sz="1800" b="1" dirty="0" err="1">
                          <a:effectLst/>
                          <a:latin typeface="Times New Roman" panose="02020603050405020304" pitchFamily="18" charset="0"/>
                          <a:ea typeface="FrutigerLTStd-Light"/>
                          <a:cs typeface="Arial" panose="020B0604020202020204" pitchFamily="34" charset="0"/>
                        </a:rPr>
                        <a:t>Qp:Qs</a:t>
                      </a:r>
                      <a:r>
                        <a:rPr lang="en-US" sz="1800" b="1" dirty="0">
                          <a:effectLst/>
                          <a:latin typeface="Times New Roman" panose="02020603050405020304" pitchFamily="18" charset="0"/>
                          <a:ea typeface="FrutigerLTStd-Light"/>
                          <a:cs typeface="Arial" panose="020B0604020202020204" pitchFamily="34" charset="0"/>
                        </a:rPr>
                        <a:t> ≥1.5), and PAH with PVR of 5 to 8 Wood units while receiving targeted PAH therapy, the usefulness of fenestrated ASD closure to improve functional class and clinical outcomes is uncertain.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6793" marR="56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4849657"/>
                  </a:ext>
                </a:extLst>
              </a:tr>
              <a:tr h="862520">
                <a:tc>
                  <a:txBody>
                    <a:bodyPr/>
                    <a:lstStyle/>
                    <a:p>
                      <a:pPr marL="0" marR="0" algn="ctr">
                        <a:lnSpc>
                          <a:spcPct val="100000"/>
                        </a:lnSpc>
                        <a:spcAft>
                          <a:spcPts val="800"/>
                        </a:spcAft>
                        <a:buNone/>
                      </a:pPr>
                      <a:r>
                        <a:rPr lang="en-US" sz="18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3: Harm</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6793" marR="567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1C08"/>
                    </a:solidFill>
                  </a:tcPr>
                </a:tc>
                <a:tc>
                  <a:txBody>
                    <a:bodyPr/>
                    <a:lstStyle/>
                    <a:p>
                      <a:pPr marL="0" marR="0" algn="ctr">
                        <a:lnSpc>
                          <a:spcPct val="1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6793" marR="567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indent="-342900">
                        <a:lnSpc>
                          <a:spcPct val="100000"/>
                        </a:lnSpc>
                        <a:spcAft>
                          <a:spcPts val="800"/>
                        </a:spcAft>
                        <a:buFont typeface="+mj-lt"/>
                        <a:buAutoNum type="arabicPeriod" startAt="13"/>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adults with an unrepaired ASD and Eisenmenger physiology, ASD closure should not be performed to avoid increasing morbidity and mortality.</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6793" marR="56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5252739"/>
                  </a:ext>
                </a:extLst>
              </a:tr>
            </a:tbl>
          </a:graphicData>
        </a:graphic>
      </p:graphicFrame>
    </p:spTree>
    <p:extLst>
      <p:ext uri="{BB962C8B-B14F-4D97-AF65-F5344CB8AC3E}">
        <p14:creationId xmlns:p14="http://schemas.microsoft.com/office/powerpoint/2010/main" val="23265362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88</a:t>
            </a:fld>
            <a:endParaRPr lang="en-US" dirty="0"/>
          </a:p>
        </p:txBody>
      </p:sp>
      <p:sp>
        <p:nvSpPr>
          <p:cNvPr id="2" name="TextBox 1">
            <a:extLst>
              <a:ext uri="{FF2B5EF4-FFF2-40B4-BE49-F238E27FC236}">
                <a16:creationId xmlns:a16="http://schemas.microsoft.com/office/drawing/2014/main" id="{1CBE0F2E-F264-5389-52AB-338601604D85}"/>
              </a:ext>
            </a:extLst>
          </p:cNvPr>
          <p:cNvSpPr txBox="1"/>
          <p:nvPr/>
        </p:nvSpPr>
        <p:spPr>
          <a:xfrm>
            <a:off x="3962400" y="1066800"/>
            <a:ext cx="6705600" cy="954107"/>
          </a:xfrm>
          <a:prstGeom prst="rect">
            <a:avLst/>
          </a:prstGeom>
          <a:noFill/>
        </p:spPr>
        <p:txBody>
          <a:bodyPr wrap="square">
            <a:spAutoFit/>
          </a:bodyPr>
          <a:lstStyle/>
          <a:p>
            <a:r>
              <a:rPr lang="en-US" sz="2800" dirty="0">
                <a:latin typeface="Lub Dub Medium" panose="020B0603030403020204" pitchFamily="34" charset="0"/>
              </a:rPr>
              <a:t>Table 12. Atrial Septal Defect: Routine Follow-Up and Testing Intervals</a:t>
            </a:r>
          </a:p>
        </p:txBody>
      </p:sp>
      <p:graphicFrame>
        <p:nvGraphicFramePr>
          <p:cNvPr id="3" name="Table 2">
            <a:extLst>
              <a:ext uri="{FF2B5EF4-FFF2-40B4-BE49-F238E27FC236}">
                <a16:creationId xmlns:a16="http://schemas.microsoft.com/office/drawing/2014/main" id="{4AEB7408-0EA2-07E6-6739-AA62EF8B6024}"/>
              </a:ext>
            </a:extLst>
          </p:cNvPr>
          <p:cNvGraphicFramePr>
            <a:graphicFrameLocks noGrp="1"/>
          </p:cNvGraphicFramePr>
          <p:nvPr>
            <p:extLst>
              <p:ext uri="{D42A27DB-BD31-4B8C-83A1-F6EECF244321}">
                <p14:modId xmlns:p14="http://schemas.microsoft.com/office/powerpoint/2010/main" val="2811126501"/>
              </p:ext>
            </p:extLst>
          </p:nvPr>
        </p:nvGraphicFramePr>
        <p:xfrm>
          <a:off x="2708672" y="2362200"/>
          <a:ext cx="9213055" cy="3155562"/>
        </p:xfrm>
        <a:graphic>
          <a:graphicData uri="http://schemas.openxmlformats.org/drawingml/2006/table">
            <a:tbl>
              <a:tblPr firstRow="1" firstCol="1" bandRow="1"/>
              <a:tblGrid>
                <a:gridCol w="1842611">
                  <a:extLst>
                    <a:ext uri="{9D8B030D-6E8A-4147-A177-3AD203B41FA5}">
                      <a16:colId xmlns:a16="http://schemas.microsoft.com/office/drawing/2014/main" val="1955779274"/>
                    </a:ext>
                  </a:extLst>
                </a:gridCol>
                <a:gridCol w="1842611">
                  <a:extLst>
                    <a:ext uri="{9D8B030D-6E8A-4147-A177-3AD203B41FA5}">
                      <a16:colId xmlns:a16="http://schemas.microsoft.com/office/drawing/2014/main" val="3980233618"/>
                    </a:ext>
                  </a:extLst>
                </a:gridCol>
                <a:gridCol w="1842611">
                  <a:extLst>
                    <a:ext uri="{9D8B030D-6E8A-4147-A177-3AD203B41FA5}">
                      <a16:colId xmlns:a16="http://schemas.microsoft.com/office/drawing/2014/main" val="752748529"/>
                    </a:ext>
                  </a:extLst>
                </a:gridCol>
                <a:gridCol w="1842611">
                  <a:extLst>
                    <a:ext uri="{9D8B030D-6E8A-4147-A177-3AD203B41FA5}">
                      <a16:colId xmlns:a16="http://schemas.microsoft.com/office/drawing/2014/main" val="2921940177"/>
                    </a:ext>
                  </a:extLst>
                </a:gridCol>
                <a:gridCol w="1842611">
                  <a:extLst>
                    <a:ext uri="{9D8B030D-6E8A-4147-A177-3AD203B41FA5}">
                      <a16:colId xmlns:a16="http://schemas.microsoft.com/office/drawing/2014/main" val="786340699"/>
                    </a:ext>
                  </a:extLst>
                </a:gridCol>
              </a:tblGrid>
              <a:tr h="469275">
                <a:tc>
                  <a:txBody>
                    <a:bodyPr/>
                    <a:lstStyle/>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Type of Follow-Up or Testing</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Physiological Stage A* (mo)</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Physiological Stage B* (mo)</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Physiological Stage C* (mo)</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Physiological Stage D* (mo)</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3878138"/>
                  </a:ext>
                </a:extLst>
              </a:tr>
              <a:tr h="893127">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Outpatient ACHD cardiologist</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36–60</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12–24</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6–12</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3–6</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26604111"/>
                  </a:ext>
                </a:extLst>
              </a:tr>
              <a:tr h="579494">
                <a:tc>
                  <a:txBody>
                    <a:bodyPr/>
                    <a:lstStyle/>
                    <a:p>
                      <a:pPr marL="0" marR="0">
                        <a:lnSpc>
                          <a:spcPct val="2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Electrocardiogram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36–60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12–24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4563003"/>
                  </a:ext>
                </a:extLst>
              </a:tr>
              <a:tr h="867072">
                <a:tc>
                  <a:txBody>
                    <a:bodyPr/>
                    <a:lstStyle/>
                    <a:p>
                      <a:pPr marL="0" marR="0">
                        <a:lnSpc>
                          <a:spcPct val="200000"/>
                        </a:lnSpc>
                        <a:spcAft>
                          <a:spcPts val="800"/>
                        </a:spcAft>
                        <a:buNone/>
                      </a:pPr>
                      <a:r>
                        <a:rPr lang="en-US"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Transthoracic echocardiogram</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36–60</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12–24</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53208294"/>
                  </a:ext>
                </a:extLst>
              </a:tr>
            </a:tbl>
          </a:graphicData>
        </a:graphic>
      </p:graphicFrame>
      <p:sp>
        <p:nvSpPr>
          <p:cNvPr id="6" name="TextBox 5">
            <a:extLst>
              <a:ext uri="{FF2B5EF4-FFF2-40B4-BE49-F238E27FC236}">
                <a16:creationId xmlns:a16="http://schemas.microsoft.com/office/drawing/2014/main" id="{B660A411-1022-3BC7-E2A0-917CDC3B077E}"/>
              </a:ext>
            </a:extLst>
          </p:cNvPr>
          <p:cNvSpPr txBox="1"/>
          <p:nvPr/>
        </p:nvSpPr>
        <p:spPr>
          <a:xfrm>
            <a:off x="2708672" y="5859055"/>
            <a:ext cx="9213055" cy="1569660"/>
          </a:xfrm>
          <a:prstGeom prst="rect">
            <a:avLst/>
          </a:prstGeom>
          <a:noFill/>
        </p:spPr>
        <p:txBody>
          <a:bodyPr wrap="square">
            <a:spAutoFit/>
          </a:bodyPr>
          <a:lstStyle/>
          <a:p>
            <a:r>
              <a:rPr lang="en-US" sz="1200" dirty="0">
                <a:latin typeface="Lub Dub Medium" panose="020B0603030403020204" pitchFamily="34" charset="0"/>
              </a:rPr>
              <a:t>For recommendations about CMR imaging intervals, see Section 4.1.1 supportive text for recommendation #1.</a:t>
            </a:r>
          </a:p>
          <a:p>
            <a:endParaRPr lang="en-US" sz="1200" dirty="0">
              <a:latin typeface="Lub Dub Medium" panose="020B0603030403020204" pitchFamily="34" charset="0"/>
            </a:endParaRPr>
          </a:p>
          <a:p>
            <a:r>
              <a:rPr lang="en-US" sz="1200" dirty="0">
                <a:latin typeface="Lub Dub Medium" panose="020B0603030403020204" pitchFamily="34" charset="0"/>
              </a:rPr>
              <a:t>Modified with permission from Stout et al. Copyright 2018 American Heart Association, Inc. and American College of Cardiology Foundation.</a:t>
            </a:r>
          </a:p>
          <a:p>
            <a:endParaRPr lang="en-US" sz="1200" dirty="0">
              <a:latin typeface="Lub Dub Medium" panose="020B0603030403020204" pitchFamily="34" charset="0"/>
            </a:endParaRPr>
          </a:p>
          <a:p>
            <a:r>
              <a:rPr lang="en-US" sz="1200" dirty="0">
                <a:latin typeface="Lub Dub Medium" panose="020B0603030403020204" pitchFamily="34" charset="0"/>
              </a:rPr>
              <a:t>*See Section 2.2 for details on the ACHD anatomic and physiological classification system.</a:t>
            </a:r>
          </a:p>
          <a:p>
            <a:endParaRPr lang="en-US" sz="1200" dirty="0">
              <a:latin typeface="Lub Dub Medium" panose="020B0603030403020204" pitchFamily="34" charset="0"/>
            </a:endParaRPr>
          </a:p>
          <a:p>
            <a:r>
              <a:rPr lang="en-US" sz="1200" dirty="0">
                <a:latin typeface="Lub Dub Medium" panose="020B0603030403020204" pitchFamily="34" charset="0"/>
              </a:rPr>
              <a:t>ACHD indicates adult congenital heart disease; and CMR, cardiovascular magnetic resonance.</a:t>
            </a:r>
          </a:p>
        </p:txBody>
      </p:sp>
    </p:spTree>
    <p:extLst>
      <p:ext uri="{BB962C8B-B14F-4D97-AF65-F5344CB8AC3E}">
        <p14:creationId xmlns:p14="http://schemas.microsoft.com/office/powerpoint/2010/main" val="237072574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89</a:t>
            </a:fld>
            <a:endParaRPr lang="en-US" dirty="0"/>
          </a:p>
        </p:txBody>
      </p:sp>
      <p:sp>
        <p:nvSpPr>
          <p:cNvPr id="2" name="TextBox 1">
            <a:extLst>
              <a:ext uri="{FF2B5EF4-FFF2-40B4-BE49-F238E27FC236}">
                <a16:creationId xmlns:a16="http://schemas.microsoft.com/office/drawing/2014/main" id="{58610BD3-0D8E-63D3-46DF-78E82F55DF2E}"/>
              </a:ext>
            </a:extLst>
          </p:cNvPr>
          <p:cNvSpPr txBox="1"/>
          <p:nvPr/>
        </p:nvSpPr>
        <p:spPr>
          <a:xfrm>
            <a:off x="267297" y="1066800"/>
            <a:ext cx="2969021" cy="3621425"/>
          </a:xfrm>
          <a:prstGeom prst="rect">
            <a:avLst/>
          </a:prstGeom>
          <a:noFill/>
        </p:spPr>
        <p:txBody>
          <a:bodyPr wrap="square">
            <a:spAutoFit/>
          </a:bodyPr>
          <a:lstStyle/>
          <a:p>
            <a:r>
              <a:rPr lang="en-US" sz="2800" dirty="0">
                <a:latin typeface="Lub Dub Medium" panose="020B0603030403020204" pitchFamily="34" charset="0"/>
              </a:rPr>
              <a:t>Table 13. Assessment for Pulmonary Arterial Hypertension in Adults With Congenital Heart Disease</a:t>
            </a:r>
          </a:p>
        </p:txBody>
      </p:sp>
      <p:graphicFrame>
        <p:nvGraphicFramePr>
          <p:cNvPr id="3" name="Table 2">
            <a:extLst>
              <a:ext uri="{FF2B5EF4-FFF2-40B4-BE49-F238E27FC236}">
                <a16:creationId xmlns:a16="http://schemas.microsoft.com/office/drawing/2014/main" id="{216C8F71-27A5-8857-1E51-9CD25F8CE49C}"/>
              </a:ext>
            </a:extLst>
          </p:cNvPr>
          <p:cNvGraphicFramePr>
            <a:graphicFrameLocks noGrp="1"/>
          </p:cNvGraphicFramePr>
          <p:nvPr>
            <p:extLst>
              <p:ext uri="{D42A27DB-BD31-4B8C-83A1-F6EECF244321}">
                <p14:modId xmlns:p14="http://schemas.microsoft.com/office/powerpoint/2010/main" val="2063948133"/>
              </p:ext>
            </p:extLst>
          </p:nvPr>
        </p:nvGraphicFramePr>
        <p:xfrm>
          <a:off x="3581400" y="54311"/>
          <a:ext cx="9144000" cy="7149038"/>
        </p:xfrm>
        <a:graphic>
          <a:graphicData uri="http://schemas.openxmlformats.org/drawingml/2006/table">
            <a:tbl>
              <a:tblPr firstRow="1" firstCol="1" bandRow="1"/>
              <a:tblGrid>
                <a:gridCol w="3124457">
                  <a:extLst>
                    <a:ext uri="{9D8B030D-6E8A-4147-A177-3AD203B41FA5}">
                      <a16:colId xmlns:a16="http://schemas.microsoft.com/office/drawing/2014/main" val="2295417859"/>
                    </a:ext>
                  </a:extLst>
                </a:gridCol>
                <a:gridCol w="6019543">
                  <a:extLst>
                    <a:ext uri="{9D8B030D-6E8A-4147-A177-3AD203B41FA5}">
                      <a16:colId xmlns:a16="http://schemas.microsoft.com/office/drawing/2014/main" val="3857706334"/>
                    </a:ext>
                  </a:extLst>
                </a:gridCol>
              </a:tblGrid>
              <a:tr h="287836">
                <a:tc>
                  <a:txBody>
                    <a:bodyPr/>
                    <a:lstStyle/>
                    <a:p>
                      <a:pPr marL="0" marR="0" indent="0" algn="ctr">
                        <a:lnSpc>
                          <a:spcPct val="100000"/>
                        </a:lnSpc>
                        <a:spcAft>
                          <a:spcPts val="800"/>
                        </a:spcAft>
                        <a:buNone/>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Assessment Type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5778" marR="35778" marT="0" marB="0">
                    <a:lnL w="12700" cap="flat" cmpd="sng"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noFill/>
                  </a:tcPr>
                </a:tc>
                <a:tc>
                  <a:txBody>
                    <a:bodyPr/>
                    <a:lstStyle/>
                    <a:p>
                      <a:pPr marL="0" marR="0" indent="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Findings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35778" marR="35778" marT="0" marB="0">
                    <a:lnL>
                      <a:noFill/>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2317800622"/>
                  </a:ext>
                </a:extLst>
              </a:tr>
              <a:tr h="3454035">
                <a:tc>
                  <a:txBody>
                    <a:bodyPr/>
                    <a:lstStyle/>
                    <a:p>
                      <a:pPr marL="0" marR="0" indent="0">
                        <a:lnSpc>
                          <a:spcPct val="100000"/>
                        </a:lnSpc>
                        <a:spcAft>
                          <a:spcPts val="800"/>
                        </a:spcAft>
                        <a:buNone/>
                      </a:pP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Clinical history, examination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5778" marR="35778" marT="0" marB="0">
                    <a:lnL w="12700" cap="flat" cmpd="sng"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nSpc>
                          <a:spcPct val="100000"/>
                        </a:lnSpc>
                        <a:buFont typeface="Symbol" panose="05050102010706020507" pitchFamily="18"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Reduced functional capacity</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nSpc>
                          <a:spcPct val="100000"/>
                        </a:lnSpc>
                        <a:buFont typeface="Symbol" panose="05050102010706020507" pitchFamily="18"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Symptoms:</a:t>
                      </a:r>
                      <a:endParaRPr lang="en-US" sz="18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nSpc>
                          <a:spcPct val="100000"/>
                        </a:lnSpc>
                        <a:buFont typeface="Symbol" panose="05050102010706020507" pitchFamily="18"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Functional: dyspnea, fatigue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nSpc>
                          <a:spcPct val="100000"/>
                        </a:lnSpc>
                        <a:buFont typeface="Symbol" panose="05050102010706020507" pitchFamily="18"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Right heart failure: congestion, abdominal distention, early satiety</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nSpc>
                          <a:spcPct val="100000"/>
                        </a:lnSpc>
                        <a:buFont typeface="Symbol" panose="05050102010706020507" pitchFamily="18"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History of near-syncope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nSpc>
                          <a:spcPct val="100000"/>
                        </a:lnSpc>
                        <a:buFont typeface="Symbol" panose="05050102010706020507" pitchFamily="18"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Desaturation at rest</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nSpc>
                          <a:spcPct val="100000"/>
                        </a:lnSpc>
                        <a:buFont typeface="Symbol" panose="05050102010706020507" pitchFamily="18"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Cyanosis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nSpc>
                          <a:spcPct val="100000"/>
                        </a:lnSpc>
                        <a:buFont typeface="Symbol" panose="05050102010706020507" pitchFamily="18"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Clubbing</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nSpc>
                          <a:spcPct val="100000"/>
                        </a:lnSpc>
                        <a:buFont typeface="Symbol" panose="05050102010706020507" pitchFamily="18"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Accentuated S2 heart sound</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nSpc>
                          <a:spcPct val="100000"/>
                        </a:lnSpc>
                        <a:spcAft>
                          <a:spcPts val="800"/>
                        </a:spcAft>
                        <a:buFont typeface="Symbol" panose="05050102010706020507" pitchFamily="18"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Jugular venous distention, distended abdomen, peripheral edema</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5778" marR="35778" marT="0" marB="0">
                    <a:lnL>
                      <a:noFill/>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185218"/>
                  </a:ext>
                </a:extLst>
              </a:tr>
              <a:tr h="863509">
                <a:tc>
                  <a:txBody>
                    <a:bodyPr/>
                    <a:lstStyle/>
                    <a:p>
                      <a:pPr marL="0" marR="0" indent="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Exercise capacity</a:t>
                      </a:r>
                    </a:p>
                  </a:txBody>
                  <a:tcPr marL="35778" marR="35778" marT="0" marB="0">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nSpc>
                          <a:spcPct val="100000"/>
                        </a:lnSpc>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Reduced 6-minute walk distance</a:t>
                      </a:r>
                    </a:p>
                    <a:p>
                      <a:pPr marL="342900" marR="0" lvl="0" indent="-342900">
                        <a:lnSpc>
                          <a:spcPct val="100000"/>
                        </a:lnSpc>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Possibly reduced resting or exercising oxygen saturation</a:t>
                      </a:r>
                    </a:p>
                    <a:p>
                      <a:pPr marL="342900" marR="0" lvl="0" indent="-342900">
                        <a:lnSpc>
                          <a:spcPct val="100000"/>
                        </a:lnSpc>
                        <a:spcAft>
                          <a:spcPts val="8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Abnormal lung function, at rest and during exercise</a:t>
                      </a:r>
                    </a:p>
                  </a:txBody>
                  <a:tcPr marL="35778" marR="35778" marT="0" marB="0">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1118634"/>
                  </a:ext>
                </a:extLst>
              </a:tr>
              <a:tr h="1131509">
                <a:tc>
                  <a:txBody>
                    <a:bodyPr/>
                    <a:lstStyle/>
                    <a:p>
                      <a:pPr marL="0" marR="0" indent="0">
                        <a:lnSpc>
                          <a:spcPct val="100000"/>
                        </a:lnSpc>
                        <a:spcAft>
                          <a:spcPts val="800"/>
                        </a:spcAft>
                        <a:buNone/>
                      </a:pP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Imaging</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5778" marR="35778" marT="0" marB="0">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nSpc>
                          <a:spcPct val="100000"/>
                        </a:lnSpc>
                        <a:buFont typeface="Symbol" panose="05050102010706020507" pitchFamily="18"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Electrocardiogram: right ventricular enlargement</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nSpc>
                          <a:spcPct val="100000"/>
                        </a:lnSpc>
                        <a:buFont typeface="Symbol" panose="05050102010706020507" pitchFamily="18"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Transthoracic echocardiography: RVE, flattened IVS, RAE, peak TR jet &gt;2.9 m/s, RVOT acceleration time &lt;105 </a:t>
                      </a:r>
                      <a:r>
                        <a:rPr lang="en-US" sz="18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ms</a:t>
                      </a: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TAPSE &lt;18 mm</a:t>
                      </a:r>
                    </a:p>
                  </a:txBody>
                  <a:tcPr marL="35778" marR="35778" marT="0" marB="0">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2681091"/>
                  </a:ext>
                </a:extLst>
              </a:tr>
              <a:tr h="0">
                <a:tc>
                  <a:txBody>
                    <a:bodyPr/>
                    <a:lstStyle/>
                    <a:p>
                      <a:pPr marL="0" marR="0" indent="0">
                        <a:lnSpc>
                          <a:spcPct val="100000"/>
                        </a:lnSpc>
                        <a:spcAft>
                          <a:spcPts val="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Biomarkers</a:t>
                      </a:r>
                    </a:p>
                    <a:p>
                      <a:pPr marL="0" marR="0" indent="0">
                        <a:lnSpc>
                          <a:spcPct val="100000"/>
                        </a:lnSpc>
                        <a:spcAft>
                          <a:spcPts val="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p>
                  </a:txBody>
                  <a:tcPr marL="35778" marR="35778" marT="0" marB="0">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nSpc>
                          <a:spcPct val="100000"/>
                        </a:lnSpc>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Elevated BNP or NT-</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proBNP</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5778" marR="35778" marT="0" marB="0">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8961072"/>
                  </a:ext>
                </a:extLst>
              </a:tr>
              <a:tr h="863509">
                <a:tc>
                  <a:txBody>
                    <a:bodyPr/>
                    <a:lstStyle/>
                    <a:p>
                      <a:pPr marL="0" marR="0" indent="0">
                        <a:lnSpc>
                          <a:spcPct val="100000"/>
                        </a:lnSpc>
                        <a:spcAft>
                          <a:spcPts val="800"/>
                        </a:spcAft>
                        <a:buNone/>
                      </a:pP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Hemodynamics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indent="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p>
                  </a:txBody>
                  <a:tcPr marL="35778" marR="35778" marT="0" marB="0">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nSpc>
                          <a:spcPct val="100000"/>
                        </a:lnSpc>
                        <a:buFont typeface="Symbol" panose="05050102010706020507" pitchFamily="18" charset="2"/>
                        <a:buChar char=""/>
                      </a:pPr>
                      <a:r>
                        <a:rPr lang="en-US" sz="18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mPAP</a:t>
                      </a: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&gt;20 mm Hg and</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nSpc>
                          <a:spcPct val="100000"/>
                        </a:lnSpc>
                        <a:buFont typeface="Symbol" panose="05050102010706020507" pitchFamily="18"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PVR &gt;2 Wood units and</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nSpc>
                          <a:spcPct val="100000"/>
                        </a:lnSpc>
                        <a:spcAft>
                          <a:spcPts val="800"/>
                        </a:spcAft>
                        <a:buFont typeface="Symbol" panose="05050102010706020507" pitchFamily="18"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PCWP ≤15 mm Hg</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5778" marR="35778" marT="0" marB="0">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7982121"/>
                  </a:ext>
                </a:extLst>
              </a:tr>
            </a:tbl>
          </a:graphicData>
        </a:graphic>
      </p:graphicFrame>
      <p:sp>
        <p:nvSpPr>
          <p:cNvPr id="6" name="TextBox 5">
            <a:extLst>
              <a:ext uri="{FF2B5EF4-FFF2-40B4-BE49-F238E27FC236}">
                <a16:creationId xmlns:a16="http://schemas.microsoft.com/office/drawing/2014/main" id="{993843B4-4054-D31B-F962-B5326E40992B}"/>
              </a:ext>
            </a:extLst>
          </p:cNvPr>
          <p:cNvSpPr txBox="1"/>
          <p:nvPr/>
        </p:nvSpPr>
        <p:spPr>
          <a:xfrm>
            <a:off x="117476" y="4729103"/>
            <a:ext cx="3268662" cy="2862322"/>
          </a:xfrm>
          <a:prstGeom prst="rect">
            <a:avLst/>
          </a:prstGeom>
          <a:noFill/>
        </p:spPr>
        <p:txBody>
          <a:bodyPr wrap="square">
            <a:spAutoFit/>
          </a:bodyPr>
          <a:lstStyle/>
          <a:p>
            <a:r>
              <a:rPr lang="en-US" sz="1200" dirty="0">
                <a:latin typeface="Lub Dub Medium" panose="020B0603030403020204" pitchFamily="34" charset="0"/>
              </a:rPr>
              <a:t>BNP indicates B-type natriuretic peptide; CT, computed tomography; IVS, interventricular septum; JVD, jugular venous distention; </a:t>
            </a:r>
            <a:r>
              <a:rPr lang="en-US" sz="1200" dirty="0" err="1">
                <a:latin typeface="Lub Dub Medium" panose="020B0603030403020204" pitchFamily="34" charset="0"/>
              </a:rPr>
              <a:t>mPAP</a:t>
            </a:r>
            <a:r>
              <a:rPr lang="en-US" sz="1200" dirty="0">
                <a:latin typeface="Lub Dub Medium" panose="020B0603030403020204" pitchFamily="34" charset="0"/>
              </a:rPr>
              <a:t>, mean pulmonary artery pressure; NT-</a:t>
            </a:r>
            <a:r>
              <a:rPr lang="en-US" sz="1200" dirty="0" err="1">
                <a:latin typeface="Lub Dub Medium" panose="020B0603030403020204" pitchFamily="34" charset="0"/>
              </a:rPr>
              <a:t>proBNP</a:t>
            </a:r>
            <a:r>
              <a:rPr lang="en-US" sz="1200" dirty="0">
                <a:latin typeface="Lub Dub Medium" panose="020B0603030403020204" pitchFamily="34" charset="0"/>
              </a:rPr>
              <a:t>, N-terminal prohormone of B-type natriuretic peptide; PAH, pulmonary arterial hypertension; PCWP, pulmonary capillary wedge pressure; PVR, pulmonary vascular resistance; RAE, right atrial enlargement; RVE, right ventricular enlargement; RVOT, right ventricular outflow tract; TAPSE, tricuspid annular plane systolic excursion; and TR, tricuspid regurgitation.</a:t>
            </a:r>
          </a:p>
        </p:txBody>
      </p:sp>
    </p:spTree>
    <p:extLst>
      <p:ext uri="{BB962C8B-B14F-4D97-AF65-F5344CB8AC3E}">
        <p14:creationId xmlns:p14="http://schemas.microsoft.com/office/powerpoint/2010/main" val="2910044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FDA99-9E38-862A-4B43-8974E206F460}"/>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C02824C-C47B-8917-7E74-F1BE2B6C7210}"/>
              </a:ext>
            </a:extLst>
          </p:cNvPr>
          <p:cNvSpPr>
            <a:spLocks noGrp="1"/>
          </p:cNvSpPr>
          <p:nvPr>
            <p:ph type="sldNum" sz="quarter" idx="4"/>
          </p:nvPr>
        </p:nvSpPr>
        <p:spPr/>
        <p:txBody>
          <a:bodyPr/>
          <a:lstStyle/>
          <a:p>
            <a:fld id="{01CD3B2E-BC1C-6C4D-9D91-A67B950EE325}" type="slidenum">
              <a:rPr lang="en-US" smtClean="0"/>
              <a:pPr/>
              <a:t>9</a:t>
            </a:fld>
            <a:endParaRPr lang="en-US" dirty="0"/>
          </a:p>
        </p:txBody>
      </p:sp>
      <p:sp>
        <p:nvSpPr>
          <p:cNvPr id="2" name="Title 3">
            <a:extLst>
              <a:ext uri="{FF2B5EF4-FFF2-40B4-BE49-F238E27FC236}">
                <a16:creationId xmlns:a16="http://schemas.microsoft.com/office/drawing/2014/main" id="{A73FD50B-6B8B-5BD1-8C57-070E5BB28A55}"/>
              </a:ext>
            </a:extLst>
          </p:cNvPr>
          <p:cNvSpPr>
            <a:spLocks noGrp="1"/>
          </p:cNvSpPr>
          <p:nvPr/>
        </p:nvSpPr>
        <p:spPr>
          <a:xfrm>
            <a:off x="4133850" y="228600"/>
            <a:ext cx="636270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 What Is New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506ABC2B-A108-EF1D-D75F-4E274F21A5D4}"/>
              </a:ext>
            </a:extLst>
          </p:cNvPr>
          <p:cNvGraphicFramePr>
            <a:graphicFrameLocks noGrp="1"/>
          </p:cNvGraphicFramePr>
          <p:nvPr>
            <p:extLst>
              <p:ext uri="{D42A27DB-BD31-4B8C-83A1-F6EECF244321}">
                <p14:modId xmlns:p14="http://schemas.microsoft.com/office/powerpoint/2010/main" val="2504217240"/>
              </p:ext>
            </p:extLst>
          </p:nvPr>
        </p:nvGraphicFramePr>
        <p:xfrm>
          <a:off x="2767648" y="1645920"/>
          <a:ext cx="9095104" cy="4937760"/>
        </p:xfrm>
        <a:graphic>
          <a:graphicData uri="http://schemas.openxmlformats.org/drawingml/2006/table">
            <a:tbl>
              <a:tblPr firstRow="1" firstCol="1" bandRow="1"/>
              <a:tblGrid>
                <a:gridCol w="1209504">
                  <a:extLst>
                    <a:ext uri="{9D8B030D-6E8A-4147-A177-3AD203B41FA5}">
                      <a16:colId xmlns:a16="http://schemas.microsoft.com/office/drawing/2014/main" val="1455725368"/>
                    </a:ext>
                  </a:extLst>
                </a:gridCol>
                <a:gridCol w="1681394">
                  <a:extLst>
                    <a:ext uri="{9D8B030D-6E8A-4147-A177-3AD203B41FA5}">
                      <a16:colId xmlns:a16="http://schemas.microsoft.com/office/drawing/2014/main" val="758641139"/>
                    </a:ext>
                  </a:extLst>
                </a:gridCol>
                <a:gridCol w="2552787">
                  <a:extLst>
                    <a:ext uri="{9D8B030D-6E8A-4147-A177-3AD203B41FA5}">
                      <a16:colId xmlns:a16="http://schemas.microsoft.com/office/drawing/2014/main" val="1491205261"/>
                    </a:ext>
                  </a:extLst>
                </a:gridCol>
                <a:gridCol w="3651419">
                  <a:extLst>
                    <a:ext uri="{9D8B030D-6E8A-4147-A177-3AD203B41FA5}">
                      <a16:colId xmlns:a16="http://schemas.microsoft.com/office/drawing/2014/main" val="3363724475"/>
                    </a:ext>
                  </a:extLst>
                </a:gridCol>
              </a:tblGrid>
              <a:tr h="336550">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4.1.2. Ventricular Septal Defect</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1: Patients with an unrepaired ventricular septal defect (VSD) should be assessed for the presence of PAH to guide decisions about medical therapy and repair.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86016172"/>
                  </a:ext>
                </a:extLst>
              </a:tr>
              <a:tr h="762000">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4.1.2. Ventricular Septal Defect</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COR 1: In adults with a perimembranous VSD being considered for repair, evaluation to exclude RV outflow tract (RVOT) obstruction or double-chambered RV (DCRV) is recommended to improve management planning.</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92029632"/>
                  </a:ext>
                </a:extLst>
              </a:tr>
              <a:tr h="571500">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New</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4.1.2. Ventricular Septal Defect</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N/A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COR 1: Adults with a VSD (repaired or unrepaired) and PAH should be followed by specialists with expertise in ACHD and pulmonary hypertension to reduce morbidity and mortality.</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8265722"/>
                  </a:ext>
                </a:extLst>
              </a:tr>
            </a:tbl>
          </a:graphicData>
        </a:graphic>
      </p:graphicFrame>
    </p:spTree>
    <p:extLst>
      <p:ext uri="{BB962C8B-B14F-4D97-AF65-F5344CB8AC3E}">
        <p14:creationId xmlns:p14="http://schemas.microsoft.com/office/powerpoint/2010/main" val="103181525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7649B970-001C-DD6B-0A0A-BAE11D0DE0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1" y="0"/>
            <a:ext cx="6781800" cy="7579659"/>
          </a:xfrm>
          <a:prstGeom prst="rect">
            <a:avLst/>
          </a:prstGeom>
        </p:spPr>
      </p:pic>
      <p:sp>
        <p:nvSpPr>
          <p:cNvPr id="4" name="TextBox 3">
            <a:extLst>
              <a:ext uri="{FF2B5EF4-FFF2-40B4-BE49-F238E27FC236}">
                <a16:creationId xmlns:a16="http://schemas.microsoft.com/office/drawing/2014/main" id="{1390462E-4B70-6637-3B10-6B8E6FB8AE3C}"/>
              </a:ext>
            </a:extLst>
          </p:cNvPr>
          <p:cNvSpPr txBox="1"/>
          <p:nvPr/>
        </p:nvSpPr>
        <p:spPr>
          <a:xfrm>
            <a:off x="381000" y="1371600"/>
            <a:ext cx="3124200" cy="2246769"/>
          </a:xfrm>
          <a:prstGeom prst="rect">
            <a:avLst/>
          </a:prstGeom>
          <a:noFill/>
        </p:spPr>
        <p:txBody>
          <a:bodyPr wrap="square">
            <a:spAutoFit/>
          </a:bodyPr>
          <a:lstStyle/>
          <a:p>
            <a:r>
              <a:rPr lang="en-US" sz="2800" dirty="0">
                <a:latin typeface="Lub Dub Medium" panose="020B0603030403020204" pitchFamily="34" charset="0"/>
              </a:rPr>
              <a:t>Figure 2. Closure Considerations for Secundum Atrial Septal Defect.</a:t>
            </a:r>
          </a:p>
        </p:txBody>
      </p:sp>
      <p:sp>
        <p:nvSpPr>
          <p:cNvPr id="6" name="TextBox 5">
            <a:extLst>
              <a:ext uri="{FF2B5EF4-FFF2-40B4-BE49-F238E27FC236}">
                <a16:creationId xmlns:a16="http://schemas.microsoft.com/office/drawing/2014/main" id="{145595C6-741C-F26D-E1B7-E1740EA9523E}"/>
              </a:ext>
            </a:extLst>
          </p:cNvPr>
          <p:cNvSpPr txBox="1"/>
          <p:nvPr/>
        </p:nvSpPr>
        <p:spPr>
          <a:xfrm>
            <a:off x="381000" y="3789829"/>
            <a:ext cx="2819400" cy="3642023"/>
          </a:xfrm>
          <a:prstGeom prst="rect">
            <a:avLst/>
          </a:prstGeom>
          <a:noFill/>
        </p:spPr>
        <p:txBody>
          <a:bodyPr wrap="square">
            <a:spAutoFit/>
          </a:bodyPr>
          <a:lstStyle/>
          <a:p>
            <a:pPr marL="0" marR="0">
              <a:spcAft>
                <a:spcPts val="800"/>
              </a:spcAft>
              <a:buNone/>
            </a:pPr>
            <a:r>
              <a:rPr lang="en-US" sz="1200" dirty="0">
                <a:effectLst/>
                <a:latin typeface="Lub Dub Medium" panose="020B0603030403020204" pitchFamily="34" charset="0"/>
                <a:ea typeface="Times New Roman" panose="02020603050405020304" pitchFamily="18" charset="0"/>
              </a:rPr>
              <a:t>All ASD closure recommendations assume the patient has no evidence of significant left heart disease.</a:t>
            </a:r>
          </a:p>
          <a:p>
            <a:pPr marL="0" marR="0">
              <a:spcAft>
                <a:spcPts val="800"/>
              </a:spcAft>
              <a:buNone/>
            </a:pPr>
            <a:endParaRPr lang="en-US" sz="1200" dirty="0">
              <a:latin typeface="Lub Dub Medium" panose="020B0603030403020204" pitchFamily="34" charset="0"/>
              <a:ea typeface="Times New Roman" panose="02020603050405020304" pitchFamily="18" charset="0"/>
            </a:endParaRPr>
          </a:p>
          <a:p>
            <a:pPr marL="0" marR="0">
              <a:spcAft>
                <a:spcPts val="800"/>
              </a:spcAft>
              <a:buNone/>
            </a:pPr>
            <a:r>
              <a:rPr lang="en-US" sz="1200" dirty="0">
                <a:effectLst/>
                <a:latin typeface="Lub Dub Medium" panose="020B0603030403020204" pitchFamily="34" charset="0"/>
                <a:ea typeface="Times New Roman" panose="02020603050405020304" pitchFamily="18" charset="0"/>
              </a:rPr>
              <a:t>*Therapy, PAH-directed medical therapy.</a:t>
            </a:r>
          </a:p>
          <a:p>
            <a:pPr marL="0" marR="0">
              <a:spcAft>
                <a:spcPts val="800"/>
              </a:spcAft>
              <a:buNone/>
            </a:pPr>
            <a:r>
              <a:rPr lang="en-US" sz="1200" dirty="0">
                <a:effectLst/>
                <a:latin typeface="Lub Dub Medium" panose="020B0603030403020204" pitchFamily="34" charset="0"/>
                <a:ea typeface="Times New Roman" panose="02020603050405020304" pitchFamily="18" charset="0"/>
              </a:rPr>
              <a:t> </a:t>
            </a:r>
          </a:p>
          <a:p>
            <a:pPr marL="0" marR="0">
              <a:spcAft>
                <a:spcPts val="800"/>
              </a:spcAft>
              <a:buNone/>
            </a:pPr>
            <a:r>
              <a:rPr lang="en-US" sz="1200" dirty="0">
                <a:effectLst/>
                <a:latin typeface="Lub Dub Medium" panose="020B0603030403020204" pitchFamily="34" charset="0"/>
                <a:ea typeface="Times New Roman" panose="02020603050405020304" pitchFamily="18" charset="0"/>
              </a:rPr>
              <a:t>ACHD indicates adult congenital heart disease; ASD, atrial septal defect; PAH, pulmonary arterial hypertension; PH, pulmonary hypertension; PVR, pulmonary vascular resistance; </a:t>
            </a:r>
            <a:r>
              <a:rPr lang="en-US" sz="1200" dirty="0" err="1">
                <a:effectLst/>
                <a:latin typeface="Lub Dub Medium" panose="020B0603030403020204" pitchFamily="34" charset="0"/>
                <a:ea typeface="Times New Roman" panose="02020603050405020304" pitchFamily="18" charset="0"/>
              </a:rPr>
              <a:t>Qp:Qs</a:t>
            </a:r>
            <a:r>
              <a:rPr lang="en-US" sz="1200" dirty="0">
                <a:effectLst/>
                <a:latin typeface="Lub Dub Medium" panose="020B0603030403020204" pitchFamily="34" charset="0"/>
                <a:ea typeface="Times New Roman" panose="02020603050405020304" pitchFamily="18" charset="0"/>
              </a:rPr>
              <a:t>, pulmonary-to-systemic blood flow ratio; RV, right ventricle; and WU, Wood units.</a:t>
            </a:r>
          </a:p>
        </p:txBody>
      </p:sp>
    </p:spTree>
    <p:extLst>
      <p:ext uri="{BB962C8B-B14F-4D97-AF65-F5344CB8AC3E}">
        <p14:creationId xmlns:p14="http://schemas.microsoft.com/office/powerpoint/2010/main" val="20319266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5F48A6-D1B4-11E1-13D1-A36D8ED794E1}"/>
              </a:ext>
            </a:extLst>
          </p:cNvPr>
          <p:cNvSpPr txBox="1"/>
          <p:nvPr/>
        </p:nvSpPr>
        <p:spPr>
          <a:xfrm>
            <a:off x="5029199" y="990600"/>
            <a:ext cx="4572000" cy="523220"/>
          </a:xfrm>
          <a:prstGeom prst="rect">
            <a:avLst/>
          </a:prstGeom>
          <a:noFill/>
        </p:spPr>
        <p:txBody>
          <a:bodyPr wrap="square">
            <a:spAutoFit/>
          </a:bodyPr>
          <a:lstStyle/>
          <a:p>
            <a:r>
              <a:rPr lang="en-US" sz="2800" dirty="0">
                <a:latin typeface="Lub Dub Medium" panose="020B0603030403020204" pitchFamily="34" charset="0"/>
              </a:rPr>
              <a:t>Ventricular Septal Defect</a:t>
            </a:r>
          </a:p>
        </p:txBody>
      </p:sp>
      <p:graphicFrame>
        <p:nvGraphicFramePr>
          <p:cNvPr id="5" name="Table 4">
            <a:extLst>
              <a:ext uri="{FF2B5EF4-FFF2-40B4-BE49-F238E27FC236}">
                <a16:creationId xmlns:a16="http://schemas.microsoft.com/office/drawing/2014/main" id="{9A183E33-A26C-E1CA-FFA1-BD8A4170D91D}"/>
              </a:ext>
            </a:extLst>
          </p:cNvPr>
          <p:cNvGraphicFramePr>
            <a:graphicFrameLocks noGrp="1"/>
          </p:cNvGraphicFramePr>
          <p:nvPr>
            <p:extLst>
              <p:ext uri="{D42A27DB-BD31-4B8C-83A1-F6EECF244321}">
                <p14:modId xmlns:p14="http://schemas.microsoft.com/office/powerpoint/2010/main" val="3746565691"/>
              </p:ext>
            </p:extLst>
          </p:nvPr>
        </p:nvGraphicFramePr>
        <p:xfrm>
          <a:off x="3148647" y="2006600"/>
          <a:ext cx="8333105" cy="4216400"/>
        </p:xfrm>
        <a:graphic>
          <a:graphicData uri="http://schemas.openxmlformats.org/drawingml/2006/table">
            <a:tbl>
              <a:tblPr firstRow="1" firstCol="1" bandRow="1"/>
              <a:tblGrid>
                <a:gridCol w="941706">
                  <a:extLst>
                    <a:ext uri="{9D8B030D-6E8A-4147-A177-3AD203B41FA5}">
                      <a16:colId xmlns:a16="http://schemas.microsoft.com/office/drawing/2014/main" val="2502439261"/>
                    </a:ext>
                  </a:extLst>
                </a:gridCol>
                <a:gridCol w="791909">
                  <a:extLst>
                    <a:ext uri="{9D8B030D-6E8A-4147-A177-3AD203B41FA5}">
                      <a16:colId xmlns:a16="http://schemas.microsoft.com/office/drawing/2014/main" val="1156524188"/>
                    </a:ext>
                  </a:extLst>
                </a:gridCol>
                <a:gridCol w="6599490">
                  <a:extLst>
                    <a:ext uri="{9D8B030D-6E8A-4147-A177-3AD203B41FA5}">
                      <a16:colId xmlns:a16="http://schemas.microsoft.com/office/drawing/2014/main" val="1555741732"/>
                    </a:ext>
                  </a:extLst>
                </a:gridCol>
              </a:tblGrid>
              <a:tr h="520700">
                <a:tc>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0000"/>
                        </a:lnSpc>
                        <a:spcAft>
                          <a:spcPts val="800"/>
                        </a:spcAft>
                        <a:buNone/>
                      </a:pPr>
                      <a:r>
                        <a:rPr lang="en-US" sz="1800" b="1" dirty="0">
                          <a:effectLst/>
                          <a:latin typeface="Times New Roman" panose="02020603050405020304" pitchFamily="18" charset="0"/>
                          <a:ea typeface="Calibri" panose="020F0502020204030204" pitchFamily="34" charset="0"/>
                          <a:cs typeface="Arial" panose="020B0604020202020204" pitchFamily="34" charset="0"/>
                        </a:rPr>
                        <a:t>Recommendations for Ventricular Septal Defect</a:t>
                      </a:r>
                    </a:p>
                    <a:p>
                      <a:pPr marL="0" marR="0" algn="ctr">
                        <a:lnSpc>
                          <a:spcPct val="10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Referenced studies that support recommendations are summarized in the Evidence Table.</a:t>
                      </a:r>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331695389"/>
                  </a:ext>
                </a:extLst>
              </a:tr>
              <a:tr h="269875">
                <a:tc>
                  <a:txBody>
                    <a:bodyPr/>
                    <a:lstStyle/>
                    <a:p>
                      <a:pPr marL="0" marR="0" algn="ctr">
                        <a:lnSpc>
                          <a:spcPct val="1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COR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LOE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Recommendations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3396168"/>
                  </a:ext>
                </a:extLst>
              </a:tr>
              <a:tr h="269240">
                <a:tc gridSpan="3">
                  <a:txBody>
                    <a:bodyPr/>
                    <a:lstStyle/>
                    <a:p>
                      <a:pPr marL="0" marR="0" algn="ctr">
                        <a:lnSpc>
                          <a:spcPct val="100000"/>
                        </a:lnSpc>
                        <a:spcAft>
                          <a:spcPts val="800"/>
                        </a:spcAft>
                        <a:buNone/>
                      </a:pPr>
                      <a:r>
                        <a:rPr lang="en-US" sz="1800" b="1" dirty="0">
                          <a:effectLst/>
                          <a:latin typeface="Times New Roman" panose="02020603050405020304" pitchFamily="18" charset="0"/>
                          <a:ea typeface="FrutigerLTStd-Light"/>
                          <a:cs typeface="Arial" panose="020B0604020202020204" pitchFamily="34" charset="0"/>
                        </a:rPr>
                        <a:t>Diagnostic</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70673682"/>
                  </a:ext>
                </a:extLst>
              </a:tr>
              <a:tr h="356235">
                <a:tc>
                  <a:txBody>
                    <a:bodyPr/>
                    <a:lstStyle/>
                    <a:p>
                      <a:pPr marL="0" marR="0" algn="ctr">
                        <a:lnSpc>
                          <a:spcPct val="1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a:pPr>
                      <a:r>
                        <a:rPr lang="en-US" sz="1800" b="1" dirty="0">
                          <a:effectLst/>
                          <a:latin typeface="Times New Roman" panose="02020603050405020304" pitchFamily="18" charset="0"/>
                          <a:ea typeface="FrutigerLTStd-Light"/>
                          <a:cs typeface="Arial" panose="020B0604020202020204" pitchFamily="34" charset="0"/>
                        </a:rPr>
                        <a:t>Patients with an unrepaired VSD should be assessed for the presence of PAH to guide decisions about medical therapy and repair.</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641507"/>
                  </a:ext>
                </a:extLst>
              </a:tr>
              <a:tr h="356235">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indent="-342900">
                        <a:lnSpc>
                          <a:spcPct val="100000"/>
                        </a:lnSpc>
                        <a:spcAft>
                          <a:spcPts val="800"/>
                        </a:spcAft>
                        <a:buFont typeface="+mj-lt"/>
                        <a:buAutoNum type="arabicPeriod" startAt="2"/>
                      </a:pPr>
                      <a:r>
                        <a:rPr lang="en-US" sz="1800" b="1" dirty="0">
                          <a:effectLst/>
                          <a:latin typeface="Times New Roman" panose="02020603050405020304" pitchFamily="18" charset="0"/>
                          <a:ea typeface="FrutigerLTStd-Light"/>
                          <a:cs typeface="Arial" panose="020B0604020202020204" pitchFamily="34" charset="0"/>
                        </a:rPr>
                        <a:t>In adults with a </a:t>
                      </a:r>
                      <a:r>
                        <a:rPr lang="en-US" sz="1800" b="1" dirty="0" err="1">
                          <a:effectLst/>
                          <a:latin typeface="Times New Roman" panose="02020603050405020304" pitchFamily="18" charset="0"/>
                          <a:ea typeface="FrutigerLTStd-Light"/>
                          <a:cs typeface="Arial" panose="020B0604020202020204" pitchFamily="34" charset="0"/>
                        </a:rPr>
                        <a:t>perimembranous</a:t>
                      </a:r>
                      <a:r>
                        <a:rPr lang="en-US" sz="1800" b="1" dirty="0">
                          <a:effectLst/>
                          <a:latin typeface="Times New Roman" panose="02020603050405020304" pitchFamily="18" charset="0"/>
                          <a:ea typeface="FrutigerLTStd-Light"/>
                          <a:cs typeface="Arial" panose="020B0604020202020204" pitchFamily="34" charset="0"/>
                        </a:rPr>
                        <a:t> VSD being considered for repair, evaluation to exclude RV outflow tract (RVOT) obstruction or double-chambered right ventricle (DCRV) is recommended to improve management planning.</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4987267"/>
                  </a:ext>
                </a:extLst>
              </a:tr>
              <a:tr h="356235">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indent="-342900">
                        <a:lnSpc>
                          <a:spcPct val="100000"/>
                        </a:lnSpc>
                        <a:spcAft>
                          <a:spcPts val="800"/>
                        </a:spcAft>
                        <a:buFont typeface="+mj-lt"/>
                        <a:buAutoNum type="arabicPeriod" startAt="3"/>
                      </a:pPr>
                      <a:r>
                        <a:rPr lang="en-US" sz="1800" b="1" dirty="0">
                          <a:effectLst/>
                          <a:latin typeface="Times New Roman" panose="02020603050405020304" pitchFamily="18" charset="0"/>
                          <a:ea typeface="FrutigerLTStd-Light"/>
                          <a:cs typeface="Arial" panose="020B0604020202020204" pitchFamily="34" charset="0"/>
                        </a:rPr>
                        <a:t>Adults with a VSD (repaired or unrepaired) and PAH should be followed by specialists with expertise in ACHD and pulmonary hypertension to reduce morbidity and mortality.</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8478375"/>
                  </a:ext>
                </a:extLst>
              </a:tr>
            </a:tbl>
          </a:graphicData>
        </a:graphic>
      </p:graphicFrame>
    </p:spTree>
    <p:extLst>
      <p:ext uri="{BB962C8B-B14F-4D97-AF65-F5344CB8AC3E}">
        <p14:creationId xmlns:p14="http://schemas.microsoft.com/office/powerpoint/2010/main" val="191015795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92</a:t>
            </a:fld>
            <a:endParaRPr lang="en-US" dirty="0"/>
          </a:p>
        </p:txBody>
      </p:sp>
      <p:sp>
        <p:nvSpPr>
          <p:cNvPr id="2" name="TextBox 1">
            <a:extLst>
              <a:ext uri="{FF2B5EF4-FFF2-40B4-BE49-F238E27FC236}">
                <a16:creationId xmlns:a16="http://schemas.microsoft.com/office/drawing/2014/main" id="{7B212D58-8077-6706-A5E4-2CE06424D42F}"/>
              </a:ext>
            </a:extLst>
          </p:cNvPr>
          <p:cNvSpPr txBox="1"/>
          <p:nvPr/>
        </p:nvSpPr>
        <p:spPr>
          <a:xfrm>
            <a:off x="4381500" y="1143000"/>
            <a:ext cx="5867400" cy="523220"/>
          </a:xfrm>
          <a:prstGeom prst="rect">
            <a:avLst/>
          </a:prstGeom>
          <a:noFill/>
        </p:spPr>
        <p:txBody>
          <a:bodyPr wrap="square">
            <a:spAutoFit/>
          </a:bodyPr>
          <a:lstStyle/>
          <a:p>
            <a:r>
              <a:rPr lang="en-US" sz="2800" dirty="0">
                <a:latin typeface="Lub Dub Medium" panose="020B0603030403020204" pitchFamily="34" charset="0"/>
              </a:rPr>
              <a:t>Ventricular Septal Defect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6DBB908D-2C22-41F3-F444-DB898B981103}"/>
              </a:ext>
            </a:extLst>
          </p:cNvPr>
          <p:cNvGraphicFramePr>
            <a:graphicFrameLocks noGrp="1"/>
          </p:cNvGraphicFramePr>
          <p:nvPr>
            <p:extLst>
              <p:ext uri="{D42A27DB-BD31-4B8C-83A1-F6EECF244321}">
                <p14:modId xmlns:p14="http://schemas.microsoft.com/office/powerpoint/2010/main" val="2066305193"/>
              </p:ext>
            </p:extLst>
          </p:nvPr>
        </p:nvGraphicFramePr>
        <p:xfrm>
          <a:off x="2895600" y="1981200"/>
          <a:ext cx="8839200" cy="5338006"/>
        </p:xfrm>
        <a:graphic>
          <a:graphicData uri="http://schemas.openxmlformats.org/drawingml/2006/table">
            <a:tbl>
              <a:tblPr firstRow="1" firstCol="1" bandRow="1"/>
              <a:tblGrid>
                <a:gridCol w="1413858">
                  <a:extLst>
                    <a:ext uri="{9D8B030D-6E8A-4147-A177-3AD203B41FA5}">
                      <a16:colId xmlns:a16="http://schemas.microsoft.com/office/drawing/2014/main" val="2976157608"/>
                    </a:ext>
                  </a:extLst>
                </a:gridCol>
                <a:gridCol w="1333758">
                  <a:extLst>
                    <a:ext uri="{9D8B030D-6E8A-4147-A177-3AD203B41FA5}">
                      <a16:colId xmlns:a16="http://schemas.microsoft.com/office/drawing/2014/main" val="3562317008"/>
                    </a:ext>
                  </a:extLst>
                </a:gridCol>
                <a:gridCol w="6091584">
                  <a:extLst>
                    <a:ext uri="{9D8B030D-6E8A-4147-A177-3AD203B41FA5}">
                      <a16:colId xmlns:a16="http://schemas.microsoft.com/office/drawing/2014/main" val="2648035161"/>
                    </a:ext>
                  </a:extLst>
                </a:gridCol>
              </a:tblGrid>
              <a:tr h="279630">
                <a:tc gridSpan="3">
                  <a:txBody>
                    <a:bodyPr/>
                    <a:lstStyle/>
                    <a:p>
                      <a:pPr marL="0" marR="0" algn="ctr">
                        <a:lnSpc>
                          <a:spcPct val="100000"/>
                        </a:lnSpc>
                        <a:spcAft>
                          <a:spcPts val="800"/>
                        </a:spcAft>
                        <a:buNone/>
                      </a:pPr>
                      <a:r>
                        <a:rPr lang="en-US" sz="1800" b="1">
                          <a:effectLst/>
                          <a:latin typeface="Times New Roman" panose="02020603050405020304" pitchFamily="18" charset="0"/>
                          <a:ea typeface="FrutigerLTStd-Light"/>
                          <a:cs typeface="Arial" panose="020B0604020202020204" pitchFamily="34" charset="0"/>
                        </a:rPr>
                        <a:t>Therapeutic</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7785" marR="477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06986675"/>
                  </a:ext>
                </a:extLst>
              </a:tr>
              <a:tr h="1490267">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7785" marR="477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7785" marR="477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4"/>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adults with a VSD, a significant left-to-right shunt (</a:t>
                      </a:r>
                      <a:r>
                        <a:rPr lang="en-US" sz="1800" b="1" dirty="0" err="1">
                          <a:effectLst/>
                          <a:latin typeface="Times New Roman" panose="02020603050405020304" pitchFamily="18" charset="0"/>
                          <a:ea typeface="Times New Roman" panose="02020603050405020304" pitchFamily="18" charset="0"/>
                          <a:cs typeface="Arial" panose="020B0604020202020204" pitchFamily="34" charset="0"/>
                        </a:rPr>
                        <a:t>Qp:Qs</a:t>
                      </a: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 ≥1.5), and significant or progressive LV dilatation with no evidence of PAH (PVR ≤2 Wood units), closure of the defect is recommended to eliminate the shunt and preserve ventricular function.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7785" marR="4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8833394"/>
                  </a:ext>
                </a:extLst>
              </a:tr>
              <a:tr h="1490267">
                <a:tc>
                  <a:txBody>
                    <a:bodyPr/>
                    <a:lstStyle/>
                    <a:p>
                      <a:pPr marL="0" marR="0" algn="ctr">
                        <a:lnSpc>
                          <a:spcPct val="1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7785" marR="477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7785" marR="477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5"/>
                      </a:pPr>
                      <a:r>
                        <a:rPr lang="en-US" sz="1800" b="1" dirty="0">
                          <a:effectLst/>
                          <a:latin typeface="Times New Roman" panose="02020603050405020304" pitchFamily="18" charset="0"/>
                          <a:ea typeface="FrutigerLTStd-Light"/>
                          <a:cs typeface="Arial" panose="020B0604020202020204" pitchFamily="34" charset="0"/>
                        </a:rPr>
                        <a:t>In adults with a VSD, LV volume overload, </a:t>
                      </a:r>
                      <a:r>
                        <a:rPr lang="en-US" sz="1800" b="1" dirty="0" err="1">
                          <a:effectLst/>
                          <a:latin typeface="Times New Roman" panose="02020603050405020304" pitchFamily="18" charset="0"/>
                          <a:ea typeface="FrutigerLTStd-Light"/>
                          <a:cs typeface="Arial" panose="020B0604020202020204" pitchFamily="34" charset="0"/>
                        </a:rPr>
                        <a:t>Qp:Qs</a:t>
                      </a:r>
                      <a:r>
                        <a:rPr lang="en-US" sz="1800" b="1" dirty="0">
                          <a:effectLst/>
                          <a:latin typeface="Times New Roman" panose="02020603050405020304" pitchFamily="18" charset="0"/>
                          <a:ea typeface="FrutigerLTStd-Light"/>
                          <a:cs typeface="Arial" panose="020B0604020202020204" pitchFamily="34" charset="0"/>
                        </a:rPr>
                        <a:t> ≥1.5:1, and mild PAH (PVR &gt;2 but &lt;5 Wood units), closure of the VSD is reasonable to eliminate the shunt, in order to reduce the risk for progressive PAH and the burden of chronic volume overload on the LV</a:t>
                      </a: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7785" marR="4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05095"/>
                  </a:ext>
                </a:extLst>
              </a:tr>
              <a:tr h="980562">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7785" marR="477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7785" marR="477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6"/>
                      </a:pPr>
                      <a:r>
                        <a:rPr lang="en-GB" sz="1800" b="1" dirty="0">
                          <a:effectLst/>
                          <a:latin typeface="Times New Roman" panose="02020603050405020304" pitchFamily="18" charset="0"/>
                          <a:ea typeface="FrutigerLTStd-Light"/>
                          <a:cs typeface="Arial" panose="020B0604020202020204" pitchFamily="34" charset="0"/>
                        </a:rPr>
                        <a:t>In adults with an outlet or </a:t>
                      </a:r>
                      <a:r>
                        <a:rPr lang="en-GB" sz="1800" b="1" dirty="0" err="1">
                          <a:effectLst/>
                          <a:latin typeface="Times New Roman" panose="02020603050405020304" pitchFamily="18" charset="0"/>
                          <a:ea typeface="FrutigerLTStd-Light"/>
                          <a:cs typeface="Arial" panose="020B0604020202020204" pitchFamily="34" charset="0"/>
                        </a:rPr>
                        <a:t>perimembranous</a:t>
                      </a:r>
                      <a:r>
                        <a:rPr lang="en-GB" sz="1800" b="1" dirty="0">
                          <a:effectLst/>
                          <a:latin typeface="Times New Roman" panose="02020603050405020304" pitchFamily="18" charset="0"/>
                          <a:ea typeface="FrutigerLTStd-Light"/>
                          <a:cs typeface="Arial" panose="020B0604020202020204" pitchFamily="34" charset="0"/>
                        </a:rPr>
                        <a:t> VSD causing progressive moderate or greater aortic regurgitation, closure of the VSD is reasonable to preserve aortic valve function.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7785" marR="4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3396862"/>
                  </a:ext>
                </a:extLst>
              </a:tr>
              <a:tr h="980562">
                <a:tc>
                  <a:txBody>
                    <a:bodyPr/>
                    <a:lstStyle/>
                    <a:p>
                      <a:pPr marL="0" marR="0" algn="ctr">
                        <a:lnSpc>
                          <a:spcPct val="1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2b</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7785" marR="477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7785" marR="477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7"/>
                      </a:pPr>
                      <a:r>
                        <a:rPr lang="en-US" sz="1800" b="1" dirty="0">
                          <a:solidFill>
                            <a:srgbClr val="000000"/>
                          </a:solidFill>
                          <a:effectLst/>
                          <a:latin typeface="Times New Roman" panose="02020603050405020304" pitchFamily="18" charset="0"/>
                          <a:ea typeface="FrutigerLTStd-Light"/>
                          <a:cs typeface="Arial" panose="020B0604020202020204" pitchFamily="34" charset="0"/>
                        </a:rPr>
                        <a:t>In adults with a recent history of infective endocarditis involving a VSD, closure of the VSD may be reasonable to reduce the risk for recurrent endocarditis.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7785" marR="4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7620947"/>
                  </a:ext>
                </a:extLst>
              </a:tr>
            </a:tbl>
          </a:graphicData>
        </a:graphic>
      </p:graphicFrame>
    </p:spTree>
    <p:extLst>
      <p:ext uri="{BB962C8B-B14F-4D97-AF65-F5344CB8AC3E}">
        <p14:creationId xmlns:p14="http://schemas.microsoft.com/office/powerpoint/2010/main" val="12470649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28D83E-8ED2-0511-20DD-8AE3E5C1090E}"/>
              </a:ext>
            </a:extLst>
          </p:cNvPr>
          <p:cNvSpPr txBox="1"/>
          <p:nvPr/>
        </p:nvSpPr>
        <p:spPr>
          <a:xfrm>
            <a:off x="4381500" y="1143000"/>
            <a:ext cx="5867400" cy="523220"/>
          </a:xfrm>
          <a:prstGeom prst="rect">
            <a:avLst/>
          </a:prstGeom>
          <a:noFill/>
        </p:spPr>
        <p:txBody>
          <a:bodyPr wrap="square">
            <a:spAutoFit/>
          </a:bodyPr>
          <a:lstStyle/>
          <a:p>
            <a:r>
              <a:rPr lang="en-US" sz="2800" dirty="0">
                <a:latin typeface="Lub Dub Medium" panose="020B0603030403020204" pitchFamily="34" charset="0"/>
              </a:rPr>
              <a:t>Ventricular Septal Defect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6" name="Table 5">
            <a:extLst>
              <a:ext uri="{FF2B5EF4-FFF2-40B4-BE49-F238E27FC236}">
                <a16:creationId xmlns:a16="http://schemas.microsoft.com/office/drawing/2014/main" id="{2476F332-D802-A7B4-7AA4-24E1465FEC28}"/>
              </a:ext>
            </a:extLst>
          </p:cNvPr>
          <p:cNvGraphicFramePr>
            <a:graphicFrameLocks noGrp="1"/>
          </p:cNvGraphicFramePr>
          <p:nvPr>
            <p:extLst>
              <p:ext uri="{D42A27DB-BD31-4B8C-83A1-F6EECF244321}">
                <p14:modId xmlns:p14="http://schemas.microsoft.com/office/powerpoint/2010/main" val="4137251680"/>
              </p:ext>
            </p:extLst>
          </p:nvPr>
        </p:nvGraphicFramePr>
        <p:xfrm>
          <a:off x="2895600" y="2311278"/>
          <a:ext cx="8839200" cy="3607044"/>
        </p:xfrm>
        <a:graphic>
          <a:graphicData uri="http://schemas.openxmlformats.org/drawingml/2006/table">
            <a:tbl>
              <a:tblPr firstRow="1" firstCol="1" bandRow="1"/>
              <a:tblGrid>
                <a:gridCol w="1413858">
                  <a:extLst>
                    <a:ext uri="{9D8B030D-6E8A-4147-A177-3AD203B41FA5}">
                      <a16:colId xmlns:a16="http://schemas.microsoft.com/office/drawing/2014/main" val="2727451821"/>
                    </a:ext>
                  </a:extLst>
                </a:gridCol>
                <a:gridCol w="1333758">
                  <a:extLst>
                    <a:ext uri="{9D8B030D-6E8A-4147-A177-3AD203B41FA5}">
                      <a16:colId xmlns:a16="http://schemas.microsoft.com/office/drawing/2014/main" val="3550437467"/>
                    </a:ext>
                  </a:extLst>
                </a:gridCol>
                <a:gridCol w="6091584">
                  <a:extLst>
                    <a:ext uri="{9D8B030D-6E8A-4147-A177-3AD203B41FA5}">
                      <a16:colId xmlns:a16="http://schemas.microsoft.com/office/drawing/2014/main" val="3141342718"/>
                    </a:ext>
                  </a:extLst>
                </a:gridCol>
              </a:tblGrid>
              <a:tr h="1490267">
                <a:tc>
                  <a:txBody>
                    <a:bodyPr/>
                    <a:lstStyle/>
                    <a:p>
                      <a:pPr marL="0" marR="0" algn="ctr">
                        <a:lnSpc>
                          <a:spcPct val="1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2b</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7785" marR="477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7785" marR="477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8"/>
                      </a:pPr>
                      <a:r>
                        <a:rPr lang="en-US" sz="1800" b="1" dirty="0">
                          <a:effectLst/>
                          <a:latin typeface="Times New Roman" panose="02020603050405020304" pitchFamily="18" charset="0"/>
                          <a:ea typeface="FrutigerLTStd-Light"/>
                          <a:cs typeface="Arial" panose="020B0604020202020204" pitchFamily="34" charset="0"/>
                        </a:rPr>
                        <a:t>In adults with a VSD, </a:t>
                      </a:r>
                      <a:r>
                        <a:rPr lang="en-US" sz="1800" b="1" dirty="0" err="1">
                          <a:effectLst/>
                          <a:latin typeface="Times New Roman" panose="02020603050405020304" pitchFamily="18" charset="0"/>
                          <a:ea typeface="FrutigerLTStd-Light"/>
                          <a:cs typeface="Arial" panose="020B0604020202020204" pitchFamily="34" charset="0"/>
                        </a:rPr>
                        <a:t>Qp:Qs</a:t>
                      </a:r>
                      <a:r>
                        <a:rPr lang="en-US" sz="1800" b="1" dirty="0">
                          <a:effectLst/>
                          <a:latin typeface="Times New Roman" panose="02020603050405020304" pitchFamily="18" charset="0"/>
                          <a:ea typeface="FrutigerLTStd-Light"/>
                          <a:cs typeface="Arial" panose="020B0604020202020204" pitchFamily="34" charset="0"/>
                        </a:rPr>
                        <a:t> ≥1.5, and PAH (PVR 5 to 8 Wood units) without hypoxemia, if PVR drops to &lt;5 Wood units with PAH therapies, usefulness of closure of the VSD is uncertain to reduce the risk for progressive PAH and the burden of chronic volume overload on the left ventricle.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7785" marR="4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3451739"/>
                  </a:ext>
                </a:extLst>
              </a:tr>
              <a:tr h="980562">
                <a:tc>
                  <a:txBody>
                    <a:bodyPr/>
                    <a:lstStyle/>
                    <a:p>
                      <a:pPr marL="0" marR="0" algn="ctr">
                        <a:lnSpc>
                          <a:spcPct val="1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 No Benefit</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7785" marR="477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F7F"/>
                    </a:solidFill>
                  </a:tcPr>
                </a:tc>
                <a:tc>
                  <a:txBody>
                    <a:bodyPr/>
                    <a:lstStyle/>
                    <a:p>
                      <a:pPr marL="0" marR="0" algn="ctr">
                        <a:lnSpc>
                          <a:spcPct val="1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7785" marR="477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9"/>
                      </a:pPr>
                      <a:r>
                        <a:rPr lang="en-US" sz="1800" b="1" dirty="0">
                          <a:effectLst/>
                          <a:latin typeface="Times New Roman" panose="02020603050405020304" pitchFamily="18" charset="0"/>
                          <a:ea typeface="FrutigerLTStd-Light"/>
                          <a:cs typeface="Arial" panose="020B0604020202020204" pitchFamily="34" charset="0"/>
                        </a:rPr>
                        <a:t>In adults with a VSD, </a:t>
                      </a:r>
                      <a:r>
                        <a:rPr lang="en-US" sz="1800" b="1" dirty="0" err="1">
                          <a:effectLst/>
                          <a:latin typeface="Times New Roman" panose="02020603050405020304" pitchFamily="18" charset="0"/>
                          <a:ea typeface="FrutigerLTStd-Light"/>
                          <a:cs typeface="Arial" panose="020B0604020202020204" pitchFamily="34" charset="0"/>
                        </a:rPr>
                        <a:t>Qp:Qs</a:t>
                      </a:r>
                      <a:r>
                        <a:rPr lang="en-US" sz="1800" b="1" dirty="0">
                          <a:effectLst/>
                          <a:latin typeface="Times New Roman" panose="02020603050405020304" pitchFamily="18" charset="0"/>
                          <a:ea typeface="FrutigerLTStd-Light"/>
                          <a:cs typeface="Arial" panose="020B0604020202020204" pitchFamily="34" charset="0"/>
                        </a:rPr>
                        <a:t> &lt;1.5, and no other indications, closure should not be performed to avoid unnecessary perioperative risks.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7785" marR="4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5543493"/>
                  </a:ext>
                </a:extLst>
              </a:tr>
              <a:tr h="980562">
                <a:tc>
                  <a:txBody>
                    <a:bodyPr/>
                    <a:lstStyle/>
                    <a:p>
                      <a:pPr marL="0" marR="0" algn="ctr">
                        <a:lnSpc>
                          <a:spcPct val="100000"/>
                        </a:lnSpc>
                        <a:spcAft>
                          <a:spcPts val="800"/>
                        </a:spcAft>
                        <a:buNone/>
                      </a:pPr>
                      <a:r>
                        <a:rPr lang="en-US" sz="1800" b="1" kern="1200"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3: Harm</a:t>
                      </a:r>
                    </a:p>
                  </a:txBody>
                  <a:tcPr marL="47785" marR="477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1C08"/>
                    </a:solidFill>
                  </a:tcPr>
                </a:tc>
                <a:tc>
                  <a:txBody>
                    <a:bodyPr/>
                    <a:lstStyle/>
                    <a:p>
                      <a:pPr marL="0" marR="0" algn="ctr">
                        <a:lnSpc>
                          <a:spcPct val="1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7785" marR="477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10"/>
                      </a:pPr>
                      <a:r>
                        <a:rPr lang="en-US" sz="1800" b="1" dirty="0">
                          <a:solidFill>
                            <a:srgbClr val="000000"/>
                          </a:solidFill>
                          <a:effectLst/>
                          <a:latin typeface="Times New Roman" panose="02020603050405020304" pitchFamily="18" charset="0"/>
                          <a:ea typeface="FrutigerLTStd-Light"/>
                          <a:cs typeface="Arial" panose="020B0604020202020204" pitchFamily="34" charset="0"/>
                        </a:rPr>
                        <a:t>In adults with a VSD and Eisenmenger physiology, VSD closure should not be performed to avoid escalating morbidity and mortality.</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7785" marR="4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11038837"/>
                  </a:ext>
                </a:extLst>
              </a:tr>
            </a:tbl>
          </a:graphicData>
        </a:graphic>
      </p:graphicFrame>
    </p:spTree>
    <p:extLst>
      <p:ext uri="{BB962C8B-B14F-4D97-AF65-F5344CB8AC3E}">
        <p14:creationId xmlns:p14="http://schemas.microsoft.com/office/powerpoint/2010/main" val="396493074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 screen&#10;&#10;AI-generated content may be incorrect.">
            <a:extLst>
              <a:ext uri="{FF2B5EF4-FFF2-40B4-BE49-F238E27FC236}">
                <a16:creationId xmlns:a16="http://schemas.microsoft.com/office/drawing/2014/main" id="{82406CC8-3C08-C5DE-1180-73258F67CF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2850" y="0"/>
            <a:ext cx="7124700" cy="7543800"/>
          </a:xfrm>
          <a:prstGeom prst="rect">
            <a:avLst/>
          </a:prstGeom>
        </p:spPr>
      </p:pic>
      <p:sp>
        <p:nvSpPr>
          <p:cNvPr id="4" name="TextBox 3">
            <a:extLst>
              <a:ext uri="{FF2B5EF4-FFF2-40B4-BE49-F238E27FC236}">
                <a16:creationId xmlns:a16="http://schemas.microsoft.com/office/drawing/2014/main" id="{B91142FA-714F-A316-8D4D-5CFBCA7EC2A0}"/>
              </a:ext>
            </a:extLst>
          </p:cNvPr>
          <p:cNvSpPr txBox="1"/>
          <p:nvPr/>
        </p:nvSpPr>
        <p:spPr>
          <a:xfrm>
            <a:off x="457200" y="1371600"/>
            <a:ext cx="2860678" cy="2246769"/>
          </a:xfrm>
          <a:prstGeom prst="rect">
            <a:avLst/>
          </a:prstGeom>
          <a:noFill/>
        </p:spPr>
        <p:txBody>
          <a:bodyPr wrap="square">
            <a:spAutoFit/>
          </a:bodyPr>
          <a:lstStyle/>
          <a:p>
            <a:r>
              <a:rPr lang="en-US" sz="2800" dirty="0">
                <a:latin typeface="Lub Dub Medium" panose="020B0603030403020204" pitchFamily="34" charset="0"/>
              </a:rPr>
              <a:t>Figure 3. Closure Considerations for Ventricular Septal Defect.</a:t>
            </a:r>
          </a:p>
        </p:txBody>
      </p:sp>
      <p:sp>
        <p:nvSpPr>
          <p:cNvPr id="6" name="TextBox 5">
            <a:extLst>
              <a:ext uri="{FF2B5EF4-FFF2-40B4-BE49-F238E27FC236}">
                <a16:creationId xmlns:a16="http://schemas.microsoft.com/office/drawing/2014/main" id="{939BC2A6-021F-C678-0506-1D052A2411AA}"/>
              </a:ext>
            </a:extLst>
          </p:cNvPr>
          <p:cNvSpPr txBox="1"/>
          <p:nvPr/>
        </p:nvSpPr>
        <p:spPr>
          <a:xfrm>
            <a:off x="363539" y="5584289"/>
            <a:ext cx="3048000" cy="1959511"/>
          </a:xfrm>
          <a:prstGeom prst="rect">
            <a:avLst/>
          </a:prstGeom>
          <a:noFill/>
        </p:spPr>
        <p:txBody>
          <a:bodyPr wrap="square">
            <a:spAutoFit/>
          </a:bodyPr>
          <a:lstStyle/>
          <a:p>
            <a:pPr marL="0" marR="0">
              <a:spcAft>
                <a:spcPts val="800"/>
              </a:spcAft>
              <a:buNone/>
            </a:pPr>
            <a:r>
              <a:rPr lang="en-US" sz="1200" dirty="0">
                <a:effectLst/>
                <a:latin typeface="Lub Dub Medium" panose="020B0603030403020204" pitchFamily="34" charset="0"/>
                <a:ea typeface="Times New Roman" panose="02020603050405020304" pitchFamily="18" charset="0"/>
              </a:rPr>
              <a:t>*See Section 4.4.6, “Eisenmenger Syndrome.”</a:t>
            </a:r>
          </a:p>
          <a:p>
            <a:pPr marL="0" marR="0">
              <a:spcAft>
                <a:spcPts val="800"/>
              </a:spcAft>
              <a:buNone/>
            </a:pPr>
            <a:r>
              <a:rPr lang="en-US" sz="1200" dirty="0">
                <a:effectLst/>
                <a:latin typeface="Lub Dub Medium" panose="020B0603030403020204" pitchFamily="34" charset="0"/>
                <a:ea typeface="Times New Roman" panose="02020603050405020304" pitchFamily="18" charset="0"/>
              </a:rPr>
              <a:t> </a:t>
            </a:r>
          </a:p>
          <a:p>
            <a:pPr marL="0" marR="0">
              <a:spcAft>
                <a:spcPts val="800"/>
              </a:spcAft>
              <a:buNone/>
            </a:pPr>
            <a:r>
              <a:rPr lang="en-US" sz="1200" dirty="0">
                <a:effectLst/>
                <a:latin typeface="Lub Dub Medium" panose="020B0603030403020204" pitchFamily="34" charset="0"/>
                <a:ea typeface="Times New Roman" panose="02020603050405020304" pitchFamily="18" charset="0"/>
              </a:rPr>
              <a:t>AR indicates aortic regurgitation; LV, left ventricular; PVR, pulmonary vascular resistance; </a:t>
            </a:r>
            <a:r>
              <a:rPr lang="en-US" sz="1200" dirty="0" err="1">
                <a:effectLst/>
                <a:latin typeface="Lub Dub Medium" panose="020B0603030403020204" pitchFamily="34" charset="0"/>
                <a:ea typeface="Times New Roman" panose="02020603050405020304" pitchFamily="18" charset="0"/>
              </a:rPr>
              <a:t>Qp:Qs</a:t>
            </a:r>
            <a:r>
              <a:rPr lang="en-US" sz="1200" dirty="0">
                <a:effectLst/>
                <a:latin typeface="Lub Dub Medium" panose="020B0603030403020204" pitchFamily="34" charset="0"/>
                <a:ea typeface="Times New Roman" panose="02020603050405020304" pitchFamily="18" charset="0"/>
              </a:rPr>
              <a:t>, pulmonary-to-systemic blood flow ratio; VSD, ventricular septal defect; and WU, Wood units.</a:t>
            </a:r>
          </a:p>
        </p:txBody>
      </p:sp>
    </p:spTree>
    <p:extLst>
      <p:ext uri="{BB962C8B-B14F-4D97-AF65-F5344CB8AC3E}">
        <p14:creationId xmlns:p14="http://schemas.microsoft.com/office/powerpoint/2010/main" val="218655485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95</a:t>
            </a:fld>
            <a:endParaRPr lang="en-US" dirty="0"/>
          </a:p>
        </p:txBody>
      </p:sp>
      <p:sp>
        <p:nvSpPr>
          <p:cNvPr id="2" name="TextBox 1">
            <a:extLst>
              <a:ext uri="{FF2B5EF4-FFF2-40B4-BE49-F238E27FC236}">
                <a16:creationId xmlns:a16="http://schemas.microsoft.com/office/drawing/2014/main" id="{132654A1-4F9B-F7E4-410F-50D3DDEFE366}"/>
              </a:ext>
            </a:extLst>
          </p:cNvPr>
          <p:cNvSpPr txBox="1"/>
          <p:nvPr/>
        </p:nvSpPr>
        <p:spPr>
          <a:xfrm>
            <a:off x="3762372" y="294887"/>
            <a:ext cx="7105650" cy="954107"/>
          </a:xfrm>
          <a:prstGeom prst="rect">
            <a:avLst/>
          </a:prstGeom>
          <a:noFill/>
        </p:spPr>
        <p:txBody>
          <a:bodyPr wrap="square">
            <a:spAutoFit/>
          </a:bodyPr>
          <a:lstStyle/>
          <a:p>
            <a:r>
              <a:rPr lang="en-US" sz="2800" dirty="0">
                <a:latin typeface="Lub Dub Medium" panose="020B0603030403020204" pitchFamily="34" charset="0"/>
              </a:rPr>
              <a:t>Table 14. Ventricular Septal Defect: Routine Follow-Up and Testing Intervals</a:t>
            </a:r>
          </a:p>
        </p:txBody>
      </p:sp>
      <p:graphicFrame>
        <p:nvGraphicFramePr>
          <p:cNvPr id="3" name="Table 2">
            <a:extLst>
              <a:ext uri="{FF2B5EF4-FFF2-40B4-BE49-F238E27FC236}">
                <a16:creationId xmlns:a16="http://schemas.microsoft.com/office/drawing/2014/main" id="{2DFB8AB5-5E8E-6B5C-2F6C-11743708C0A6}"/>
              </a:ext>
            </a:extLst>
          </p:cNvPr>
          <p:cNvGraphicFramePr>
            <a:graphicFrameLocks noGrp="1"/>
          </p:cNvGraphicFramePr>
          <p:nvPr>
            <p:extLst>
              <p:ext uri="{D42A27DB-BD31-4B8C-83A1-F6EECF244321}">
                <p14:modId xmlns:p14="http://schemas.microsoft.com/office/powerpoint/2010/main" val="82720851"/>
              </p:ext>
            </p:extLst>
          </p:nvPr>
        </p:nvGraphicFramePr>
        <p:xfrm>
          <a:off x="2823208" y="1600200"/>
          <a:ext cx="8983983" cy="3107677"/>
        </p:xfrm>
        <a:graphic>
          <a:graphicData uri="http://schemas.openxmlformats.org/drawingml/2006/table">
            <a:tbl>
              <a:tblPr firstRow="1" firstCol="1" bandRow="1"/>
              <a:tblGrid>
                <a:gridCol w="2510231">
                  <a:extLst>
                    <a:ext uri="{9D8B030D-6E8A-4147-A177-3AD203B41FA5}">
                      <a16:colId xmlns:a16="http://schemas.microsoft.com/office/drawing/2014/main" val="1788176272"/>
                    </a:ext>
                  </a:extLst>
                </a:gridCol>
                <a:gridCol w="1651468">
                  <a:extLst>
                    <a:ext uri="{9D8B030D-6E8A-4147-A177-3AD203B41FA5}">
                      <a16:colId xmlns:a16="http://schemas.microsoft.com/office/drawing/2014/main" val="3541548259"/>
                    </a:ext>
                  </a:extLst>
                </a:gridCol>
                <a:gridCol w="1651468">
                  <a:extLst>
                    <a:ext uri="{9D8B030D-6E8A-4147-A177-3AD203B41FA5}">
                      <a16:colId xmlns:a16="http://schemas.microsoft.com/office/drawing/2014/main" val="3556195695"/>
                    </a:ext>
                  </a:extLst>
                </a:gridCol>
                <a:gridCol w="1585408">
                  <a:extLst>
                    <a:ext uri="{9D8B030D-6E8A-4147-A177-3AD203B41FA5}">
                      <a16:colId xmlns:a16="http://schemas.microsoft.com/office/drawing/2014/main" val="3959479788"/>
                    </a:ext>
                  </a:extLst>
                </a:gridCol>
                <a:gridCol w="1585408">
                  <a:extLst>
                    <a:ext uri="{9D8B030D-6E8A-4147-A177-3AD203B41FA5}">
                      <a16:colId xmlns:a16="http://schemas.microsoft.com/office/drawing/2014/main" val="1117943677"/>
                    </a:ext>
                  </a:extLst>
                </a:gridCol>
              </a:tblGrid>
              <a:tr h="615175">
                <a:tc>
                  <a:txBody>
                    <a:bodyPr/>
                    <a:lstStyle/>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Type of Follow-Up or Testing </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Physiological Stage A*† (mo)</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dirty="0">
                          <a:effectLst/>
                          <a:latin typeface="Times New Roman" panose="02020603050405020304" pitchFamily="18" charset="0"/>
                          <a:ea typeface="Times New Roman" panose="02020603050405020304" pitchFamily="18" charset="0"/>
                          <a:cs typeface="Arial" panose="020B0604020202020204" pitchFamily="34" charset="0"/>
                        </a:rPr>
                        <a:t>Physiological Stage B*‡ (</a:t>
                      </a:r>
                      <a:r>
                        <a:rPr lang="en-US" sz="1800" b="1" kern="100" dirty="0" err="1">
                          <a:effectLst/>
                          <a:latin typeface="Times New Roman" panose="02020603050405020304" pitchFamily="18" charset="0"/>
                          <a:ea typeface="Times New Roman" panose="02020603050405020304" pitchFamily="18" charset="0"/>
                          <a:cs typeface="Arial" panose="020B0604020202020204" pitchFamily="34" charset="0"/>
                        </a:rPr>
                        <a:t>mo</a:t>
                      </a:r>
                      <a:r>
                        <a:rPr lang="en-US" sz="1800" b="1" kern="1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Physiological Stage C* (mo)</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dirty="0">
                          <a:effectLst/>
                          <a:latin typeface="Times New Roman" panose="02020603050405020304" pitchFamily="18" charset="0"/>
                          <a:ea typeface="Times New Roman" panose="02020603050405020304" pitchFamily="18" charset="0"/>
                          <a:cs typeface="Arial" panose="020B0604020202020204" pitchFamily="34" charset="0"/>
                        </a:rPr>
                        <a:t>Physiological Stage D* (</a:t>
                      </a:r>
                      <a:r>
                        <a:rPr lang="en-US" sz="1800" b="1" kern="100" dirty="0" err="1">
                          <a:effectLst/>
                          <a:latin typeface="Times New Roman" panose="02020603050405020304" pitchFamily="18" charset="0"/>
                          <a:ea typeface="Times New Roman" panose="02020603050405020304" pitchFamily="18" charset="0"/>
                          <a:cs typeface="Arial" panose="020B0604020202020204" pitchFamily="34" charset="0"/>
                        </a:rPr>
                        <a:t>mo</a:t>
                      </a:r>
                      <a:r>
                        <a:rPr lang="en-US" sz="1800" b="1" kern="1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5602374"/>
                  </a:ext>
                </a:extLst>
              </a:tr>
              <a:tr h="879971">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Outpatient ACHD cardiologist </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36–60</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12–60</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6–12</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3–6</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65770755"/>
                  </a:ext>
                </a:extLst>
              </a:tr>
              <a:tr h="403715">
                <a:tc>
                  <a:txBody>
                    <a:bodyPr/>
                    <a:lstStyle/>
                    <a:p>
                      <a:pPr marL="0" marR="0">
                        <a:lnSpc>
                          <a:spcPct val="2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Electrocardiogram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36–60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12–60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4501578"/>
                  </a:ext>
                </a:extLst>
              </a:tr>
              <a:tr h="879971">
                <a:tc>
                  <a:txBody>
                    <a:bodyPr/>
                    <a:lstStyle/>
                    <a:p>
                      <a:pPr marL="0" marR="0">
                        <a:lnSpc>
                          <a:spcPct val="200000"/>
                        </a:lnSpc>
                        <a:spcAft>
                          <a:spcPts val="800"/>
                        </a:spcAft>
                        <a:buNone/>
                      </a:pPr>
                      <a:r>
                        <a:rPr lang="en-US"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Transthoracic echocardiogram</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36–60</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12–60</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18419305"/>
                  </a:ext>
                </a:extLst>
              </a:tr>
            </a:tbl>
          </a:graphicData>
        </a:graphic>
      </p:graphicFrame>
      <p:sp>
        <p:nvSpPr>
          <p:cNvPr id="6" name="TextBox 5">
            <a:extLst>
              <a:ext uri="{FF2B5EF4-FFF2-40B4-BE49-F238E27FC236}">
                <a16:creationId xmlns:a16="http://schemas.microsoft.com/office/drawing/2014/main" id="{4EE535A6-D392-3F83-D690-618BD1015BF4}"/>
              </a:ext>
            </a:extLst>
          </p:cNvPr>
          <p:cNvSpPr txBox="1"/>
          <p:nvPr/>
        </p:nvSpPr>
        <p:spPr>
          <a:xfrm>
            <a:off x="2823208" y="4800600"/>
            <a:ext cx="8983983" cy="2677656"/>
          </a:xfrm>
          <a:prstGeom prst="rect">
            <a:avLst/>
          </a:prstGeom>
          <a:noFill/>
        </p:spPr>
        <p:txBody>
          <a:bodyPr wrap="square">
            <a:spAutoFit/>
          </a:bodyPr>
          <a:lstStyle/>
          <a:p>
            <a:r>
              <a:rPr lang="en-US" sz="1200" dirty="0">
                <a:latin typeface="Lub Dub Medium" panose="020B0603030403020204" pitchFamily="34" charset="0"/>
              </a:rPr>
              <a:t>Modified with permission from Stout et al. Copyright 2018 American Heart Association, Inc. and American College of Cardiology Foundation.</a:t>
            </a:r>
          </a:p>
          <a:p>
            <a:endParaRPr lang="en-US" sz="1200" dirty="0">
              <a:latin typeface="Lub Dub Medium" panose="020B0603030403020204" pitchFamily="34" charset="0"/>
            </a:endParaRPr>
          </a:p>
          <a:p>
            <a:r>
              <a:rPr lang="en-US" sz="1200" dirty="0">
                <a:latin typeface="Lub Dub Medium" panose="020B0603030403020204" pitchFamily="34" charset="0"/>
              </a:rPr>
              <a:t>*See Section 2.2 for details on the ACHD anatomic and physiological classification system.</a:t>
            </a:r>
          </a:p>
          <a:p>
            <a:endParaRPr lang="en-US" sz="1200" dirty="0">
              <a:latin typeface="Lub Dub Medium" panose="020B0603030403020204" pitchFamily="34" charset="0"/>
            </a:endParaRPr>
          </a:p>
          <a:p>
            <a:r>
              <a:rPr lang="en-US" sz="1200" dirty="0">
                <a:latin typeface="Lub Dub Medium" panose="020B0603030403020204" pitchFamily="34" charset="0"/>
              </a:rPr>
              <a:t>†Some physiological stage A patients with spontaneously closed muscular ventricular septal defects without residual anatomic or hemodynamic sequelae can be discharged from routine cardiology follow-up and be seen on an as-needed basis. </a:t>
            </a:r>
          </a:p>
          <a:p>
            <a:endParaRPr lang="en-US" sz="1200" dirty="0">
              <a:latin typeface="Lub Dub Medium" panose="020B0603030403020204" pitchFamily="34" charset="0"/>
            </a:endParaRPr>
          </a:p>
          <a:p>
            <a:r>
              <a:rPr lang="en-US" sz="1200" dirty="0">
                <a:latin typeface="Lub Dub Medium" panose="020B0603030403020204" pitchFamily="34" charset="0"/>
              </a:rPr>
              <a:t>‡Stage B patients with a ventricular septal defect and a hemodynamically insignificant shunt who have normal chamber size without pulmonary hypertension can be seen every 36 to 60 months. Patients with ventricular dilation, dysfunction, or arrhythmia should be seen more frequently. </a:t>
            </a:r>
          </a:p>
          <a:p>
            <a:endParaRPr lang="en-US" sz="1200" dirty="0">
              <a:latin typeface="Lub Dub Medium" panose="020B0603030403020204" pitchFamily="34" charset="0"/>
            </a:endParaRPr>
          </a:p>
          <a:p>
            <a:r>
              <a:rPr lang="en-US" sz="1200" dirty="0">
                <a:latin typeface="Lub Dub Medium" panose="020B0603030403020204" pitchFamily="34" charset="0"/>
              </a:rPr>
              <a:t>ACHD indicates adult congenital heart disease.</a:t>
            </a:r>
          </a:p>
        </p:txBody>
      </p:sp>
    </p:spTree>
    <p:extLst>
      <p:ext uri="{BB962C8B-B14F-4D97-AF65-F5344CB8AC3E}">
        <p14:creationId xmlns:p14="http://schemas.microsoft.com/office/powerpoint/2010/main" val="185804112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96</a:t>
            </a:fld>
            <a:endParaRPr lang="en-US" dirty="0"/>
          </a:p>
        </p:txBody>
      </p:sp>
      <p:sp>
        <p:nvSpPr>
          <p:cNvPr id="2" name="TextBox 1">
            <a:extLst>
              <a:ext uri="{FF2B5EF4-FFF2-40B4-BE49-F238E27FC236}">
                <a16:creationId xmlns:a16="http://schemas.microsoft.com/office/drawing/2014/main" id="{FD23F12A-BC41-C687-D6AB-033DCD9D00CF}"/>
              </a:ext>
            </a:extLst>
          </p:cNvPr>
          <p:cNvSpPr txBox="1"/>
          <p:nvPr/>
        </p:nvSpPr>
        <p:spPr>
          <a:xfrm>
            <a:off x="4624385" y="1143000"/>
            <a:ext cx="5381628" cy="523220"/>
          </a:xfrm>
          <a:prstGeom prst="rect">
            <a:avLst/>
          </a:prstGeom>
          <a:noFill/>
        </p:spPr>
        <p:txBody>
          <a:bodyPr wrap="square">
            <a:spAutoFit/>
          </a:bodyPr>
          <a:lstStyle/>
          <a:p>
            <a:r>
              <a:rPr lang="en-US" sz="2800" dirty="0">
                <a:latin typeface="Lub Dub Medium" panose="020B0603030403020204" pitchFamily="34" charset="0"/>
              </a:rPr>
              <a:t>Atrioventricular Septal Defect</a:t>
            </a:r>
          </a:p>
        </p:txBody>
      </p:sp>
      <p:graphicFrame>
        <p:nvGraphicFramePr>
          <p:cNvPr id="3" name="Table 2">
            <a:extLst>
              <a:ext uri="{FF2B5EF4-FFF2-40B4-BE49-F238E27FC236}">
                <a16:creationId xmlns:a16="http://schemas.microsoft.com/office/drawing/2014/main" id="{5B7A3D44-43CA-0276-A314-69C293DA56EF}"/>
              </a:ext>
            </a:extLst>
          </p:cNvPr>
          <p:cNvGraphicFramePr>
            <a:graphicFrameLocks noGrp="1"/>
          </p:cNvGraphicFramePr>
          <p:nvPr>
            <p:extLst>
              <p:ext uri="{D42A27DB-BD31-4B8C-83A1-F6EECF244321}">
                <p14:modId xmlns:p14="http://schemas.microsoft.com/office/powerpoint/2010/main" val="2475113639"/>
              </p:ext>
            </p:extLst>
          </p:nvPr>
        </p:nvGraphicFramePr>
        <p:xfrm>
          <a:off x="3124993" y="2247900"/>
          <a:ext cx="8380413" cy="3733800"/>
        </p:xfrm>
        <a:graphic>
          <a:graphicData uri="http://schemas.openxmlformats.org/drawingml/2006/table">
            <a:tbl>
              <a:tblPr firstRow="1" firstCol="1" bandRow="1"/>
              <a:tblGrid>
                <a:gridCol w="1289294">
                  <a:extLst>
                    <a:ext uri="{9D8B030D-6E8A-4147-A177-3AD203B41FA5}">
                      <a16:colId xmlns:a16="http://schemas.microsoft.com/office/drawing/2014/main" val="3534576269"/>
                    </a:ext>
                  </a:extLst>
                </a:gridCol>
                <a:gridCol w="1067203">
                  <a:extLst>
                    <a:ext uri="{9D8B030D-6E8A-4147-A177-3AD203B41FA5}">
                      <a16:colId xmlns:a16="http://schemas.microsoft.com/office/drawing/2014/main" val="3324847099"/>
                    </a:ext>
                  </a:extLst>
                </a:gridCol>
                <a:gridCol w="6023916">
                  <a:extLst>
                    <a:ext uri="{9D8B030D-6E8A-4147-A177-3AD203B41FA5}">
                      <a16:colId xmlns:a16="http://schemas.microsoft.com/office/drawing/2014/main" val="2823549018"/>
                    </a:ext>
                  </a:extLst>
                </a:gridCol>
              </a:tblGrid>
              <a:tr h="972911">
                <a:tc>
                  <a:txBody>
                    <a:bodyPr/>
                    <a:lstStyle/>
                    <a:p>
                      <a:pPr marL="0" marR="0" algn="ctr">
                        <a:lnSpc>
                          <a:spcPct val="100000"/>
                        </a:lnSpc>
                        <a:spcAft>
                          <a:spcPts val="800"/>
                        </a:spcAft>
                        <a:buNone/>
                      </a:pPr>
                      <a:r>
                        <a:rPr lang="en-US" sz="1800" b="1">
                          <a:effectLst/>
                          <a:latin typeface="Times New Roman" panose="02020603050405020304" pitchFamily="18" charset="0"/>
                          <a:ea typeface="Calibri" panose="020F0502020204030204" pitchFamily="34"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0000"/>
                        </a:lnSpc>
                        <a:spcAft>
                          <a:spcPts val="800"/>
                        </a:spcAft>
                        <a:buNone/>
                      </a:pPr>
                      <a:r>
                        <a:rPr lang="en-US" sz="1800" b="1">
                          <a:effectLst/>
                          <a:latin typeface="Times New Roman" panose="02020603050405020304" pitchFamily="18" charset="0"/>
                          <a:ea typeface="Calibri" panose="020F0502020204030204" pitchFamily="34" charset="0"/>
                          <a:cs typeface="Arial" panose="020B0604020202020204" pitchFamily="34" charset="0"/>
                        </a:rPr>
                        <a:t>Recommendations for Atrioventricular Septal Defect</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lnSpc>
                          <a:spcPct val="1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Referenced studies that support recommendations are summarized in the Evidence Table.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351608168"/>
                  </a:ext>
                </a:extLst>
              </a:tr>
              <a:tr h="288666">
                <a:tc>
                  <a:txBody>
                    <a:bodyPr/>
                    <a:lstStyle/>
                    <a:p>
                      <a:pPr marL="0" marR="0" algn="ctr">
                        <a:lnSpc>
                          <a:spcPct val="100000"/>
                        </a:lnSpc>
                        <a:spcAft>
                          <a:spcPts val="800"/>
                        </a:spcAft>
                        <a:buNone/>
                      </a:pPr>
                      <a:r>
                        <a:rPr lang="en-US" sz="1800" b="1">
                          <a:effectLst/>
                          <a:latin typeface="Times New Roman" panose="02020603050405020304" pitchFamily="18" charset="0"/>
                          <a:ea typeface="Calibri" panose="020F0502020204030204" pitchFamily="34" charset="0"/>
                          <a:cs typeface="Arial" panose="020B0604020202020204" pitchFamily="34" charset="0"/>
                        </a:rPr>
                        <a:t>COR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b="1">
                          <a:effectLst/>
                          <a:latin typeface="Times New Roman" panose="02020603050405020304" pitchFamily="18" charset="0"/>
                          <a:ea typeface="Calibri" panose="020F0502020204030204" pitchFamily="34" charset="0"/>
                          <a:cs typeface="Arial" panose="020B0604020202020204" pitchFamily="34" charset="0"/>
                        </a:rPr>
                        <a:t>LOE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Aft>
                          <a:spcPts val="800"/>
                        </a:spcAft>
                        <a:buNone/>
                      </a:pPr>
                      <a:r>
                        <a:rPr lang="en-US" sz="1800" b="1">
                          <a:effectLst/>
                          <a:latin typeface="Times New Roman" panose="02020603050405020304" pitchFamily="18" charset="0"/>
                          <a:ea typeface="Calibri" panose="020F0502020204030204" pitchFamily="34" charset="0"/>
                          <a:cs typeface="Arial" panose="020B0604020202020204" pitchFamily="34" charset="0"/>
                        </a:rPr>
                        <a:t>Recommendations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1348371"/>
                  </a:ext>
                </a:extLst>
              </a:tr>
              <a:tr h="288666">
                <a:tc gridSpan="3">
                  <a:txBody>
                    <a:bodyPr/>
                    <a:lstStyle/>
                    <a:p>
                      <a:pPr marL="0" marR="0" algn="ctr">
                        <a:lnSpc>
                          <a:spcPct val="100000"/>
                        </a:lnSpc>
                        <a:spcAft>
                          <a:spcPts val="800"/>
                        </a:spcAft>
                        <a:buNone/>
                      </a:pPr>
                      <a:r>
                        <a:rPr lang="en-US" sz="1800" b="1">
                          <a:effectLst/>
                          <a:latin typeface="Times New Roman" panose="02020603050405020304" pitchFamily="18" charset="0"/>
                          <a:ea typeface="FrutigerLTStd-Light"/>
                          <a:cs typeface="Arial" panose="020B0604020202020204" pitchFamily="34" charset="0"/>
                        </a:rPr>
                        <a:t>Diagnostic</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62164142"/>
                  </a:ext>
                </a:extLst>
              </a:tr>
              <a:tr h="1200081">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100000"/>
                        </a:lnSpc>
                        <a:spcAft>
                          <a:spcPts val="800"/>
                        </a:spcAft>
                        <a:buFont typeface="+mj-lt"/>
                        <a:buAutoNum type="arabicPeriod"/>
                      </a:pPr>
                      <a:r>
                        <a:rPr lang="en-US" sz="1800" b="1" dirty="0">
                          <a:effectLst/>
                          <a:latin typeface="Times New Roman" panose="02020603050405020304" pitchFamily="18" charset="0"/>
                          <a:ea typeface="FrutigerLTStd-Light"/>
                          <a:cs typeface="Arial" panose="020B0604020202020204" pitchFamily="34" charset="0"/>
                        </a:rPr>
                        <a:t>Adults with an unrepaired AVSD or those with residual shunts after prior repair should be assessed for the presence of PAH to guide medical therapy and assess suitability for repair.</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081282"/>
                  </a:ext>
                </a:extLst>
              </a:tr>
              <a:tr h="983476">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100000"/>
                        </a:lnSpc>
                        <a:spcAft>
                          <a:spcPts val="800"/>
                        </a:spcAft>
                        <a:buFont typeface="+mj-lt"/>
                        <a:buAutoNum type="arabicPeriod" startAt="2"/>
                      </a:pPr>
                      <a:r>
                        <a:rPr lang="en-US" sz="1800" b="1" dirty="0">
                          <a:effectLst/>
                          <a:latin typeface="Times New Roman" panose="02020603050405020304" pitchFamily="18" charset="0"/>
                          <a:ea typeface="FrutigerLTStd-Light"/>
                          <a:cs typeface="Arial" panose="020B0604020202020204" pitchFamily="34" charset="0"/>
                        </a:rPr>
                        <a:t>Adults with an AVSD (repaired or unrepaired) and PAH should be managed by clinicians with pulmonary hypertension expertise to improve outcomes.</a:t>
                      </a:r>
                      <a:r>
                        <a:rPr lang="en-US" sz="1800" b="1" baseline="30000" dirty="0">
                          <a:effectLst/>
                          <a:latin typeface="Times New Roman" panose="02020603050405020304" pitchFamily="18" charset="0"/>
                          <a:ea typeface="FrutigerLTStd-Light"/>
                          <a:cs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3126950"/>
                  </a:ext>
                </a:extLst>
              </a:tr>
            </a:tbl>
          </a:graphicData>
        </a:graphic>
      </p:graphicFrame>
    </p:spTree>
    <p:extLst>
      <p:ext uri="{BB962C8B-B14F-4D97-AF65-F5344CB8AC3E}">
        <p14:creationId xmlns:p14="http://schemas.microsoft.com/office/powerpoint/2010/main" val="299496682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3550FE-010B-8883-9149-A8A9A7DD2BFC}"/>
              </a:ext>
            </a:extLst>
          </p:cNvPr>
          <p:cNvSpPr txBox="1"/>
          <p:nvPr/>
        </p:nvSpPr>
        <p:spPr>
          <a:xfrm>
            <a:off x="3988592" y="1295400"/>
            <a:ext cx="6653216" cy="523220"/>
          </a:xfrm>
          <a:prstGeom prst="rect">
            <a:avLst/>
          </a:prstGeom>
          <a:noFill/>
        </p:spPr>
        <p:txBody>
          <a:bodyPr wrap="square">
            <a:spAutoFit/>
          </a:bodyPr>
          <a:lstStyle/>
          <a:p>
            <a:r>
              <a:rPr lang="en-US" sz="2800" dirty="0">
                <a:latin typeface="Lub Dub Medium" panose="020B0603030403020204" pitchFamily="34" charset="0"/>
              </a:rPr>
              <a:t>Atrioventricular Septal Defect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021E5002-D8EB-2B3E-8B78-2F5E0273A4EE}"/>
              </a:ext>
            </a:extLst>
          </p:cNvPr>
          <p:cNvGraphicFramePr>
            <a:graphicFrameLocks noGrp="1"/>
          </p:cNvGraphicFramePr>
          <p:nvPr>
            <p:extLst>
              <p:ext uri="{D42A27DB-BD31-4B8C-83A1-F6EECF244321}">
                <p14:modId xmlns:p14="http://schemas.microsoft.com/office/powerpoint/2010/main" val="2825176873"/>
              </p:ext>
            </p:extLst>
          </p:nvPr>
        </p:nvGraphicFramePr>
        <p:xfrm>
          <a:off x="3086893" y="2209800"/>
          <a:ext cx="8456613" cy="4305554"/>
        </p:xfrm>
        <a:graphic>
          <a:graphicData uri="http://schemas.openxmlformats.org/drawingml/2006/table">
            <a:tbl>
              <a:tblPr firstRow="1" firstCol="1" bandRow="1"/>
              <a:tblGrid>
                <a:gridCol w="1301017">
                  <a:extLst>
                    <a:ext uri="{9D8B030D-6E8A-4147-A177-3AD203B41FA5}">
                      <a16:colId xmlns:a16="http://schemas.microsoft.com/office/drawing/2014/main" val="2879233470"/>
                    </a:ext>
                  </a:extLst>
                </a:gridCol>
                <a:gridCol w="1076907">
                  <a:extLst>
                    <a:ext uri="{9D8B030D-6E8A-4147-A177-3AD203B41FA5}">
                      <a16:colId xmlns:a16="http://schemas.microsoft.com/office/drawing/2014/main" val="1150989153"/>
                    </a:ext>
                  </a:extLst>
                </a:gridCol>
                <a:gridCol w="6078689">
                  <a:extLst>
                    <a:ext uri="{9D8B030D-6E8A-4147-A177-3AD203B41FA5}">
                      <a16:colId xmlns:a16="http://schemas.microsoft.com/office/drawing/2014/main" val="1558853412"/>
                    </a:ext>
                  </a:extLst>
                </a:gridCol>
              </a:tblGrid>
              <a:tr h="212725">
                <a:tc gridSpan="3">
                  <a:txBody>
                    <a:bodyPr/>
                    <a:lstStyle/>
                    <a:p>
                      <a:pPr marL="228600" marR="0" indent="-228600" algn="ctr">
                        <a:lnSpc>
                          <a:spcPct val="200000"/>
                        </a:lnSpc>
                        <a:spcAft>
                          <a:spcPts val="800"/>
                        </a:spcAft>
                        <a:buNone/>
                      </a:pPr>
                      <a:r>
                        <a:rPr lang="en-US" sz="1800" b="1" dirty="0">
                          <a:effectLst/>
                          <a:latin typeface="Times New Roman" panose="02020603050405020304" pitchFamily="18" charset="0"/>
                          <a:ea typeface="FrutigerLTStd-Light"/>
                          <a:cs typeface="Arial" panose="020B0604020202020204" pitchFamily="34" charset="0"/>
                        </a:rPr>
                        <a:t>Therapeutic</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80957739"/>
                  </a:ext>
                </a:extLst>
              </a:tr>
              <a:tr h="449485">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fontAlgn="base">
                        <a:lnSpc>
                          <a:spcPct val="100000"/>
                        </a:lnSpc>
                        <a:spcAft>
                          <a:spcPts val="800"/>
                        </a:spcAft>
                        <a:buFont typeface="+mj-lt"/>
                        <a:buAutoNum type="arabicPeriod" startAt="3"/>
                      </a:pPr>
                      <a:r>
                        <a:rPr lang="en-US" sz="1800" b="1" dirty="0">
                          <a:effectLst/>
                          <a:latin typeface="Times New Roman" panose="02020603050405020304" pitchFamily="18" charset="0"/>
                          <a:ea typeface="FrutigerLTStd-Light"/>
                          <a:cs typeface="Arial" panose="020B0604020202020204" pitchFamily="34" charset="0"/>
                        </a:rPr>
                        <a:t>In adults with repaired AVSD and LV outflow tract (LVOT) obstruction with symptoms attributable to the obstruction, or LV systolic dysfunction (LV ejection fraction &lt;50%), surgical repair is recommended to improve functional status and preserve ventricular function.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3804373"/>
                  </a:ext>
                </a:extLst>
              </a:tr>
              <a:tr h="356235">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fontAlgn="base">
                        <a:lnSpc>
                          <a:spcPct val="100000"/>
                        </a:lnSpc>
                        <a:spcAft>
                          <a:spcPts val="800"/>
                        </a:spcAft>
                        <a:buFont typeface="+mj-lt"/>
                        <a:buAutoNum type="arabicPeriod" startAt="4"/>
                      </a:pPr>
                      <a:r>
                        <a:rPr lang="en-US" sz="1800" b="1" dirty="0">
                          <a:effectLst/>
                          <a:latin typeface="Times New Roman" panose="02020603050405020304" pitchFamily="18" charset="0"/>
                          <a:ea typeface="FrutigerLTStd-Light"/>
                          <a:cs typeface="Arial" panose="020B0604020202020204" pitchFamily="34" charset="0"/>
                        </a:rPr>
                        <a:t>In adults with repaired AVSD with a) symptomatic severe left atrioventricular valve regurgitation or b) asymptomatic severe left atrioventricular valve regurgitation with LV dilation (LV end-systolic diameter ≥40 mm) or LV systolic dysfunction (LV ejection fraction &lt;60%), valve surgery is recommended to improve functional status and prevent worsening ventricular function.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7813171"/>
                  </a:ext>
                </a:extLst>
              </a:tr>
            </a:tbl>
          </a:graphicData>
        </a:graphic>
      </p:graphicFrame>
    </p:spTree>
    <p:extLst>
      <p:ext uri="{BB962C8B-B14F-4D97-AF65-F5344CB8AC3E}">
        <p14:creationId xmlns:p14="http://schemas.microsoft.com/office/powerpoint/2010/main" val="325759714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98</a:t>
            </a:fld>
            <a:endParaRPr lang="en-US" dirty="0"/>
          </a:p>
        </p:txBody>
      </p:sp>
      <p:sp>
        <p:nvSpPr>
          <p:cNvPr id="2" name="TextBox 1">
            <a:extLst>
              <a:ext uri="{FF2B5EF4-FFF2-40B4-BE49-F238E27FC236}">
                <a16:creationId xmlns:a16="http://schemas.microsoft.com/office/drawing/2014/main" id="{BAF13C79-F976-6050-8619-E6C7D7D9680E}"/>
              </a:ext>
            </a:extLst>
          </p:cNvPr>
          <p:cNvSpPr txBox="1"/>
          <p:nvPr/>
        </p:nvSpPr>
        <p:spPr>
          <a:xfrm>
            <a:off x="3988592" y="767090"/>
            <a:ext cx="6653216" cy="523220"/>
          </a:xfrm>
          <a:prstGeom prst="rect">
            <a:avLst/>
          </a:prstGeom>
          <a:noFill/>
        </p:spPr>
        <p:txBody>
          <a:bodyPr wrap="square">
            <a:spAutoFit/>
          </a:bodyPr>
          <a:lstStyle/>
          <a:p>
            <a:r>
              <a:rPr lang="en-US" sz="2800" dirty="0">
                <a:latin typeface="Lub Dub Medium" panose="020B0603030403020204" pitchFamily="34" charset="0"/>
              </a:rPr>
              <a:t>Atrioventricular Septal Defect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0C9A05C1-777A-DC56-5DDD-D660F65A7343}"/>
              </a:ext>
            </a:extLst>
          </p:cNvPr>
          <p:cNvGraphicFramePr>
            <a:graphicFrameLocks noGrp="1"/>
          </p:cNvGraphicFramePr>
          <p:nvPr>
            <p:extLst>
              <p:ext uri="{D42A27DB-BD31-4B8C-83A1-F6EECF244321}">
                <p14:modId xmlns:p14="http://schemas.microsoft.com/office/powerpoint/2010/main" val="3486856737"/>
              </p:ext>
            </p:extLst>
          </p:nvPr>
        </p:nvGraphicFramePr>
        <p:xfrm>
          <a:off x="2743200" y="1714500"/>
          <a:ext cx="9144000" cy="5486400"/>
        </p:xfrm>
        <a:graphic>
          <a:graphicData uri="http://schemas.openxmlformats.org/drawingml/2006/table">
            <a:tbl>
              <a:tblPr firstRow="1" firstCol="1" bandRow="1"/>
              <a:tblGrid>
                <a:gridCol w="1406768">
                  <a:extLst>
                    <a:ext uri="{9D8B030D-6E8A-4147-A177-3AD203B41FA5}">
                      <a16:colId xmlns:a16="http://schemas.microsoft.com/office/drawing/2014/main" val="1336649987"/>
                    </a:ext>
                  </a:extLst>
                </a:gridCol>
                <a:gridCol w="1164442">
                  <a:extLst>
                    <a:ext uri="{9D8B030D-6E8A-4147-A177-3AD203B41FA5}">
                      <a16:colId xmlns:a16="http://schemas.microsoft.com/office/drawing/2014/main" val="3252396603"/>
                    </a:ext>
                  </a:extLst>
                </a:gridCol>
                <a:gridCol w="6572790">
                  <a:extLst>
                    <a:ext uri="{9D8B030D-6E8A-4147-A177-3AD203B41FA5}">
                      <a16:colId xmlns:a16="http://schemas.microsoft.com/office/drawing/2014/main" val="3556160576"/>
                    </a:ext>
                  </a:extLst>
                </a:gridCol>
              </a:tblGrid>
              <a:tr h="1574595">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489" marR="504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489" marR="504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100000"/>
                        </a:lnSpc>
                        <a:spcAft>
                          <a:spcPts val="800"/>
                        </a:spcAft>
                        <a:buFont typeface="+mj-lt"/>
                        <a:buAutoNum type="arabicPeriod" startAt="5"/>
                      </a:pPr>
                      <a:r>
                        <a:rPr lang="en-US" sz="1800" b="1" dirty="0">
                          <a:effectLst/>
                          <a:latin typeface="Times New Roman" panose="02020603050405020304" pitchFamily="18" charset="0"/>
                          <a:ea typeface="FrutigerLTStd-Light"/>
                          <a:cs typeface="Arial" panose="020B0604020202020204" pitchFamily="34" charset="0"/>
                        </a:rPr>
                        <a:t>In adults with</a:t>
                      </a:r>
                      <a:r>
                        <a:rPr lang="en-US" sz="1800" b="1" dirty="0">
                          <a:effectLst/>
                          <a:latin typeface="Times New Roman" panose="02020603050405020304" pitchFamily="18" charset="0"/>
                          <a:ea typeface="Calibri" panose="020F0502020204030204" pitchFamily="34" charset="0"/>
                          <a:cs typeface="Arial" panose="020B0604020202020204" pitchFamily="34" charset="0"/>
                        </a:rPr>
                        <a:t> an unrepaired AVSD or those with residual shunts after previous repair</a:t>
                      </a:r>
                      <a:r>
                        <a:rPr lang="en-US" sz="1800" b="1" dirty="0">
                          <a:effectLst/>
                          <a:latin typeface="Times New Roman" panose="02020603050405020304" pitchFamily="18" charset="0"/>
                          <a:ea typeface="FrutigerLTStd-Light"/>
                          <a:cs typeface="Arial" panose="020B0604020202020204" pitchFamily="34" charset="0"/>
                        </a:rPr>
                        <a:t>, significant left-to-right shunt (</a:t>
                      </a:r>
                      <a:r>
                        <a:rPr lang="en-US" sz="1800" b="1" dirty="0" err="1">
                          <a:effectLst/>
                          <a:latin typeface="Times New Roman" panose="02020603050405020304" pitchFamily="18" charset="0"/>
                          <a:ea typeface="FrutigerLTStd-Light"/>
                          <a:cs typeface="Arial" panose="020B0604020202020204" pitchFamily="34" charset="0"/>
                        </a:rPr>
                        <a:t>Qp:Qs</a:t>
                      </a:r>
                      <a:r>
                        <a:rPr lang="en-US" sz="1800" b="1" dirty="0">
                          <a:effectLst/>
                          <a:latin typeface="Times New Roman" panose="02020603050405020304" pitchFamily="18" charset="0"/>
                          <a:ea typeface="FrutigerLTStd-Light"/>
                          <a:cs typeface="Arial" panose="020B0604020202020204" pitchFamily="34" charset="0"/>
                        </a:rPr>
                        <a:t> ≥1.5), and/or significant or progressive atrial/ventricular dilatation with no PAH (PVR ≤2 Wood units), closure of the AVSD or residual shunt is recommended to improve functional class and clinical outcomes.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0489" marR="50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7915156"/>
                  </a:ext>
                </a:extLst>
              </a:tr>
              <a:tr h="1574595">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489" marR="504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C-EO</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489" marR="504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100000"/>
                        </a:lnSpc>
                        <a:spcAft>
                          <a:spcPts val="800"/>
                        </a:spcAft>
                        <a:buFont typeface="+mj-lt"/>
                        <a:buAutoNum type="arabicPeriod" startAt="6"/>
                      </a:pPr>
                      <a:r>
                        <a:rPr lang="en-US" sz="1800" b="1" dirty="0">
                          <a:effectLst/>
                          <a:latin typeface="Times New Roman" panose="02020603050405020304" pitchFamily="18" charset="0"/>
                          <a:ea typeface="FrutigerLTStd-Light"/>
                          <a:cs typeface="Arial" panose="020B0604020202020204" pitchFamily="34" charset="0"/>
                        </a:rPr>
                        <a:t>In adults with</a:t>
                      </a:r>
                      <a:r>
                        <a:rPr lang="en-US" sz="1800" b="1" dirty="0">
                          <a:effectLst/>
                          <a:latin typeface="Times New Roman" panose="02020603050405020304" pitchFamily="18" charset="0"/>
                          <a:ea typeface="Calibri" panose="020F0502020204030204" pitchFamily="34" charset="0"/>
                          <a:cs typeface="Arial" panose="020B0604020202020204" pitchFamily="34" charset="0"/>
                        </a:rPr>
                        <a:t> an unrepaired AVSD or those with residual shunts after previous repair</a:t>
                      </a:r>
                      <a:r>
                        <a:rPr lang="en-US" sz="1800" b="1" dirty="0">
                          <a:effectLst/>
                          <a:latin typeface="Times New Roman" panose="02020603050405020304" pitchFamily="18" charset="0"/>
                          <a:ea typeface="FrutigerLTStd-Light"/>
                          <a:cs typeface="Arial" panose="020B0604020202020204" pitchFamily="34" charset="0"/>
                        </a:rPr>
                        <a:t>, significant left-to-right shunt (</a:t>
                      </a:r>
                      <a:r>
                        <a:rPr lang="en-US" sz="1800" b="1" dirty="0" err="1">
                          <a:effectLst/>
                          <a:latin typeface="Times New Roman" panose="02020603050405020304" pitchFamily="18" charset="0"/>
                          <a:ea typeface="FrutigerLTStd-Light"/>
                          <a:cs typeface="Arial" panose="020B0604020202020204" pitchFamily="34" charset="0"/>
                        </a:rPr>
                        <a:t>Qp:Qs</a:t>
                      </a:r>
                      <a:r>
                        <a:rPr lang="en-US" sz="1800" b="1" dirty="0">
                          <a:effectLst/>
                          <a:latin typeface="Times New Roman" panose="02020603050405020304" pitchFamily="18" charset="0"/>
                          <a:ea typeface="FrutigerLTStd-Light"/>
                          <a:cs typeface="Arial" panose="020B0604020202020204" pitchFamily="34" charset="0"/>
                        </a:rPr>
                        <a:t> ≥1.5), and/or significant or progressive atrial/ventricular dilatation with mild PAH (PVR &gt;2 to &lt;5 Wood units), closure is reasonable to improve functional class and clinical outcomes. </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0489" marR="50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63270554"/>
                  </a:ext>
                </a:extLst>
              </a:tr>
              <a:tr h="1036048">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2b</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489" marR="504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489" marR="504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100000"/>
                        </a:lnSpc>
                        <a:spcAft>
                          <a:spcPts val="800"/>
                        </a:spcAft>
                        <a:buFont typeface="+mj-lt"/>
                        <a:buAutoNum type="arabicPeriod" startAt="7"/>
                      </a:pPr>
                      <a:r>
                        <a:rPr lang="en-US" sz="1800" b="1" dirty="0">
                          <a:effectLst/>
                          <a:latin typeface="Times New Roman" panose="02020603050405020304" pitchFamily="18" charset="0"/>
                          <a:ea typeface="FrutigerLTStd-Light"/>
                          <a:cs typeface="Arial" panose="020B0604020202020204" pitchFamily="34" charset="0"/>
                        </a:rPr>
                        <a:t>In asymptomatic adults with AVSD, LVOT obstruction, and progressive greater than mild aortic regurgitation, surgical repair may be reasonable to prevent worsening ventricular function and progressive aortic valve disease.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0489" marR="50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1185618"/>
                  </a:ext>
                </a:extLst>
              </a:tr>
              <a:tr h="1036048">
                <a:tc>
                  <a:txBody>
                    <a:bodyPr/>
                    <a:lstStyle/>
                    <a:p>
                      <a:pPr marL="0" marR="0" algn="ctr">
                        <a:lnSpc>
                          <a:spcPct val="100000"/>
                        </a:lnSpc>
                        <a:spcAft>
                          <a:spcPts val="800"/>
                        </a:spcAft>
                        <a:buNone/>
                      </a:pPr>
                      <a:r>
                        <a:rPr lang="en-US" sz="1800" b="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3: Harm</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489" marR="504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1C08"/>
                    </a:solidFill>
                  </a:tcPr>
                </a:tc>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489" marR="504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100000"/>
                        </a:lnSpc>
                        <a:spcAft>
                          <a:spcPts val="800"/>
                        </a:spcAft>
                        <a:buFont typeface="+mj-lt"/>
                        <a:buAutoNum type="arabicPeriod" startAt="8"/>
                      </a:pPr>
                      <a:r>
                        <a:rPr lang="en-US" sz="1800" b="1" dirty="0">
                          <a:effectLst/>
                          <a:latin typeface="Times New Roman" panose="02020603050405020304" pitchFamily="18" charset="0"/>
                          <a:ea typeface="Calibri" panose="020F0502020204030204" pitchFamily="34" charset="0"/>
                          <a:cs typeface="Arial" panose="020B0604020202020204" pitchFamily="34" charset="0"/>
                        </a:rPr>
                        <a:t>In adults with an unrepaired AVSD or those with residual shunts after previous repair demonstrating Eisenmenger physiology or PVR &gt;10 Wood units, shunt closure should not be performed to avoid additional morbidity and mortality.</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0489" marR="50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78711182"/>
                  </a:ext>
                </a:extLst>
              </a:tr>
            </a:tbl>
          </a:graphicData>
        </a:graphic>
      </p:graphicFrame>
    </p:spTree>
    <p:extLst>
      <p:ext uri="{BB962C8B-B14F-4D97-AF65-F5344CB8AC3E}">
        <p14:creationId xmlns:p14="http://schemas.microsoft.com/office/powerpoint/2010/main" val="244394607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CEEB0E-B794-84D6-C61E-F008D557346D}"/>
              </a:ext>
            </a:extLst>
          </p:cNvPr>
          <p:cNvSpPr txBox="1"/>
          <p:nvPr/>
        </p:nvSpPr>
        <p:spPr>
          <a:xfrm>
            <a:off x="3708796" y="1447800"/>
            <a:ext cx="7212808" cy="954107"/>
          </a:xfrm>
          <a:prstGeom prst="rect">
            <a:avLst/>
          </a:prstGeom>
          <a:noFill/>
        </p:spPr>
        <p:txBody>
          <a:bodyPr wrap="square">
            <a:spAutoFit/>
          </a:bodyPr>
          <a:lstStyle/>
          <a:p>
            <a:r>
              <a:rPr lang="en-US" sz="2800" dirty="0">
                <a:latin typeface="Lub Dub Medium" panose="020B0603030403020204" pitchFamily="34" charset="0"/>
              </a:rPr>
              <a:t>Table 15. Atrioventricular Septal Defect: Routine Follow-Up and Testing Intervals</a:t>
            </a:r>
          </a:p>
        </p:txBody>
      </p:sp>
      <p:graphicFrame>
        <p:nvGraphicFramePr>
          <p:cNvPr id="3" name="Table 2">
            <a:extLst>
              <a:ext uri="{FF2B5EF4-FFF2-40B4-BE49-F238E27FC236}">
                <a16:creationId xmlns:a16="http://schemas.microsoft.com/office/drawing/2014/main" id="{06FD40F3-AB98-AD46-3033-50D5FFD46D13}"/>
              </a:ext>
            </a:extLst>
          </p:cNvPr>
          <p:cNvGraphicFramePr>
            <a:graphicFrameLocks noGrp="1"/>
          </p:cNvGraphicFramePr>
          <p:nvPr>
            <p:extLst>
              <p:ext uri="{D42A27DB-BD31-4B8C-83A1-F6EECF244321}">
                <p14:modId xmlns:p14="http://schemas.microsoft.com/office/powerpoint/2010/main" val="2335801470"/>
              </p:ext>
            </p:extLst>
          </p:nvPr>
        </p:nvGraphicFramePr>
        <p:xfrm>
          <a:off x="2827019" y="2704001"/>
          <a:ext cx="8976362" cy="3142742"/>
        </p:xfrm>
        <a:graphic>
          <a:graphicData uri="http://schemas.openxmlformats.org/drawingml/2006/table">
            <a:tbl>
              <a:tblPr firstRow="1" firstCol="1" bandRow="1"/>
              <a:tblGrid>
                <a:gridCol w="2640106">
                  <a:extLst>
                    <a:ext uri="{9D8B030D-6E8A-4147-A177-3AD203B41FA5}">
                      <a16:colId xmlns:a16="http://schemas.microsoft.com/office/drawing/2014/main" val="3280378659"/>
                    </a:ext>
                  </a:extLst>
                </a:gridCol>
                <a:gridCol w="1584064">
                  <a:extLst>
                    <a:ext uri="{9D8B030D-6E8A-4147-A177-3AD203B41FA5}">
                      <a16:colId xmlns:a16="http://schemas.microsoft.com/office/drawing/2014/main" val="941781243"/>
                    </a:ext>
                  </a:extLst>
                </a:gridCol>
                <a:gridCol w="1584064">
                  <a:extLst>
                    <a:ext uri="{9D8B030D-6E8A-4147-A177-3AD203B41FA5}">
                      <a16:colId xmlns:a16="http://schemas.microsoft.com/office/drawing/2014/main" val="12044853"/>
                    </a:ext>
                  </a:extLst>
                </a:gridCol>
                <a:gridCol w="1584064">
                  <a:extLst>
                    <a:ext uri="{9D8B030D-6E8A-4147-A177-3AD203B41FA5}">
                      <a16:colId xmlns:a16="http://schemas.microsoft.com/office/drawing/2014/main" val="383811079"/>
                    </a:ext>
                  </a:extLst>
                </a:gridCol>
                <a:gridCol w="1584064">
                  <a:extLst>
                    <a:ext uri="{9D8B030D-6E8A-4147-A177-3AD203B41FA5}">
                      <a16:colId xmlns:a16="http://schemas.microsoft.com/office/drawing/2014/main" val="2926096988"/>
                    </a:ext>
                  </a:extLst>
                </a:gridCol>
              </a:tblGrid>
              <a:tr h="382270">
                <a:tc>
                  <a:txBody>
                    <a:bodyPr/>
                    <a:lstStyle/>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Type of Follow-Up or Testing</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Physiological</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Stage A* (mo)</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Physiological Stage B* (mo)</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Physiological Stage C* (mo)</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kern="100" dirty="0">
                          <a:effectLst/>
                          <a:latin typeface="Times New Roman" panose="02020603050405020304" pitchFamily="18" charset="0"/>
                          <a:ea typeface="Times New Roman" panose="02020603050405020304" pitchFamily="18" charset="0"/>
                          <a:cs typeface="Arial" panose="020B0604020202020204" pitchFamily="34" charset="0"/>
                        </a:rPr>
                        <a:t>Physiological Stage D* (</a:t>
                      </a:r>
                      <a:r>
                        <a:rPr lang="en-US" sz="1800" b="1" kern="100" dirty="0" err="1">
                          <a:effectLst/>
                          <a:latin typeface="Times New Roman" panose="02020603050405020304" pitchFamily="18" charset="0"/>
                          <a:ea typeface="Times New Roman" panose="02020603050405020304" pitchFamily="18" charset="0"/>
                          <a:cs typeface="Arial" panose="020B0604020202020204" pitchFamily="34" charset="0"/>
                        </a:rPr>
                        <a:t>mo</a:t>
                      </a:r>
                      <a:r>
                        <a:rPr lang="en-US" sz="1800" b="1" kern="1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48931331"/>
                  </a:ext>
                </a:extLst>
              </a:tr>
              <a:tr h="0">
                <a:tc>
                  <a:txBody>
                    <a:bodyPr/>
                    <a:lstStyle/>
                    <a:p>
                      <a:pPr marL="0" marR="0">
                        <a:lnSpc>
                          <a:spcPct val="200000"/>
                        </a:lnSpc>
                        <a:spcAft>
                          <a:spcPts val="800"/>
                        </a:spcAft>
                        <a:buNone/>
                      </a:pPr>
                      <a:r>
                        <a:rPr lang="en-US"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Outpatient ACHD cardiologist</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24–36</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12–24</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6–12</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3–6</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835060"/>
                  </a:ext>
                </a:extLst>
              </a:tr>
              <a:tr h="0">
                <a:tc>
                  <a:txBody>
                    <a:bodyPr/>
                    <a:lstStyle/>
                    <a:p>
                      <a:pPr marL="0" marR="0">
                        <a:lnSpc>
                          <a:spcPct val="2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Electrocardiogram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24–36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12–24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65482103"/>
                  </a:ext>
                </a:extLst>
              </a:tr>
              <a:tr h="0">
                <a:tc>
                  <a:txBody>
                    <a:bodyPr/>
                    <a:lstStyle/>
                    <a:p>
                      <a:pPr marL="0" marR="0">
                        <a:lnSpc>
                          <a:spcPct val="200000"/>
                        </a:lnSpc>
                        <a:spcAft>
                          <a:spcPts val="800"/>
                        </a:spcAft>
                        <a:buNone/>
                      </a:pPr>
                      <a:r>
                        <a:rPr lang="en-US"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Transthoracic echocardiogram</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24–36</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12–24</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Aft>
                          <a:spcPts val="800"/>
                        </a:spcAft>
                        <a:buNone/>
                      </a:pPr>
                      <a:r>
                        <a:rPr lang="en-US" sz="1800"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6787441"/>
                  </a:ext>
                </a:extLst>
              </a:tr>
            </a:tbl>
          </a:graphicData>
        </a:graphic>
      </p:graphicFrame>
      <p:sp>
        <p:nvSpPr>
          <p:cNvPr id="6" name="TextBox 5">
            <a:extLst>
              <a:ext uri="{FF2B5EF4-FFF2-40B4-BE49-F238E27FC236}">
                <a16:creationId xmlns:a16="http://schemas.microsoft.com/office/drawing/2014/main" id="{F17601D9-2728-6036-A064-377418ABEB76}"/>
              </a:ext>
            </a:extLst>
          </p:cNvPr>
          <p:cNvSpPr txBox="1"/>
          <p:nvPr/>
        </p:nvSpPr>
        <p:spPr>
          <a:xfrm>
            <a:off x="2827020" y="6148837"/>
            <a:ext cx="8976362" cy="1200329"/>
          </a:xfrm>
          <a:prstGeom prst="rect">
            <a:avLst/>
          </a:prstGeom>
          <a:noFill/>
        </p:spPr>
        <p:txBody>
          <a:bodyPr wrap="square">
            <a:spAutoFit/>
          </a:bodyPr>
          <a:lstStyle/>
          <a:p>
            <a:r>
              <a:rPr lang="en-US" sz="1200" dirty="0">
                <a:latin typeface="Lub Dub Medium" panose="020B0603030403020204" pitchFamily="34" charset="0"/>
              </a:rPr>
              <a:t>Modified with permission from Stout et al. Copyright 2018 American Heart Association, Inc. and American College of Cardiology Foundation.</a:t>
            </a:r>
          </a:p>
          <a:p>
            <a:endParaRPr lang="en-US" sz="1200" dirty="0">
              <a:latin typeface="Lub Dub Medium" panose="020B0603030403020204" pitchFamily="34" charset="0"/>
            </a:endParaRPr>
          </a:p>
          <a:p>
            <a:r>
              <a:rPr lang="en-US" sz="1200" dirty="0">
                <a:latin typeface="Lub Dub Medium" panose="020B0603030403020204" pitchFamily="34" charset="0"/>
              </a:rPr>
              <a:t>*See Section 2.2 for details on the ACHD anatomic and physiological classification system.</a:t>
            </a:r>
          </a:p>
          <a:p>
            <a:endParaRPr lang="en-US" sz="1200" dirty="0">
              <a:latin typeface="Lub Dub Medium" panose="020B0603030403020204" pitchFamily="34" charset="0"/>
            </a:endParaRPr>
          </a:p>
          <a:p>
            <a:r>
              <a:rPr lang="en-US" sz="1200" dirty="0">
                <a:latin typeface="Lub Dub Medium" panose="020B0603030403020204" pitchFamily="34" charset="0"/>
              </a:rPr>
              <a:t>ACHD indicates adult congenital heart disease.</a:t>
            </a:r>
          </a:p>
        </p:txBody>
      </p:sp>
    </p:spTree>
    <p:extLst>
      <p:ext uri="{BB962C8B-B14F-4D97-AF65-F5344CB8AC3E}">
        <p14:creationId xmlns:p14="http://schemas.microsoft.com/office/powerpoint/2010/main" val="1969394471"/>
      </p:ext>
    </p:extLst>
  </p:cSld>
  <p:clrMapOvr>
    <a:masterClrMapping/>
  </p:clrMapOvr>
</p:sld>
</file>

<file path=ppt/theme/theme1.xml><?xml version="1.0" encoding="utf-8"?>
<a:theme xmlns:a="http://schemas.openxmlformats.org/drawingml/2006/main" name="Titl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AAD37C06-B951-4AA6-B2A6-35FCA7CE5490}"/>
    </a:ext>
  </a:extLst>
</a:theme>
</file>

<file path=ppt/theme/theme2.xml><?xml version="1.0" encoding="utf-8"?>
<a:theme xmlns:a="http://schemas.openxmlformats.org/drawingml/2006/main" name="Transition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8AC4E57E-5D56-424A-A965-CCC80D41C3A4}"/>
    </a:ext>
  </a:extLst>
</a:theme>
</file>

<file path=ppt/theme/theme3.xml><?xml version="1.0" encoding="utf-8"?>
<a:theme xmlns:a="http://schemas.openxmlformats.org/drawingml/2006/main" name="Simp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6A9E871D-EF22-4A7E-BE51-F0EA1E38BF01}"/>
    </a:ext>
  </a:extLst>
</a:theme>
</file>

<file path=ppt/theme/theme4.xml><?xml version="1.0" encoding="utf-8"?>
<a:theme xmlns:a="http://schemas.openxmlformats.org/drawingml/2006/main" name="Photo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8CA68127-167A-403A-96A9-C2FEA55F8CB2}"/>
    </a:ext>
  </a:extLst>
</a:theme>
</file>

<file path=ppt/theme/theme5.xml><?xml version="1.0" encoding="utf-8"?>
<a:theme xmlns:a="http://schemas.openxmlformats.org/drawingml/2006/main" name="Split 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DEDE8421-EB66-4E0D-8D85-03E1F08044F8}"/>
    </a:ext>
  </a:extLst>
</a:theme>
</file>

<file path=ppt/theme/theme6.xml><?xml version="1.0" encoding="utf-8"?>
<a:theme xmlns:a="http://schemas.openxmlformats.org/drawingml/2006/main" name="Image Righ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8B0FA94F-2FED-42FF-9904-BDF9DE990500}"/>
    </a:ext>
  </a:extLst>
</a:theme>
</file>

<file path=ppt/theme/theme7.xml><?xml version="1.0" encoding="utf-8"?>
<a:theme xmlns:a="http://schemas.openxmlformats.org/drawingml/2006/main" name="Closing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5816CD93-1682-4BBD-A054-039E03ABF92D}"/>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8306c4c-2328-4860-97b9-6899fa44d374">
      <Terms xmlns="http://schemas.microsoft.com/office/infopath/2007/PartnerControls"/>
    </lcf76f155ced4ddcb4097134ff3c332f>
    <TaxCatchAll xmlns="f60b0d17-2e91-4fd4-b11f-56b20494001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566E35B8659DD4C97CF43CCF427EBFE" ma:contentTypeVersion="17" ma:contentTypeDescription="Create a new document." ma:contentTypeScope="" ma:versionID="d262d9fc4c2384ab53466d5f86191284">
  <xsd:schema xmlns:xsd="http://www.w3.org/2001/XMLSchema" xmlns:xs="http://www.w3.org/2001/XMLSchema" xmlns:p="http://schemas.microsoft.com/office/2006/metadata/properties" xmlns:ns2="38306c4c-2328-4860-97b9-6899fa44d374" xmlns:ns3="f60b0d17-2e91-4fd4-b11f-56b20494001a" targetNamespace="http://schemas.microsoft.com/office/2006/metadata/properties" ma:root="true" ma:fieldsID="458607deeb84b4592c1f8957619901c7" ns2:_="" ns3:_="">
    <xsd:import namespace="38306c4c-2328-4860-97b9-6899fa44d374"/>
    <xsd:import namespace="f60b0d17-2e91-4fd4-b11f-56b20494001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306c4c-2328-4860-97b9-6899fa44d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4f22ede-e726-4d3d-b195-8dfd25ae0d9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description="" ma:indexed="true"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60b0d17-2e91-4fd4-b11f-56b20494001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29a6b7b-171c-4f12-9d35-7ee5f2b24421}" ma:internalName="TaxCatchAll" ma:showField="CatchAllData" ma:web="f60b0d17-2e91-4fd4-b11f-56b20494001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80DD31-0EB4-468C-A389-0ED885791036}">
  <ds:schemaRefs>
    <ds:schemaRef ds:uri="http://purl.org/dc/dcmitype/"/>
    <ds:schemaRef ds:uri="http://schemas.microsoft.com/office/infopath/2007/PartnerControls"/>
    <ds:schemaRef ds:uri="http://purl.org/dc/elements/1.1/"/>
    <ds:schemaRef ds:uri="38306c4c-2328-4860-97b9-6899fa44d374"/>
    <ds:schemaRef ds:uri="f60b0d17-2e91-4fd4-b11f-56b20494001a"/>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C575A3B5-6D44-4426-9B9B-9686664458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306c4c-2328-4860-97b9-6899fa44d374"/>
    <ds:schemaRef ds:uri="f60b0d17-2e91-4fd4-b11f-56b2049400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1938B7-E360-4FE9-A871-88B1E9A436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Template - 2019-11 AHA-ACC Slide</Template>
  <TotalTime>9213</TotalTime>
  <Words>28123</Words>
  <Application>Microsoft Office PowerPoint</Application>
  <PresentationFormat>Custom</PresentationFormat>
  <Paragraphs>3342</Paragraphs>
  <Slides>198</Slides>
  <Notes>0</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198</vt:i4>
      </vt:variant>
    </vt:vector>
  </HeadingPairs>
  <TitlesOfParts>
    <vt:vector size="215" baseType="lpstr">
      <vt:lpstr>Aptos Narrow</vt:lpstr>
      <vt:lpstr>Arial</vt:lpstr>
      <vt:lpstr>Calibri</vt:lpstr>
      <vt:lpstr>Century Gothic</vt:lpstr>
      <vt:lpstr>Helvetica</vt:lpstr>
      <vt:lpstr>Lub Dub Heavy</vt:lpstr>
      <vt:lpstr>Lub Dub Medium</vt:lpstr>
      <vt:lpstr>Symbol</vt:lpstr>
      <vt:lpstr>Times New Roman</vt:lpstr>
      <vt:lpstr>Wingdings</vt:lpstr>
      <vt:lpstr>Title Slides</vt:lpstr>
      <vt:lpstr>Transition Slides</vt:lpstr>
      <vt:lpstr>Simple Slides</vt:lpstr>
      <vt:lpstr>Photo Slides</vt:lpstr>
      <vt:lpstr>Split Content</vt:lpstr>
      <vt:lpstr>Image Right</vt:lpstr>
      <vt:lpstr>Closing Slides</vt:lpstr>
      <vt:lpstr>2025 ACC/AHA/HRS/ISACHD/SCAI Guideline for the Management of Adults With Congenital Heart Disease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ACC/AHA Task Force on Clinical Practice Guidelines</dc:title>
  <dc:creator>Thomas Getchius</dc:creator>
  <cp:lastModifiedBy>Patricia Mitchell</cp:lastModifiedBy>
  <cp:revision>70</cp:revision>
  <dcterms:created xsi:type="dcterms:W3CDTF">2020-01-10T22:06:40Z</dcterms:created>
  <dcterms:modified xsi:type="dcterms:W3CDTF">2025-12-11T22:31:45Z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2019-07-31T00:00:00Z</vt:filetime>
  </property>
  <property fmtid="{D5CDD505-2E9C-101B-9397-08002B2CF9AE}" pid="3" name="Creator">
    <vt:lpwstr>Adobe InDesign 14.0 (Macintosh)</vt:lpwstr>
  </property>
  <property fmtid="{D5CDD505-2E9C-101B-9397-08002B2CF9AE}" pid="4" name="LastSaved">
    <vt:filetime>2019-07-31T00:00:00Z</vt:filetime>
  </property>
  <property fmtid="{D5CDD505-2E9C-101B-9397-08002B2CF9AE}" pid="5" name="ContentTypeId">
    <vt:lpwstr>0x0101003566E35B8659DD4C97CF43CCF427EBFE</vt:lpwstr>
  </property>
  <property fmtid="{D5CDD505-2E9C-101B-9397-08002B2CF9AE}" pid="6" name="Order">
    <vt:r8>3321300</vt:r8>
  </property>
  <property fmtid="{D5CDD505-2E9C-101B-9397-08002B2CF9AE}" pid="7" name="MediaServiceImageTags">
    <vt:lpwstr/>
  </property>
</Properties>
</file>