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5"/>
    <p:sldMasterId id="2147483703" r:id="rId6"/>
    <p:sldMasterId id="2147483689" r:id="rId7"/>
    <p:sldMasterId id="2147483698" r:id="rId8"/>
    <p:sldMasterId id="2147483721" r:id="rId9"/>
    <p:sldMasterId id="2147483726" r:id="rId10"/>
  </p:sldMasterIdLst>
  <p:notesMasterIdLst>
    <p:notesMasterId r:id="rId27"/>
  </p:notesMasterIdLst>
  <p:sldIdLst>
    <p:sldId id="256" r:id="rId11"/>
    <p:sldId id="268" r:id="rId12"/>
    <p:sldId id="297" r:id="rId13"/>
    <p:sldId id="262" r:id="rId14"/>
    <p:sldId id="272" r:id="rId15"/>
    <p:sldId id="287" r:id="rId16"/>
    <p:sldId id="288" r:id="rId17"/>
    <p:sldId id="289" r:id="rId18"/>
    <p:sldId id="273" r:id="rId19"/>
    <p:sldId id="290" r:id="rId20"/>
    <p:sldId id="292" r:id="rId21"/>
    <p:sldId id="291" r:id="rId22"/>
    <p:sldId id="293" r:id="rId23"/>
    <p:sldId id="294" r:id="rId24"/>
    <p:sldId id="295"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1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9"/>
    <p:restoredTop sz="94681"/>
  </p:normalViewPr>
  <p:slideViewPr>
    <p:cSldViewPr snapToGrid="0" snapToObjects="1">
      <p:cViewPr varScale="1">
        <p:scale>
          <a:sx n="106" d="100"/>
          <a:sy n="106" d="100"/>
        </p:scale>
        <p:origin x="1068" y="78"/>
      </p:cViewPr>
      <p:guideLst>
        <p:guide orient="horz" pos="3717"/>
        <p:guide pos="3840"/>
      </p:guideLst>
    </p:cSldViewPr>
  </p:slideViewPr>
  <p:outlineViewPr>
    <p:cViewPr>
      <p:scale>
        <a:sx n="33" d="100"/>
        <a:sy n="33" d="100"/>
      </p:scale>
      <p:origin x="0" y="-4990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Leonard" userId="79b9fe69-82f6-4b13-83a9-214424175e62" providerId="ADAL" clId="{F266EC9A-00A6-4B0D-AE20-765F893F8022}"/>
    <pc:docChg chg="undo custSel addSld modSld">
      <pc:chgData name="Anne Leonard" userId="79b9fe69-82f6-4b13-83a9-214424175e62" providerId="ADAL" clId="{F266EC9A-00A6-4B0D-AE20-765F893F8022}" dt="2024-12-10T15:27:28.231" v="129" actId="14100"/>
      <pc:docMkLst>
        <pc:docMk/>
      </pc:docMkLst>
      <pc:sldChg chg="modSp mod">
        <pc:chgData name="Anne Leonard" userId="79b9fe69-82f6-4b13-83a9-214424175e62" providerId="ADAL" clId="{F266EC9A-00A6-4B0D-AE20-765F893F8022}" dt="2024-12-10T15:27:28.231" v="129" actId="14100"/>
        <pc:sldMkLst>
          <pc:docMk/>
          <pc:sldMk cId="2002714599" sldId="288"/>
        </pc:sldMkLst>
        <pc:spChg chg="mod">
          <ac:chgData name="Anne Leonard" userId="79b9fe69-82f6-4b13-83a9-214424175e62" providerId="ADAL" clId="{F266EC9A-00A6-4B0D-AE20-765F893F8022}" dt="2024-12-10T15:27:28.231" v="129" actId="14100"/>
          <ac:spMkLst>
            <pc:docMk/>
            <pc:sldMk cId="2002714599" sldId="288"/>
            <ac:spMk id="4" creationId="{03003B00-8315-1AEB-8359-A8D346D64528}"/>
          </ac:spMkLst>
        </pc:spChg>
      </pc:sldChg>
      <pc:sldChg chg="modSp new mod">
        <pc:chgData name="Anne Leonard" userId="79b9fe69-82f6-4b13-83a9-214424175e62" providerId="ADAL" clId="{F266EC9A-00A6-4B0D-AE20-765F893F8022}" dt="2024-12-10T15:26:52.538" v="126" actId="2711"/>
        <pc:sldMkLst>
          <pc:docMk/>
          <pc:sldMk cId="1785932647" sldId="297"/>
        </pc:sldMkLst>
        <pc:spChg chg="mod">
          <ac:chgData name="Anne Leonard" userId="79b9fe69-82f6-4b13-83a9-214424175e62" providerId="ADAL" clId="{F266EC9A-00A6-4B0D-AE20-765F893F8022}" dt="2024-12-10T15:26:52.538" v="126" actId="2711"/>
          <ac:spMkLst>
            <pc:docMk/>
            <pc:sldMk cId="1785932647" sldId="297"/>
            <ac:spMk id="2" creationId="{FBFA163A-F105-021F-7A34-2A94B5B56404}"/>
          </ac:spMkLst>
        </pc:spChg>
        <pc:spChg chg="mod">
          <ac:chgData name="Anne Leonard" userId="79b9fe69-82f6-4b13-83a9-214424175e62" providerId="ADAL" clId="{F266EC9A-00A6-4B0D-AE20-765F893F8022}" dt="2024-12-09T13:52:10.133" v="125" actId="14100"/>
          <ac:spMkLst>
            <pc:docMk/>
            <pc:sldMk cId="1785932647" sldId="297"/>
            <ac:spMk id="3" creationId="{4C898EAA-D7AC-1623-91F1-A4F91CBD28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9BB0E-4FBC-3646-922E-B3EE5123099C}"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E5D83-AD5B-4D48-B55A-D6E9EDB1B56F}" type="slidenum">
              <a:rPr lang="en-US" smtClean="0"/>
              <a:t>‹#›</a:t>
            </a:fld>
            <a:endParaRPr lang="en-US"/>
          </a:p>
        </p:txBody>
      </p:sp>
    </p:spTree>
    <p:extLst>
      <p:ext uri="{BB962C8B-B14F-4D97-AF65-F5344CB8AC3E}">
        <p14:creationId xmlns:p14="http://schemas.microsoft.com/office/powerpoint/2010/main" val="5853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E5D83-AD5B-4D48-B55A-D6E9EDB1B56F}" type="slidenum">
              <a:rPr lang="en-US" smtClean="0"/>
              <a:t>1</a:t>
            </a:fld>
            <a:endParaRPr lang="en-US"/>
          </a:p>
        </p:txBody>
      </p:sp>
    </p:spTree>
    <p:extLst>
      <p:ext uri="{BB962C8B-B14F-4D97-AF65-F5344CB8AC3E}">
        <p14:creationId xmlns:p14="http://schemas.microsoft.com/office/powerpoint/2010/main" val="244561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E5D83-AD5B-4D48-B55A-D6E9EDB1B56F}" type="slidenum">
              <a:rPr lang="en-US" smtClean="0"/>
              <a:t>2</a:t>
            </a:fld>
            <a:endParaRPr lang="en-US"/>
          </a:p>
        </p:txBody>
      </p:sp>
    </p:spTree>
    <p:extLst>
      <p:ext uri="{BB962C8B-B14F-4D97-AF65-F5344CB8AC3E}">
        <p14:creationId xmlns:p14="http://schemas.microsoft.com/office/powerpoint/2010/main" val="1258809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H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233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3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4158522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HA text 02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4267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029828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AHA text 02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72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HA text 02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6017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AHA text 02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721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HA text 03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5463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116381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AHA text 03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1502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HA text 03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285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AHA text 03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90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HA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50313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52823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509810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8657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9843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35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6445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471188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64778"/>
            <a:ext cx="5119688"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64778"/>
            <a:ext cx="5119687"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9231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3622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52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HA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870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499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62867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HA titl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DC020-9C31-2F45-A263-4A06588AA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5" name="TextBox 4">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294774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81869"/>
            <a:ext cx="10515600" cy="44865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11219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792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7711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image" Target="../media/image7.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739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52836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712373914"/>
      </p:ext>
    </p:extLst>
  </p:cSld>
  <p:clrMap bg1="lt1" tx1="dk1" bg2="lt2" tx2="dk2" accent1="accent1" accent2="accent2" accent3="accent3" accent4="accent4" accent5="accent5" accent6="accent6" hlink="hlink" folHlink="folHlink"/>
  <p:sldLayoutIdLst>
    <p:sldLayoutId id="2147483675" r:id="rId1"/>
    <p:sldLayoutId id="2147483686" r:id="rId2"/>
    <p:sldLayoutId id="2147483687" r:id="rId3"/>
    <p:sldLayoutId id="2147483688" r:id="rId4"/>
    <p:sldLayoutId id="2147483718" r:id="rId5"/>
    <p:sldLayoutId id="2147483720" r:id="rId6"/>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userDrawn="1">
          <p15:clr>
            <a:srgbClr val="F26B43"/>
          </p15:clr>
        </p15:guide>
        <p15:guide id="2" orient="horz" pos="879" userDrawn="1">
          <p15:clr>
            <a:srgbClr val="F26B43"/>
          </p15:clr>
        </p15:guide>
        <p15:guide id="3" orient="horz" pos="229" userDrawn="1">
          <p15:clr>
            <a:srgbClr val="F26B43"/>
          </p15:clr>
        </p15:guide>
        <p15:guide id="4" orient="horz" pos="4125" userDrawn="1">
          <p15:clr>
            <a:srgbClr val="F26B43"/>
          </p15:clr>
        </p15:guide>
        <p15:guide id="5" pos="3840" userDrawn="1">
          <p15:clr>
            <a:srgbClr val="F26B43"/>
          </p15:clr>
        </p15:guide>
        <p15:guide id="6" pos="528" userDrawn="1">
          <p15:clr>
            <a:srgbClr val="F26B43"/>
          </p15:clr>
        </p15:guide>
        <p15:guide id="7" pos="7152" userDrawn="1">
          <p15:clr>
            <a:srgbClr val="F26B43"/>
          </p15:clr>
        </p15:guide>
        <p15:guide id="8" pos="254" userDrawn="1">
          <p15:clr>
            <a:srgbClr val="F26B43"/>
          </p15:clr>
        </p15:guide>
        <p15:guide id="9" pos="3753" userDrawn="1">
          <p15:clr>
            <a:srgbClr val="F26B43"/>
          </p15:clr>
        </p15:guide>
        <p15:guide id="10" pos="39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5594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86486"/>
            <a:ext cx="10515600" cy="4481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8"/>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33010043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31" r:id="rId5"/>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51667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56231"/>
            <a:ext cx="10515600" cy="44609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2"/>
                </a:solidFill>
                <a:latin typeface="Lub Dub Medium" panose="020B0603030403020204" pitchFamily="34" charset="77"/>
              </a:rPr>
              <a:t>‹#›</a:t>
            </a:fld>
            <a:endParaRPr lang="en-US" sz="1000" dirty="0">
              <a:solidFill>
                <a:schemeClr val="bg2"/>
              </a:solidFill>
              <a:latin typeface="Lub Dub Medium" panose="020B0603030403020204" pitchFamily="34" charset="77"/>
            </a:endParaRPr>
          </a:p>
        </p:txBody>
      </p:sp>
    </p:spTree>
    <p:extLst>
      <p:ext uri="{BB962C8B-B14F-4D97-AF65-F5344CB8AC3E}">
        <p14:creationId xmlns:p14="http://schemas.microsoft.com/office/powerpoint/2010/main" val="380001057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2049"/>
            <a:ext cx="10515600" cy="452927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40300523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r="50000"/>
          <a:stretch/>
        </p:blipFill>
        <p:spPr>
          <a:xfrm flipH="1">
            <a:off x="6096000" y="0"/>
            <a:ext cx="6096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9379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0872"/>
            <a:ext cx="10515600" cy="51970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rotWithShape="1">
          <a:blip r:embed="rId7"/>
          <a:srcRect r="56108"/>
          <a:stretch/>
        </p:blipFill>
        <p:spPr>
          <a:xfrm>
            <a:off x="168275" y="130766"/>
            <a:ext cx="588094"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13775384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47685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11419853"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pic>
        <p:nvPicPr>
          <p:cNvPr id="8" name="Picture 7">
            <a:extLst>
              <a:ext uri="{FF2B5EF4-FFF2-40B4-BE49-F238E27FC236}">
                <a16:creationId xmlns:a16="http://schemas.microsoft.com/office/drawing/2014/main" id="{F65DBE82-8B1D-9A45-84F6-1BE3FB96CD22}"/>
              </a:ext>
            </a:extLst>
          </p:cNvPr>
          <p:cNvPicPr>
            <a:picLocks noChangeAspect="1"/>
          </p:cNvPicPr>
          <p:nvPr userDrawn="1"/>
        </p:nvPicPr>
        <p:blipFill>
          <a:blip r:embed="rId6"/>
          <a:stretch>
            <a:fillRect/>
          </a:stretch>
        </p:blipFill>
        <p:spPr>
          <a:xfrm>
            <a:off x="190577" y="5892521"/>
            <a:ext cx="1339850" cy="726566"/>
          </a:xfrm>
          <a:prstGeom prst="rect">
            <a:avLst/>
          </a:prstGeom>
        </p:spPr>
      </p:pic>
    </p:spTree>
    <p:extLst>
      <p:ext uri="{BB962C8B-B14F-4D97-AF65-F5344CB8AC3E}">
        <p14:creationId xmlns:p14="http://schemas.microsoft.com/office/powerpoint/2010/main" val="11068733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www.stroke.org/en/help-and-support"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A1C8F6-6DF6-1147-99D7-302828D59E88}"/>
              </a:ext>
            </a:extLst>
          </p:cNvPr>
          <p:cNvSpPr>
            <a:spLocks noGrp="1"/>
          </p:cNvSpPr>
          <p:nvPr>
            <p:ph type="ctrTitle"/>
          </p:nvPr>
        </p:nvSpPr>
        <p:spPr/>
        <p:txBody>
          <a:bodyPr>
            <a:normAutofit/>
          </a:bodyPr>
          <a:lstStyle/>
          <a:p>
            <a:r>
              <a:rPr lang="en-US" dirty="0"/>
              <a:t>Palliative and End-of-life care in stroke:</a:t>
            </a:r>
          </a:p>
        </p:txBody>
      </p:sp>
      <p:sp>
        <p:nvSpPr>
          <p:cNvPr id="6" name="Subtitle 5">
            <a:extLst>
              <a:ext uri="{FF2B5EF4-FFF2-40B4-BE49-F238E27FC236}">
                <a16:creationId xmlns:a16="http://schemas.microsoft.com/office/drawing/2014/main" id="{30A13920-4F2C-2F49-9F06-277D29A38DE4}"/>
              </a:ext>
            </a:extLst>
          </p:cNvPr>
          <p:cNvSpPr>
            <a:spLocks noGrp="1"/>
          </p:cNvSpPr>
          <p:nvPr>
            <p:ph type="subTitle" idx="1"/>
          </p:nvPr>
        </p:nvSpPr>
        <p:spPr/>
        <p:txBody>
          <a:bodyPr/>
          <a:lstStyle/>
          <a:p>
            <a:r>
              <a:rPr lang="en-US" dirty="0"/>
              <a:t>A Scientific Statement from the American Heart Association</a:t>
            </a:r>
          </a:p>
        </p:txBody>
      </p:sp>
      <p:sp>
        <p:nvSpPr>
          <p:cNvPr id="2" name="TextBox 1">
            <a:extLst>
              <a:ext uri="{FF2B5EF4-FFF2-40B4-BE49-F238E27FC236}">
                <a16:creationId xmlns:a16="http://schemas.microsoft.com/office/drawing/2014/main" id="{DE712F89-49AB-34E3-AEE7-535E1DA511E9}"/>
              </a:ext>
            </a:extLst>
          </p:cNvPr>
          <p:cNvSpPr txBox="1"/>
          <p:nvPr/>
        </p:nvSpPr>
        <p:spPr>
          <a:xfrm>
            <a:off x="1354238" y="4328932"/>
            <a:ext cx="6157732" cy="2031325"/>
          </a:xfrm>
          <a:prstGeom prst="rect">
            <a:avLst/>
          </a:prstGeom>
          <a:noFill/>
        </p:spPr>
        <p:txBody>
          <a:bodyPr wrap="square" rtlCol="0">
            <a:spAutoFit/>
          </a:bodyPr>
          <a:lstStyle/>
          <a:p>
            <a:r>
              <a:rPr lang="en-US" dirty="0"/>
              <a:t>Claire J. Creutzfeldt, MD, Chair; Julia Bu, MD; Amber Comer, PhD; Susan </a:t>
            </a:r>
            <a:r>
              <a:rPr lang="en-US" dirty="0" err="1"/>
              <a:t>Enguidanos</a:t>
            </a:r>
            <a:r>
              <a:rPr lang="en-US" dirty="0"/>
              <a:t>, PhD; Barbara Lutz, PhD, RN, FAHA; Marisha T. Robinson, MS, MD; Darin B. </a:t>
            </a:r>
            <a:r>
              <a:rPr lang="en-US" dirty="0" err="1"/>
              <a:t>Zahuranec</a:t>
            </a:r>
            <a:r>
              <a:rPr lang="en-US" dirty="0"/>
              <a:t>, MD, FAHA; Robert G. Holloway, MD, MPH, Vice Chair; on behalf of the American Heart Association Stroke Council; Council on Cardiovascular and Stroke Nursing; and Council on Clinical Cardiology</a:t>
            </a:r>
          </a:p>
        </p:txBody>
      </p:sp>
    </p:spTree>
    <p:extLst>
      <p:ext uri="{BB962C8B-B14F-4D97-AF65-F5344CB8AC3E}">
        <p14:creationId xmlns:p14="http://schemas.microsoft.com/office/powerpoint/2010/main" val="349111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D7F3A-385F-DE63-91D4-86809278DC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04F447-F1D7-4AEF-BC36-825C8A22A597}"/>
              </a:ext>
            </a:extLst>
          </p:cNvPr>
          <p:cNvSpPr>
            <a:spLocks noGrp="1"/>
          </p:cNvSpPr>
          <p:nvPr>
            <p:ph type="title"/>
          </p:nvPr>
        </p:nvSpPr>
        <p:spPr/>
        <p:txBody>
          <a:bodyPr/>
          <a:lstStyle/>
          <a:p>
            <a:r>
              <a:rPr lang="en-US" dirty="0"/>
              <a:t>Palliative care Needs</a:t>
            </a:r>
          </a:p>
        </p:txBody>
      </p:sp>
      <p:sp>
        <p:nvSpPr>
          <p:cNvPr id="4" name="Content Placeholder 3">
            <a:extLst>
              <a:ext uri="{FF2B5EF4-FFF2-40B4-BE49-F238E27FC236}">
                <a16:creationId xmlns:a16="http://schemas.microsoft.com/office/drawing/2014/main" id="{32454215-75BF-1B1E-EA6D-552423EF3D48}"/>
              </a:ext>
            </a:extLst>
          </p:cNvPr>
          <p:cNvSpPr>
            <a:spLocks noGrp="1"/>
          </p:cNvSpPr>
          <p:nvPr>
            <p:ph sz="half" idx="1"/>
          </p:nvPr>
        </p:nvSpPr>
        <p:spPr>
          <a:xfrm>
            <a:off x="838200" y="922947"/>
            <a:ext cx="10161104" cy="1064879"/>
          </a:xfrm>
        </p:spPr>
        <p:txBody>
          <a:bodyPr>
            <a:normAutofit/>
          </a:bodyPr>
          <a:lstStyle/>
          <a:p>
            <a:pPr lvl="1"/>
            <a:r>
              <a:rPr lang="en-US" dirty="0"/>
              <a:t>Palliative care needs of patients and their care partners fluctuates over the course of the illness and should be reassessed based on events, symptoms, changes in function, and stage of illness</a:t>
            </a:r>
          </a:p>
        </p:txBody>
      </p:sp>
      <p:pic>
        <p:nvPicPr>
          <p:cNvPr id="9" name="Picture 8">
            <a:extLst>
              <a:ext uri="{FF2B5EF4-FFF2-40B4-BE49-F238E27FC236}">
                <a16:creationId xmlns:a16="http://schemas.microsoft.com/office/drawing/2014/main" id="{B76506A0-06A5-715C-03BE-EB8FB41D4725}"/>
              </a:ext>
            </a:extLst>
          </p:cNvPr>
          <p:cNvPicPr>
            <a:picLocks noChangeAspect="1"/>
          </p:cNvPicPr>
          <p:nvPr/>
        </p:nvPicPr>
        <p:blipFill>
          <a:blip r:embed="rId2"/>
          <a:stretch>
            <a:fillRect/>
          </a:stretch>
        </p:blipFill>
        <p:spPr>
          <a:xfrm>
            <a:off x="1529441" y="1987826"/>
            <a:ext cx="8778622" cy="4262346"/>
          </a:xfrm>
          <a:prstGeom prst="rect">
            <a:avLst/>
          </a:prstGeom>
        </p:spPr>
      </p:pic>
    </p:spTree>
    <p:extLst>
      <p:ext uri="{BB962C8B-B14F-4D97-AF65-F5344CB8AC3E}">
        <p14:creationId xmlns:p14="http://schemas.microsoft.com/office/powerpoint/2010/main" val="3435181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0BD97-AB7A-0511-7C64-E6CF0EF342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9293DC-29AE-AA7B-E3DE-F659E939931B}"/>
              </a:ext>
            </a:extLst>
          </p:cNvPr>
          <p:cNvSpPr>
            <a:spLocks noGrp="1"/>
          </p:cNvSpPr>
          <p:nvPr>
            <p:ph type="title"/>
          </p:nvPr>
        </p:nvSpPr>
        <p:spPr/>
        <p:txBody>
          <a:bodyPr/>
          <a:lstStyle/>
          <a:p>
            <a:r>
              <a:rPr lang="en-US" dirty="0"/>
              <a:t>Palliative care NEEDS assessment</a:t>
            </a:r>
          </a:p>
        </p:txBody>
      </p:sp>
      <p:sp>
        <p:nvSpPr>
          <p:cNvPr id="4" name="Content Placeholder 3">
            <a:extLst>
              <a:ext uri="{FF2B5EF4-FFF2-40B4-BE49-F238E27FC236}">
                <a16:creationId xmlns:a16="http://schemas.microsoft.com/office/drawing/2014/main" id="{F937A050-C6ED-8E4F-3105-935F7F970055}"/>
              </a:ext>
            </a:extLst>
          </p:cNvPr>
          <p:cNvSpPr>
            <a:spLocks noGrp="1"/>
          </p:cNvSpPr>
          <p:nvPr>
            <p:ph sz="half" idx="1"/>
          </p:nvPr>
        </p:nvSpPr>
        <p:spPr>
          <a:xfrm>
            <a:off x="838200" y="922947"/>
            <a:ext cx="10161104" cy="559409"/>
          </a:xfrm>
        </p:spPr>
        <p:txBody>
          <a:bodyPr>
            <a:normAutofit lnSpcReduction="10000"/>
          </a:bodyPr>
          <a:lstStyle/>
          <a:p>
            <a:pPr lvl="1"/>
            <a:r>
              <a:rPr lang="en-US" dirty="0"/>
              <a:t>Several palliative care needs checklists and screening tools exist to assist health care professionals in helping to recognize and manage palliative care needs</a:t>
            </a:r>
          </a:p>
        </p:txBody>
      </p:sp>
      <p:pic>
        <p:nvPicPr>
          <p:cNvPr id="2" name="Picture 1">
            <a:extLst>
              <a:ext uri="{FF2B5EF4-FFF2-40B4-BE49-F238E27FC236}">
                <a16:creationId xmlns:a16="http://schemas.microsoft.com/office/drawing/2014/main" id="{4546C2FA-80E6-1D67-E523-359A01DA51BF}"/>
              </a:ext>
            </a:extLst>
          </p:cNvPr>
          <p:cNvPicPr>
            <a:picLocks noChangeAspect="1"/>
          </p:cNvPicPr>
          <p:nvPr/>
        </p:nvPicPr>
        <p:blipFill>
          <a:blip r:embed="rId2"/>
          <a:srcRect t="1474" r="6098"/>
          <a:stretch/>
        </p:blipFill>
        <p:spPr>
          <a:xfrm>
            <a:off x="1429537" y="1410229"/>
            <a:ext cx="8978429" cy="5447771"/>
          </a:xfrm>
          <a:prstGeom prst="rect">
            <a:avLst/>
          </a:prstGeom>
        </p:spPr>
      </p:pic>
    </p:spTree>
    <p:extLst>
      <p:ext uri="{BB962C8B-B14F-4D97-AF65-F5344CB8AC3E}">
        <p14:creationId xmlns:p14="http://schemas.microsoft.com/office/powerpoint/2010/main" val="3564553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60383-96AE-BDE2-A089-BC087B26A3C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59F1A6-FE85-9CFC-D367-0F1DF7EED4D2}"/>
              </a:ext>
            </a:extLst>
          </p:cNvPr>
          <p:cNvSpPr>
            <a:spLocks noGrp="1"/>
          </p:cNvSpPr>
          <p:nvPr>
            <p:ph type="title"/>
          </p:nvPr>
        </p:nvSpPr>
        <p:spPr/>
        <p:txBody>
          <a:bodyPr/>
          <a:lstStyle/>
          <a:p>
            <a:r>
              <a:rPr lang="en-US" dirty="0"/>
              <a:t>Palliative Care for Stroke in the </a:t>
            </a:r>
            <a:r>
              <a:rPr lang="en-US" dirty="0" err="1"/>
              <a:t>Postacute</a:t>
            </a:r>
            <a:r>
              <a:rPr lang="en-US" dirty="0"/>
              <a:t> </a:t>
            </a:r>
            <a:r>
              <a:rPr lang="en-US" dirty="0" err="1"/>
              <a:t>SEtting</a:t>
            </a:r>
            <a:endParaRPr lang="en-US" dirty="0"/>
          </a:p>
        </p:txBody>
      </p:sp>
      <p:sp>
        <p:nvSpPr>
          <p:cNvPr id="4" name="Content Placeholder 3">
            <a:extLst>
              <a:ext uri="{FF2B5EF4-FFF2-40B4-BE49-F238E27FC236}">
                <a16:creationId xmlns:a16="http://schemas.microsoft.com/office/drawing/2014/main" id="{60889519-F9FF-072F-1A7E-DD54791CCD15}"/>
              </a:ext>
            </a:extLst>
          </p:cNvPr>
          <p:cNvSpPr>
            <a:spLocks noGrp="1"/>
          </p:cNvSpPr>
          <p:nvPr>
            <p:ph sz="half" idx="1"/>
          </p:nvPr>
        </p:nvSpPr>
        <p:spPr>
          <a:xfrm>
            <a:off x="838200" y="1081973"/>
            <a:ext cx="10161104" cy="4740093"/>
          </a:xfrm>
        </p:spPr>
        <p:txBody>
          <a:bodyPr>
            <a:normAutofit/>
          </a:bodyPr>
          <a:lstStyle/>
          <a:p>
            <a:pPr lvl="1"/>
            <a:r>
              <a:rPr lang="en-US" sz="2000" dirty="0"/>
              <a:t>There is limited evidence to guide how to integrate palliative care into routine stroke care</a:t>
            </a:r>
          </a:p>
          <a:p>
            <a:pPr lvl="1"/>
            <a:r>
              <a:rPr lang="en-US" sz="2000" dirty="0"/>
              <a:t>Community-based palliative care models developed for other serious noncancer illnesses could be adapted for stroke</a:t>
            </a:r>
          </a:p>
          <a:p>
            <a:pPr lvl="1"/>
            <a:r>
              <a:rPr lang="en-US" sz="2000" dirty="0"/>
              <a:t>Interdisciplinary models of specially trained nurses and social workers may be the most effective approach to address the multidimensional needs of patients with stroke and their family care partners</a:t>
            </a:r>
          </a:p>
        </p:txBody>
      </p:sp>
      <p:sp>
        <p:nvSpPr>
          <p:cNvPr id="6" name="TextBox 5">
            <a:extLst>
              <a:ext uri="{FF2B5EF4-FFF2-40B4-BE49-F238E27FC236}">
                <a16:creationId xmlns:a16="http://schemas.microsoft.com/office/drawing/2014/main" id="{5294AE9D-B72B-0EBE-DBE1-C7C8B8B56C39}"/>
              </a:ext>
            </a:extLst>
          </p:cNvPr>
          <p:cNvSpPr txBox="1"/>
          <p:nvPr/>
        </p:nvSpPr>
        <p:spPr>
          <a:xfrm>
            <a:off x="2257063" y="289367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85867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93F2E-E1F8-1931-6D76-9335EC0D3F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486B0A-1456-9E6F-C2B7-08D5E9540C14}"/>
              </a:ext>
            </a:extLst>
          </p:cNvPr>
          <p:cNvSpPr>
            <a:spLocks noGrp="1"/>
          </p:cNvSpPr>
          <p:nvPr>
            <p:ph type="title"/>
          </p:nvPr>
        </p:nvSpPr>
        <p:spPr/>
        <p:txBody>
          <a:bodyPr/>
          <a:lstStyle/>
          <a:p>
            <a:r>
              <a:rPr lang="en-US" dirty="0" err="1"/>
              <a:t>Postacute</a:t>
            </a:r>
            <a:r>
              <a:rPr lang="en-US" dirty="0"/>
              <a:t> Care of Family Members</a:t>
            </a:r>
          </a:p>
        </p:txBody>
      </p:sp>
      <p:sp>
        <p:nvSpPr>
          <p:cNvPr id="4" name="Content Placeholder 3">
            <a:extLst>
              <a:ext uri="{FF2B5EF4-FFF2-40B4-BE49-F238E27FC236}">
                <a16:creationId xmlns:a16="http://schemas.microsoft.com/office/drawing/2014/main" id="{6046CC64-D194-5A83-5622-B17C86814EA7}"/>
              </a:ext>
            </a:extLst>
          </p:cNvPr>
          <p:cNvSpPr>
            <a:spLocks noGrp="1"/>
          </p:cNvSpPr>
          <p:nvPr>
            <p:ph sz="half" idx="1"/>
          </p:nvPr>
        </p:nvSpPr>
        <p:spPr>
          <a:xfrm>
            <a:off x="838200" y="1081973"/>
            <a:ext cx="10161104" cy="4740093"/>
          </a:xfrm>
        </p:spPr>
        <p:txBody>
          <a:bodyPr>
            <a:normAutofit/>
          </a:bodyPr>
          <a:lstStyle/>
          <a:p>
            <a:pPr lvl="1"/>
            <a:r>
              <a:rPr lang="en-US" sz="2000" dirty="0"/>
              <a:t>The AHA/American Stroke Association provides support resources for patient with stroke and their family care partners, including caregiver support, financial ramifications of stroke, recipe ideas for patients with dysphagia, and links to local support groups:</a:t>
            </a:r>
          </a:p>
          <a:p>
            <a:pPr marL="6350" lvl="1" indent="0">
              <a:buNone/>
            </a:pPr>
            <a:r>
              <a:rPr lang="en-US" sz="2000" dirty="0"/>
              <a:t>	 </a:t>
            </a:r>
            <a:r>
              <a:rPr lang="en-US" sz="2000" dirty="0">
                <a:hlinkClick r:id="rId2"/>
              </a:rPr>
              <a:t>https://www.stroke.org/en/help-and-support</a:t>
            </a:r>
            <a:endParaRPr lang="en-US" sz="2000" dirty="0"/>
          </a:p>
          <a:p>
            <a:pPr lvl="1"/>
            <a:r>
              <a:rPr lang="en-US" sz="2000" dirty="0"/>
              <a:t>Guidance on support resources should be tailored to patients’ individual situations and where they are in the stroke trajectory</a:t>
            </a:r>
          </a:p>
        </p:txBody>
      </p:sp>
      <p:sp>
        <p:nvSpPr>
          <p:cNvPr id="6" name="TextBox 5">
            <a:extLst>
              <a:ext uri="{FF2B5EF4-FFF2-40B4-BE49-F238E27FC236}">
                <a16:creationId xmlns:a16="http://schemas.microsoft.com/office/drawing/2014/main" id="{6D538FF4-224D-26FD-08A6-685C58115D96}"/>
              </a:ext>
            </a:extLst>
          </p:cNvPr>
          <p:cNvSpPr txBox="1"/>
          <p:nvPr/>
        </p:nvSpPr>
        <p:spPr>
          <a:xfrm>
            <a:off x="2257063" y="289367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670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73B46-5836-C8F6-7E54-9E08691CCA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C0DA82-8F3A-FE69-1EEE-114399ADB697}"/>
              </a:ext>
            </a:extLst>
          </p:cNvPr>
          <p:cNvSpPr>
            <a:spLocks noGrp="1"/>
          </p:cNvSpPr>
          <p:nvPr>
            <p:ph type="title"/>
          </p:nvPr>
        </p:nvSpPr>
        <p:spPr/>
        <p:txBody>
          <a:bodyPr/>
          <a:lstStyle/>
          <a:p>
            <a:r>
              <a:rPr lang="en-US" dirty="0"/>
              <a:t>End-of-Life Care After </a:t>
            </a:r>
            <a:r>
              <a:rPr lang="en-US" dirty="0" err="1"/>
              <a:t>STroke</a:t>
            </a:r>
            <a:endParaRPr lang="en-US" dirty="0"/>
          </a:p>
        </p:txBody>
      </p:sp>
      <p:sp>
        <p:nvSpPr>
          <p:cNvPr id="4" name="Content Placeholder 3">
            <a:extLst>
              <a:ext uri="{FF2B5EF4-FFF2-40B4-BE49-F238E27FC236}">
                <a16:creationId xmlns:a16="http://schemas.microsoft.com/office/drawing/2014/main" id="{9B700BE6-6308-2B11-9A32-E3A4CA47C9E5}"/>
              </a:ext>
            </a:extLst>
          </p:cNvPr>
          <p:cNvSpPr>
            <a:spLocks noGrp="1"/>
          </p:cNvSpPr>
          <p:nvPr>
            <p:ph sz="half" idx="1"/>
          </p:nvPr>
        </p:nvSpPr>
        <p:spPr>
          <a:xfrm>
            <a:off x="838200" y="1081973"/>
            <a:ext cx="10161104" cy="4740093"/>
          </a:xfrm>
        </p:spPr>
        <p:txBody>
          <a:bodyPr>
            <a:normAutofit/>
          </a:bodyPr>
          <a:lstStyle/>
          <a:p>
            <a:pPr lvl="1"/>
            <a:r>
              <a:rPr lang="en-US" sz="2000" dirty="0"/>
              <a:t>Most patients who die after stroke do so in the hospital or nursing facilities, but the proportion who die at home is increasing</a:t>
            </a:r>
          </a:p>
          <a:p>
            <a:pPr lvl="1"/>
            <a:r>
              <a:rPr lang="en-US" sz="2000" dirty="0"/>
              <a:t>The most commonly documented symptoms after stroke at the end of life are pain and dyspnea. Pain assessments should be done using both verbal and nonverbal indicators of discomfort due to many patients having altered consciousness or difficulty communicating.</a:t>
            </a:r>
          </a:p>
          <a:p>
            <a:pPr lvl="1"/>
            <a:r>
              <a:rPr lang="en-US" sz="2000" dirty="0"/>
              <a:t>Clinicians should counsel families to anticipate reduced food and fluid intake, decreased ability to cough, breathing noises and changes in breathing, reduced circulatory and renal function, reduced levels of consciousness, agitation</a:t>
            </a:r>
          </a:p>
          <a:p>
            <a:pPr lvl="1"/>
            <a:r>
              <a:rPr lang="en-US" sz="2000" dirty="0"/>
              <a:t>Hospice should be considered when oral intake is limited and artificial nutrition is not pursued, complications of stroke occur, imaging indicates a poor prognosis, or coma has persisted for 3 days and is associated with the absence of a verbal response, brainstem reflexes, and withdrawal response to pain</a:t>
            </a:r>
          </a:p>
        </p:txBody>
      </p:sp>
      <p:sp>
        <p:nvSpPr>
          <p:cNvPr id="6" name="TextBox 5">
            <a:extLst>
              <a:ext uri="{FF2B5EF4-FFF2-40B4-BE49-F238E27FC236}">
                <a16:creationId xmlns:a16="http://schemas.microsoft.com/office/drawing/2014/main" id="{CC10FBAE-733A-3274-BC7F-E4BC40680CF8}"/>
              </a:ext>
            </a:extLst>
          </p:cNvPr>
          <p:cNvSpPr txBox="1"/>
          <p:nvPr/>
        </p:nvSpPr>
        <p:spPr>
          <a:xfrm>
            <a:off x="2257063" y="289367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66577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E3517-A764-D4EF-A588-53B8A1AB38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A0214A-5B78-88BD-B008-F4E9115A9B40}"/>
              </a:ext>
            </a:extLst>
          </p:cNvPr>
          <p:cNvSpPr>
            <a:spLocks noGrp="1"/>
          </p:cNvSpPr>
          <p:nvPr>
            <p:ph type="title"/>
          </p:nvPr>
        </p:nvSpPr>
        <p:spPr/>
        <p:txBody>
          <a:bodyPr/>
          <a:lstStyle/>
          <a:p>
            <a:r>
              <a:rPr lang="en-US" dirty="0"/>
              <a:t>Future directions</a:t>
            </a:r>
          </a:p>
        </p:txBody>
      </p:sp>
      <p:sp>
        <p:nvSpPr>
          <p:cNvPr id="4" name="Content Placeholder 3">
            <a:extLst>
              <a:ext uri="{FF2B5EF4-FFF2-40B4-BE49-F238E27FC236}">
                <a16:creationId xmlns:a16="http://schemas.microsoft.com/office/drawing/2014/main" id="{E8851571-C26F-1CBE-3C11-535CE7E0C5FF}"/>
              </a:ext>
            </a:extLst>
          </p:cNvPr>
          <p:cNvSpPr>
            <a:spLocks noGrp="1"/>
          </p:cNvSpPr>
          <p:nvPr>
            <p:ph sz="half" idx="1"/>
          </p:nvPr>
        </p:nvSpPr>
        <p:spPr>
          <a:xfrm>
            <a:off x="838200" y="1081973"/>
            <a:ext cx="10161104" cy="4740093"/>
          </a:xfrm>
        </p:spPr>
        <p:txBody>
          <a:bodyPr>
            <a:normAutofit/>
          </a:bodyPr>
          <a:lstStyle/>
          <a:p>
            <a:pPr lvl="1"/>
            <a:r>
              <a:rPr lang="en-US" sz="2000" dirty="0"/>
              <a:t>Key focus of future research should be how to reliably deliver </a:t>
            </a:r>
            <a:r>
              <a:rPr lang="en-US" sz="2000"/>
              <a:t>high-quality goal-concordant </a:t>
            </a:r>
            <a:r>
              <a:rPr lang="en-US" sz="2000" dirty="0"/>
              <a:t>care for culturally diverse patients with stroke and their families as well as how to measure the success of this delivery</a:t>
            </a:r>
          </a:p>
          <a:p>
            <a:pPr lvl="1"/>
            <a:r>
              <a:rPr lang="en-US" sz="2000" dirty="0"/>
              <a:t>The concept of palliative pharmacotherapy specific to stroke requires further research</a:t>
            </a:r>
          </a:p>
          <a:p>
            <a:pPr lvl="1"/>
            <a:r>
              <a:rPr lang="en-US" sz="2000" dirty="0"/>
              <a:t>Palliative care teams should be consulted when symptoms are refractory to first-line treatment, care partners are experiencing distress or burnout, or a goals-of-care or prognosis conversation requires more in-depth clinical training</a:t>
            </a:r>
          </a:p>
        </p:txBody>
      </p:sp>
      <p:sp>
        <p:nvSpPr>
          <p:cNvPr id="6" name="TextBox 5">
            <a:extLst>
              <a:ext uri="{FF2B5EF4-FFF2-40B4-BE49-F238E27FC236}">
                <a16:creationId xmlns:a16="http://schemas.microsoft.com/office/drawing/2014/main" id="{D65D160B-B48B-1D62-8F16-36CB531BA7C7}"/>
              </a:ext>
            </a:extLst>
          </p:cNvPr>
          <p:cNvSpPr txBox="1"/>
          <p:nvPr/>
        </p:nvSpPr>
        <p:spPr>
          <a:xfrm>
            <a:off x="2257063" y="289367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56207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631A2-4205-928A-D5FD-6A08DE840C89}"/>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84439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A1C8F6-6DF6-1147-99D7-302828D59E88}"/>
              </a:ext>
            </a:extLst>
          </p:cNvPr>
          <p:cNvSpPr>
            <a:spLocks noGrp="1"/>
          </p:cNvSpPr>
          <p:nvPr>
            <p:ph type="ctrTitle"/>
          </p:nvPr>
        </p:nvSpPr>
        <p:spPr/>
        <p:txBody>
          <a:bodyPr>
            <a:normAutofit fontScale="90000"/>
          </a:bodyPr>
          <a:lstStyle/>
          <a:p>
            <a:r>
              <a:rPr lang="en-US" dirty="0"/>
              <a:t>Stroke Council Professional Education Committee</a:t>
            </a:r>
          </a:p>
        </p:txBody>
      </p:sp>
      <p:sp>
        <p:nvSpPr>
          <p:cNvPr id="6" name="Subtitle 5">
            <a:extLst>
              <a:ext uri="{FF2B5EF4-FFF2-40B4-BE49-F238E27FC236}">
                <a16:creationId xmlns:a16="http://schemas.microsoft.com/office/drawing/2014/main" id="{30A13920-4F2C-2F49-9F06-277D29A38DE4}"/>
              </a:ext>
            </a:extLst>
          </p:cNvPr>
          <p:cNvSpPr>
            <a:spLocks noGrp="1"/>
          </p:cNvSpPr>
          <p:nvPr>
            <p:ph type="subTitle" idx="1"/>
          </p:nvPr>
        </p:nvSpPr>
        <p:spPr/>
        <p:txBody>
          <a:bodyPr/>
          <a:lstStyle/>
          <a:p>
            <a:r>
              <a:rPr lang="en-US" dirty="0"/>
              <a:t>Slide presentation developed by:</a:t>
            </a:r>
          </a:p>
          <a:p>
            <a:r>
              <a:rPr lang="en-US" dirty="0"/>
              <a:t>Natalie T. Cheng, MD</a:t>
            </a:r>
          </a:p>
        </p:txBody>
      </p:sp>
    </p:spTree>
    <p:extLst>
      <p:ext uri="{BB962C8B-B14F-4D97-AF65-F5344CB8AC3E}">
        <p14:creationId xmlns:p14="http://schemas.microsoft.com/office/powerpoint/2010/main" val="285204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163A-F105-021F-7A34-2A94B5B56404}"/>
              </a:ext>
            </a:extLst>
          </p:cNvPr>
          <p:cNvSpPr>
            <a:spLocks noGrp="1"/>
          </p:cNvSpPr>
          <p:nvPr>
            <p:ph type="ctrTitle"/>
          </p:nvPr>
        </p:nvSpPr>
        <p:spPr>
          <a:xfrm>
            <a:off x="4306529" y="1122363"/>
            <a:ext cx="7037353" cy="1258698"/>
          </a:xfrm>
        </p:spPr>
        <p:txBody>
          <a:bodyPr>
            <a:normAutofit fontScale="90000"/>
          </a:bodyPr>
          <a:lstStyle/>
          <a:p>
            <a:pPr algn="ctr"/>
            <a:br>
              <a:rPr lang="en-US" sz="1800" b="1" dirty="0">
                <a:effectLst/>
                <a:latin typeface="Aptos" panose="020B0004020202020204" pitchFamily="34" charset="0"/>
                <a:ea typeface="Aptos" panose="020B0004020202020204" pitchFamily="34" charset="0"/>
                <a:cs typeface="Aptos" panose="020B0004020202020204" pitchFamily="34" charset="0"/>
              </a:rPr>
            </a:br>
            <a:br>
              <a:rPr lang="en-US" sz="1800" b="1" dirty="0">
                <a:effectLst/>
                <a:latin typeface="Aptos" panose="020B0004020202020204" pitchFamily="34" charset="0"/>
                <a:ea typeface="Aptos" panose="020B0004020202020204" pitchFamily="34" charset="0"/>
                <a:cs typeface="Aptos" panose="020B0004020202020204" pitchFamily="34" charset="0"/>
              </a:rPr>
            </a:br>
            <a:r>
              <a:rPr lang="en-US" sz="1800" b="1" dirty="0">
                <a:effectLst/>
                <a:latin typeface="Lub Dub Medium" panose="020B0603030403020204" pitchFamily="34" charset="0"/>
                <a:ea typeface="Aptos" panose="020B0004020202020204" pitchFamily="34" charset="0"/>
                <a:cs typeface="Aptos" panose="020B0004020202020204" pitchFamily="34" charset="0"/>
              </a:rPr>
              <a:t>Palliative and End-of-Life Care in Stroke </a:t>
            </a:r>
            <a:br>
              <a:rPr lang="en-US" sz="1800" dirty="0">
                <a:effectLst/>
                <a:latin typeface="Lub Dub Medium" panose="020B0603030403020204" pitchFamily="34" charset="0"/>
                <a:ea typeface="Aptos" panose="020B0004020202020204" pitchFamily="34" charset="0"/>
                <a:cs typeface="Aptos" panose="020B0004020202020204" pitchFamily="34" charset="0"/>
              </a:rPr>
            </a:br>
            <a:endParaRPr lang="en-US" dirty="0">
              <a:latin typeface="Lub Dub Medium" panose="020B0603030403020204" pitchFamily="34" charset="0"/>
            </a:endParaRPr>
          </a:p>
        </p:txBody>
      </p:sp>
      <p:sp>
        <p:nvSpPr>
          <p:cNvPr id="3" name="Subtitle 2">
            <a:extLst>
              <a:ext uri="{FF2B5EF4-FFF2-40B4-BE49-F238E27FC236}">
                <a16:creationId xmlns:a16="http://schemas.microsoft.com/office/drawing/2014/main" id="{4C898EAA-D7AC-1623-91F1-A4F91CBD288B}"/>
              </a:ext>
            </a:extLst>
          </p:cNvPr>
          <p:cNvSpPr>
            <a:spLocks noGrp="1"/>
          </p:cNvSpPr>
          <p:nvPr>
            <p:ph type="subTitle" idx="1"/>
          </p:nvPr>
        </p:nvSpPr>
        <p:spPr>
          <a:xfrm>
            <a:off x="4306529" y="2199992"/>
            <a:ext cx="7037353" cy="3057808"/>
          </a:xfrm>
        </p:spPr>
        <p:txBody>
          <a:bodyPr>
            <a:normAutofit fontScale="25000" lnSpcReduction="20000"/>
          </a:bodyPr>
          <a:lstStyle/>
          <a:p>
            <a:pPr marL="0" marR="0"/>
            <a:r>
              <a:rPr lang="en-US" sz="1800" dirty="0">
                <a:effectLst/>
                <a:latin typeface="Aptos" panose="020B0004020202020204" pitchFamily="34" charset="0"/>
                <a:ea typeface="Aptos" panose="020B0004020202020204" pitchFamily="34" charset="0"/>
                <a:cs typeface="Aptos" panose="020B0004020202020204" pitchFamily="34" charset="0"/>
              </a:rPr>
              <a:t>Link:</a:t>
            </a:r>
          </a:p>
          <a:p>
            <a:pPr marL="0" marR="0" algn="ctr"/>
            <a:r>
              <a:rPr lang="en-US" sz="5600" u="sng" dirty="0">
                <a:solidFill>
                  <a:schemeClr val="bg1"/>
                </a:solidFill>
                <a:latin typeface="Lub Dub Medium" panose="020B0603030403020204" pitchFamily="34" charset="0"/>
                <a:ea typeface="Aptos" panose="020B0004020202020204" pitchFamily="34" charset="0"/>
                <a:cs typeface="Aptos" panose="020B0004020202020204" pitchFamily="34" charset="0"/>
              </a:rPr>
              <a:t>https://www.ahajournals.org/doi/10.1161/STR.0000000000000479</a:t>
            </a:r>
            <a:endParaRPr lang="en-US" sz="5600" dirty="0">
              <a:solidFill>
                <a:schemeClr val="bg1"/>
              </a:solidFill>
              <a:effectLst/>
              <a:latin typeface="Lub Dub Medium" panose="020B0603030403020204" pitchFamily="34" charset="0"/>
              <a:ea typeface="Aptos" panose="020B0004020202020204" pitchFamily="34" charset="0"/>
              <a:cs typeface="Aptos" panose="020B0004020202020204" pitchFamily="34" charset="0"/>
            </a:endParaRPr>
          </a:p>
          <a:p>
            <a:pPr marL="0" marR="0" algn="ctr"/>
            <a:r>
              <a:rPr lang="en-US" sz="5600" dirty="0">
                <a:solidFill>
                  <a:schemeClr val="bg1"/>
                </a:solidFill>
                <a:effectLst/>
                <a:latin typeface="Lub Dub Medium" panose="020B0603030403020204" pitchFamily="34" charset="0"/>
                <a:ea typeface="Aptos" panose="020B0004020202020204" pitchFamily="34" charset="0"/>
                <a:cs typeface="Aptos" panose="020B0004020202020204" pitchFamily="34" charset="0"/>
              </a:rPr>
              <a:t>Key words included in the article:</a:t>
            </a:r>
          </a:p>
          <a:p>
            <a:pPr marL="0" marR="0" algn="ctr"/>
            <a:r>
              <a:rPr lang="en-US" sz="5600" dirty="0">
                <a:solidFill>
                  <a:schemeClr val="bg1"/>
                </a:solidFill>
                <a:effectLst/>
                <a:latin typeface="Lub Dub Medium" panose="020B0603030403020204" pitchFamily="34" charset="0"/>
                <a:ea typeface="Aptos" panose="020B0004020202020204" pitchFamily="34" charset="0"/>
                <a:cs typeface="Aptos" panose="020B0004020202020204" pitchFamily="34" charset="0"/>
              </a:rPr>
              <a:t>palliative care; stroke; terminal care</a:t>
            </a:r>
          </a:p>
          <a:p>
            <a:pPr marL="0" marR="0" algn="ctr"/>
            <a:r>
              <a:rPr lang="en-US" sz="5600" dirty="0">
                <a:solidFill>
                  <a:schemeClr val="bg1"/>
                </a:solidFill>
                <a:effectLst/>
                <a:latin typeface="Lub Dub Medium" panose="020B0603030403020204" pitchFamily="34" charset="0"/>
                <a:ea typeface="Aptos" panose="020B0004020202020204" pitchFamily="34" charset="0"/>
                <a:cs typeface="Aptos" panose="020B0004020202020204" pitchFamily="34" charset="0"/>
              </a:rPr>
              <a:t>Citation: </a:t>
            </a:r>
          </a:p>
          <a:p>
            <a:pPr marL="0" marR="0" algn="ctr"/>
            <a:r>
              <a:rPr lang="en-US" sz="5600" dirty="0">
                <a:solidFill>
                  <a:schemeClr val="bg1"/>
                </a:solidFill>
                <a:effectLst/>
                <a:latin typeface="Lub Dub Medium" panose="020B0603030403020204" pitchFamily="34" charset="0"/>
                <a:ea typeface="Aptos" panose="020B0004020202020204" pitchFamily="34" charset="0"/>
                <a:cs typeface="Aptos" panose="020B0004020202020204" pitchFamily="34" charset="0"/>
              </a:rPr>
              <a:t>Creutzfeldt CJ, Bu J, Comer A, Enguidanos S, Lutz B, Robinson MT, </a:t>
            </a:r>
            <a:r>
              <a:rPr lang="en-US" sz="5600" dirty="0" err="1">
                <a:solidFill>
                  <a:schemeClr val="bg1"/>
                </a:solidFill>
                <a:effectLst/>
                <a:latin typeface="Lub Dub Medium" panose="020B0603030403020204" pitchFamily="34" charset="0"/>
                <a:ea typeface="Aptos" panose="020B0004020202020204" pitchFamily="34" charset="0"/>
                <a:cs typeface="Aptos" panose="020B0004020202020204" pitchFamily="34" charset="0"/>
              </a:rPr>
              <a:t>Zahuranec</a:t>
            </a:r>
            <a:r>
              <a:rPr lang="en-US" sz="5600" dirty="0">
                <a:solidFill>
                  <a:schemeClr val="bg1"/>
                </a:solidFill>
                <a:effectLst/>
                <a:latin typeface="Lub Dub Medium" panose="020B0603030403020204" pitchFamily="34" charset="0"/>
                <a:ea typeface="Aptos" panose="020B0004020202020204" pitchFamily="34" charset="0"/>
                <a:cs typeface="Aptos" panose="020B0004020202020204" pitchFamily="34" charset="0"/>
              </a:rPr>
              <a:t> DB, Holloway RG; on behalf of the American Heart Association Stroke Council; Council on Cardiovascular and Stroke Nursing; and Council on Clinical Cardiology. Palliative and end-of-life care in stroke: a scientific statement from the American Heart Association. </a:t>
            </a:r>
            <a:r>
              <a:rPr lang="en-US" sz="5600" i="1" dirty="0">
                <a:solidFill>
                  <a:schemeClr val="bg1"/>
                </a:solidFill>
                <a:effectLst/>
                <a:latin typeface="Lub Dub Medium" panose="020B0603030403020204" pitchFamily="34" charset="0"/>
                <a:ea typeface="Aptos" panose="020B0004020202020204" pitchFamily="34" charset="0"/>
                <a:cs typeface="Aptos" panose="020B0004020202020204" pitchFamily="34" charset="0"/>
              </a:rPr>
              <a:t>Stroke. </a:t>
            </a:r>
            <a:r>
              <a:rPr lang="en-US" sz="5600" dirty="0">
                <a:solidFill>
                  <a:schemeClr val="bg1"/>
                </a:solidFill>
                <a:effectLst/>
                <a:latin typeface="Lub Dub Medium" panose="020B0603030403020204" pitchFamily="34" charset="0"/>
                <a:ea typeface="Aptos" panose="020B0004020202020204" pitchFamily="34" charset="0"/>
                <a:cs typeface="Aptos" panose="020B0004020202020204" pitchFamily="34" charset="0"/>
              </a:rPr>
              <a:t>Published online December 16, 2024. </a:t>
            </a:r>
            <a:r>
              <a:rPr lang="en-US" sz="5600" dirty="0" err="1">
                <a:solidFill>
                  <a:schemeClr val="bg1"/>
                </a:solidFill>
                <a:effectLst/>
                <a:latin typeface="Lub Dub Medium" panose="020B0603030403020204" pitchFamily="34" charset="0"/>
                <a:ea typeface="Aptos" panose="020B0004020202020204" pitchFamily="34" charset="0"/>
                <a:cs typeface="Aptos" panose="020B0004020202020204" pitchFamily="34" charset="0"/>
              </a:rPr>
              <a:t>doi</a:t>
            </a:r>
            <a:r>
              <a:rPr lang="en-US" sz="5600" dirty="0">
                <a:solidFill>
                  <a:schemeClr val="bg1"/>
                </a:solidFill>
                <a:effectLst/>
                <a:latin typeface="Lub Dub Medium" panose="020B0603030403020204" pitchFamily="34" charset="0"/>
                <a:ea typeface="Aptos" panose="020B0004020202020204" pitchFamily="34" charset="0"/>
                <a:cs typeface="Aptos" panose="020B0004020202020204" pitchFamily="34" charset="0"/>
              </a:rPr>
              <a:t>: 10.1161/STR.0000000000000479</a:t>
            </a:r>
          </a:p>
          <a:p>
            <a:pPr algn="ctr"/>
            <a:endParaRPr lang="en-US" dirty="0"/>
          </a:p>
        </p:txBody>
      </p:sp>
    </p:spTree>
    <p:extLst>
      <p:ext uri="{BB962C8B-B14F-4D97-AF65-F5344CB8AC3E}">
        <p14:creationId xmlns:p14="http://schemas.microsoft.com/office/powerpoint/2010/main" val="178593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80AB6-BBD6-EB45-9D28-2376E4C0F89F}"/>
              </a:ext>
            </a:extLst>
          </p:cNvPr>
          <p:cNvSpPr>
            <a:spLocks noGrp="1"/>
          </p:cNvSpPr>
          <p:nvPr>
            <p:ph type="ctrTitle"/>
          </p:nvPr>
        </p:nvSpPr>
        <p:spPr/>
        <p:txBody>
          <a:bodyPr/>
          <a:lstStyle/>
          <a:p>
            <a:r>
              <a:rPr lang="en-US" dirty="0"/>
              <a:t>Overview &amp; Goal</a:t>
            </a:r>
          </a:p>
        </p:txBody>
      </p:sp>
    </p:spTree>
    <p:extLst>
      <p:ext uri="{BB962C8B-B14F-4D97-AF65-F5344CB8AC3E}">
        <p14:creationId xmlns:p14="http://schemas.microsoft.com/office/powerpoint/2010/main" val="25024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p:txBody>
          <a:bodyPr/>
          <a:lstStyle/>
          <a:p>
            <a:r>
              <a:rPr lang="en-US" dirty="0"/>
              <a:t>Overview and goal</a:t>
            </a:r>
          </a:p>
        </p:txBody>
      </p:sp>
      <p:sp>
        <p:nvSpPr>
          <p:cNvPr id="4" name="Content Placeholder 3">
            <a:extLst>
              <a:ext uri="{FF2B5EF4-FFF2-40B4-BE49-F238E27FC236}">
                <a16:creationId xmlns:a16="http://schemas.microsoft.com/office/drawing/2014/main" id="{83664C84-A882-6449-86B9-34EAB0D736CF}"/>
              </a:ext>
            </a:extLst>
          </p:cNvPr>
          <p:cNvSpPr>
            <a:spLocks noGrp="1"/>
          </p:cNvSpPr>
          <p:nvPr>
            <p:ph idx="1"/>
          </p:nvPr>
        </p:nvSpPr>
        <p:spPr/>
        <p:txBody>
          <a:bodyPr>
            <a:normAutofit/>
          </a:bodyPr>
          <a:lstStyle/>
          <a:p>
            <a:r>
              <a:rPr lang="en-US" dirty="0"/>
              <a:t>overview</a:t>
            </a:r>
          </a:p>
          <a:p>
            <a:pPr marL="6350" lvl="1" indent="0">
              <a:lnSpc>
                <a:spcPct val="100000"/>
              </a:lnSpc>
              <a:buNone/>
              <a:tabLst>
                <a:tab pos="3716338" algn="l"/>
              </a:tabLst>
            </a:pPr>
            <a:r>
              <a:rPr lang="en-US" dirty="0"/>
              <a:t>Recent advances in acute stroke treatment have led to reduced morbidity and mortality rates, leading to an increased number of survivors who face long-term challenges, ranging from cognitive and physical disabilities to psychosocial and existential distress</a:t>
            </a:r>
          </a:p>
          <a:p>
            <a:pPr marL="6350" lvl="1" indent="0">
              <a:buNone/>
            </a:pPr>
            <a:endParaRPr lang="en-US" dirty="0"/>
          </a:p>
          <a:p>
            <a:r>
              <a:rPr lang="en-US" dirty="0"/>
              <a:t>Goal</a:t>
            </a:r>
          </a:p>
          <a:p>
            <a:pPr lvl="1">
              <a:lnSpc>
                <a:spcPct val="100000"/>
              </a:lnSpc>
              <a:tabLst>
                <a:tab pos="3716338" algn="l"/>
              </a:tabLst>
            </a:pPr>
            <a:r>
              <a:rPr lang="en-US" dirty="0"/>
              <a:t>To provide an update on palliative care needs and holistic assessment specific to stroke</a:t>
            </a:r>
          </a:p>
          <a:p>
            <a:pPr lvl="1">
              <a:lnSpc>
                <a:spcPct val="100000"/>
              </a:lnSpc>
              <a:tabLst>
                <a:tab pos="3716338" algn="l"/>
              </a:tabLst>
            </a:pPr>
            <a:r>
              <a:rPr lang="en-US" dirty="0"/>
              <a:t>To discuss health care disparities specific to stroke and palliative care</a:t>
            </a:r>
          </a:p>
          <a:p>
            <a:pPr lvl="1">
              <a:lnSpc>
                <a:spcPct val="100000"/>
              </a:lnSpc>
              <a:tabLst>
                <a:tab pos="3716338" algn="l"/>
              </a:tabLst>
            </a:pPr>
            <a:r>
              <a:rPr lang="en-US" dirty="0"/>
              <a:t>To provide key points for clinicians and healthcare systems caring for patients with stroke and their families in the </a:t>
            </a:r>
            <a:r>
              <a:rPr lang="en-US" dirty="0" err="1"/>
              <a:t>postacute</a:t>
            </a:r>
            <a:r>
              <a:rPr lang="en-US" dirty="0"/>
              <a:t> care period and at the end of life</a:t>
            </a:r>
          </a:p>
          <a:p>
            <a:endParaRPr lang="en-US" dirty="0"/>
          </a:p>
          <a:p>
            <a:pPr marL="6350" lvl="1" indent="0">
              <a:buNone/>
            </a:pPr>
            <a:endParaRPr lang="en-US" dirty="0"/>
          </a:p>
        </p:txBody>
      </p:sp>
    </p:spTree>
    <p:extLst>
      <p:ext uri="{BB962C8B-B14F-4D97-AF65-F5344CB8AC3E}">
        <p14:creationId xmlns:p14="http://schemas.microsoft.com/office/powerpoint/2010/main" val="255908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90F8B-0788-B63F-2281-79E37E31BF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FA2B17-69CE-5614-C2E7-CBF016088055}"/>
              </a:ext>
            </a:extLst>
          </p:cNvPr>
          <p:cNvSpPr>
            <a:spLocks noGrp="1"/>
          </p:cNvSpPr>
          <p:nvPr>
            <p:ph type="ctrTitle"/>
          </p:nvPr>
        </p:nvSpPr>
        <p:spPr/>
        <p:txBody>
          <a:bodyPr/>
          <a:lstStyle/>
          <a:p>
            <a:r>
              <a:rPr lang="en-US" dirty="0"/>
              <a:t>Racial or ethnic health care inequities</a:t>
            </a:r>
          </a:p>
        </p:txBody>
      </p:sp>
    </p:spTree>
    <p:extLst>
      <p:ext uri="{BB962C8B-B14F-4D97-AF65-F5344CB8AC3E}">
        <p14:creationId xmlns:p14="http://schemas.microsoft.com/office/powerpoint/2010/main" val="361137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A97B5-A42F-0DE3-AB26-C150934D00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03C6B6D-768D-E0AD-4068-8819A7606EA3}"/>
              </a:ext>
            </a:extLst>
          </p:cNvPr>
          <p:cNvSpPr>
            <a:spLocks noGrp="1"/>
          </p:cNvSpPr>
          <p:nvPr>
            <p:ph type="title"/>
          </p:nvPr>
        </p:nvSpPr>
        <p:spPr/>
        <p:txBody>
          <a:bodyPr/>
          <a:lstStyle/>
          <a:p>
            <a:r>
              <a:rPr lang="en-US" dirty="0"/>
              <a:t>Racial or ethnic health care inequities</a:t>
            </a:r>
          </a:p>
        </p:txBody>
      </p:sp>
      <p:sp>
        <p:nvSpPr>
          <p:cNvPr id="4" name="Content Placeholder 3">
            <a:extLst>
              <a:ext uri="{FF2B5EF4-FFF2-40B4-BE49-F238E27FC236}">
                <a16:creationId xmlns:a16="http://schemas.microsoft.com/office/drawing/2014/main" id="{03003B00-8315-1AEB-8359-A8D346D64528}"/>
              </a:ext>
            </a:extLst>
          </p:cNvPr>
          <p:cNvSpPr>
            <a:spLocks noGrp="1"/>
          </p:cNvSpPr>
          <p:nvPr>
            <p:ph idx="1"/>
          </p:nvPr>
        </p:nvSpPr>
        <p:spPr>
          <a:xfrm>
            <a:off x="838200" y="1085098"/>
            <a:ext cx="10515600" cy="5116526"/>
          </a:xfrm>
        </p:spPr>
        <p:txBody>
          <a:bodyPr>
            <a:normAutofit/>
          </a:bodyPr>
          <a:lstStyle/>
          <a:p>
            <a:pPr lvl="1">
              <a:lnSpc>
                <a:spcPct val="100000"/>
              </a:lnSpc>
              <a:tabLst>
                <a:tab pos="3716338" algn="l"/>
              </a:tabLst>
            </a:pPr>
            <a:r>
              <a:rPr lang="en-US" dirty="0"/>
              <a:t>In Black and Hispanic populations, there is an established trend of higher stroke incidence, worse functional outcomes, and less frequent receipt of acute stroke treatments</a:t>
            </a:r>
          </a:p>
          <a:p>
            <a:pPr lvl="1">
              <a:lnSpc>
                <a:spcPct val="100000"/>
              </a:lnSpc>
              <a:tabLst>
                <a:tab pos="3716338" algn="l"/>
              </a:tabLst>
            </a:pPr>
            <a:r>
              <a:rPr lang="en-US" dirty="0"/>
              <a:t>Racial and ethnic disparities persist in advance care planning and patterns of serious illness treatment after stroke</a:t>
            </a:r>
          </a:p>
          <a:p>
            <a:pPr lvl="2">
              <a:lnSpc>
                <a:spcPct val="100000"/>
              </a:lnSpc>
              <a:buFont typeface="Courier New" panose="02070309020205020404" pitchFamily="49" charset="0"/>
              <a:buChar char="o"/>
              <a:tabLst>
                <a:tab pos="3716338" algn="l"/>
              </a:tabLst>
            </a:pPr>
            <a:r>
              <a:rPr lang="en-US" sz="1800" dirty="0"/>
              <a:t>In the general population, Black or Hispanic individuals had 77% and 70%, respectively, lower odds of completing an advance directive compared with White individuals</a:t>
            </a:r>
          </a:p>
          <a:p>
            <a:pPr lvl="2">
              <a:lnSpc>
                <a:spcPct val="100000"/>
              </a:lnSpc>
              <a:buFont typeface="Courier New" panose="02070309020205020404" pitchFamily="49" charset="0"/>
              <a:buChar char="o"/>
              <a:tabLst>
                <a:tab pos="3716338" algn="l"/>
              </a:tabLst>
            </a:pPr>
            <a:r>
              <a:rPr lang="en-US" sz="1800" dirty="0"/>
              <a:t>Historically underrepresented racial or ethnic groups are less like than White individuals to have DNR orders or to transition to comfort measures only and more likely to use long-term life-sustaining treatments, such as tracheostomy or percutaneous gastrostomy</a:t>
            </a:r>
          </a:p>
          <a:p>
            <a:pPr lvl="2">
              <a:lnSpc>
                <a:spcPct val="100000"/>
              </a:lnSpc>
              <a:buFont typeface="Courier New" panose="02070309020205020404" pitchFamily="49" charset="0"/>
              <a:buChar char="o"/>
              <a:tabLst>
                <a:tab pos="3716338" algn="l"/>
              </a:tabLst>
            </a:pPr>
            <a:r>
              <a:rPr lang="en-US" sz="1800" dirty="0"/>
              <a:t>In a study of severe acute brain injury, including stroke, Black, Hispanic, and Asian individuals were less frequently discharged to hospice compared to White individuals</a:t>
            </a:r>
          </a:p>
          <a:p>
            <a:pPr lvl="1"/>
            <a:r>
              <a:rPr lang="en-US" dirty="0"/>
              <a:t>Systems-level factors likely contribute to these inequities</a:t>
            </a:r>
          </a:p>
          <a:p>
            <a:pPr lvl="1"/>
            <a:r>
              <a:rPr lang="en-US" dirty="0"/>
              <a:t>Systemic tailored interventions may help mitigate these historical inequities, such as goals-of-care conversation priming guides, use of bilingual and bicultural lay patient navigators, and community-developed culturally based palliative care consultations programs</a:t>
            </a:r>
          </a:p>
          <a:p>
            <a:pPr marL="6350" lvl="1" indent="0">
              <a:buNone/>
            </a:pPr>
            <a:endParaRPr lang="en-US" dirty="0"/>
          </a:p>
        </p:txBody>
      </p:sp>
    </p:spTree>
    <p:extLst>
      <p:ext uri="{BB962C8B-B14F-4D97-AF65-F5344CB8AC3E}">
        <p14:creationId xmlns:p14="http://schemas.microsoft.com/office/powerpoint/2010/main" val="200271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349BD-927C-D221-7631-F5D57208F7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584F53-2D9E-A4D7-4133-1C015E4D53BC}"/>
              </a:ext>
            </a:extLst>
          </p:cNvPr>
          <p:cNvSpPr>
            <a:spLocks noGrp="1"/>
          </p:cNvSpPr>
          <p:nvPr>
            <p:ph type="ctrTitle"/>
          </p:nvPr>
        </p:nvSpPr>
        <p:spPr/>
        <p:txBody>
          <a:bodyPr/>
          <a:lstStyle/>
          <a:p>
            <a:r>
              <a:rPr lang="en-US" dirty="0"/>
              <a:t>Palliative care needs and holistic assessment</a:t>
            </a:r>
          </a:p>
        </p:txBody>
      </p:sp>
    </p:spTree>
    <p:extLst>
      <p:ext uri="{BB962C8B-B14F-4D97-AF65-F5344CB8AC3E}">
        <p14:creationId xmlns:p14="http://schemas.microsoft.com/office/powerpoint/2010/main" val="403913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diagram of a person's communication&#10;&#10;Description automatically generated">
            <a:extLst>
              <a:ext uri="{FF2B5EF4-FFF2-40B4-BE49-F238E27FC236}">
                <a16:creationId xmlns:a16="http://schemas.microsoft.com/office/drawing/2014/main" id="{3A068BCB-4F71-512F-0B6D-330AD535AA69}"/>
              </a:ext>
            </a:extLst>
          </p:cNvPr>
          <p:cNvPicPr>
            <a:picLocks noGrp="1" noChangeAspect="1"/>
          </p:cNvPicPr>
          <p:nvPr>
            <p:ph sz="half" idx="2"/>
          </p:nvPr>
        </p:nvPicPr>
        <p:blipFill>
          <a:blip r:embed="rId2"/>
          <a:stretch>
            <a:fillRect/>
          </a:stretch>
        </p:blipFill>
        <p:spPr>
          <a:xfrm>
            <a:off x="4915383" y="-2"/>
            <a:ext cx="7010399" cy="7010399"/>
          </a:xfrm>
        </p:spPr>
      </p:pic>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838200" y="1081169"/>
            <a:ext cx="4439856" cy="559408"/>
          </a:xfrm>
        </p:spPr>
        <p:txBody>
          <a:bodyPr/>
          <a:lstStyle/>
          <a:p>
            <a:r>
              <a:rPr lang="en-US" dirty="0"/>
              <a:t>Total pain of illness</a:t>
            </a:r>
          </a:p>
        </p:txBody>
      </p:sp>
      <p:sp>
        <p:nvSpPr>
          <p:cNvPr id="4" name="Content Placeholder 3">
            <a:extLst>
              <a:ext uri="{FF2B5EF4-FFF2-40B4-BE49-F238E27FC236}">
                <a16:creationId xmlns:a16="http://schemas.microsoft.com/office/drawing/2014/main" id="{83664C84-A882-6449-86B9-34EAB0D736CF}"/>
              </a:ext>
            </a:extLst>
          </p:cNvPr>
          <p:cNvSpPr>
            <a:spLocks noGrp="1"/>
          </p:cNvSpPr>
          <p:nvPr>
            <p:ph sz="half" idx="1"/>
          </p:nvPr>
        </p:nvSpPr>
        <p:spPr>
          <a:xfrm>
            <a:off x="838200" y="2292940"/>
            <a:ext cx="3571752" cy="2424517"/>
          </a:xfrm>
        </p:spPr>
        <p:txBody>
          <a:bodyPr>
            <a:normAutofit/>
          </a:bodyPr>
          <a:lstStyle/>
          <a:p>
            <a:pPr marL="6350" lvl="1" indent="0">
              <a:buNone/>
            </a:pPr>
            <a:r>
              <a:rPr lang="en-US" sz="2000" dirty="0"/>
              <a:t>Health care professionals need to focus on sources of distress (physical, emotional, psychosocial, spiritual/existential) and to acknowledge the effect on patients and their family care partners</a:t>
            </a:r>
          </a:p>
        </p:txBody>
      </p:sp>
    </p:spTree>
    <p:extLst>
      <p:ext uri="{BB962C8B-B14F-4D97-AF65-F5344CB8AC3E}">
        <p14:creationId xmlns:p14="http://schemas.microsoft.com/office/powerpoint/2010/main" val="3702645635"/>
      </p:ext>
    </p:extLst>
  </p:cSld>
  <p:clrMapOvr>
    <a:masterClrMapping/>
  </p:clrMapOvr>
</p:sld>
</file>

<file path=ppt/theme/theme1.xml><?xml version="1.0" encoding="utf-8"?>
<a:theme xmlns:a="http://schemas.openxmlformats.org/drawingml/2006/main" name="AHA titles">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C10E2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6210B43A-2868-42EF-AF81-26E32FEC63F3}"/>
    </a:ext>
  </a:extLst>
</a:theme>
</file>

<file path=ppt/theme/theme2.xml><?xml version="1.0" encoding="utf-8"?>
<a:theme xmlns:a="http://schemas.openxmlformats.org/drawingml/2006/main" name="AHA text 01">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7B2DB5BF-BD3B-4458-B612-7D97EA94A65A}"/>
    </a:ext>
  </a:extLst>
</a:theme>
</file>

<file path=ppt/theme/theme3.xml><?xml version="1.0" encoding="utf-8"?>
<a:theme xmlns:a="http://schemas.openxmlformats.org/drawingml/2006/main" name="AHA text 02">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1195A086-3318-4898-9796-81A3692F38C2}"/>
    </a:ext>
  </a:extLst>
</a:theme>
</file>

<file path=ppt/theme/theme4.xml><?xml version="1.0" encoding="utf-8"?>
<a:theme xmlns:a="http://schemas.openxmlformats.org/drawingml/2006/main" name="AHA text 03">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359DB752-9AA3-49F3-89D7-9D190088A3C7}"/>
    </a:ext>
  </a:extLst>
</a:theme>
</file>

<file path=ppt/theme/theme5.xml><?xml version="1.0" encoding="utf-8"?>
<a:theme xmlns:a="http://schemas.openxmlformats.org/drawingml/2006/main" name="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60950B76-F091-4A43-9559-54538F4D99DC}"/>
    </a:ext>
  </a:extLst>
</a:theme>
</file>

<file path=ppt/theme/theme6.xml><?xml version="1.0" encoding="utf-8"?>
<a:theme xmlns:a="http://schemas.openxmlformats.org/drawingml/2006/main" name="1_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6528ABFE-A64F-4266-B7DD-F10CEDF5D97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C8DF61C1164547A8EB6BDF01DE2F0B" ma:contentTypeVersion="34" ma:contentTypeDescription="Create a new document." ma:contentTypeScope="" ma:versionID="e7319fdcedf72bac802572156bdbc47b">
  <xsd:schema xmlns:xsd="http://www.w3.org/2001/XMLSchema" xmlns:xs="http://www.w3.org/2001/XMLSchema" xmlns:p="http://schemas.microsoft.com/office/2006/metadata/properties" xmlns:ns2="78037a7d-fd1a-4270-bbfc-87b485c7ab3a" xmlns:ns3="http://schemas.microsoft.com/sharepoint/v4" xmlns:ns4="64940433-79d5-41bc-a35f-464b2f72126e" targetNamespace="http://schemas.microsoft.com/office/2006/metadata/properties" ma:root="true" ma:fieldsID="8e8a7b12ad0e498c9ea806373cb8f6b5" ns2:_="" ns3:_="" ns4:_="">
    <xsd:import namespace="78037a7d-fd1a-4270-bbfc-87b485c7ab3a"/>
    <xsd:import namespace="http://schemas.microsoft.com/sharepoint/v4"/>
    <xsd:import namespace="64940433-79d5-41bc-a35f-464b2f72126e"/>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4:Description0"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037a7d-fd1a-4270-bbfc-87b485c7ab3a" elementFormDefault="qualified">
    <xsd:import namespace="http://schemas.microsoft.com/office/2006/documentManagement/types"/>
    <xsd:import namespace="http://schemas.microsoft.com/office/infopath/2007/PartnerControls"/>
    <xsd:element name="SharedWithUsers" ma:index="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8" nillable="true" ma:displayName="Sharing Hint Hash" ma:internalName="SharingHintHash" ma:readOnly="true">
      <xsd:simpleType>
        <xsd:restriction base="dms:Text"/>
      </xsd:simple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940433-79d5-41bc-a35f-464b2f72126e"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escription0 xmlns="64940433-79d5-41bc-a35f-464b2f72126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f4f22ede-e726-4d3d-b195-8dfd25ae0d91" ContentTypeId="0x01" PreviousValue="false"/>
</file>

<file path=customXml/itemProps1.xml><?xml version="1.0" encoding="utf-8"?>
<ds:datastoreItem xmlns:ds="http://schemas.openxmlformats.org/officeDocument/2006/customXml" ds:itemID="{A1ACE967-0FC6-4A45-B394-ADF2FA04E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037a7d-fd1a-4270-bbfc-87b485c7ab3a"/>
    <ds:schemaRef ds:uri="http://schemas.microsoft.com/sharepoint/v4"/>
    <ds:schemaRef ds:uri="64940433-79d5-41bc-a35f-464b2f721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EEB463-A4E7-4941-98A7-D9A46CFB50CE}">
  <ds:schemaRef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78037a7d-fd1a-4270-bbfc-87b485c7ab3a"/>
    <ds:schemaRef ds:uri="64940433-79d5-41bc-a35f-464b2f72126e"/>
    <ds:schemaRef ds:uri="http://schemas.microsoft.com/office/2006/documentManagement/types"/>
    <ds:schemaRef ds:uri="http://schemas.microsoft.com/sharepoint/v4"/>
    <ds:schemaRef ds:uri="http://www.w3.org/XML/1998/namespace"/>
    <ds:schemaRef ds:uri="http://purl.org/dc/dcmitype/"/>
  </ds:schemaRefs>
</ds:datastoreItem>
</file>

<file path=customXml/itemProps3.xml><?xml version="1.0" encoding="utf-8"?>
<ds:datastoreItem xmlns:ds="http://schemas.openxmlformats.org/officeDocument/2006/customXml" ds:itemID="{785B829D-F04C-4CB5-98D2-BE4A0FB47FF3}">
  <ds:schemaRefs>
    <ds:schemaRef ds:uri="http://schemas.microsoft.com/sharepoint/v3/contenttype/forms"/>
  </ds:schemaRefs>
</ds:datastoreItem>
</file>

<file path=customXml/itemProps4.xml><?xml version="1.0" encoding="utf-8"?>
<ds:datastoreItem xmlns:ds="http://schemas.openxmlformats.org/officeDocument/2006/customXml" ds:itemID="{1EDB0317-E6D9-49E3-8177-0DA8F54868A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AHA titles</Template>
  <TotalTime>2831</TotalTime>
  <Words>1026</Words>
  <Application>Microsoft Office PowerPoint</Application>
  <PresentationFormat>Widescreen</PresentationFormat>
  <Paragraphs>58</Paragraphs>
  <Slides>16</Slides>
  <Notes>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16</vt:i4>
      </vt:variant>
    </vt:vector>
  </HeadingPairs>
  <TitlesOfParts>
    <vt:vector size="28" baseType="lpstr">
      <vt:lpstr>Aptos</vt:lpstr>
      <vt:lpstr>Arial</vt:lpstr>
      <vt:lpstr>Calibri</vt:lpstr>
      <vt:lpstr>Courier New</vt:lpstr>
      <vt:lpstr>Lub Dub</vt:lpstr>
      <vt:lpstr>Lub Dub Medium</vt:lpstr>
      <vt:lpstr>AHA titles</vt:lpstr>
      <vt:lpstr>AHA text 01</vt:lpstr>
      <vt:lpstr>AHA text 02</vt:lpstr>
      <vt:lpstr>AHA text 03</vt:lpstr>
      <vt:lpstr>AHA text 04</vt:lpstr>
      <vt:lpstr>1_AHA text 04</vt:lpstr>
      <vt:lpstr>Palliative and End-of-life care in stroke:</vt:lpstr>
      <vt:lpstr>Stroke Council Professional Education Committee</vt:lpstr>
      <vt:lpstr>  Palliative and End-of-Life Care in Stroke  </vt:lpstr>
      <vt:lpstr>Overview &amp; Goal</vt:lpstr>
      <vt:lpstr>Overview and goal</vt:lpstr>
      <vt:lpstr>Racial or ethnic health care inequities</vt:lpstr>
      <vt:lpstr>Racial or ethnic health care inequities</vt:lpstr>
      <vt:lpstr>Palliative care needs and holistic assessment</vt:lpstr>
      <vt:lpstr>Total pain of illness</vt:lpstr>
      <vt:lpstr>Palliative care Needs</vt:lpstr>
      <vt:lpstr>Palliative care NEEDS assessment</vt:lpstr>
      <vt:lpstr>Palliative Care for Stroke in the Postacute SEtting</vt:lpstr>
      <vt:lpstr>Postacute Care of Family Members</vt:lpstr>
      <vt:lpstr>End-of-Life Care After STroke</vt:lpstr>
      <vt:lpstr>Future directions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Natalie Cheng</dc:creator>
  <cp:lastModifiedBy>Anne Leonard</cp:lastModifiedBy>
  <cp:revision>9</cp:revision>
  <cp:lastPrinted>2018-04-11T17:00:49Z</cp:lastPrinted>
  <dcterms:created xsi:type="dcterms:W3CDTF">2024-11-23T20:16:19Z</dcterms:created>
  <dcterms:modified xsi:type="dcterms:W3CDTF">2024-12-10T15:27:33Z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0x01010037C8DF61C1164547A8EB6BDF01DE2F0B</vt:lpwstr>
  </property>
</Properties>
</file>