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55"/>
  </p:notesMasterIdLst>
  <p:sldIdLst>
    <p:sldId id="256" r:id="rId11"/>
    <p:sldId id="326" r:id="rId12"/>
    <p:sldId id="323" r:id="rId13"/>
    <p:sldId id="262" r:id="rId14"/>
    <p:sldId id="271" r:id="rId15"/>
    <p:sldId id="274" r:id="rId16"/>
    <p:sldId id="296" r:id="rId17"/>
    <p:sldId id="287" r:id="rId18"/>
    <p:sldId id="288" r:id="rId19"/>
    <p:sldId id="289" r:id="rId20"/>
    <p:sldId id="291" r:id="rId21"/>
    <p:sldId id="292" r:id="rId22"/>
    <p:sldId id="294" r:id="rId23"/>
    <p:sldId id="297" r:id="rId24"/>
    <p:sldId id="290" r:id="rId25"/>
    <p:sldId id="293" r:id="rId26"/>
    <p:sldId id="295"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25" r:id="rId45"/>
    <p:sldId id="315" r:id="rId46"/>
    <p:sldId id="316" r:id="rId47"/>
    <p:sldId id="317" r:id="rId48"/>
    <p:sldId id="318" r:id="rId49"/>
    <p:sldId id="319" r:id="rId50"/>
    <p:sldId id="320" r:id="rId51"/>
    <p:sldId id="321" r:id="rId52"/>
    <p:sldId id="322" r:id="rId53"/>
    <p:sldId id="32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4704"/>
  </p:normalViewPr>
  <p:slideViewPr>
    <p:cSldViewPr snapToGrid="0" snapToObjects="1">
      <p:cViewPr varScale="1">
        <p:scale>
          <a:sx n="105" d="100"/>
          <a:sy n="105" d="100"/>
        </p:scale>
        <p:origin x="1176" y="96"/>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5/26/2026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dirty="0"/>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dirty="0"/>
          </a:p>
        </p:txBody>
      </p:sp>
    </p:spTree>
    <p:extLst>
      <p:ext uri="{BB962C8B-B14F-4D97-AF65-F5344CB8AC3E}">
        <p14:creationId xmlns:p14="http://schemas.microsoft.com/office/powerpoint/2010/main" val="244561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D3BA-D1E3-E7A5-C517-5A88880C9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126EB-5F00-08D0-2A3B-2202B735B60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6E47AD0-0C7D-ED43-B743-CE7FA944E5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2A5339-1FBE-8BA4-FA14-4E213B60C844}"/>
              </a:ext>
            </a:extLst>
          </p:cNvPr>
          <p:cNvSpPr>
            <a:spLocks noGrp="1"/>
          </p:cNvSpPr>
          <p:nvPr>
            <p:ph type="sldNum" sz="quarter" idx="10"/>
          </p:nvPr>
        </p:nvSpPr>
        <p:spPr/>
        <p:txBody>
          <a:bodyPr/>
          <a:lstStyle/>
          <a:p>
            <a:fld id="{637E5D83-AD5B-4D48-B55A-D6E9EDB1B56F}" type="slidenum">
              <a:rPr lang="en-US" smtClean="0"/>
              <a:t>30</a:t>
            </a:fld>
            <a:endParaRPr lang="en-US" dirty="0"/>
          </a:p>
        </p:txBody>
      </p:sp>
    </p:spTree>
    <p:extLst>
      <p:ext uri="{BB962C8B-B14F-4D97-AF65-F5344CB8AC3E}">
        <p14:creationId xmlns:p14="http://schemas.microsoft.com/office/powerpoint/2010/main" val="140829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5A3D7-62AF-809B-811F-7753355D2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58EDE-CE4A-800F-8C20-592208269C5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1B43DAF-0A70-7AD4-E69B-F648A6328A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1682E6-E96A-4D0C-9705-C434E4751693}"/>
              </a:ext>
            </a:extLst>
          </p:cNvPr>
          <p:cNvSpPr>
            <a:spLocks noGrp="1"/>
          </p:cNvSpPr>
          <p:nvPr>
            <p:ph type="sldNum" sz="quarter" idx="10"/>
          </p:nvPr>
        </p:nvSpPr>
        <p:spPr/>
        <p:txBody>
          <a:bodyPr/>
          <a:lstStyle/>
          <a:p>
            <a:fld id="{637E5D83-AD5B-4D48-B55A-D6E9EDB1B56F}" type="slidenum">
              <a:rPr lang="en-US" smtClean="0"/>
              <a:t>31</a:t>
            </a:fld>
            <a:endParaRPr lang="en-US" dirty="0"/>
          </a:p>
        </p:txBody>
      </p:sp>
    </p:spTree>
    <p:extLst>
      <p:ext uri="{BB962C8B-B14F-4D97-AF65-F5344CB8AC3E}">
        <p14:creationId xmlns:p14="http://schemas.microsoft.com/office/powerpoint/2010/main" val="287339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18D3-55F5-8CFC-E26F-484DD0BAF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59BCA-382C-E4B2-7859-FD47EF459A3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DC67278-95D6-9A12-C3EC-C3E77A538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F72177-0A50-5369-9744-2E4CCFC70A50}"/>
              </a:ext>
            </a:extLst>
          </p:cNvPr>
          <p:cNvSpPr>
            <a:spLocks noGrp="1"/>
          </p:cNvSpPr>
          <p:nvPr>
            <p:ph type="sldNum" sz="quarter" idx="10"/>
          </p:nvPr>
        </p:nvSpPr>
        <p:spPr/>
        <p:txBody>
          <a:bodyPr/>
          <a:lstStyle/>
          <a:p>
            <a:fld id="{637E5D83-AD5B-4D48-B55A-D6E9EDB1B56F}" type="slidenum">
              <a:rPr lang="en-US" smtClean="0"/>
              <a:t>32</a:t>
            </a:fld>
            <a:endParaRPr lang="en-US" dirty="0"/>
          </a:p>
        </p:txBody>
      </p:sp>
    </p:spTree>
    <p:extLst>
      <p:ext uri="{BB962C8B-B14F-4D97-AF65-F5344CB8AC3E}">
        <p14:creationId xmlns:p14="http://schemas.microsoft.com/office/powerpoint/2010/main" val="166340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03D13-052F-EC89-B0BB-B31F3627E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2E4F7-9EDD-D407-B3D3-072A8B1631B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7A8BE30-02D2-5715-B629-B2A5D21C3D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5088CA-F4A8-3CDD-3E90-DE7D2D1DFA54}"/>
              </a:ext>
            </a:extLst>
          </p:cNvPr>
          <p:cNvSpPr>
            <a:spLocks noGrp="1"/>
          </p:cNvSpPr>
          <p:nvPr>
            <p:ph type="sldNum" sz="quarter" idx="10"/>
          </p:nvPr>
        </p:nvSpPr>
        <p:spPr/>
        <p:txBody>
          <a:bodyPr/>
          <a:lstStyle/>
          <a:p>
            <a:fld id="{637E5D83-AD5B-4D48-B55A-D6E9EDB1B56F}" type="slidenum">
              <a:rPr lang="en-US" smtClean="0"/>
              <a:t>33</a:t>
            </a:fld>
            <a:endParaRPr lang="en-US" dirty="0"/>
          </a:p>
        </p:txBody>
      </p:sp>
    </p:spTree>
    <p:extLst>
      <p:ext uri="{BB962C8B-B14F-4D97-AF65-F5344CB8AC3E}">
        <p14:creationId xmlns:p14="http://schemas.microsoft.com/office/powerpoint/2010/main" val="3812329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60302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31"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ahajournals.org/doi/10.1161/STR.0000000000000524"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1253359" y="3767328"/>
            <a:ext cx="7291551" cy="1261872"/>
          </a:xfrm>
        </p:spPr>
        <p:txBody>
          <a:bodyPr>
            <a:normAutofit/>
          </a:bodyPr>
          <a:lstStyle/>
          <a:p>
            <a:endParaRPr lang="en-US" sz="1600" dirty="0"/>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id="{BB8FF290-FEC0-1693-521C-8C28257445DA}"/>
              </a:ext>
            </a:extLst>
          </p:cNvPr>
          <p:cNvPicPr>
            <a:picLocks noChangeAspect="1"/>
          </p:cNvPicPr>
          <p:nvPr/>
        </p:nvPicPr>
        <p:blipFill>
          <a:blip r:embed="rId3"/>
          <a:stretch>
            <a:fillRect/>
          </a:stretch>
        </p:blipFill>
        <p:spPr>
          <a:xfrm>
            <a:off x="816599" y="1079155"/>
            <a:ext cx="6900938" cy="4023034"/>
          </a:xfrm>
          <a:prstGeom prst="rect">
            <a:avLst/>
          </a:prstGeom>
        </p:spPr>
      </p:pic>
      <p:sp>
        <p:nvSpPr>
          <p:cNvPr id="2" name="TextBox 1">
            <a:extLst>
              <a:ext uri="{FF2B5EF4-FFF2-40B4-BE49-F238E27FC236}">
                <a16:creationId xmlns:a16="http://schemas.microsoft.com/office/drawing/2014/main" id="{D624335B-627E-7BFA-9553-E053CD984D35}"/>
              </a:ext>
            </a:extLst>
          </p:cNvPr>
          <p:cNvSpPr txBox="1"/>
          <p:nvPr/>
        </p:nvSpPr>
        <p:spPr>
          <a:xfrm>
            <a:off x="996697" y="4599432"/>
            <a:ext cx="6409944" cy="246221"/>
          </a:xfrm>
          <a:prstGeom prst="rect">
            <a:avLst/>
          </a:prstGeom>
          <a:noFill/>
        </p:spPr>
        <p:txBody>
          <a:bodyPr wrap="square" rtlCol="0">
            <a:spAutoFit/>
          </a:bodyPr>
          <a:lstStyle/>
          <a:p>
            <a:r>
              <a:rPr lang="en-US" sz="1000" dirty="0">
                <a:latin typeface="Lub Dub Medium" panose="020B0603030403020204" pitchFamily="34" charset="0"/>
              </a:rPr>
              <a:t> </a:t>
            </a:r>
          </a:p>
        </p:txBody>
      </p:sp>
    </p:spTree>
    <p:extLst>
      <p:ext uri="{BB962C8B-B14F-4D97-AF65-F5344CB8AC3E}">
        <p14:creationId xmlns:p14="http://schemas.microsoft.com/office/powerpoint/2010/main" val="3491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3636-E0C9-8AC3-63C6-8742BF0CFC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606E5B-1A83-8872-E5CF-0387776FA83A}"/>
              </a:ext>
            </a:extLst>
          </p:cNvPr>
          <p:cNvSpPr>
            <a:spLocks noGrp="1"/>
          </p:cNvSpPr>
          <p:nvPr>
            <p:ph type="title"/>
          </p:nvPr>
        </p:nvSpPr>
        <p:spPr>
          <a:xfrm>
            <a:off x="838200" y="552075"/>
            <a:ext cx="10515600" cy="559408"/>
          </a:xfrm>
        </p:spPr>
        <p:txBody>
          <a:bodyPr/>
          <a:lstStyle/>
          <a:p>
            <a:r>
              <a:rPr lang="en-US" dirty="0"/>
              <a:t>Figure 1 (Continued)</a:t>
            </a:r>
          </a:p>
        </p:txBody>
      </p:sp>
      <p:pic>
        <p:nvPicPr>
          <p:cNvPr id="5" name="Picture 4">
            <a:extLst>
              <a:ext uri="{FF2B5EF4-FFF2-40B4-BE49-F238E27FC236}">
                <a16:creationId xmlns:a16="http://schemas.microsoft.com/office/drawing/2014/main" id="{6799A113-5E30-AE8C-F762-0C1990CECA68}"/>
              </a:ext>
            </a:extLst>
          </p:cNvPr>
          <p:cNvPicPr>
            <a:picLocks noChangeAspect="1"/>
          </p:cNvPicPr>
          <p:nvPr/>
        </p:nvPicPr>
        <p:blipFill>
          <a:blip r:embed="rId2"/>
          <a:stretch>
            <a:fillRect/>
          </a:stretch>
        </p:blipFill>
        <p:spPr>
          <a:xfrm>
            <a:off x="838200" y="1111483"/>
            <a:ext cx="9601200" cy="4334608"/>
          </a:xfrm>
          <a:prstGeom prst="rect">
            <a:avLst/>
          </a:prstGeom>
        </p:spPr>
      </p:pic>
    </p:spTree>
    <p:extLst>
      <p:ext uri="{BB962C8B-B14F-4D97-AF65-F5344CB8AC3E}">
        <p14:creationId xmlns:p14="http://schemas.microsoft.com/office/powerpoint/2010/main" val="150479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AD951-5152-F812-C9F8-78F0AAB516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C06A55-975A-86B0-9A43-96A0EE968C1F}"/>
              </a:ext>
            </a:extLst>
          </p:cNvPr>
          <p:cNvSpPr>
            <a:spLocks noGrp="1"/>
          </p:cNvSpPr>
          <p:nvPr>
            <p:ph type="ctrTitle"/>
          </p:nvPr>
        </p:nvSpPr>
        <p:spPr/>
        <p:txBody>
          <a:bodyPr>
            <a:normAutofit/>
          </a:bodyPr>
          <a:lstStyle/>
          <a:p>
            <a:r>
              <a:rPr lang="en-US" sz="3200" dirty="0"/>
              <a:t>Definitions of Core Concepts &amp; Themes in 2026 AHA Scientific Statement on Vascular Contributions to Cognitive Impairment &amp; Brain Health  </a:t>
            </a:r>
          </a:p>
        </p:txBody>
      </p:sp>
    </p:spTree>
    <p:extLst>
      <p:ext uri="{BB962C8B-B14F-4D97-AF65-F5344CB8AC3E}">
        <p14:creationId xmlns:p14="http://schemas.microsoft.com/office/powerpoint/2010/main" val="394059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4BAD-207F-F8CA-143F-C5A0453F1F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A9FB98-8D4B-0E22-B4C3-3E0C5BE21971}"/>
              </a:ext>
            </a:extLst>
          </p:cNvPr>
          <p:cNvSpPr>
            <a:spLocks noGrp="1"/>
          </p:cNvSpPr>
          <p:nvPr>
            <p:ph type="title"/>
          </p:nvPr>
        </p:nvSpPr>
        <p:spPr>
          <a:xfrm>
            <a:off x="2233367" y="831779"/>
            <a:ext cx="7413553" cy="559408"/>
          </a:xfrm>
        </p:spPr>
        <p:txBody>
          <a:bodyPr/>
          <a:lstStyle/>
          <a:p>
            <a:r>
              <a:rPr lang="en-US" dirty="0"/>
              <a:t>     Definitions of Core Concepts &amp; Themes</a:t>
            </a:r>
          </a:p>
        </p:txBody>
      </p:sp>
      <p:pic>
        <p:nvPicPr>
          <p:cNvPr id="4" name="Picture 3">
            <a:extLst>
              <a:ext uri="{FF2B5EF4-FFF2-40B4-BE49-F238E27FC236}">
                <a16:creationId xmlns:a16="http://schemas.microsoft.com/office/drawing/2014/main" id="{E6DB6F9A-D344-2631-C7B0-629F2B364151}"/>
              </a:ext>
            </a:extLst>
          </p:cNvPr>
          <p:cNvPicPr>
            <a:picLocks noChangeAspect="1"/>
          </p:cNvPicPr>
          <p:nvPr/>
        </p:nvPicPr>
        <p:blipFill>
          <a:blip r:embed="rId2"/>
          <a:stretch>
            <a:fillRect/>
          </a:stretch>
        </p:blipFill>
        <p:spPr>
          <a:xfrm>
            <a:off x="1179576" y="1554480"/>
            <a:ext cx="9326880" cy="4626864"/>
          </a:xfrm>
          <a:prstGeom prst="rect">
            <a:avLst/>
          </a:prstGeom>
        </p:spPr>
      </p:pic>
    </p:spTree>
    <p:extLst>
      <p:ext uri="{BB962C8B-B14F-4D97-AF65-F5344CB8AC3E}">
        <p14:creationId xmlns:p14="http://schemas.microsoft.com/office/powerpoint/2010/main" val="133989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5AA3F-1236-9E4A-1818-4807B7D048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76866A-2D77-0984-9A9F-4422E12267CA}"/>
              </a:ext>
            </a:extLst>
          </p:cNvPr>
          <p:cNvSpPr>
            <a:spLocks noGrp="1"/>
          </p:cNvSpPr>
          <p:nvPr>
            <p:ph type="title"/>
          </p:nvPr>
        </p:nvSpPr>
        <p:spPr>
          <a:xfrm>
            <a:off x="713232" y="831779"/>
            <a:ext cx="11271379" cy="559408"/>
          </a:xfrm>
        </p:spPr>
        <p:txBody>
          <a:bodyPr/>
          <a:lstStyle/>
          <a:p>
            <a:pPr algn="ctr"/>
            <a:r>
              <a:rPr lang="en-US" dirty="0"/>
              <a:t>Definitions of Core Concepts &amp; Themes (continued)</a:t>
            </a:r>
          </a:p>
        </p:txBody>
      </p:sp>
      <p:pic>
        <p:nvPicPr>
          <p:cNvPr id="4" name="Picture 3">
            <a:extLst>
              <a:ext uri="{FF2B5EF4-FFF2-40B4-BE49-F238E27FC236}">
                <a16:creationId xmlns:a16="http://schemas.microsoft.com/office/drawing/2014/main" id="{EF1FA47E-065B-BE66-C7AA-CA4F68AA2B20}"/>
              </a:ext>
            </a:extLst>
          </p:cNvPr>
          <p:cNvPicPr>
            <a:picLocks noChangeAspect="1"/>
          </p:cNvPicPr>
          <p:nvPr/>
        </p:nvPicPr>
        <p:blipFill>
          <a:blip r:embed="rId2"/>
          <a:stretch>
            <a:fillRect/>
          </a:stretch>
        </p:blipFill>
        <p:spPr>
          <a:xfrm>
            <a:off x="1152144" y="1618488"/>
            <a:ext cx="10222992" cy="4105656"/>
          </a:xfrm>
          <a:prstGeom prst="rect">
            <a:avLst/>
          </a:prstGeom>
        </p:spPr>
      </p:pic>
    </p:spTree>
    <p:extLst>
      <p:ext uri="{BB962C8B-B14F-4D97-AF65-F5344CB8AC3E}">
        <p14:creationId xmlns:p14="http://schemas.microsoft.com/office/powerpoint/2010/main" val="6546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FCA0F-2C33-20FB-3C0F-A1662CE011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835865-03A4-4AD2-AC59-92E22601C372}"/>
              </a:ext>
            </a:extLst>
          </p:cNvPr>
          <p:cNvSpPr>
            <a:spLocks noGrp="1"/>
          </p:cNvSpPr>
          <p:nvPr>
            <p:ph type="ctrTitle"/>
          </p:nvPr>
        </p:nvSpPr>
        <p:spPr/>
        <p:txBody>
          <a:bodyPr>
            <a:normAutofit/>
          </a:bodyPr>
          <a:lstStyle/>
          <a:p>
            <a:r>
              <a:rPr lang="en-US" sz="3200" dirty="0"/>
              <a:t>Clinical Update </a:t>
            </a:r>
          </a:p>
        </p:txBody>
      </p:sp>
    </p:spTree>
    <p:extLst>
      <p:ext uri="{BB962C8B-B14F-4D97-AF65-F5344CB8AC3E}">
        <p14:creationId xmlns:p14="http://schemas.microsoft.com/office/powerpoint/2010/main" val="189341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6970-70EA-E3B8-1CD7-01EF28498A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70D111-6428-B4B2-7DC1-7B3AB8EFF564}"/>
              </a:ext>
            </a:extLst>
          </p:cNvPr>
          <p:cNvSpPr>
            <a:spLocks noGrp="1"/>
          </p:cNvSpPr>
          <p:nvPr>
            <p:ph type="title"/>
          </p:nvPr>
        </p:nvSpPr>
        <p:spPr>
          <a:xfrm>
            <a:off x="838200" y="552074"/>
            <a:ext cx="10515600" cy="773805"/>
          </a:xfrm>
        </p:spPr>
        <p:txBody>
          <a:bodyPr/>
          <a:lstStyle/>
          <a:p>
            <a:pPr algn="ctr"/>
            <a:r>
              <a:rPr lang="en-US" dirty="0">
                <a:solidFill>
                  <a:schemeClr val="tx1"/>
                </a:solidFill>
              </a:rPr>
              <a:t>Clinical Update Highlights: Vascular Risk Factors (VRFs)</a:t>
            </a:r>
          </a:p>
        </p:txBody>
      </p:sp>
      <p:sp>
        <p:nvSpPr>
          <p:cNvPr id="4" name="TextBox 3">
            <a:extLst>
              <a:ext uri="{FF2B5EF4-FFF2-40B4-BE49-F238E27FC236}">
                <a16:creationId xmlns:a16="http://schemas.microsoft.com/office/drawing/2014/main" id="{DDF18AB1-22CD-108A-4FCA-80794AFC1517}"/>
              </a:ext>
            </a:extLst>
          </p:cNvPr>
          <p:cNvSpPr txBox="1"/>
          <p:nvPr/>
        </p:nvSpPr>
        <p:spPr>
          <a:xfrm>
            <a:off x="1371600" y="1554480"/>
            <a:ext cx="9866376"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ub Dub Medium" panose="020B0603030403020204" pitchFamily="34" charset="0"/>
              </a:rPr>
              <a:t>VRFs are well accepted to adversely affect brain health. </a:t>
            </a:r>
          </a:p>
          <a:p>
            <a:pPr marL="285750" indent="-285750">
              <a:buFont typeface="Arial" panose="020B0604020202020204" pitchFamily="34" charset="0"/>
              <a:buChar char="•"/>
            </a:pPr>
            <a:r>
              <a:rPr lang="en-US" i="1" dirty="0">
                <a:latin typeface="Lub Dub Medium" panose="020B0603030403020204" pitchFamily="34" charset="0"/>
              </a:rPr>
              <a:t>AHA’s Life’s Essential 8 (LE8) </a:t>
            </a:r>
            <a:r>
              <a:rPr lang="en-US" dirty="0">
                <a:latin typeface="Lub Dub Medium" panose="020B0603030403020204" pitchFamily="34" charset="0"/>
              </a:rPr>
              <a:t>is an easy-to-use clinical tool for assessing &amp; </a:t>
            </a:r>
          </a:p>
          <a:p>
            <a:r>
              <a:rPr lang="en-US" dirty="0">
                <a:latin typeface="Lub Dub Medium" panose="020B0603030403020204" pitchFamily="34" charset="0"/>
              </a:rPr>
              <a:t>	Improving brain health. </a:t>
            </a:r>
          </a:p>
          <a:p>
            <a:pPr marL="285750" indent="-285750">
              <a:buFont typeface="Arial" panose="020B0604020202020204" pitchFamily="34" charset="0"/>
              <a:buChar char="•"/>
            </a:pPr>
            <a:r>
              <a:rPr lang="en-US" i="1" dirty="0">
                <a:latin typeface="Lub Dub Medium" panose="020B0603030403020204" pitchFamily="34" charset="0"/>
              </a:rPr>
              <a:t>LE8 includes</a:t>
            </a:r>
            <a:r>
              <a:rPr lang="en-US" dirty="0">
                <a:latin typeface="Lub Dub Medium" panose="020B0603030403020204" pitchFamily="34" charset="0"/>
              </a:rPr>
              <a:t>: </a:t>
            </a:r>
          </a:p>
          <a:p>
            <a:pPr marL="742950" lvl="1" indent="-285750">
              <a:buFont typeface="Arial" panose="020B0604020202020204" pitchFamily="34" charset="0"/>
              <a:buChar char="•"/>
            </a:pPr>
            <a:r>
              <a:rPr lang="en-US" u="sng" dirty="0">
                <a:latin typeface="Lub Dub Medium" panose="020B0603030403020204" pitchFamily="34" charset="0"/>
              </a:rPr>
              <a:t> 5 ideal health behaviors </a:t>
            </a:r>
            <a:r>
              <a:rPr lang="en-US" dirty="0">
                <a:latin typeface="Lub Dub Medium" panose="020B0603030403020204" pitchFamily="34" charset="0"/>
              </a:rPr>
              <a:t>(non-smoking, physical activity at goal levels, healthy diet, body mass index &lt;25 kg/m2, and 7–9 hours of sleep); and </a:t>
            </a:r>
          </a:p>
          <a:p>
            <a:pPr marL="742950" lvl="1" indent="-285750">
              <a:buFont typeface="Arial" panose="020B0604020202020204" pitchFamily="34" charset="0"/>
              <a:buChar char="•"/>
            </a:pPr>
            <a:r>
              <a:rPr lang="en-US" u="sng" dirty="0">
                <a:latin typeface="Lub Dub Medium" panose="020B0603030403020204" pitchFamily="34" charset="0"/>
              </a:rPr>
              <a:t>3 ideal health factors </a:t>
            </a:r>
            <a:r>
              <a:rPr lang="en-US" dirty="0">
                <a:latin typeface="Lub Dub Medium" panose="020B0603030403020204" pitchFamily="34" charset="0"/>
              </a:rPr>
              <a:t>(untreated blood pressure &lt;120/&lt;80 mm Hg, </a:t>
            </a:r>
          </a:p>
          <a:p>
            <a:r>
              <a:rPr lang="en-US" dirty="0">
                <a:latin typeface="Lub Dub Medium" panose="020B0603030403020204" pitchFamily="34" charset="0"/>
              </a:rPr>
              <a:t>	total cholesterol &lt;200 mg/dL, and fasting blood glucose &lt;100 mg/dL). </a:t>
            </a:r>
          </a:p>
          <a:p>
            <a:r>
              <a:rPr lang="en-US" dirty="0">
                <a:latin typeface="Lub Dub Medium" panose="020B0603030403020204" pitchFamily="34" charset="0"/>
              </a:rPr>
              <a:t> </a:t>
            </a:r>
          </a:p>
          <a:p>
            <a:pPr marL="285750" indent="-285750">
              <a:buFont typeface="Arial" panose="020B0604020202020204" pitchFamily="34" charset="0"/>
              <a:buChar char="•"/>
            </a:pPr>
            <a:r>
              <a:rPr lang="en-US" dirty="0">
                <a:latin typeface="Lub Dub Medium" panose="020B0603030403020204" pitchFamily="34" charset="0"/>
              </a:rPr>
              <a:t>Though not formally incorporated into LE8, the LE8 literature recognizes the roles  of social determinants of health and psychological well-being in relation to  brain health. </a:t>
            </a:r>
          </a:p>
          <a:p>
            <a:endParaRPr lang="en-US" dirty="0">
              <a:latin typeface="Lub Dub Medium" panose="020B0603030403020204" pitchFamily="34" charset="0"/>
            </a:endParaRPr>
          </a:p>
          <a:p>
            <a:pPr marL="285750" indent="-285750">
              <a:buFont typeface="Arial" panose="020B0604020202020204" pitchFamily="34" charset="0"/>
              <a:buChar char="•"/>
            </a:pPr>
            <a:r>
              <a:rPr lang="en-US" dirty="0">
                <a:latin typeface="Lub Dub Medium" panose="020B0603030403020204" pitchFamily="34" charset="0"/>
              </a:rPr>
              <a:t>In 2024, the </a:t>
            </a:r>
            <a:r>
              <a:rPr lang="en-US" i="1" dirty="0">
                <a:latin typeface="Lub Dub Medium" panose="020B0603030403020204" pitchFamily="34" charset="0"/>
              </a:rPr>
              <a:t>Lancet Commission </a:t>
            </a:r>
            <a:r>
              <a:rPr lang="en-US" dirty="0">
                <a:latin typeface="Lub Dub Medium" panose="020B0603030403020204" pitchFamily="34" charset="0"/>
              </a:rPr>
              <a:t>on dementia prevention, intervention, and care expanded its list of modifiable risk factors for dementia to 14 (see next slide). </a:t>
            </a:r>
          </a:p>
        </p:txBody>
      </p:sp>
    </p:spTree>
    <p:extLst>
      <p:ext uri="{BB962C8B-B14F-4D97-AF65-F5344CB8AC3E}">
        <p14:creationId xmlns:p14="http://schemas.microsoft.com/office/powerpoint/2010/main" val="4002525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7868-767B-32C5-D850-4A816C6843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364CA8-8F3F-B005-165E-505D6A32D365}"/>
              </a:ext>
            </a:extLst>
          </p:cNvPr>
          <p:cNvSpPr>
            <a:spLocks noGrp="1"/>
          </p:cNvSpPr>
          <p:nvPr>
            <p:ph type="title"/>
          </p:nvPr>
        </p:nvSpPr>
        <p:spPr>
          <a:xfrm>
            <a:off x="1149284" y="162384"/>
            <a:ext cx="10515600" cy="733728"/>
          </a:xfrm>
        </p:spPr>
        <p:txBody>
          <a:bodyPr>
            <a:normAutofit fontScale="90000"/>
          </a:bodyPr>
          <a:lstStyle/>
          <a:p>
            <a:pPr algn="ctr"/>
            <a:r>
              <a:rPr lang="en-US" dirty="0"/>
              <a:t>Clinical Update Highlights: Vascular Risk Factors (Continued)</a:t>
            </a:r>
          </a:p>
        </p:txBody>
      </p:sp>
      <p:pic>
        <p:nvPicPr>
          <p:cNvPr id="4" name="Picture 3">
            <a:extLst>
              <a:ext uri="{FF2B5EF4-FFF2-40B4-BE49-F238E27FC236}">
                <a16:creationId xmlns:a16="http://schemas.microsoft.com/office/drawing/2014/main" id="{165E2B2B-0208-0E4F-0709-4F714F19216C}"/>
              </a:ext>
            </a:extLst>
          </p:cNvPr>
          <p:cNvPicPr>
            <a:picLocks noChangeAspect="1"/>
          </p:cNvPicPr>
          <p:nvPr/>
        </p:nvPicPr>
        <p:blipFill>
          <a:blip r:embed="rId2"/>
          <a:stretch>
            <a:fillRect/>
          </a:stretch>
        </p:blipFill>
        <p:spPr>
          <a:xfrm>
            <a:off x="1149285" y="969192"/>
            <a:ext cx="5064080" cy="5140344"/>
          </a:xfrm>
          <a:prstGeom prst="rect">
            <a:avLst/>
          </a:prstGeom>
        </p:spPr>
      </p:pic>
      <p:sp>
        <p:nvSpPr>
          <p:cNvPr id="5" name="TextBox 4">
            <a:extLst>
              <a:ext uri="{FF2B5EF4-FFF2-40B4-BE49-F238E27FC236}">
                <a16:creationId xmlns:a16="http://schemas.microsoft.com/office/drawing/2014/main" id="{E3E1CD84-5473-0EEA-5122-9A10C3C5787C}"/>
              </a:ext>
            </a:extLst>
          </p:cNvPr>
          <p:cNvSpPr txBox="1"/>
          <p:nvPr/>
        </p:nvSpPr>
        <p:spPr>
          <a:xfrm>
            <a:off x="6697444" y="1353971"/>
            <a:ext cx="4578497" cy="4308872"/>
          </a:xfrm>
          <a:prstGeom prst="rect">
            <a:avLst/>
          </a:prstGeom>
          <a:noFill/>
        </p:spPr>
        <p:txBody>
          <a:bodyPr wrap="none" rtlCol="0">
            <a:spAutoFit/>
          </a:bodyPr>
          <a:lstStyle/>
          <a:p>
            <a:r>
              <a:rPr lang="en-US" sz="1400" b="1" dirty="0">
                <a:latin typeface="Lub Dub Medium" panose="020B0603030403020204" pitchFamily="34" charset="0"/>
              </a:rPr>
              <a:t>Table: Modifiable Traditional Cardiovascular and </a:t>
            </a:r>
          </a:p>
          <a:p>
            <a:r>
              <a:rPr lang="en-US" sz="1400" b="1" dirty="0">
                <a:latin typeface="Lub Dub Medium" panose="020B0603030403020204" pitchFamily="34" charset="0"/>
              </a:rPr>
              <a:t>Other Risks for Dementia by Epoch and Population </a:t>
            </a:r>
          </a:p>
          <a:p>
            <a:r>
              <a:rPr lang="en-US" sz="1400" b="1" dirty="0">
                <a:latin typeface="Lub Dub Medium" panose="020B0603030403020204" pitchFamily="34" charset="0"/>
              </a:rPr>
              <a:t>Attributable Fraction According to the </a:t>
            </a:r>
          </a:p>
          <a:p>
            <a:r>
              <a:rPr lang="en-US" sz="1400" b="1" dirty="0">
                <a:latin typeface="Lub Dub Medium" panose="020B0603030403020204" pitchFamily="34" charset="0"/>
              </a:rPr>
              <a:t>2024 Lancet Commission.</a:t>
            </a:r>
          </a:p>
          <a:p>
            <a:endParaRPr lang="en-US" b="1" dirty="0"/>
          </a:p>
          <a:p>
            <a:endParaRPr lang="en-US" sz="1400" i="1" dirty="0">
              <a:latin typeface="Lub Dub Medium" panose="020B0603030403020204" pitchFamily="34" charset="0"/>
            </a:endParaRPr>
          </a:p>
          <a:p>
            <a:endParaRPr lang="en-US" sz="1400" i="1" dirty="0">
              <a:latin typeface="Lub Dub Medium" panose="020B0603030403020204" pitchFamily="34" charset="0"/>
            </a:endParaRPr>
          </a:p>
          <a:p>
            <a:r>
              <a:rPr lang="en-US" sz="1400" b="1" dirty="0">
                <a:latin typeface="Lub Dub Medium" panose="020B0603030403020204" pitchFamily="34" charset="0"/>
              </a:rPr>
              <a:t>The 14 factors represent 45% of the population</a:t>
            </a:r>
          </a:p>
          <a:p>
            <a:r>
              <a:rPr lang="en-US" sz="1400" b="1" dirty="0">
                <a:latin typeface="Lub Dub Medium" panose="020B0603030403020204" pitchFamily="34" charset="0"/>
              </a:rPr>
              <a:t>attributable fraction of dementia risk and 7</a:t>
            </a:r>
          </a:p>
          <a:p>
            <a:r>
              <a:rPr lang="en-US" sz="1400" b="1" dirty="0">
                <a:latin typeface="Lub Dub Medium" panose="020B0603030403020204" pitchFamily="34" charset="0"/>
              </a:rPr>
              <a:t>of the factors are traditional cardiovascular</a:t>
            </a:r>
          </a:p>
          <a:p>
            <a:r>
              <a:rPr lang="en-US" sz="1400" b="1" dirty="0">
                <a:latin typeface="Lub Dub Medium" panose="020B0603030403020204" pitchFamily="34" charset="0"/>
              </a:rPr>
              <a:t>risks.</a:t>
            </a:r>
          </a:p>
          <a:p>
            <a:endParaRPr lang="en-US" sz="1400" i="1" dirty="0"/>
          </a:p>
          <a:p>
            <a:endParaRPr lang="en-US" sz="1400" i="1" dirty="0"/>
          </a:p>
          <a:p>
            <a:endParaRPr lang="en-US" sz="1400" i="1" dirty="0"/>
          </a:p>
          <a:p>
            <a:r>
              <a:rPr lang="en-US" sz="1400" b="1" dirty="0"/>
              <a:t>Source: Livingston G, Huntley J, Liu KY, et al.</a:t>
            </a:r>
          </a:p>
          <a:p>
            <a:r>
              <a:rPr lang="en-US" sz="1400" b="1" dirty="0"/>
              <a:t>Dementia prevention, intervention, and care: 2024 </a:t>
            </a:r>
          </a:p>
          <a:p>
            <a:r>
              <a:rPr lang="en-US" sz="1400" b="1" dirty="0"/>
              <a:t>report of the Lancet Standing Commission. Lancet. </a:t>
            </a:r>
          </a:p>
          <a:p>
            <a:r>
              <a:rPr lang="en-US" sz="1400" b="1" dirty="0"/>
              <a:t>2024;404:572–628. doi: 10.1016/S0140-6736(24)01296-0</a:t>
            </a:r>
            <a:r>
              <a:rPr lang="en-US" sz="1400" i="1" dirty="0"/>
              <a:t>.</a:t>
            </a:r>
          </a:p>
          <a:p>
            <a:r>
              <a:rPr lang="en-US" i="1" dirty="0"/>
              <a:t> </a:t>
            </a:r>
          </a:p>
        </p:txBody>
      </p:sp>
    </p:spTree>
    <p:extLst>
      <p:ext uri="{BB962C8B-B14F-4D97-AF65-F5344CB8AC3E}">
        <p14:creationId xmlns:p14="http://schemas.microsoft.com/office/powerpoint/2010/main" val="294552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9E8F-9816-362B-C6FB-03DA804DBD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EFED99-889B-AF26-2300-31A5CFD258F4}"/>
              </a:ext>
            </a:extLst>
          </p:cNvPr>
          <p:cNvSpPr>
            <a:spLocks noGrp="1"/>
          </p:cNvSpPr>
          <p:nvPr>
            <p:ph type="title"/>
          </p:nvPr>
        </p:nvSpPr>
        <p:spPr>
          <a:xfrm>
            <a:off x="838200" y="171075"/>
            <a:ext cx="10515600" cy="559408"/>
          </a:xfrm>
        </p:spPr>
        <p:txBody>
          <a:bodyPr>
            <a:normAutofit fontScale="90000"/>
          </a:bodyPr>
          <a:lstStyle/>
          <a:p>
            <a:pPr algn="ctr"/>
            <a:r>
              <a:rPr lang="en-US" dirty="0"/>
              <a:t>Clinical Update Highlights: Vascular Risk Factors (continued)</a:t>
            </a:r>
          </a:p>
        </p:txBody>
      </p:sp>
      <p:sp>
        <p:nvSpPr>
          <p:cNvPr id="5" name="TextBox 4">
            <a:extLst>
              <a:ext uri="{FF2B5EF4-FFF2-40B4-BE49-F238E27FC236}">
                <a16:creationId xmlns:a16="http://schemas.microsoft.com/office/drawing/2014/main" id="{8642ECBB-6157-5E25-ACFB-94A4E6ABF0FD}"/>
              </a:ext>
            </a:extLst>
          </p:cNvPr>
          <p:cNvSpPr txBox="1"/>
          <p:nvPr/>
        </p:nvSpPr>
        <p:spPr>
          <a:xfrm>
            <a:off x="1435608" y="856357"/>
            <a:ext cx="8705088" cy="4893647"/>
          </a:xfrm>
          <a:prstGeom prst="rect">
            <a:avLst/>
          </a:prstGeom>
          <a:noFill/>
        </p:spPr>
        <p:txBody>
          <a:bodyPr wrap="square">
            <a:spAutoFit/>
          </a:bodyPr>
          <a:lstStyle/>
          <a:p>
            <a:pPr marL="342900" indent="-342900">
              <a:buFont typeface="Arial" panose="020B0604020202020204" pitchFamily="34" charset="0"/>
              <a:buChar char="•"/>
            </a:pPr>
            <a:r>
              <a:rPr lang="en-US" sz="2400" dirty="0"/>
              <a:t>Studies of trajectories of vascular risks in childhood, adolescence, and young adulthood (e.g., Young Finns Study, Bogalusa Heart Study, CARDIA) point to their adverse influence on brain structure and function by late-early life and midlife.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Cognitive changes may be observed in early adulthood and suggest possible new time windows to consider for VRF detection &amp; management for maintenance of brain health.</a:t>
            </a:r>
          </a:p>
          <a:p>
            <a:endParaRPr lang="en-US" sz="2400" dirty="0"/>
          </a:p>
          <a:p>
            <a:pPr marL="342900" indent="-342900">
              <a:buFont typeface="Arial" panose="020B0604020202020204" pitchFamily="34" charset="0"/>
              <a:buChar char="•"/>
            </a:pPr>
            <a:r>
              <a:rPr lang="en-US" sz="2400" dirty="0"/>
              <a:t>Understanding how the trajectories of VRFs and variabilities of these factors affect brain health across life stages will be important in future prevention strategies for maintenance of brain health.</a:t>
            </a:r>
          </a:p>
        </p:txBody>
      </p:sp>
    </p:spTree>
    <p:extLst>
      <p:ext uri="{BB962C8B-B14F-4D97-AF65-F5344CB8AC3E}">
        <p14:creationId xmlns:p14="http://schemas.microsoft.com/office/powerpoint/2010/main" val="376831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FF536-891A-7314-0BA2-07E80FEB7D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B251C6-80AC-D944-B9C1-161511551F16}"/>
              </a:ext>
            </a:extLst>
          </p:cNvPr>
          <p:cNvSpPr>
            <a:spLocks noGrp="1"/>
          </p:cNvSpPr>
          <p:nvPr>
            <p:ph type="title"/>
          </p:nvPr>
        </p:nvSpPr>
        <p:spPr>
          <a:xfrm>
            <a:off x="870857" y="466344"/>
            <a:ext cx="10515600" cy="484632"/>
          </a:xfrm>
        </p:spPr>
        <p:txBody>
          <a:bodyPr>
            <a:normAutofit fontScale="90000"/>
          </a:bodyPr>
          <a:lstStyle/>
          <a:p>
            <a:pPr algn="ctr"/>
            <a:br>
              <a:rPr lang="en-US" u="sng" dirty="0"/>
            </a:br>
            <a:r>
              <a:rPr lang="en-US" dirty="0">
                <a:solidFill>
                  <a:schemeClr val="tx1"/>
                </a:solidFill>
              </a:rPr>
              <a:t>Clinical Update Highlights: Multi-domain Interventions</a:t>
            </a:r>
          </a:p>
        </p:txBody>
      </p:sp>
      <p:sp>
        <p:nvSpPr>
          <p:cNvPr id="5" name="TextBox 4">
            <a:extLst>
              <a:ext uri="{FF2B5EF4-FFF2-40B4-BE49-F238E27FC236}">
                <a16:creationId xmlns:a16="http://schemas.microsoft.com/office/drawing/2014/main" id="{451B12E4-21BD-CF84-18CB-6EA3EDB3A517}"/>
              </a:ext>
            </a:extLst>
          </p:cNvPr>
          <p:cNvSpPr txBox="1"/>
          <p:nvPr/>
        </p:nvSpPr>
        <p:spPr>
          <a:xfrm>
            <a:off x="1609344" y="1243584"/>
            <a:ext cx="9226296" cy="3785652"/>
          </a:xfrm>
          <a:prstGeom prst="rect">
            <a:avLst/>
          </a:prstGeom>
          <a:noFill/>
        </p:spPr>
        <p:txBody>
          <a:bodyPr wrap="square">
            <a:spAutoFit/>
          </a:bodyPr>
          <a:lstStyle/>
          <a:p>
            <a:r>
              <a:rPr lang="en-US" sz="2000" b="1" dirty="0">
                <a:latin typeface="Lub Dub Medium" panose="020B0603030403020204" pitchFamily="34" charset="0"/>
              </a:rPr>
              <a:t>SPRINT MIND study - </a:t>
            </a:r>
            <a:r>
              <a:rPr lang="en-US" sz="2000" dirty="0">
                <a:latin typeface="Lub Dub Medium" panose="020B0603030403020204" pitchFamily="34" charset="0"/>
              </a:rPr>
              <a:t>(Systolic Blood Pressure Intervention Trial–Memory and Cognition in Decreased Hypertension), a sub-study of </a:t>
            </a:r>
            <a:r>
              <a:rPr lang="en-US" sz="2000" b="1" dirty="0">
                <a:latin typeface="Lub Dub Medium" panose="020B0603030403020204" pitchFamily="34" charset="0"/>
              </a:rPr>
              <a:t>SPRINT</a:t>
            </a:r>
            <a:r>
              <a:rPr lang="en-US" sz="2000" dirty="0">
                <a:latin typeface="Lub Dub Medium" panose="020B0603030403020204" pitchFamily="34" charset="0"/>
              </a:rPr>
              <a:t>: A Turning Point</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u="sng" dirty="0">
                <a:latin typeface="Lub Dub Medium" panose="020B0603030403020204" pitchFamily="34" charset="0"/>
              </a:rPr>
              <a:t>A single factor intervention</a:t>
            </a:r>
            <a:r>
              <a:rPr lang="en-US" sz="2000" dirty="0">
                <a:latin typeface="Lub Dub Medium" panose="020B0603030403020204" pitchFamily="34" charset="0"/>
              </a:rPr>
              <a:t>: intensive blood pressure control (target: systolic blood pressure &lt;120 mmHg) led to significant reduction of clinically relevant non-primary outcomes, mild cognitive impairment and the composite of mild cognitive impairment and probable dementia.* </a:t>
            </a:r>
          </a:p>
          <a:p>
            <a:pPr marL="342900" indent="-342900">
              <a:buFont typeface="Arial" panose="020B0604020202020204" pitchFamily="34" charset="0"/>
              <a:buChar char="•"/>
            </a:pPr>
            <a:r>
              <a:rPr lang="en-US" sz="2000" u="sng" dirty="0">
                <a:latin typeface="Lub Dub Medium" panose="020B0603030403020204" pitchFamily="34" charset="0"/>
              </a:rPr>
              <a:t>Before SPRINT</a:t>
            </a:r>
            <a:r>
              <a:rPr lang="en-US" sz="2000" dirty="0">
                <a:latin typeface="Lub Dub Medium" panose="020B0603030403020204" pitchFamily="34" charset="0"/>
              </a:rPr>
              <a:t>: recommendations for lowering blood pressure for maintenance of brain health were based largely on observational data.</a:t>
            </a:r>
          </a:p>
        </p:txBody>
      </p:sp>
      <p:sp>
        <p:nvSpPr>
          <p:cNvPr id="2" name="TextBox 1">
            <a:extLst>
              <a:ext uri="{FF2B5EF4-FFF2-40B4-BE49-F238E27FC236}">
                <a16:creationId xmlns:a16="http://schemas.microsoft.com/office/drawing/2014/main" id="{04CF4D29-B42F-5EEF-5B77-936EA564D896}"/>
              </a:ext>
            </a:extLst>
          </p:cNvPr>
          <p:cNvSpPr txBox="1"/>
          <p:nvPr/>
        </p:nvSpPr>
        <p:spPr>
          <a:xfrm>
            <a:off x="3440164" y="6298591"/>
            <a:ext cx="5376985" cy="369332"/>
          </a:xfrm>
          <a:prstGeom prst="rect">
            <a:avLst/>
          </a:prstGeom>
          <a:noFill/>
        </p:spPr>
        <p:txBody>
          <a:bodyPr wrap="none" rtlCol="0">
            <a:spAutoFit/>
          </a:bodyPr>
          <a:lstStyle/>
          <a:p>
            <a:r>
              <a:rPr lang="en-US" dirty="0"/>
              <a:t>*Primary outcome in SPRINT MIND: probable dementia</a:t>
            </a:r>
          </a:p>
        </p:txBody>
      </p:sp>
    </p:spTree>
    <p:extLst>
      <p:ext uri="{BB962C8B-B14F-4D97-AF65-F5344CB8AC3E}">
        <p14:creationId xmlns:p14="http://schemas.microsoft.com/office/powerpoint/2010/main" val="1652809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55BC-A043-AC01-1CF4-ADDACD85EB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C1B508-C77C-7DC9-B0C2-53115B601BA7}"/>
              </a:ext>
            </a:extLst>
          </p:cNvPr>
          <p:cNvSpPr>
            <a:spLocks noGrp="1"/>
          </p:cNvSpPr>
          <p:nvPr>
            <p:ph type="title"/>
          </p:nvPr>
        </p:nvSpPr>
        <p:spPr>
          <a:xfrm>
            <a:off x="849086" y="237744"/>
            <a:ext cx="10515600" cy="530352"/>
          </a:xfrm>
        </p:spPr>
        <p:txBody>
          <a:bodyPr>
            <a:noAutofit/>
          </a:bodyPr>
          <a:lstStyle/>
          <a:p>
            <a:pPr algn="ctr"/>
            <a:r>
              <a:rPr lang="en-US" sz="2400" dirty="0"/>
              <a:t>Clinical Update Highlights: Multidomain Interventions (continued</a:t>
            </a:r>
            <a:r>
              <a:rPr lang="en-US" sz="2400" u="sng" dirty="0"/>
              <a:t>)</a:t>
            </a:r>
          </a:p>
        </p:txBody>
      </p:sp>
      <p:sp>
        <p:nvSpPr>
          <p:cNvPr id="5" name="TextBox 4">
            <a:extLst>
              <a:ext uri="{FF2B5EF4-FFF2-40B4-BE49-F238E27FC236}">
                <a16:creationId xmlns:a16="http://schemas.microsoft.com/office/drawing/2014/main" id="{182ACB0E-3BE8-BDD2-F11D-805D6CCBCF11}"/>
              </a:ext>
            </a:extLst>
          </p:cNvPr>
          <p:cNvSpPr txBox="1"/>
          <p:nvPr/>
        </p:nvSpPr>
        <p:spPr>
          <a:xfrm>
            <a:off x="1225296" y="1152144"/>
            <a:ext cx="10139390" cy="532453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Lub Dub Medium" panose="020B0603030403020204" pitchFamily="34" charset="0"/>
              </a:rPr>
              <a:t>The success of </a:t>
            </a:r>
            <a:r>
              <a:rPr lang="en-US" sz="2000" b="1" dirty="0">
                <a:latin typeface="Lub Dub Medium" panose="020B0603030403020204" pitchFamily="34" charset="0"/>
              </a:rPr>
              <a:t>SPRINT MIND </a:t>
            </a:r>
            <a:r>
              <a:rPr lang="en-US" sz="2000" dirty="0">
                <a:latin typeface="Lub Dub Medium" panose="020B0603030403020204" pitchFamily="34" charset="0"/>
              </a:rPr>
              <a:t>led to or supported the development of multi-domain intervention studies such as </a:t>
            </a:r>
            <a:r>
              <a:rPr lang="en-US" sz="2000" b="1" dirty="0">
                <a:latin typeface="Lub Dub Medium" panose="020B0603030403020204" pitchFamily="34" charset="0"/>
              </a:rPr>
              <a:t>FINGER </a:t>
            </a:r>
            <a:r>
              <a:rPr lang="en-US" sz="2000" dirty="0">
                <a:latin typeface="Lub Dub Medium" panose="020B0603030403020204" pitchFamily="34" charset="0"/>
              </a:rPr>
              <a:t>(Finnish Geriatric Intervention Study to Prevent Cognitive Impairment and Disability).</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dirty="0">
                <a:latin typeface="Lub Dub Medium" panose="020B0603030403020204" pitchFamily="34" charset="0"/>
              </a:rPr>
              <a:t>Prior single- or multi-factor intervention studies had largely failed in relation to prevention or slowing of cognitive endpoints. </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b="1" dirty="0">
                <a:latin typeface="Lub Dub Medium" panose="020B0603030403020204" pitchFamily="34" charset="0"/>
              </a:rPr>
              <a:t>FINGER</a:t>
            </a:r>
            <a:r>
              <a:rPr lang="en-US" sz="2000" dirty="0">
                <a:latin typeface="Lub Dub Medium" panose="020B0603030403020204" pitchFamily="34" charset="0"/>
              </a:rPr>
              <a:t> trial used a multidomain intervention (diet, exercise, cognitive training, and vascular risk monitoring) in older adults with elevated cardiovascular risk.</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dirty="0">
                <a:latin typeface="Lub Dub Medium" panose="020B0603030403020204" pitchFamily="34" charset="0"/>
              </a:rPr>
              <a:t>Over a 2-year period, the</a:t>
            </a:r>
            <a:r>
              <a:rPr lang="en-US" sz="2000" b="1" dirty="0">
                <a:latin typeface="Lub Dub Medium" panose="020B0603030403020204" pitchFamily="34" charset="0"/>
              </a:rPr>
              <a:t> FINGER </a:t>
            </a:r>
            <a:r>
              <a:rPr lang="en-US" sz="2000" dirty="0">
                <a:latin typeface="Lub Dub Medium" panose="020B0603030403020204" pitchFamily="34" charset="0"/>
              </a:rPr>
              <a:t>intervention showed improvements in overall cognitive performance.</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dirty="0">
                <a:latin typeface="Lub Dub Medium" panose="020B0603030403020204" pitchFamily="34" charset="0"/>
              </a:rPr>
              <a:t>These promising results led to the development of the </a:t>
            </a:r>
            <a:r>
              <a:rPr lang="en-US" sz="2000" b="1" dirty="0">
                <a:latin typeface="Lub Dub Medium" panose="020B0603030403020204" pitchFamily="34" charset="0"/>
              </a:rPr>
              <a:t>World-Wide FINGERS </a:t>
            </a:r>
            <a:r>
              <a:rPr lang="en-US" sz="2000" dirty="0">
                <a:latin typeface="Lub Dub Medium" panose="020B0603030403020204" pitchFamily="34" charset="0"/>
              </a:rPr>
              <a:t>Network, a global initiative aimed at adapting and harmonizing </a:t>
            </a:r>
          </a:p>
          <a:p>
            <a:r>
              <a:rPr lang="en-US" sz="2000" dirty="0">
                <a:latin typeface="Lub Dub Medium" panose="020B0603030403020204" pitchFamily="34" charset="0"/>
              </a:rPr>
              <a:t>     multidomain dementia prevention strategies across regions.</a:t>
            </a:r>
          </a:p>
        </p:txBody>
      </p:sp>
    </p:spTree>
    <p:extLst>
      <p:ext uri="{BB962C8B-B14F-4D97-AF65-F5344CB8AC3E}">
        <p14:creationId xmlns:p14="http://schemas.microsoft.com/office/powerpoint/2010/main" val="8973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D509-F6AD-988F-9B50-774F66D75187}"/>
              </a:ext>
            </a:extLst>
          </p:cNvPr>
          <p:cNvSpPr>
            <a:spLocks noGrp="1"/>
          </p:cNvSpPr>
          <p:nvPr>
            <p:ph type="ctrTitle"/>
          </p:nvPr>
        </p:nvSpPr>
        <p:spPr/>
        <p:txBody>
          <a:bodyPr>
            <a:noAutofit/>
          </a:bodyPr>
          <a:lstStyle/>
          <a:p>
            <a:br>
              <a:rPr lang="en-US" sz="1600" b="0" dirty="0">
                <a:latin typeface="Lub Dub Medium" panose="020B0603030403020204" pitchFamily="34" charset="0"/>
              </a:rPr>
            </a:br>
            <a:br>
              <a:rPr lang="en-US" sz="1600" b="0" dirty="0">
                <a:latin typeface="Lub Dub Medium" panose="020B0603030403020204" pitchFamily="34" charset="0"/>
              </a:rPr>
            </a:br>
            <a:r>
              <a:rPr lang="en-US" sz="1600" u="sng" dirty="0">
                <a:latin typeface="Lub Dub Medium" panose="020B0603030403020204" pitchFamily="34" charset="0"/>
              </a:rPr>
              <a:t>Link:</a:t>
            </a:r>
            <a:br>
              <a:rPr lang="en-US" sz="1600" dirty="0">
                <a:latin typeface="Lub Dub Medium" panose="020B0603030403020204" pitchFamily="34" charset="0"/>
              </a:rPr>
            </a:br>
            <a:br>
              <a:rPr lang="en-US" sz="1600" dirty="0">
                <a:latin typeface="Lub Dub Medium" panose="020B0603030403020204" pitchFamily="34" charset="0"/>
              </a:rPr>
            </a:br>
            <a:r>
              <a:rPr lang="en-US" sz="1600" dirty="0">
                <a:latin typeface="Lub Dub Medium" panose="020B0603030403020204" pitchFamily="34" charset="0"/>
                <a:hlinkClick r:id="rId2">
                  <a:extLst>
                    <a:ext uri="{A12FA001-AC4F-418D-AE19-62706E023703}">
                      <ahyp:hlinkClr xmlns:ahyp="http://schemas.microsoft.com/office/drawing/2018/hyperlinkcolor" val="tx"/>
                    </a:ext>
                  </a:extLst>
                </a:hlinkClick>
              </a:rPr>
              <a:t>https://www.ahajournals.org/doi/10.1161/STR.0000000000000524</a:t>
            </a:r>
            <a:br>
              <a:rPr lang="en-US" sz="1600" dirty="0">
                <a:latin typeface="Lub Dub Medium" panose="020B0603030403020204" pitchFamily="34" charset="0"/>
              </a:rPr>
            </a:br>
            <a:r>
              <a:rPr lang="en-US" sz="1600" dirty="0">
                <a:latin typeface="Lub Dub Medium" panose="020B0603030403020204" pitchFamily="34" charset="0"/>
              </a:rPr>
              <a:t> </a:t>
            </a:r>
            <a:br>
              <a:rPr lang="en-US" sz="1600" dirty="0">
                <a:latin typeface="Lub Dub Medium" panose="020B0603030403020204" pitchFamily="34" charset="0"/>
              </a:rPr>
            </a:br>
            <a:r>
              <a:rPr lang="en-US" sz="1600" dirty="0">
                <a:latin typeface="Lub Dub Medium" panose="020B0603030403020204" pitchFamily="34" charset="0"/>
              </a:rPr>
              <a:t>Key words included in the article:</a:t>
            </a:r>
            <a:br>
              <a:rPr lang="en-US" sz="1600" dirty="0">
                <a:latin typeface="Lub Dub Medium" panose="020B0603030403020204" pitchFamily="34" charset="0"/>
              </a:rPr>
            </a:br>
            <a:r>
              <a:rPr lang="en-US" sz="1600" dirty="0">
                <a:latin typeface="Lub Dub Medium" panose="020B0603030403020204" pitchFamily="34" charset="0"/>
              </a:rPr>
              <a:t>Brain; cerebral circulation ;cognition; dementia; neurodegeneration diseases; vascular health</a:t>
            </a:r>
            <a:br>
              <a:rPr lang="en-US" sz="1600" dirty="0">
                <a:latin typeface="Lub Dub Medium" panose="020B0603030403020204" pitchFamily="34" charset="0"/>
              </a:rPr>
            </a:br>
            <a:r>
              <a:rPr lang="en-US" sz="1600" dirty="0">
                <a:latin typeface="Lub Dub Medium" panose="020B0603030403020204" pitchFamily="34" charset="0"/>
              </a:rPr>
              <a:t> </a:t>
            </a:r>
            <a:br>
              <a:rPr lang="en-US" sz="1600" dirty="0">
                <a:latin typeface="Lub Dub Medium" panose="020B0603030403020204" pitchFamily="34" charset="0"/>
              </a:rPr>
            </a:br>
            <a:r>
              <a:rPr lang="en-US" sz="1600" u="sng" dirty="0">
                <a:latin typeface="Lub Dub Medium" panose="020B0603030403020204" pitchFamily="34" charset="0"/>
              </a:rPr>
              <a:t>Citation:</a:t>
            </a:r>
            <a:r>
              <a:rPr lang="en-US" sz="1600" dirty="0">
                <a:latin typeface="Lub Dub Medium" panose="020B0603030403020204" pitchFamily="34" charset="0"/>
              </a:rPr>
              <a:t> </a:t>
            </a:r>
            <a:br>
              <a:rPr lang="en-US" sz="1600" dirty="0">
                <a:latin typeface="Lub Dub Medium" panose="020B0603030403020204" pitchFamily="34" charset="0"/>
              </a:rPr>
            </a:br>
            <a:br>
              <a:rPr lang="en-US" sz="1600" dirty="0">
                <a:latin typeface="Lub Dub Medium" panose="020B0603030403020204" pitchFamily="34" charset="0"/>
              </a:rPr>
            </a:br>
            <a:r>
              <a:rPr lang="en-US" sz="1600" dirty="0">
                <a:latin typeface="Lub Dub Medium" panose="020B0603030403020204" pitchFamily="34" charset="0"/>
              </a:rPr>
              <a:t>Sorond FA, Gorelick PB, Bae H-J, Carmichael ST, Greenberg SM, Hinman JD, Iadecola C, Iruela-Arispe ML, Leonard A, Valdes E, Waddy SP; on behalf of the American Heart Association Stroke Council; Council on Cardiovascular Surgery and Anesthesia; and Council on Lifelong Congenital Heart Disease and Heart Health in the Young. Vascular contributions to cognitive impairment and brain health: clinical update and mechanistic considerations: a scientific statement from the American Heart Association. </a:t>
            </a:r>
            <a:r>
              <a:rPr lang="en-US" sz="1600" i="1" dirty="0">
                <a:latin typeface="Lub Dub Medium" panose="020B0603030403020204" pitchFamily="34" charset="0"/>
              </a:rPr>
              <a:t>Stroke</a:t>
            </a:r>
            <a:r>
              <a:rPr lang="en-US" sz="1600" dirty="0">
                <a:latin typeface="Lub Dub Medium" panose="020B0603030403020204" pitchFamily="34" charset="0"/>
              </a:rPr>
              <a:t>. Published online May 26, 2026. doi: 10.1161/STR.0000000000000524</a:t>
            </a:r>
          </a:p>
        </p:txBody>
      </p:sp>
    </p:spTree>
    <p:extLst>
      <p:ext uri="{BB962C8B-B14F-4D97-AF65-F5344CB8AC3E}">
        <p14:creationId xmlns:p14="http://schemas.microsoft.com/office/powerpoint/2010/main" val="108439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3C069-0D07-7939-7C08-1982F3D17C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5E77AA-9CFE-5138-6D69-8902B8672138}"/>
              </a:ext>
            </a:extLst>
          </p:cNvPr>
          <p:cNvSpPr>
            <a:spLocks noGrp="1"/>
          </p:cNvSpPr>
          <p:nvPr>
            <p:ph type="title"/>
          </p:nvPr>
        </p:nvSpPr>
        <p:spPr>
          <a:xfrm>
            <a:off x="849086" y="90410"/>
            <a:ext cx="10515600" cy="559408"/>
          </a:xfrm>
        </p:spPr>
        <p:txBody>
          <a:bodyPr>
            <a:noAutofit/>
          </a:bodyPr>
          <a:lstStyle/>
          <a:p>
            <a:r>
              <a:rPr lang="en-US" sz="2400" dirty="0">
                <a:solidFill>
                  <a:schemeClr val="tx1"/>
                </a:solidFill>
              </a:rPr>
              <a:t>Clinical Update Highlights: Multidomain Interventions (continued)</a:t>
            </a:r>
          </a:p>
        </p:txBody>
      </p:sp>
      <p:sp>
        <p:nvSpPr>
          <p:cNvPr id="5" name="TextBox 4">
            <a:extLst>
              <a:ext uri="{FF2B5EF4-FFF2-40B4-BE49-F238E27FC236}">
                <a16:creationId xmlns:a16="http://schemas.microsoft.com/office/drawing/2014/main" id="{164009B7-7171-C948-184D-12A7D3B9ECB1}"/>
              </a:ext>
            </a:extLst>
          </p:cNvPr>
          <p:cNvSpPr txBox="1"/>
          <p:nvPr/>
        </p:nvSpPr>
        <p:spPr>
          <a:xfrm>
            <a:off x="1152144" y="1179576"/>
            <a:ext cx="9427464"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Lub Dub Medium" panose="020B0603030403020204" pitchFamily="34" charset="0"/>
              </a:rPr>
              <a:t>US POINTER trial (US Study to Protect Brain Health Through Lifestyle Intervention to Reduce Risk)</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dirty="0">
                <a:latin typeface="Lub Dub Medium" panose="020B0603030403020204" pitchFamily="34" charset="0"/>
              </a:rPr>
              <a:t>Designed to assess whether FINGER results generalized to a larger, more diverse population at risk of dementia in the United States.</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b="1" dirty="0">
                <a:latin typeface="Lub Dub Medium" panose="020B0603030403020204" pitchFamily="34" charset="0"/>
              </a:rPr>
              <a:t>Main Question Addressed by US POINTER Trial</a:t>
            </a:r>
            <a:r>
              <a:rPr lang="en-US" sz="2000" dirty="0">
                <a:latin typeface="Lub Dub Medium" panose="020B0603030403020204" pitchFamily="34" charset="0"/>
              </a:rPr>
              <a:t>: Does a structured moderate- to high-intensity multidomain lifestyle intervention result in a statistically significant greater improvement in global cognition over 2 years relative to a lower-intensity self-guided intervention?</a:t>
            </a:r>
          </a:p>
          <a:p>
            <a:endParaRPr lang="en-US" sz="2000" u="sng" dirty="0">
              <a:latin typeface="Lub Dub Medium" panose="020B0603030403020204" pitchFamily="34" charset="0"/>
            </a:endParaRPr>
          </a:p>
          <a:p>
            <a:r>
              <a:rPr lang="en-US" sz="2000" dirty="0">
                <a:latin typeface="Lub Dub Medium" panose="020B0603030403020204" pitchFamily="34" charset="0"/>
              </a:rPr>
              <a:t>	Answer: Yes! This proved to be the result. </a:t>
            </a:r>
          </a:p>
        </p:txBody>
      </p:sp>
    </p:spTree>
    <p:extLst>
      <p:ext uri="{BB962C8B-B14F-4D97-AF65-F5344CB8AC3E}">
        <p14:creationId xmlns:p14="http://schemas.microsoft.com/office/powerpoint/2010/main" val="316374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3FCF-A1FF-0831-546F-1388BEF67D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36E1A5-A567-BEAA-9A80-69831F320080}"/>
              </a:ext>
            </a:extLst>
          </p:cNvPr>
          <p:cNvSpPr>
            <a:spLocks noGrp="1"/>
          </p:cNvSpPr>
          <p:nvPr>
            <p:ph type="title"/>
          </p:nvPr>
        </p:nvSpPr>
        <p:spPr>
          <a:xfrm>
            <a:off x="2933645" y="126391"/>
            <a:ext cx="10515600" cy="559408"/>
          </a:xfrm>
        </p:spPr>
        <p:txBody>
          <a:bodyPr>
            <a:noAutofit/>
          </a:bodyPr>
          <a:lstStyle/>
          <a:p>
            <a:r>
              <a:rPr lang="en-US" sz="2400" dirty="0"/>
              <a:t>Select Clinical Update References</a:t>
            </a:r>
          </a:p>
        </p:txBody>
      </p:sp>
      <p:sp>
        <p:nvSpPr>
          <p:cNvPr id="5" name="TextBox 4">
            <a:extLst>
              <a:ext uri="{FF2B5EF4-FFF2-40B4-BE49-F238E27FC236}">
                <a16:creationId xmlns:a16="http://schemas.microsoft.com/office/drawing/2014/main" id="{6D3A3941-C0C4-277F-3444-133A773EE444}"/>
              </a:ext>
            </a:extLst>
          </p:cNvPr>
          <p:cNvSpPr txBox="1"/>
          <p:nvPr/>
        </p:nvSpPr>
        <p:spPr>
          <a:xfrm>
            <a:off x="1344168" y="1499616"/>
            <a:ext cx="8723376" cy="4401205"/>
          </a:xfrm>
          <a:prstGeom prst="rect">
            <a:avLst/>
          </a:prstGeom>
          <a:noFill/>
        </p:spPr>
        <p:txBody>
          <a:bodyPr wrap="square">
            <a:spAutoFit/>
          </a:bodyPr>
          <a:lstStyle/>
          <a:p>
            <a:r>
              <a:rPr lang="en-US" sz="1600" dirty="0">
                <a:latin typeface="Lub Dub Medium" panose="020B0603030403020204" pitchFamily="34" charset="0"/>
              </a:rPr>
              <a:t>1.Gorelick PB, Scuteri A, Black SE, et al. Vascular contributions to cognitive 	impairment and dementia: a statement for healthcare professionals from the American Heart Association/American Stroke Association. Stroke. 2011;42:2672–2713. doi: 10.1161/STR.0b013e3182299496</a:t>
            </a:r>
          </a:p>
          <a:p>
            <a:endParaRPr lang="en-US" sz="1600" dirty="0">
              <a:latin typeface="Lub Dub Medium" panose="020B0603030403020204" pitchFamily="34" charset="0"/>
            </a:endParaRPr>
          </a:p>
          <a:p>
            <a:r>
              <a:rPr lang="en-US" sz="1600" dirty="0">
                <a:latin typeface="Lub Dub Medium" panose="020B0603030403020204" pitchFamily="34" charset="0"/>
              </a:rPr>
              <a:t>2.Gorelick PB, Furie KL, Iadecola C, et al. Defining optimal brain health in 	adults: a presidential advisory from the American Heart Association/American Stroke Association. Stroke. 2017;48:e284–e303. doi: 10.1161/STR.0000000000000148</a:t>
            </a:r>
          </a:p>
          <a:p>
            <a:endParaRPr lang="en-US" sz="1600" dirty="0">
              <a:latin typeface="Lub Dub Medium" panose="020B0603030403020204" pitchFamily="34" charset="0"/>
            </a:endParaRPr>
          </a:p>
          <a:p>
            <a:r>
              <a:rPr lang="en-US" sz="1600" dirty="0">
                <a:latin typeface="Lub Dub Medium" panose="020B0603030403020204" pitchFamily="34" charset="0"/>
              </a:rPr>
              <a:t>3.Iadecola C, Duering M, Hachinski V, et al. Vascular cognitive impairment and dementia: JACC scientific expert panel. J Am Coll Cardiol. 2019;73:3326–3344. doi: 10.1016/j.jacc.2019.04.034</a:t>
            </a:r>
          </a:p>
          <a:p>
            <a:endParaRPr lang="en-US" sz="1600" dirty="0">
              <a:latin typeface="Lub Dub Medium" panose="020B0603030403020204" pitchFamily="34" charset="0"/>
            </a:endParaRPr>
          </a:p>
          <a:p>
            <a:r>
              <a:rPr lang="en-US" sz="1600" dirty="0">
                <a:latin typeface="Lub Dub Medium" panose="020B0603030403020204" pitchFamily="34" charset="0"/>
              </a:rPr>
              <a:t>4.Lazar RM, Howard VJ, Kernan WN,et al. A primary care agenda for brain 	health: a scientific statement from the American Heart 	Association. Stroke. 2021;52:e295–e308. doi: 10.1161/STR.0000000000000367</a:t>
            </a:r>
          </a:p>
          <a:p>
            <a:endParaRPr lang="en-US" sz="2400" dirty="0"/>
          </a:p>
        </p:txBody>
      </p:sp>
    </p:spTree>
    <p:extLst>
      <p:ext uri="{BB962C8B-B14F-4D97-AF65-F5344CB8AC3E}">
        <p14:creationId xmlns:p14="http://schemas.microsoft.com/office/powerpoint/2010/main" val="4149962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B4E2E-A4D4-1AAC-8062-A6C60E96FF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9A77A4-C018-28DD-329B-FE83DB9EDFB2}"/>
              </a:ext>
            </a:extLst>
          </p:cNvPr>
          <p:cNvSpPr>
            <a:spLocks noGrp="1"/>
          </p:cNvSpPr>
          <p:nvPr>
            <p:ph type="title"/>
          </p:nvPr>
        </p:nvSpPr>
        <p:spPr>
          <a:xfrm>
            <a:off x="1393371" y="0"/>
            <a:ext cx="10515600" cy="559408"/>
          </a:xfrm>
        </p:spPr>
        <p:txBody>
          <a:bodyPr>
            <a:noAutofit/>
          </a:bodyPr>
          <a:lstStyle/>
          <a:p>
            <a:r>
              <a:rPr lang="en-US" sz="2000" dirty="0"/>
              <a:t>Clinical Update Highlights: Select Clinical Update References (continued)</a:t>
            </a:r>
          </a:p>
        </p:txBody>
      </p:sp>
      <p:sp>
        <p:nvSpPr>
          <p:cNvPr id="5" name="TextBox 4">
            <a:extLst>
              <a:ext uri="{FF2B5EF4-FFF2-40B4-BE49-F238E27FC236}">
                <a16:creationId xmlns:a16="http://schemas.microsoft.com/office/drawing/2014/main" id="{A9D5D225-C498-FC53-68C3-04D99D462E06}"/>
              </a:ext>
            </a:extLst>
          </p:cNvPr>
          <p:cNvSpPr txBox="1"/>
          <p:nvPr/>
        </p:nvSpPr>
        <p:spPr>
          <a:xfrm>
            <a:off x="1673352" y="987552"/>
            <a:ext cx="8732520" cy="4770537"/>
          </a:xfrm>
          <a:prstGeom prst="rect">
            <a:avLst/>
          </a:prstGeom>
          <a:noFill/>
        </p:spPr>
        <p:txBody>
          <a:bodyPr wrap="square">
            <a:spAutoFit/>
          </a:bodyPr>
          <a:lstStyle/>
          <a:p>
            <a:r>
              <a:rPr lang="en-US" sz="1600" dirty="0">
                <a:latin typeface="Lub Dub Medium" panose="020B0603030403020204" pitchFamily="34" charset="0"/>
              </a:rPr>
              <a:t>5. Lloyd-Jones DM, Ning H, Labarthe D, et al. Status of cardiovascular health in US adults and children using the American Heart Association's new "Life's Essential 8" metrics: prevalence estimates from the National Health and Nutrition Examination Survey (NHANES), 2013 Through 2018. Circulation. 2022;146:822–835.doi:10.1161/CIRCULATIONAHA.122.060911.</a:t>
            </a:r>
          </a:p>
          <a:p>
            <a:endParaRPr lang="en-US" sz="1600" dirty="0">
              <a:latin typeface="Lub Dub Medium" panose="020B0603030403020204" pitchFamily="34" charset="0"/>
            </a:endParaRPr>
          </a:p>
          <a:p>
            <a:r>
              <a:rPr lang="en-US" sz="1600" dirty="0">
                <a:latin typeface="Lub Dub Medium" panose="020B0603030403020204" pitchFamily="34" charset="0"/>
              </a:rPr>
              <a:t>6. Williamson JD, Pajewski NM, Auchus AP, et al. SPRINT MIND Investigators for the SPRINT Research Group. Effect of intensive vs standard blood pressure control on probable dementia: a randomized clinical trial. JAMA. 2019;321:553–561. doi: 10.1001/jama.2018.21442.</a:t>
            </a:r>
          </a:p>
          <a:p>
            <a:endParaRPr lang="en-US" sz="1600" dirty="0">
              <a:latin typeface="Lub Dub Medium" panose="020B0603030403020204" pitchFamily="34" charset="0"/>
            </a:endParaRPr>
          </a:p>
          <a:p>
            <a:r>
              <a:rPr lang="en-US" sz="1600" dirty="0">
                <a:latin typeface="Lub Dub Medium" panose="020B0603030403020204" pitchFamily="34" charset="0"/>
              </a:rPr>
              <a:t>7. Ngandu T, Lehtisalo J, Solomon A, et al. A 2-year multidomain intervention of diet, exercise, cognitive training, and vascular risk monitoring versus control to prevent cognitive decline in at-risk elderly people (FIN-GER): a randomised controlled trial. Lancet. 2015;385:2255–2263. doi: 10.1016/S0140-6736(15)60461-5.</a:t>
            </a:r>
          </a:p>
          <a:p>
            <a:endParaRPr lang="en-US" sz="1600" dirty="0">
              <a:latin typeface="Lub Dub Medium" panose="020B0603030403020204" pitchFamily="34" charset="0"/>
            </a:endParaRPr>
          </a:p>
          <a:p>
            <a:r>
              <a:rPr lang="en-US" sz="1600" dirty="0">
                <a:latin typeface="Lub Dub Medium" panose="020B0603030403020204" pitchFamily="34" charset="0"/>
              </a:rPr>
              <a:t>8. Baker LD, Espeland MA, Whitmer RA, et al. Structured vs self-guided multidomain lifestyle interventions for global cognitive function: the US POINTER randomized clinical trial. JAMA. 2025;334:681–691. doi: 10.1001/jama.2025.12923. </a:t>
            </a:r>
          </a:p>
        </p:txBody>
      </p:sp>
    </p:spTree>
    <p:extLst>
      <p:ext uri="{BB962C8B-B14F-4D97-AF65-F5344CB8AC3E}">
        <p14:creationId xmlns:p14="http://schemas.microsoft.com/office/powerpoint/2010/main" val="133519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E4AC7-3461-15F3-8389-CC2D9DEA8E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28DBF2-0791-6EBB-DF83-7C86CADDACB6}"/>
              </a:ext>
            </a:extLst>
          </p:cNvPr>
          <p:cNvSpPr>
            <a:spLocks noGrp="1"/>
          </p:cNvSpPr>
          <p:nvPr>
            <p:ph type="ctrTitle"/>
          </p:nvPr>
        </p:nvSpPr>
        <p:spPr/>
        <p:txBody>
          <a:bodyPr>
            <a:normAutofit/>
          </a:bodyPr>
          <a:lstStyle/>
          <a:p>
            <a:r>
              <a:rPr lang="en-US" sz="3200" b="0" dirty="0"/>
              <a:t>Mechanism</a:t>
            </a:r>
            <a:r>
              <a:rPr lang="en-US" sz="3200" dirty="0"/>
              <a:t>s</a:t>
            </a:r>
            <a:r>
              <a:rPr lang="en-US" sz="3600" dirty="0"/>
              <a:t> </a:t>
            </a:r>
          </a:p>
        </p:txBody>
      </p:sp>
    </p:spTree>
    <p:extLst>
      <p:ext uri="{BB962C8B-B14F-4D97-AF65-F5344CB8AC3E}">
        <p14:creationId xmlns:p14="http://schemas.microsoft.com/office/powerpoint/2010/main" val="276508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BF37-18E6-12DB-F900-C6BE5F1262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EFD6E1-4148-C9D0-58B4-F4F0407A33E4}"/>
              </a:ext>
            </a:extLst>
          </p:cNvPr>
          <p:cNvSpPr>
            <a:spLocks noGrp="1"/>
          </p:cNvSpPr>
          <p:nvPr>
            <p:ph type="title"/>
          </p:nvPr>
        </p:nvSpPr>
        <p:spPr>
          <a:xfrm>
            <a:off x="1393371" y="0"/>
            <a:ext cx="10515600" cy="932688"/>
          </a:xfrm>
        </p:spPr>
        <p:txBody>
          <a:bodyPr>
            <a:noAutofit/>
          </a:bodyPr>
          <a:lstStyle/>
          <a:p>
            <a:pPr algn="ctr"/>
            <a:r>
              <a:rPr lang="en-US" dirty="0">
                <a:solidFill>
                  <a:schemeClr val="tx1"/>
                </a:solidFill>
              </a:rPr>
              <a:t>Mechanistic Landscape: Introduction</a:t>
            </a:r>
          </a:p>
        </p:txBody>
      </p:sp>
      <p:sp>
        <p:nvSpPr>
          <p:cNvPr id="5" name="TextBox 4">
            <a:extLst>
              <a:ext uri="{FF2B5EF4-FFF2-40B4-BE49-F238E27FC236}">
                <a16:creationId xmlns:a16="http://schemas.microsoft.com/office/drawing/2014/main" id="{5D81B00D-E033-5B0B-DD65-D33DE3D5C984}"/>
              </a:ext>
            </a:extLst>
          </p:cNvPr>
          <p:cNvSpPr txBox="1"/>
          <p:nvPr/>
        </p:nvSpPr>
        <p:spPr>
          <a:xfrm>
            <a:off x="1746504" y="1069848"/>
            <a:ext cx="9299448" cy="5355312"/>
          </a:xfrm>
          <a:prstGeom prst="rect">
            <a:avLst/>
          </a:prstGeom>
          <a:noFill/>
        </p:spPr>
        <p:txBody>
          <a:bodyPr wrap="square">
            <a:spAutoFit/>
          </a:bodyPr>
          <a:lstStyle/>
          <a:p>
            <a:pPr marL="285750" indent="-285750">
              <a:buFont typeface="Arial" panose="020B0604020202020204" pitchFamily="34" charset="0"/>
              <a:buChar char="•"/>
            </a:pPr>
            <a:r>
              <a:rPr lang="en-US" b="1" u="sng" dirty="0">
                <a:latin typeface="Lub Dub Medium" panose="020B0603030403020204" pitchFamily="34" charset="0"/>
              </a:rPr>
              <a:t>Role of LE8</a:t>
            </a:r>
            <a:r>
              <a:rPr lang="en-US" b="1" dirty="0">
                <a:latin typeface="Lub Dub Medium" panose="020B0603030403020204" pitchFamily="34" charset="0"/>
              </a:rPr>
              <a:t>: </a:t>
            </a:r>
            <a:r>
              <a:rPr lang="en-US" dirty="0">
                <a:latin typeface="Lub Dub Medium" panose="020B0603030403020204" pitchFamily="34" charset="0"/>
              </a:rPr>
              <a:t>of note, poorly controlled components of LE8 converge on similar final common mechanistic pathways: oxidative stress, chronic inflammation, endothelial dysfunction, cellular senescence, &amp; maladaptive remodeling. </a:t>
            </a:r>
          </a:p>
          <a:p>
            <a:endParaRPr lang="en-US" dirty="0">
              <a:latin typeface="Lub Dub Medium" panose="020B0603030403020204" pitchFamily="34" charset="0"/>
            </a:endParaRPr>
          </a:p>
          <a:p>
            <a:pPr marL="285750" indent="-285750">
              <a:buFont typeface="Arial" panose="020B0604020202020204" pitchFamily="34" charset="0"/>
              <a:buChar char="•"/>
            </a:pPr>
            <a:r>
              <a:rPr lang="en-US" dirty="0">
                <a:latin typeface="Lub Dub Medium" panose="020B0603030403020204" pitchFamily="34" charset="0"/>
              </a:rPr>
              <a:t>Although there is a synergism between LE8, brain health, and cardiovascular health, optimizing treatment or control of the</a:t>
            </a:r>
            <a:r>
              <a:rPr lang="en-US" b="1" dirty="0">
                <a:latin typeface="Lub Dub Medium" panose="020B0603030403020204" pitchFamily="34" charset="0"/>
              </a:rPr>
              <a:t> component factors of LE8 may not fully restore brain health. </a:t>
            </a:r>
          </a:p>
          <a:p>
            <a:endParaRPr lang="en-US" b="1" dirty="0">
              <a:latin typeface="Lub Dub Medium" panose="020B0603030403020204" pitchFamily="34" charset="0"/>
            </a:endParaRPr>
          </a:p>
          <a:p>
            <a:pPr marL="285750" indent="-285750">
              <a:buFont typeface="Arial" panose="020B0604020202020204" pitchFamily="34" charset="0"/>
              <a:buChar char="•"/>
            </a:pPr>
            <a:r>
              <a:rPr lang="en-US" b="1" dirty="0">
                <a:latin typeface="Lub Dub Medium" panose="020B0603030403020204" pitchFamily="34" charset="0"/>
              </a:rPr>
              <a:t>There is a need to discover other mechanisms which may  mediate brain health. </a:t>
            </a:r>
            <a:r>
              <a:rPr lang="en-US" dirty="0">
                <a:latin typeface="Lub Dub Medium" panose="020B0603030403020204" pitchFamily="34" charset="0"/>
              </a:rPr>
              <a:t>By unmasking these mechanisms, we may better understand how to maintain brain resilience &amp; reserve. </a:t>
            </a:r>
            <a:r>
              <a:rPr lang="en-US" b="1" i="1" dirty="0">
                <a:latin typeface="Lub Dub Medium" panose="020B0603030403020204" pitchFamily="34" charset="0"/>
              </a:rPr>
              <a:t>Why is it that some persons are more resistant or resilient to vascular brain injury? </a:t>
            </a:r>
            <a:r>
              <a:rPr lang="en-US" b="1" dirty="0">
                <a:latin typeface="Lub Dub Medium" panose="020B0603030403020204" pitchFamily="34" charset="0"/>
              </a:rPr>
              <a:t>(see next slides). </a:t>
            </a:r>
          </a:p>
          <a:p>
            <a:endParaRPr lang="en-US" b="1" dirty="0">
              <a:latin typeface="Lub Dub Medium" panose="020B0603030403020204" pitchFamily="34" charset="0"/>
            </a:endParaRPr>
          </a:p>
          <a:p>
            <a:pPr marL="285750" indent="-285750">
              <a:buFont typeface="Arial" panose="020B0604020202020204" pitchFamily="34" charset="0"/>
              <a:buChar char="•"/>
            </a:pPr>
            <a:r>
              <a:rPr lang="en-US" b="1" u="sng" dirty="0">
                <a:latin typeface="Lub Dub Medium" panose="020B0603030403020204" pitchFamily="34" charset="0"/>
              </a:rPr>
              <a:t>Biological age</a:t>
            </a:r>
            <a:r>
              <a:rPr lang="en-US" b="1" dirty="0">
                <a:latin typeface="Lub Dub Medium" panose="020B0603030403020204" pitchFamily="34" charset="0"/>
              </a:rPr>
              <a:t>: </a:t>
            </a:r>
            <a:r>
              <a:rPr lang="en-US" dirty="0">
                <a:latin typeface="Lub Dub Medium" panose="020B0603030403020204" pitchFamily="34" charset="0"/>
              </a:rPr>
              <a:t>a critical time-dependent variable &amp; central regulator of cellular and molecular responses to injury</a:t>
            </a:r>
          </a:p>
          <a:p>
            <a:r>
              <a:rPr lang="en-US" dirty="0">
                <a:latin typeface="Lub Dub Medium" panose="020B0603030403020204" pitchFamily="34" charset="0"/>
              </a:rPr>
              <a:t>. </a:t>
            </a:r>
          </a:p>
          <a:p>
            <a:pPr marL="285750" indent="-285750">
              <a:buFont typeface="Arial" panose="020B0604020202020204" pitchFamily="34" charset="0"/>
              <a:buChar char="•"/>
            </a:pPr>
            <a:r>
              <a:rPr lang="en-US" b="1" dirty="0">
                <a:latin typeface="Lub Dub Medium" panose="020B0603030403020204" pitchFamily="34" charset="0"/>
              </a:rPr>
              <a:t>In this section, we review molecular signals, cellular processes, and brain functions linked to vascular brain injury &amp; prospects for prevention or treatment.</a:t>
            </a:r>
          </a:p>
          <a:p>
            <a:pPr marL="342900" indent="-342900">
              <a:buAutoNum type="arabicPeriod"/>
            </a:pPr>
            <a:endParaRPr lang="en-US" dirty="0"/>
          </a:p>
        </p:txBody>
      </p:sp>
    </p:spTree>
    <p:extLst>
      <p:ext uri="{BB962C8B-B14F-4D97-AF65-F5344CB8AC3E}">
        <p14:creationId xmlns:p14="http://schemas.microsoft.com/office/powerpoint/2010/main" val="134492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413A-217C-9739-2D32-BAE3761AEF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CBF8E1-7915-7A4C-AA7E-C9239F22E58E}"/>
              </a:ext>
            </a:extLst>
          </p:cNvPr>
          <p:cNvSpPr>
            <a:spLocks noGrp="1"/>
          </p:cNvSpPr>
          <p:nvPr>
            <p:ph type="title"/>
          </p:nvPr>
        </p:nvSpPr>
        <p:spPr>
          <a:xfrm>
            <a:off x="858964" y="521207"/>
            <a:ext cx="10494835" cy="832105"/>
          </a:xfrm>
        </p:spPr>
        <p:txBody>
          <a:bodyPr anchor="b">
            <a:noAutofit/>
          </a:bodyPr>
          <a:lstStyle/>
          <a:p>
            <a:pPr algn="ctr"/>
            <a:r>
              <a:rPr lang="en-US" sz="2400" dirty="0">
                <a:solidFill>
                  <a:schemeClr val="tx1"/>
                </a:solidFill>
              </a:rPr>
              <a:t>Mechanistic Landscape: </a:t>
            </a:r>
            <a:br>
              <a:rPr lang="en-US" sz="2400" dirty="0">
                <a:solidFill>
                  <a:schemeClr val="tx1"/>
                </a:solidFill>
              </a:rPr>
            </a:br>
            <a:r>
              <a:rPr lang="en-US" sz="2400" dirty="0">
                <a:solidFill>
                  <a:schemeClr val="tx1"/>
                </a:solidFill>
              </a:rPr>
              <a:t>Conceptual diagram of vascular contributions to age-related cognitive decline and worsening brain health</a:t>
            </a:r>
          </a:p>
        </p:txBody>
      </p:sp>
      <p:pic>
        <p:nvPicPr>
          <p:cNvPr id="4" name="Picture 3">
            <a:extLst>
              <a:ext uri="{FF2B5EF4-FFF2-40B4-BE49-F238E27FC236}">
                <a16:creationId xmlns:a16="http://schemas.microsoft.com/office/drawing/2014/main" id="{11A83F1F-BB9C-E5D9-6119-28F9DBC49074}"/>
              </a:ext>
            </a:extLst>
          </p:cNvPr>
          <p:cNvPicPr>
            <a:picLocks noChangeAspect="1"/>
          </p:cNvPicPr>
          <p:nvPr/>
        </p:nvPicPr>
        <p:blipFill>
          <a:blip r:embed="rId2"/>
          <a:stretch>
            <a:fillRect/>
          </a:stretch>
        </p:blipFill>
        <p:spPr>
          <a:xfrm>
            <a:off x="858965" y="1437317"/>
            <a:ext cx="10494835" cy="4486542"/>
          </a:xfrm>
          <a:prstGeom prst="rect">
            <a:avLst/>
          </a:prstGeom>
          <a:noFill/>
        </p:spPr>
      </p:pic>
    </p:spTree>
    <p:extLst>
      <p:ext uri="{BB962C8B-B14F-4D97-AF65-F5344CB8AC3E}">
        <p14:creationId xmlns:p14="http://schemas.microsoft.com/office/powerpoint/2010/main" val="1387357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9900-9EC7-B55C-076E-C7E6674EF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3474EF-15CE-7403-7F88-142A5F29A75B}"/>
              </a:ext>
            </a:extLst>
          </p:cNvPr>
          <p:cNvSpPr>
            <a:spLocks noGrp="1"/>
          </p:cNvSpPr>
          <p:nvPr>
            <p:ph type="title"/>
          </p:nvPr>
        </p:nvSpPr>
        <p:spPr>
          <a:xfrm>
            <a:off x="838200" y="552032"/>
            <a:ext cx="10515600" cy="911007"/>
          </a:xfrm>
        </p:spPr>
        <p:txBody>
          <a:bodyPr anchor="b">
            <a:noAutofit/>
          </a:bodyPr>
          <a:lstStyle/>
          <a:p>
            <a:pPr algn="ct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Mechanistic Landscape: Conceptual diagram of vascular contributions to age-related cognitive decline and worsening brain health (Continued).</a:t>
            </a:r>
          </a:p>
        </p:txBody>
      </p:sp>
      <p:pic>
        <p:nvPicPr>
          <p:cNvPr id="4" name="Picture 3">
            <a:extLst>
              <a:ext uri="{FF2B5EF4-FFF2-40B4-BE49-F238E27FC236}">
                <a16:creationId xmlns:a16="http://schemas.microsoft.com/office/drawing/2014/main" id="{1280A0B3-89CD-7F7B-5A4D-6358EB0BE942}"/>
              </a:ext>
            </a:extLst>
          </p:cNvPr>
          <p:cNvPicPr>
            <a:picLocks noChangeAspect="1"/>
          </p:cNvPicPr>
          <p:nvPr/>
        </p:nvPicPr>
        <p:blipFill>
          <a:blip r:embed="rId2"/>
          <a:stretch>
            <a:fillRect/>
          </a:stretch>
        </p:blipFill>
        <p:spPr>
          <a:xfrm>
            <a:off x="1112520" y="1559752"/>
            <a:ext cx="10515600" cy="4442839"/>
          </a:xfrm>
          <a:prstGeom prst="rect">
            <a:avLst/>
          </a:prstGeom>
          <a:noFill/>
        </p:spPr>
      </p:pic>
    </p:spTree>
    <p:extLst>
      <p:ext uri="{BB962C8B-B14F-4D97-AF65-F5344CB8AC3E}">
        <p14:creationId xmlns:p14="http://schemas.microsoft.com/office/powerpoint/2010/main" val="22822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EA67-9965-4C7F-8697-741C0C55BE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F82449-370A-F910-99EA-6A19FE648FC3}"/>
              </a:ext>
            </a:extLst>
          </p:cNvPr>
          <p:cNvSpPr>
            <a:spLocks noGrp="1"/>
          </p:cNvSpPr>
          <p:nvPr>
            <p:ph type="title"/>
          </p:nvPr>
        </p:nvSpPr>
        <p:spPr>
          <a:xfrm>
            <a:off x="838200" y="363538"/>
            <a:ext cx="10515600" cy="1172653"/>
          </a:xfrm>
        </p:spPr>
        <p:txBody>
          <a:bodyPr anchor="b">
            <a:noAutofit/>
          </a:bodyPr>
          <a:lstStyle/>
          <a:p>
            <a:pPr algn="ct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Mechanistic Landscape: Conceptual diagram of vascular contributions to age-related cognitive decline and worsening brain health (Continued).</a:t>
            </a:r>
          </a:p>
        </p:txBody>
      </p:sp>
      <p:pic>
        <p:nvPicPr>
          <p:cNvPr id="7" name="Picture 6">
            <a:extLst>
              <a:ext uri="{FF2B5EF4-FFF2-40B4-BE49-F238E27FC236}">
                <a16:creationId xmlns:a16="http://schemas.microsoft.com/office/drawing/2014/main" id="{091499F0-352A-918A-E517-356A8F5FF4DB}"/>
              </a:ext>
            </a:extLst>
          </p:cNvPr>
          <p:cNvPicPr>
            <a:picLocks noChangeAspect="1"/>
          </p:cNvPicPr>
          <p:nvPr/>
        </p:nvPicPr>
        <p:blipFill>
          <a:blip r:embed="rId2"/>
          <a:stretch>
            <a:fillRect/>
          </a:stretch>
        </p:blipFill>
        <p:spPr>
          <a:xfrm>
            <a:off x="1382842" y="1601909"/>
            <a:ext cx="9700636" cy="4486542"/>
          </a:xfrm>
          <a:prstGeom prst="rect">
            <a:avLst/>
          </a:prstGeom>
          <a:noFill/>
        </p:spPr>
      </p:pic>
    </p:spTree>
    <p:extLst>
      <p:ext uri="{BB962C8B-B14F-4D97-AF65-F5344CB8AC3E}">
        <p14:creationId xmlns:p14="http://schemas.microsoft.com/office/powerpoint/2010/main" val="300947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58CAC-6BE3-6E33-D6AE-437D7DFFA1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F6930C-18FA-4EBA-8985-04852B6D3E6F}"/>
              </a:ext>
            </a:extLst>
          </p:cNvPr>
          <p:cNvSpPr>
            <a:spLocks noGrp="1"/>
          </p:cNvSpPr>
          <p:nvPr>
            <p:ph type="title"/>
          </p:nvPr>
        </p:nvSpPr>
        <p:spPr>
          <a:xfrm>
            <a:off x="914400" y="338328"/>
            <a:ext cx="10515600" cy="594360"/>
          </a:xfrm>
        </p:spPr>
        <p:txBody>
          <a:bodyPr anchor="b">
            <a:noAutofit/>
          </a:bodyPr>
          <a:lstStyle/>
          <a:p>
            <a:pPr algn="ctr"/>
            <a:r>
              <a:rPr lang="en-US" sz="2000" dirty="0">
                <a:solidFill>
                  <a:schemeClr val="tx1"/>
                </a:solidFill>
              </a:rPr>
              <a:t>Mechanistic Landscape: Conceptual diagram of vascular contributions to age-related cognitive decline and worsening brain health: Legend </a:t>
            </a:r>
          </a:p>
        </p:txBody>
      </p:sp>
      <p:pic>
        <p:nvPicPr>
          <p:cNvPr id="4" name="Picture 3">
            <a:extLst>
              <a:ext uri="{FF2B5EF4-FFF2-40B4-BE49-F238E27FC236}">
                <a16:creationId xmlns:a16="http://schemas.microsoft.com/office/drawing/2014/main" id="{1B5887CE-78D1-F4FB-29D2-DF5B1B090D89}"/>
              </a:ext>
            </a:extLst>
          </p:cNvPr>
          <p:cNvPicPr>
            <a:picLocks noChangeAspect="1"/>
          </p:cNvPicPr>
          <p:nvPr/>
        </p:nvPicPr>
        <p:blipFill>
          <a:blip r:embed="rId2"/>
          <a:stretch>
            <a:fillRect/>
          </a:stretch>
        </p:blipFill>
        <p:spPr>
          <a:xfrm>
            <a:off x="1013090" y="932688"/>
            <a:ext cx="9509760" cy="2855540"/>
          </a:xfrm>
          <a:prstGeom prst="rect">
            <a:avLst/>
          </a:prstGeom>
        </p:spPr>
      </p:pic>
      <p:pic>
        <p:nvPicPr>
          <p:cNvPr id="6" name="Picture 5">
            <a:extLst>
              <a:ext uri="{FF2B5EF4-FFF2-40B4-BE49-F238E27FC236}">
                <a16:creationId xmlns:a16="http://schemas.microsoft.com/office/drawing/2014/main" id="{529FB5E7-229F-4929-D6C4-E030169AEAAF}"/>
              </a:ext>
            </a:extLst>
          </p:cNvPr>
          <p:cNvPicPr>
            <a:picLocks noChangeAspect="1"/>
          </p:cNvPicPr>
          <p:nvPr/>
        </p:nvPicPr>
        <p:blipFill>
          <a:blip r:embed="rId3"/>
          <a:stretch>
            <a:fillRect/>
          </a:stretch>
        </p:blipFill>
        <p:spPr>
          <a:xfrm>
            <a:off x="1143000" y="2779776"/>
            <a:ext cx="9244584" cy="3886200"/>
          </a:xfrm>
          <a:prstGeom prst="rect">
            <a:avLst/>
          </a:prstGeom>
        </p:spPr>
      </p:pic>
    </p:spTree>
    <p:extLst>
      <p:ext uri="{BB962C8B-B14F-4D97-AF65-F5344CB8AC3E}">
        <p14:creationId xmlns:p14="http://schemas.microsoft.com/office/powerpoint/2010/main" val="3020247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DAF4-5198-4596-D880-4B3DA2E5DF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DAEA47-8331-2106-7A0A-6736D3F45751}"/>
              </a:ext>
            </a:extLst>
          </p:cNvPr>
          <p:cNvSpPr>
            <a:spLocks noGrp="1"/>
          </p:cNvSpPr>
          <p:nvPr>
            <p:ph type="title"/>
          </p:nvPr>
        </p:nvSpPr>
        <p:spPr>
          <a:xfrm>
            <a:off x="676656" y="192024"/>
            <a:ext cx="11852800" cy="658368"/>
          </a:xfrm>
        </p:spPr>
        <p:txBody>
          <a:bodyPr>
            <a:noAutofit/>
          </a:bodyPr>
          <a:lstStyle/>
          <a:p>
            <a:pPr algn="ctr"/>
            <a:r>
              <a:rPr lang="en-US" dirty="0">
                <a:solidFill>
                  <a:schemeClr val="tx1"/>
                </a:solidFill>
              </a:rPr>
              <a:t>Mechanistic Landscape: Major Mechanisms of Injury</a:t>
            </a:r>
          </a:p>
        </p:txBody>
      </p:sp>
      <p:sp>
        <p:nvSpPr>
          <p:cNvPr id="2" name="TextBox 1">
            <a:extLst>
              <a:ext uri="{FF2B5EF4-FFF2-40B4-BE49-F238E27FC236}">
                <a16:creationId xmlns:a16="http://schemas.microsoft.com/office/drawing/2014/main" id="{B6798D5C-3EEC-169E-47D8-924500A056C8}"/>
              </a:ext>
            </a:extLst>
          </p:cNvPr>
          <p:cNvSpPr txBox="1"/>
          <p:nvPr/>
        </p:nvSpPr>
        <p:spPr>
          <a:xfrm>
            <a:off x="1655064" y="850392"/>
            <a:ext cx="9994392" cy="5386090"/>
          </a:xfrm>
          <a:prstGeom prst="rect">
            <a:avLst/>
          </a:prstGeom>
          <a:noFill/>
        </p:spPr>
        <p:txBody>
          <a:bodyPr wrap="square" rtlCol="0">
            <a:spAutoFit/>
          </a:bodyPr>
          <a:lstStyle/>
          <a:p>
            <a:r>
              <a:rPr lang="en-US" sz="2400" b="1" dirty="0">
                <a:latin typeface="Lub Dub Medium" panose="020B0603030403020204" pitchFamily="34" charset="0"/>
              </a:rPr>
              <a:t>Overarching Mechanisms: </a:t>
            </a:r>
          </a:p>
          <a:p>
            <a:pPr marL="800100" lvl="1" indent="-342900">
              <a:buFont typeface="Arial" panose="020B0604020202020204" pitchFamily="34" charset="0"/>
              <a:buChar char="•"/>
            </a:pPr>
            <a:r>
              <a:rPr lang="en-US" sz="2400" dirty="0">
                <a:latin typeface="Lub Dub Medium" panose="020B0603030403020204" pitchFamily="34" charset="0"/>
              </a:rPr>
              <a:t>Hypoperfusion &amp; circulating factors.</a:t>
            </a:r>
          </a:p>
          <a:p>
            <a:pPr marL="800100" lvl="1" indent="-342900">
              <a:buFont typeface="Arial" panose="020B0604020202020204" pitchFamily="34" charset="0"/>
              <a:buChar char="•"/>
            </a:pPr>
            <a:r>
              <a:rPr lang="en-US" sz="2400" dirty="0">
                <a:latin typeface="Lub Dub Medium" panose="020B0603030403020204" pitchFamily="34" charset="0"/>
              </a:rPr>
              <a:t>Cell type and susceptibility to injury.</a:t>
            </a:r>
          </a:p>
          <a:p>
            <a:pPr marL="800100" lvl="1" indent="-342900">
              <a:buFont typeface="Arial" panose="020B0604020202020204" pitchFamily="34" charset="0"/>
              <a:buChar char="•"/>
            </a:pPr>
            <a:r>
              <a:rPr lang="en-US" sz="2400" dirty="0">
                <a:latin typeface="Lub Dub Medium" panose="020B0603030403020204" pitchFamily="34" charset="0"/>
              </a:rPr>
              <a:t>Brain injury &amp; potential repair mechanisms.</a:t>
            </a:r>
          </a:p>
          <a:p>
            <a:endParaRPr lang="en-US" sz="2400" i="1" u="sng" dirty="0">
              <a:latin typeface="Lub Dub Medium" panose="020B0603030403020204" pitchFamily="34" charset="0"/>
            </a:endParaRPr>
          </a:p>
          <a:p>
            <a:r>
              <a:rPr lang="en-US" sz="2400" b="1" dirty="0">
                <a:latin typeface="Lub Dub Medium" panose="020B0603030403020204" pitchFamily="34" charset="0"/>
              </a:rPr>
              <a:t>Central Nervous System Mechanisms:</a:t>
            </a:r>
          </a:p>
          <a:p>
            <a:pPr marL="800100" lvl="1" indent="-342900">
              <a:buFont typeface="Arial" panose="020B0604020202020204" pitchFamily="34" charset="0"/>
              <a:buChar char="•"/>
            </a:pPr>
            <a:r>
              <a:rPr lang="en-US" sz="2400" dirty="0">
                <a:latin typeface="Lub Dub Medium" panose="020B0603030403020204" pitchFamily="34" charset="0"/>
              </a:rPr>
              <a:t>Cellular processes: mitochondrial &amp; metabolic function, proteostasis, endothelial nitric oxide bioavailability.</a:t>
            </a:r>
          </a:p>
          <a:p>
            <a:pPr marL="800100" lvl="1" indent="-342900">
              <a:buFont typeface="Arial" panose="020B0604020202020204" pitchFamily="34" charset="0"/>
              <a:buChar char="•"/>
            </a:pPr>
            <a:r>
              <a:rPr lang="en-US" sz="2400" dirty="0">
                <a:latin typeface="Lub Dub Medium" panose="020B0603030403020204" pitchFamily="34" charset="0"/>
              </a:rPr>
              <a:t>Organ specific brain processes: blood brain barrier function &amp; regulation, &amp; white matter connectivity.</a:t>
            </a:r>
          </a:p>
          <a:p>
            <a:endParaRPr lang="en-US" sz="2400" dirty="0">
              <a:latin typeface="Lub Dub Medium" panose="020B0603030403020204" pitchFamily="34" charset="0"/>
            </a:endParaRPr>
          </a:p>
          <a:p>
            <a:r>
              <a:rPr lang="en-US" b="1" dirty="0">
                <a:latin typeface="Lub Dub Medium" panose="020B0603030403020204" pitchFamily="34" charset="0"/>
              </a:rPr>
              <a:t>Table 1- </a:t>
            </a:r>
            <a:r>
              <a:rPr lang="en-US" dirty="0">
                <a:latin typeface="Lub Dub Medium" panose="020B0603030403020204" pitchFamily="34" charset="0"/>
              </a:rPr>
              <a:t>(biological processes &amp; molecular signals/pathways), </a:t>
            </a:r>
          </a:p>
          <a:p>
            <a:r>
              <a:rPr lang="en-US" b="1" dirty="0">
                <a:latin typeface="Lub Dub Medium" panose="020B0603030403020204" pitchFamily="34" charset="0"/>
              </a:rPr>
              <a:t>Table 2</a:t>
            </a:r>
            <a:r>
              <a:rPr lang="en-US" dirty="0">
                <a:latin typeface="Lub Dub Medium" panose="020B0603030403020204" pitchFamily="34" charset="0"/>
              </a:rPr>
              <a:t> - (circulating factors by age-related processes) &amp; </a:t>
            </a:r>
            <a:r>
              <a:rPr lang="en-US" b="1" dirty="0">
                <a:latin typeface="Lub Dub Medium" panose="020B0603030403020204" pitchFamily="34" charset="0"/>
              </a:rPr>
              <a:t>Table</a:t>
            </a:r>
            <a:r>
              <a:rPr lang="en-US" dirty="0">
                <a:latin typeface="Lub Dub Medium" panose="020B0603030403020204" pitchFamily="34" charset="0"/>
              </a:rPr>
              <a:t> </a:t>
            </a:r>
            <a:r>
              <a:rPr lang="en-US" b="1" dirty="0">
                <a:latin typeface="Lub Dub Medium" panose="020B0603030403020204" pitchFamily="34" charset="0"/>
              </a:rPr>
              <a:t>3 </a:t>
            </a:r>
            <a:r>
              <a:rPr lang="en-US" dirty="0">
                <a:latin typeface="Lub Dub Medium" panose="020B0603030403020204" pitchFamily="34" charset="0"/>
              </a:rPr>
              <a:t>(age-related </a:t>
            </a:r>
          </a:p>
          <a:p>
            <a:r>
              <a:rPr lang="en-US" dirty="0">
                <a:latin typeface="Lub Dub Medium" panose="020B0603030403020204" pitchFamily="34" charset="0"/>
              </a:rPr>
              <a:t>biological processes overriding adaptive mechanisms in brain health) further</a:t>
            </a:r>
          </a:p>
          <a:p>
            <a:r>
              <a:rPr lang="en-US" dirty="0">
                <a:latin typeface="Lub Dub Medium" panose="020B0603030403020204" pitchFamily="34" charset="0"/>
              </a:rPr>
              <a:t>define these processes (see next slides).    </a:t>
            </a:r>
          </a:p>
        </p:txBody>
      </p:sp>
    </p:spTree>
    <p:extLst>
      <p:ext uri="{BB962C8B-B14F-4D97-AF65-F5344CB8AC3E}">
        <p14:creationId xmlns:p14="http://schemas.microsoft.com/office/powerpoint/2010/main" val="222453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FFBAD-8367-3726-F9BE-B69495B387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794635-9BED-5392-0086-9334E6C6F84C}"/>
              </a:ext>
            </a:extLst>
          </p:cNvPr>
          <p:cNvSpPr>
            <a:spLocks noGrp="1"/>
          </p:cNvSpPr>
          <p:nvPr>
            <p:ph type="ctrTitle"/>
          </p:nvPr>
        </p:nvSpPr>
        <p:spPr>
          <a:xfrm>
            <a:off x="838201" y="923544"/>
            <a:ext cx="10505682" cy="4992624"/>
          </a:xfrm>
        </p:spPr>
        <p:txBody>
          <a:bodyPr>
            <a:normAutofit/>
          </a:bodyPr>
          <a:lstStyle/>
          <a:p>
            <a:br>
              <a:rPr lang="en-US" sz="2800" dirty="0"/>
            </a:br>
            <a:br>
              <a:rPr lang="en-US" sz="2800" dirty="0"/>
            </a:br>
            <a:br>
              <a:rPr lang="en-US" sz="2800" dirty="0"/>
            </a:br>
            <a:br>
              <a:rPr lang="en-US" sz="2800" dirty="0"/>
            </a:br>
            <a:r>
              <a:rPr lang="en-US" sz="2800" dirty="0"/>
              <a:t>This slide set was developed by Philip B. Gorelick, MD MPH, </a:t>
            </a:r>
            <a:br>
              <a:rPr lang="en-US" sz="2800" dirty="0"/>
            </a:br>
            <a:r>
              <a:rPr lang="en-US" sz="2800" dirty="0"/>
              <a:t>under the Auspices of the AHA stroke council</a:t>
            </a:r>
            <a:br>
              <a:rPr lang="en-US" sz="2800" i="1" dirty="0"/>
            </a:br>
            <a:r>
              <a:rPr lang="en-US" sz="2800" dirty="0"/>
              <a:t> Scientific &amp; Clinical Education Lifelong Learning (SCILL)/professional education Committee</a:t>
            </a:r>
            <a:br>
              <a:rPr lang="en-US" sz="2800" b="0" dirty="0"/>
            </a:br>
            <a:br>
              <a:rPr lang="en-US" sz="2800" b="0" dirty="0"/>
            </a:br>
            <a:br>
              <a:rPr lang="en-US" sz="2800" b="0" dirty="0"/>
            </a:br>
            <a:br>
              <a:rPr lang="en-US" sz="1300" dirty="0">
                <a:latin typeface="Lub Dub Medium" panose="020B0603030403020204" pitchFamily="34" charset="0"/>
              </a:rPr>
            </a:br>
            <a:endParaRPr lang="en-US" sz="1300" i="1" dirty="0"/>
          </a:p>
        </p:txBody>
      </p:sp>
    </p:spTree>
    <p:extLst>
      <p:ext uri="{BB962C8B-B14F-4D97-AF65-F5344CB8AC3E}">
        <p14:creationId xmlns:p14="http://schemas.microsoft.com/office/powerpoint/2010/main" val="4120814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AA058-7233-F8BC-EE9D-3651EF6719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F392FA-C1CA-69E0-F3A7-B761390C27FB}"/>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0F761F0A-6741-A5DB-50A3-3D7F171B5CD4}"/>
              </a:ext>
            </a:extLst>
          </p:cNvPr>
          <p:cNvPicPr>
            <a:picLocks noChangeAspect="1"/>
          </p:cNvPicPr>
          <p:nvPr/>
        </p:nvPicPr>
        <p:blipFill>
          <a:blip r:embed="rId3"/>
          <a:stretch>
            <a:fillRect/>
          </a:stretch>
        </p:blipFill>
        <p:spPr>
          <a:xfrm>
            <a:off x="303995" y="363539"/>
            <a:ext cx="10723670" cy="5918389"/>
          </a:xfrm>
          <a:prstGeom prst="rect">
            <a:avLst/>
          </a:prstGeom>
        </p:spPr>
      </p:pic>
    </p:spTree>
    <p:extLst>
      <p:ext uri="{BB962C8B-B14F-4D97-AF65-F5344CB8AC3E}">
        <p14:creationId xmlns:p14="http://schemas.microsoft.com/office/powerpoint/2010/main" val="186019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356AE-0703-9E48-BE38-CA22ED0675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F8F81C-5B82-E040-27B8-11DAE2D8D1EA}"/>
              </a:ext>
            </a:extLst>
          </p:cNvPr>
          <p:cNvSpPr>
            <a:spLocks noGrp="1"/>
          </p:cNvSpPr>
          <p:nvPr>
            <p:ph type="title"/>
          </p:nvPr>
        </p:nvSpPr>
        <p:spPr>
          <a:xfrm>
            <a:off x="195942" y="-130338"/>
            <a:ext cx="10515600" cy="559408"/>
          </a:xfrm>
        </p:spPr>
        <p:txBody>
          <a:bodyPr>
            <a:normAutofit/>
          </a:bodyPr>
          <a:lstStyle/>
          <a:p>
            <a:pPr algn="ctr"/>
            <a:r>
              <a:rPr lang="en-US" sz="1800" dirty="0">
                <a:solidFill>
                  <a:schemeClr val="tx1"/>
                </a:solidFill>
              </a:rPr>
              <a:t>Table 1 (continued)</a:t>
            </a:r>
          </a:p>
        </p:txBody>
      </p:sp>
      <p:pic>
        <p:nvPicPr>
          <p:cNvPr id="4" name="Picture 3">
            <a:extLst>
              <a:ext uri="{FF2B5EF4-FFF2-40B4-BE49-F238E27FC236}">
                <a16:creationId xmlns:a16="http://schemas.microsoft.com/office/drawing/2014/main" id="{8B1DCCDD-8452-B230-0AE6-459D829FB1FD}"/>
              </a:ext>
            </a:extLst>
          </p:cNvPr>
          <p:cNvPicPr>
            <a:picLocks noChangeAspect="1"/>
          </p:cNvPicPr>
          <p:nvPr/>
        </p:nvPicPr>
        <p:blipFill>
          <a:blip r:embed="rId3"/>
          <a:stretch>
            <a:fillRect/>
          </a:stretch>
        </p:blipFill>
        <p:spPr>
          <a:xfrm>
            <a:off x="1225730" y="674360"/>
            <a:ext cx="10058400" cy="5470407"/>
          </a:xfrm>
          <a:prstGeom prst="rect">
            <a:avLst/>
          </a:prstGeom>
        </p:spPr>
      </p:pic>
    </p:spTree>
    <p:extLst>
      <p:ext uri="{BB962C8B-B14F-4D97-AF65-F5344CB8AC3E}">
        <p14:creationId xmlns:p14="http://schemas.microsoft.com/office/powerpoint/2010/main" val="234372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8035-D49D-FE8B-C272-D9FAD86251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6B0921-B6A7-0EFE-870A-B731BE3BA093}"/>
              </a:ext>
            </a:extLst>
          </p:cNvPr>
          <p:cNvPicPr>
            <a:picLocks noChangeAspect="1"/>
          </p:cNvPicPr>
          <p:nvPr/>
        </p:nvPicPr>
        <p:blipFill>
          <a:blip r:embed="rId3"/>
          <a:stretch>
            <a:fillRect/>
          </a:stretch>
        </p:blipFill>
        <p:spPr>
          <a:xfrm>
            <a:off x="740664" y="201168"/>
            <a:ext cx="4352544" cy="5596128"/>
          </a:xfrm>
          <a:prstGeom prst="rect">
            <a:avLst/>
          </a:prstGeom>
        </p:spPr>
      </p:pic>
      <p:pic>
        <p:nvPicPr>
          <p:cNvPr id="6" name="Picture 5">
            <a:extLst>
              <a:ext uri="{FF2B5EF4-FFF2-40B4-BE49-F238E27FC236}">
                <a16:creationId xmlns:a16="http://schemas.microsoft.com/office/drawing/2014/main" id="{0B9411D8-29C6-CB4D-64C7-31021AD2F190}"/>
              </a:ext>
            </a:extLst>
          </p:cNvPr>
          <p:cNvPicPr>
            <a:picLocks noChangeAspect="1"/>
          </p:cNvPicPr>
          <p:nvPr/>
        </p:nvPicPr>
        <p:blipFill>
          <a:blip r:embed="rId4"/>
          <a:stretch>
            <a:fillRect/>
          </a:stretch>
        </p:blipFill>
        <p:spPr>
          <a:xfrm>
            <a:off x="5193792" y="137160"/>
            <a:ext cx="5385816" cy="3291840"/>
          </a:xfrm>
          <a:prstGeom prst="rect">
            <a:avLst/>
          </a:prstGeom>
        </p:spPr>
      </p:pic>
      <p:pic>
        <p:nvPicPr>
          <p:cNvPr id="8" name="Picture 7">
            <a:extLst>
              <a:ext uri="{FF2B5EF4-FFF2-40B4-BE49-F238E27FC236}">
                <a16:creationId xmlns:a16="http://schemas.microsoft.com/office/drawing/2014/main" id="{5B8696BA-E6DF-2327-780B-409B87C7905A}"/>
              </a:ext>
            </a:extLst>
          </p:cNvPr>
          <p:cNvPicPr>
            <a:picLocks noChangeAspect="1"/>
          </p:cNvPicPr>
          <p:nvPr/>
        </p:nvPicPr>
        <p:blipFill>
          <a:blip r:embed="rId5"/>
          <a:stretch>
            <a:fillRect/>
          </a:stretch>
        </p:blipFill>
        <p:spPr>
          <a:xfrm>
            <a:off x="5358384" y="3508181"/>
            <a:ext cx="5129784" cy="3374303"/>
          </a:xfrm>
          <a:prstGeom prst="rect">
            <a:avLst/>
          </a:prstGeom>
        </p:spPr>
      </p:pic>
    </p:spTree>
    <p:extLst>
      <p:ext uri="{BB962C8B-B14F-4D97-AF65-F5344CB8AC3E}">
        <p14:creationId xmlns:p14="http://schemas.microsoft.com/office/powerpoint/2010/main" val="1273375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3836-4661-51EC-3A07-E205D5163A9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76CC2A0-5048-FC5B-36CA-200CF785C3C0}"/>
              </a:ext>
            </a:extLst>
          </p:cNvPr>
          <p:cNvPicPr>
            <a:picLocks noChangeAspect="1"/>
          </p:cNvPicPr>
          <p:nvPr/>
        </p:nvPicPr>
        <p:blipFill>
          <a:blip r:embed="rId3"/>
          <a:stretch>
            <a:fillRect/>
          </a:stretch>
        </p:blipFill>
        <p:spPr>
          <a:xfrm>
            <a:off x="658104" y="365760"/>
            <a:ext cx="10972190" cy="5550900"/>
          </a:xfrm>
          <a:prstGeom prst="rect">
            <a:avLst/>
          </a:prstGeom>
        </p:spPr>
      </p:pic>
    </p:spTree>
    <p:extLst>
      <p:ext uri="{BB962C8B-B14F-4D97-AF65-F5344CB8AC3E}">
        <p14:creationId xmlns:p14="http://schemas.microsoft.com/office/powerpoint/2010/main" val="389561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48EA9-FC64-CFC9-FE8D-CA68D1CA58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C2A6EA-1C78-B744-9DC1-12AB99D207EA}"/>
              </a:ext>
            </a:extLst>
          </p:cNvPr>
          <p:cNvSpPr>
            <a:spLocks noGrp="1"/>
          </p:cNvSpPr>
          <p:nvPr>
            <p:ph type="title"/>
          </p:nvPr>
        </p:nvSpPr>
        <p:spPr>
          <a:xfrm>
            <a:off x="493776" y="278793"/>
            <a:ext cx="11237976" cy="781911"/>
          </a:xfrm>
        </p:spPr>
        <p:txBody>
          <a:bodyPr>
            <a:noAutofit/>
          </a:bodyPr>
          <a:lstStyle/>
          <a:p>
            <a:pPr algn="ctr"/>
            <a:r>
              <a:rPr lang="en-US" sz="2000" dirty="0">
                <a:solidFill>
                  <a:schemeClr val="tx1"/>
                </a:solidFill>
              </a:rPr>
              <a:t>Mechanistic Landscape: Impaired Developmental Repair and Recovery Processes with Aging</a:t>
            </a:r>
          </a:p>
        </p:txBody>
      </p:sp>
      <p:sp>
        <p:nvSpPr>
          <p:cNvPr id="4" name="TextBox 3">
            <a:extLst>
              <a:ext uri="{FF2B5EF4-FFF2-40B4-BE49-F238E27FC236}">
                <a16:creationId xmlns:a16="http://schemas.microsoft.com/office/drawing/2014/main" id="{C3CC5B46-A8CE-4708-EEF0-BB0750B30088}"/>
              </a:ext>
            </a:extLst>
          </p:cNvPr>
          <p:cNvSpPr txBox="1"/>
          <p:nvPr/>
        </p:nvSpPr>
        <p:spPr>
          <a:xfrm>
            <a:off x="674913" y="1208315"/>
            <a:ext cx="11099513" cy="4524315"/>
          </a:xfrm>
          <a:prstGeom prst="rect">
            <a:avLst/>
          </a:prstGeom>
          <a:noFill/>
        </p:spPr>
        <p:txBody>
          <a:bodyPr wrap="none" rtlCol="0">
            <a:spAutoFit/>
          </a:bodyPr>
          <a:lstStyle/>
          <a:p>
            <a:pPr marL="285750" indent="-285750">
              <a:buFont typeface="Arial" panose="020B0604020202020204" pitchFamily="34" charset="0"/>
              <a:buChar char="•"/>
            </a:pPr>
            <a:r>
              <a:rPr lang="en-US" b="1" dirty="0">
                <a:latin typeface="Lub Dub Medium" panose="020B0603030403020204" pitchFamily="34" charset="0"/>
              </a:rPr>
              <a:t>Angiogenesis</a:t>
            </a:r>
            <a:r>
              <a:rPr lang="en-US" dirty="0">
                <a:latin typeface="Lub Dub Medium" panose="020B0603030403020204" pitchFamily="34" charset="0"/>
              </a:rPr>
              <a:t>:  restores perfusion, supports neurogenesis &amp; synaptic remodeling, repairs </a:t>
            </a:r>
          </a:p>
          <a:p>
            <a:r>
              <a:rPr lang="en-US" dirty="0">
                <a:latin typeface="Lub Dub Medium" panose="020B0603030403020204" pitchFamily="34" charset="0"/>
              </a:rPr>
              <a:t>	the BBB, facilitates waste clearance, regulates immune traffic, and helps restore tissue </a:t>
            </a:r>
          </a:p>
          <a:p>
            <a:r>
              <a:rPr lang="en-US" dirty="0">
                <a:latin typeface="Lub Dub Medium" panose="020B0603030403020204" pitchFamily="34" charset="0"/>
              </a:rPr>
              <a:t>	function; aging undermines these processes: e.g., proangiogenic signals (Table 1) decline.</a:t>
            </a:r>
          </a:p>
          <a:p>
            <a:endParaRPr lang="en-US" dirty="0">
              <a:latin typeface="Lub Dub Medium" panose="020B0603030403020204" pitchFamily="34" charset="0"/>
            </a:endParaRPr>
          </a:p>
          <a:p>
            <a:pPr marL="285750" indent="-285750">
              <a:buFont typeface="Arial" panose="020B0604020202020204" pitchFamily="34" charset="0"/>
              <a:buChar char="•"/>
            </a:pPr>
            <a:r>
              <a:rPr lang="en-US" b="1" dirty="0">
                <a:latin typeface="Lub Dub Medium" panose="020B0603030403020204" pitchFamily="34" charset="0"/>
              </a:rPr>
              <a:t>Myelination</a:t>
            </a:r>
            <a:r>
              <a:rPr lang="en-US" dirty="0">
                <a:latin typeface="Lub Dub Medium" panose="020B0603030403020204" pitchFamily="34" charset="0"/>
              </a:rPr>
              <a:t>: remyelination is expected to occur in response to myelin injury, however, </a:t>
            </a:r>
          </a:p>
          <a:p>
            <a:r>
              <a:rPr lang="en-US" dirty="0">
                <a:latin typeface="Lub Dub Medium" panose="020B0603030403020204" pitchFamily="34" charset="0"/>
              </a:rPr>
              <a:t>	age-related alterations in remyelination and imbalances in proinflammatory and anti-</a:t>
            </a:r>
          </a:p>
          <a:p>
            <a:r>
              <a:rPr lang="en-US" dirty="0">
                <a:latin typeface="Lub Dub Medium" panose="020B0603030403020204" pitchFamily="34" charset="0"/>
              </a:rPr>
              <a:t>	inflammatory signals hinder myelin repair &amp; disrupt brain connectivity; oligodendrocyte </a:t>
            </a:r>
          </a:p>
          <a:p>
            <a:r>
              <a:rPr lang="en-US" dirty="0">
                <a:latin typeface="Lub Dub Medium" panose="020B0603030403020204" pitchFamily="34" charset="0"/>
              </a:rPr>
              <a:t>	precursor cells become fewer and less able to differentiate, leading to incomplete repair </a:t>
            </a:r>
          </a:p>
          <a:p>
            <a:r>
              <a:rPr lang="en-US" dirty="0">
                <a:latin typeface="Lub Dub Medium" panose="020B0603030403020204" pitchFamily="34" charset="0"/>
              </a:rPr>
              <a:t>	resulting in thinner, disorganized myelin sheaths</a:t>
            </a:r>
          </a:p>
          <a:p>
            <a:r>
              <a:rPr lang="en-US" dirty="0">
                <a:latin typeface="Lub Dub Medium" panose="020B0603030403020204" pitchFamily="34" charset="0"/>
              </a:rPr>
              <a:t>. </a:t>
            </a:r>
          </a:p>
          <a:p>
            <a:pPr marL="285750" indent="-285750">
              <a:buFont typeface="Arial" panose="020B0604020202020204" pitchFamily="34" charset="0"/>
              <a:buChar char="•"/>
            </a:pPr>
            <a:r>
              <a:rPr lang="en-US" b="1" dirty="0">
                <a:latin typeface="Lub Dub Medium" panose="020B0603030403020204" pitchFamily="34" charset="0"/>
              </a:rPr>
              <a:t>Central Nervous System Clearance</a:t>
            </a:r>
            <a:r>
              <a:rPr lang="en-US" dirty="0">
                <a:latin typeface="Lub Dub Medium" panose="020B0603030403020204" pitchFamily="34" charset="0"/>
              </a:rPr>
              <a:t>: stiffened arteries reduce pulsatility &amp; impair </a:t>
            </a:r>
          </a:p>
          <a:p>
            <a:r>
              <a:rPr lang="en-US" dirty="0">
                <a:latin typeface="Lub Dub Medium" panose="020B0603030403020204" pitchFamily="34" charset="0"/>
              </a:rPr>
              <a:t>	glymphatic system function &amp; thus waste removal, setting the stage for toxins such </a:t>
            </a:r>
          </a:p>
          <a:p>
            <a:r>
              <a:rPr lang="en-US" dirty="0">
                <a:latin typeface="Lub Dub Medium" panose="020B0603030403020204" pitchFamily="34" charset="0"/>
              </a:rPr>
              <a:t>	amyloid-beta &amp; others to accumulate in the interstitial fluid of the brain.</a:t>
            </a:r>
          </a:p>
          <a:p>
            <a:r>
              <a:rPr lang="en-US" dirty="0">
                <a:latin typeface="Lub Dub Medium" panose="020B0603030403020204" pitchFamily="34" charset="0"/>
              </a:rPr>
              <a:t>  </a:t>
            </a:r>
          </a:p>
          <a:p>
            <a:pPr marL="285750" indent="-285750">
              <a:buFont typeface="Arial" panose="020B0604020202020204" pitchFamily="34" charset="0"/>
              <a:buChar char="•"/>
            </a:pPr>
            <a:r>
              <a:rPr lang="en-US" b="1" dirty="0">
                <a:latin typeface="Lub Dub Medium" panose="020B0603030403020204" pitchFamily="34" charset="0"/>
              </a:rPr>
              <a:t>Neurogenesis &amp; Synaptogenesis</a:t>
            </a:r>
            <a:r>
              <a:rPr lang="en-US" dirty="0">
                <a:latin typeface="Lub Dub Medium" panose="020B0603030403020204" pitchFamily="34" charset="0"/>
              </a:rPr>
              <a:t>: brain plasticity declines with age (e.g., adversely </a:t>
            </a:r>
          </a:p>
          <a:p>
            <a:r>
              <a:rPr lang="en-US" dirty="0">
                <a:latin typeface="Lub Dub Medium" panose="020B0603030403020204" pitchFamily="34" charset="0"/>
              </a:rPr>
              <a:t>	affected by mitochondrial dysfunction, oxidative stress). </a:t>
            </a:r>
          </a:p>
        </p:txBody>
      </p:sp>
    </p:spTree>
    <p:extLst>
      <p:ext uri="{BB962C8B-B14F-4D97-AF65-F5344CB8AC3E}">
        <p14:creationId xmlns:p14="http://schemas.microsoft.com/office/powerpoint/2010/main" val="3856043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884B-3125-25B9-4B21-FA6966A4E6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2B1391-C662-B8A1-6C1E-6EAA1898EAFE}"/>
              </a:ext>
            </a:extLst>
          </p:cNvPr>
          <p:cNvSpPr>
            <a:spLocks noGrp="1"/>
          </p:cNvSpPr>
          <p:nvPr>
            <p:ph type="title"/>
          </p:nvPr>
        </p:nvSpPr>
        <p:spPr>
          <a:xfrm>
            <a:off x="2933645" y="126391"/>
            <a:ext cx="10515600" cy="559408"/>
          </a:xfrm>
        </p:spPr>
        <p:txBody>
          <a:bodyPr>
            <a:noAutofit/>
          </a:bodyPr>
          <a:lstStyle/>
          <a:p>
            <a:r>
              <a:rPr lang="en-US" sz="2400" dirty="0">
                <a:solidFill>
                  <a:schemeClr val="tx1"/>
                </a:solidFill>
              </a:rPr>
              <a:t>Select Clinical Mechanistic References</a:t>
            </a:r>
          </a:p>
        </p:txBody>
      </p:sp>
      <p:sp>
        <p:nvSpPr>
          <p:cNvPr id="5" name="TextBox 4">
            <a:extLst>
              <a:ext uri="{FF2B5EF4-FFF2-40B4-BE49-F238E27FC236}">
                <a16:creationId xmlns:a16="http://schemas.microsoft.com/office/drawing/2014/main" id="{42573DD2-2E35-01B8-10DB-86D330B196DE}"/>
              </a:ext>
            </a:extLst>
          </p:cNvPr>
          <p:cNvSpPr txBox="1"/>
          <p:nvPr/>
        </p:nvSpPr>
        <p:spPr>
          <a:xfrm>
            <a:off x="1261872" y="976389"/>
            <a:ext cx="9930384" cy="4278094"/>
          </a:xfrm>
          <a:prstGeom prst="rect">
            <a:avLst/>
          </a:prstGeom>
          <a:noFill/>
        </p:spPr>
        <p:txBody>
          <a:bodyPr wrap="square">
            <a:spAutoFit/>
          </a:bodyPr>
          <a:lstStyle/>
          <a:p>
            <a:pPr marL="342900" indent="-342900">
              <a:buFont typeface="+mj-lt"/>
              <a:buAutoNum type="arabicPeriod"/>
            </a:pPr>
            <a:r>
              <a:rPr lang="en-US" sz="1600" dirty="0">
                <a:latin typeface="Lub Dub Medium" panose="020B0603030403020204" pitchFamily="34" charset="0"/>
              </a:rPr>
              <a:t>Lopez-Otin C, Blasco MA, Partridge L, Serrano M, Kroemer G. Hallmarks of aging: an expanding universe. </a:t>
            </a:r>
            <a:r>
              <a:rPr lang="en-US" sz="1600" i="1" dirty="0">
                <a:latin typeface="Lub Dub Medium" panose="020B0603030403020204" pitchFamily="34" charset="0"/>
              </a:rPr>
              <a:t>Cell</a:t>
            </a:r>
            <a:r>
              <a:rPr lang="en-US" sz="1600" dirty="0">
                <a:latin typeface="Lub Dub Medium" panose="020B0603030403020204" pitchFamily="34" charset="0"/>
              </a:rPr>
              <a:t>. 2023;186:243–278. doi: 10.1016/j.cell.2022.11.001.</a:t>
            </a:r>
          </a:p>
          <a:p>
            <a:endParaRPr lang="en-US" sz="1600" dirty="0">
              <a:latin typeface="Lub Dub Medium" panose="020B0603030403020204" pitchFamily="34" charset="0"/>
            </a:endParaRPr>
          </a:p>
          <a:p>
            <a:r>
              <a:rPr lang="en-US" sz="1600" dirty="0">
                <a:latin typeface="Lub Dub Medium" panose="020B0603030403020204" pitchFamily="34" charset="0"/>
              </a:rPr>
              <a:t>2. Mitroi DN, Tian M, Kawaguchi R, Lowry WE, Carmichael ST. Single-nucleus transcriptome analysis reveals disease- and regeneration-associated endothelial cells in white matter vascular dementia. </a:t>
            </a:r>
            <a:r>
              <a:rPr lang="en-US" sz="1600" i="1" dirty="0">
                <a:latin typeface="Lub Dub Medium" panose="020B0603030403020204" pitchFamily="34" charset="0"/>
              </a:rPr>
              <a:t>J Cell Mol Med</a:t>
            </a:r>
            <a:r>
              <a:rPr lang="en-US" sz="1600" dirty="0">
                <a:latin typeface="Lub Dub Medium" panose="020B0603030403020204" pitchFamily="34" charset="0"/>
              </a:rPr>
              <a:t>.2022;26:3183–3195. doi: 10.1111/jcmm.17315.</a:t>
            </a:r>
          </a:p>
          <a:p>
            <a:endParaRPr lang="en-US" sz="1600" dirty="0">
              <a:latin typeface="Lub Dub Medium" panose="020B0603030403020204" pitchFamily="34" charset="0"/>
            </a:endParaRPr>
          </a:p>
          <a:p>
            <a:r>
              <a:rPr lang="en-US" sz="1600" dirty="0">
                <a:latin typeface="Lub Dub Medium" panose="020B0603030403020204" pitchFamily="34" charset="0"/>
              </a:rPr>
              <a:t>3. Wilcock D, Jicha G, Blacker D, et al. </a:t>
            </a:r>
            <a:r>
              <a:rPr lang="da-DK" sz="1600" dirty="0">
                <a:latin typeface="Lub Dub Medium" panose="020B0603030403020204" pitchFamily="34" charset="0"/>
              </a:rPr>
              <a:t>MarkVCID Consortium. MarkVCID </a:t>
            </a:r>
            <a:r>
              <a:rPr lang="en-US" sz="1600" dirty="0">
                <a:latin typeface="Lub Dub Medium" panose="020B0603030403020204" pitchFamily="34" charset="0"/>
              </a:rPr>
              <a:t>Cerebral Small Vessel Consortium, I: enrollment, clinical, fluid protocols. </a:t>
            </a:r>
            <a:r>
              <a:rPr lang="fr-FR" sz="1600" i="1" dirty="0">
                <a:latin typeface="Lub Dub Medium" panose="020B0603030403020204" pitchFamily="34" charset="0"/>
              </a:rPr>
              <a:t>Alzheimers Dement</a:t>
            </a:r>
            <a:r>
              <a:rPr lang="fr-FR" sz="1600" dirty="0">
                <a:latin typeface="Lub Dub Medium" panose="020B0603030403020204" pitchFamily="34" charset="0"/>
              </a:rPr>
              <a:t>. 2021;17:704–715. doi: 10.1002/alz.12215.</a:t>
            </a:r>
          </a:p>
          <a:p>
            <a:endParaRPr lang="fr-FR" sz="1600" dirty="0">
              <a:latin typeface="Lub Dub Medium" panose="020B0603030403020204" pitchFamily="34" charset="0"/>
            </a:endParaRPr>
          </a:p>
          <a:p>
            <a:r>
              <a:rPr lang="fr-FR" sz="1600" dirty="0">
                <a:latin typeface="Lub Dub Medium" panose="020B0603030403020204" pitchFamily="34" charset="0"/>
              </a:rPr>
              <a:t>4. </a:t>
            </a:r>
            <a:r>
              <a:rPr lang="en-US" sz="1600" dirty="0">
                <a:latin typeface="Lub Dub Medium" panose="020B0603030403020204" pitchFamily="34" charset="0"/>
              </a:rPr>
              <a:t>Iadecola C, Anrather J. The immunology of stroke and dementia. Immunity. 2025;58:18–39. doi: 10.1016/j.immuni.2024.12.008.</a:t>
            </a:r>
          </a:p>
          <a:p>
            <a:endParaRPr lang="en-US" sz="1600" dirty="0">
              <a:latin typeface="Lub Dub Medium" panose="020B0603030403020204" pitchFamily="34" charset="0"/>
            </a:endParaRPr>
          </a:p>
          <a:p>
            <a:r>
              <a:rPr lang="en-US" sz="1600" dirty="0">
                <a:latin typeface="Lub Dub Medium" panose="020B0603030403020204" pitchFamily="34" charset="0"/>
              </a:rPr>
              <a:t>5. Snyder HM, Corriveau RA, Craft S, et al. Vascular contributions to cognitive impairment and dementia including Alzheimer's disease. Alzheimers Dement. 2015;11:710–717. doi: 10.1016/j.jalz.2014.10.008.</a:t>
            </a:r>
          </a:p>
        </p:txBody>
      </p:sp>
    </p:spTree>
    <p:extLst>
      <p:ext uri="{BB962C8B-B14F-4D97-AF65-F5344CB8AC3E}">
        <p14:creationId xmlns:p14="http://schemas.microsoft.com/office/powerpoint/2010/main" val="326110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10FE-9710-2A85-4AA6-12BE24EA01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D54982-F048-3503-5E31-87AE4CF4F35B}"/>
              </a:ext>
            </a:extLst>
          </p:cNvPr>
          <p:cNvSpPr>
            <a:spLocks noGrp="1"/>
          </p:cNvSpPr>
          <p:nvPr>
            <p:ph type="ctrTitle"/>
          </p:nvPr>
        </p:nvSpPr>
        <p:spPr/>
        <p:txBody>
          <a:bodyPr>
            <a:normAutofit/>
          </a:bodyPr>
          <a:lstStyle/>
          <a:p>
            <a:r>
              <a:rPr lang="en-US" sz="3200" dirty="0"/>
              <a:t>Role of Biomarkers </a:t>
            </a:r>
          </a:p>
        </p:txBody>
      </p:sp>
    </p:spTree>
    <p:extLst>
      <p:ext uri="{BB962C8B-B14F-4D97-AF65-F5344CB8AC3E}">
        <p14:creationId xmlns:p14="http://schemas.microsoft.com/office/powerpoint/2010/main" val="2641015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97A0-EFFA-BABC-4BEB-3DA15C949E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A24E45-1BEB-FA36-925F-F0D01233824B}"/>
              </a:ext>
            </a:extLst>
          </p:cNvPr>
          <p:cNvSpPr>
            <a:spLocks noGrp="1"/>
          </p:cNvSpPr>
          <p:nvPr>
            <p:ph type="title"/>
          </p:nvPr>
        </p:nvSpPr>
        <p:spPr>
          <a:xfrm>
            <a:off x="838200" y="278793"/>
            <a:ext cx="10515600" cy="559408"/>
          </a:xfrm>
        </p:spPr>
        <p:txBody>
          <a:bodyPr>
            <a:noAutofit/>
          </a:bodyPr>
          <a:lstStyle/>
          <a:p>
            <a:pPr algn="ctr"/>
            <a:r>
              <a:rPr lang="en-US" dirty="0">
                <a:solidFill>
                  <a:schemeClr val="tx1"/>
                </a:solidFill>
              </a:rPr>
              <a:t>Role of Biomarkers in VCID</a:t>
            </a:r>
          </a:p>
        </p:txBody>
      </p:sp>
      <p:sp>
        <p:nvSpPr>
          <p:cNvPr id="2" name="TextBox 1">
            <a:extLst>
              <a:ext uri="{FF2B5EF4-FFF2-40B4-BE49-F238E27FC236}">
                <a16:creationId xmlns:a16="http://schemas.microsoft.com/office/drawing/2014/main" id="{9D5F759A-A3ED-04C3-1DEC-2C9F7C7E6753}"/>
              </a:ext>
            </a:extLst>
          </p:cNvPr>
          <p:cNvSpPr txBox="1"/>
          <p:nvPr/>
        </p:nvSpPr>
        <p:spPr>
          <a:xfrm>
            <a:off x="838201" y="1034142"/>
            <a:ext cx="10683240" cy="5324535"/>
          </a:xfrm>
          <a:prstGeom prst="rect">
            <a:avLst/>
          </a:prstGeom>
          <a:noFill/>
        </p:spPr>
        <p:txBody>
          <a:bodyPr wrap="square" rtlCol="0">
            <a:spAutoFit/>
          </a:bodyPr>
          <a:lstStyle/>
          <a:p>
            <a:pPr marL="342900" indent="-342900">
              <a:buAutoNum type="arabicPeriod"/>
            </a:pPr>
            <a:r>
              <a:rPr lang="en-US" sz="2000" b="1" dirty="0">
                <a:latin typeface="Lub Dub Medium" panose="020B0603030403020204" pitchFamily="34" charset="0"/>
              </a:rPr>
              <a:t>Blood and CSF circulating factors</a:t>
            </a:r>
            <a:r>
              <a:rPr lang="en-US" sz="2000" dirty="0">
                <a:latin typeface="Lub Dub Medium" panose="020B0603030403020204" pitchFamily="34" charset="0"/>
              </a:rPr>
              <a:t>:  offer a pathway to detect time-dependent </a:t>
            </a:r>
          </a:p>
          <a:p>
            <a:r>
              <a:rPr lang="en-US" sz="2000" dirty="0">
                <a:latin typeface="Lub Dub Medium" panose="020B0603030403020204" pitchFamily="34" charset="0"/>
              </a:rPr>
              <a:t>	mechanisms underpinning current and future brain injury.</a:t>
            </a:r>
          </a:p>
          <a:p>
            <a:endParaRPr lang="en-US" sz="2000" dirty="0">
              <a:latin typeface="Lub Dub Medium" panose="020B0603030403020204" pitchFamily="34" charset="0"/>
            </a:endParaRPr>
          </a:p>
          <a:p>
            <a:r>
              <a:rPr lang="en-US" sz="2000" dirty="0">
                <a:latin typeface="Lub Dub Medium" panose="020B0603030403020204" pitchFamily="34" charset="0"/>
              </a:rPr>
              <a:t>2. </a:t>
            </a:r>
            <a:r>
              <a:rPr lang="en-US" sz="2000" b="1" dirty="0">
                <a:latin typeface="Lub Dub Medium" panose="020B0603030403020204" pitchFamily="34" charset="0"/>
              </a:rPr>
              <a:t>Promising CSF and Plasma Biomarkers Under Study</a:t>
            </a:r>
            <a:r>
              <a:rPr lang="en-US" sz="2000" dirty="0">
                <a:latin typeface="Lub Dub Medium" panose="020B0603030403020204" pitchFamily="34" charset="0"/>
              </a:rPr>
              <a:t>: neurofilament light and </a:t>
            </a:r>
          </a:p>
          <a:p>
            <a:r>
              <a:rPr lang="en-US" sz="2000" dirty="0">
                <a:latin typeface="Lub Dub Medium" panose="020B0603030403020204" pitchFamily="34" charset="0"/>
              </a:rPr>
              <a:t>	glial fibrillary acidic protein, plasma placental growth factor, and CSF 	soluble platelet-derived growth factor receptor-</a:t>
            </a:r>
            <a:r>
              <a:rPr lang="el-GR" sz="2000" dirty="0">
                <a:latin typeface="Lub Dub Medium" panose="020B0603030403020204" pitchFamily="34" charset="0"/>
              </a:rPr>
              <a:t>β, </a:t>
            </a:r>
            <a:r>
              <a:rPr lang="en-US" sz="2000" dirty="0">
                <a:latin typeface="Lub Dub Medium" panose="020B0603030403020204" pitchFamily="34" charset="0"/>
              </a:rPr>
              <a:t>MMP9, interleukin-6, 	vascular endothelial growth factor, albumin quotient, fibrinogen, von 	Willebrand factor, &amp; blood-based BBB- and inflammation-linked microRNAs.</a:t>
            </a:r>
          </a:p>
          <a:p>
            <a:endParaRPr lang="en-US" sz="2000" dirty="0">
              <a:latin typeface="Lub Dub Medium" panose="020B0603030403020204" pitchFamily="34" charset="0"/>
            </a:endParaRPr>
          </a:p>
          <a:p>
            <a:r>
              <a:rPr lang="en-US" sz="2000" dirty="0">
                <a:latin typeface="Lub Dub Medium" panose="020B0603030403020204" pitchFamily="34" charset="0"/>
              </a:rPr>
              <a:t>3. </a:t>
            </a:r>
            <a:r>
              <a:rPr lang="en-US" sz="2000" b="1" dirty="0">
                <a:latin typeface="Lub Dub Medium" panose="020B0603030403020204" pitchFamily="34" charset="0"/>
              </a:rPr>
              <a:t>Promising Neuroimaging Biomarkers Under Study</a:t>
            </a:r>
            <a:r>
              <a:rPr lang="en-US" sz="2000" dirty="0">
                <a:latin typeface="Lub Dub Medium" panose="020B0603030403020204" pitchFamily="34" charset="0"/>
              </a:rPr>
              <a:t>: white matter hyperintensities, </a:t>
            </a:r>
          </a:p>
          <a:p>
            <a:r>
              <a:rPr lang="en-US" sz="2000" dirty="0">
                <a:latin typeface="Lub Dub Medium" panose="020B0603030403020204" pitchFamily="34" charset="0"/>
              </a:rPr>
              <a:t>	microinfarcts, diffusion tensor imaging measures of tissue ultrastructure, 	free-water mapping, peak skeletonized mean diffusivity, cerebrovascular 	reactivity, and arteriolosclerosis scores.</a:t>
            </a:r>
          </a:p>
          <a:p>
            <a:endParaRPr lang="en-US" sz="2000" dirty="0">
              <a:latin typeface="Lub Dub Medium" panose="020B0603030403020204" pitchFamily="34" charset="0"/>
            </a:endParaRPr>
          </a:p>
          <a:p>
            <a:r>
              <a:rPr lang="en-US" sz="2000" dirty="0">
                <a:latin typeface="Lub Dub Medium" panose="020B0603030403020204" pitchFamily="34" charset="0"/>
              </a:rPr>
              <a:t>4. </a:t>
            </a:r>
            <a:r>
              <a:rPr lang="en-US" sz="2000" b="1" dirty="0">
                <a:latin typeface="Lub Dub Medium" panose="020B0603030403020204" pitchFamily="34" charset="0"/>
              </a:rPr>
              <a:t>Longitudinal profiling of circulating factors: </a:t>
            </a:r>
            <a:r>
              <a:rPr lang="en-US" sz="2000" dirty="0">
                <a:latin typeface="Lub Dub Medium" panose="020B0603030403020204" pitchFamily="34" charset="0"/>
              </a:rPr>
              <a:t>will be important to map age-related </a:t>
            </a:r>
          </a:p>
          <a:p>
            <a:r>
              <a:rPr lang="en-US" sz="2000" dirty="0">
                <a:latin typeface="Lub Dub Medium" panose="020B0603030403020204" pitchFamily="34" charset="0"/>
              </a:rPr>
              <a:t>	trajectories to determine windows of opportunity for early 	prevention/treatment opportunities. </a:t>
            </a:r>
          </a:p>
        </p:txBody>
      </p:sp>
    </p:spTree>
    <p:extLst>
      <p:ext uri="{BB962C8B-B14F-4D97-AF65-F5344CB8AC3E}">
        <p14:creationId xmlns:p14="http://schemas.microsoft.com/office/powerpoint/2010/main" val="102271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59E85-D949-B082-5F1B-F5AA8C7687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BB7F53-6881-46B4-ADD8-7AED716FBC9B}"/>
              </a:ext>
            </a:extLst>
          </p:cNvPr>
          <p:cNvSpPr>
            <a:spLocks noGrp="1"/>
          </p:cNvSpPr>
          <p:nvPr>
            <p:ph type="ctrTitle"/>
          </p:nvPr>
        </p:nvSpPr>
        <p:spPr/>
        <p:txBody>
          <a:bodyPr>
            <a:normAutofit/>
          </a:bodyPr>
          <a:lstStyle/>
          <a:p>
            <a:r>
              <a:rPr lang="en-US" i="1" dirty="0"/>
              <a:t> </a:t>
            </a:r>
            <a:r>
              <a:rPr lang="en-US" sz="3200" dirty="0"/>
              <a:t>PREVENTION OF COGNITIVE IMPAIRMENT </a:t>
            </a:r>
            <a:br>
              <a:rPr lang="en-US" sz="3200" dirty="0"/>
            </a:br>
            <a:r>
              <a:rPr lang="en-US" sz="3200" dirty="0"/>
              <a:t>AND MAINTENANCE OF BRAIN HEALTH </a:t>
            </a:r>
          </a:p>
        </p:txBody>
      </p:sp>
    </p:spTree>
    <p:extLst>
      <p:ext uri="{BB962C8B-B14F-4D97-AF65-F5344CB8AC3E}">
        <p14:creationId xmlns:p14="http://schemas.microsoft.com/office/powerpoint/2010/main" val="3011438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314A-C05B-FEAA-5389-9A3E880BB0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BE342C-4B04-B491-7731-7F409CB661E5}"/>
              </a:ext>
            </a:extLst>
          </p:cNvPr>
          <p:cNvSpPr>
            <a:spLocks noGrp="1"/>
          </p:cNvSpPr>
          <p:nvPr>
            <p:ph type="title"/>
          </p:nvPr>
        </p:nvSpPr>
        <p:spPr>
          <a:xfrm>
            <a:off x="838200" y="278793"/>
            <a:ext cx="10515600" cy="559408"/>
          </a:xfrm>
        </p:spPr>
        <p:txBody>
          <a:bodyPr>
            <a:noAutofit/>
          </a:bodyPr>
          <a:lstStyle/>
          <a:p>
            <a:r>
              <a:rPr lang="en-US" sz="2400" dirty="0">
                <a:solidFill>
                  <a:schemeClr val="tx1"/>
                </a:solidFill>
              </a:rPr>
              <a:t>PREVENTION OF COGNITIVE IMPAIRMENT &amp; MAINTENANCE OF BRAIN HEALTH</a:t>
            </a:r>
            <a:endParaRPr lang="en-US" sz="2400" u="sng" dirty="0">
              <a:solidFill>
                <a:schemeClr val="tx1"/>
              </a:solidFill>
            </a:endParaRPr>
          </a:p>
        </p:txBody>
      </p:sp>
      <p:sp>
        <p:nvSpPr>
          <p:cNvPr id="4" name="TextBox 3">
            <a:extLst>
              <a:ext uri="{FF2B5EF4-FFF2-40B4-BE49-F238E27FC236}">
                <a16:creationId xmlns:a16="http://schemas.microsoft.com/office/drawing/2014/main" id="{F16A5020-18FB-82EE-A460-1B903E0FA2E8}"/>
              </a:ext>
            </a:extLst>
          </p:cNvPr>
          <p:cNvSpPr txBox="1"/>
          <p:nvPr/>
        </p:nvSpPr>
        <p:spPr>
          <a:xfrm>
            <a:off x="869391" y="1088571"/>
            <a:ext cx="10871505" cy="5355312"/>
          </a:xfrm>
          <a:prstGeom prst="rect">
            <a:avLst/>
          </a:prstGeom>
          <a:noFill/>
        </p:spPr>
        <p:txBody>
          <a:bodyPr wrap="square" rtlCol="0">
            <a:spAutoFit/>
          </a:bodyPr>
          <a:lstStyle/>
          <a:p>
            <a:pPr marL="285750" indent="-285750">
              <a:buFont typeface="Arial" panose="020B0604020202020204" pitchFamily="34" charset="0"/>
              <a:buChar char="•"/>
            </a:pPr>
            <a:r>
              <a:rPr lang="en-US" dirty="0"/>
              <a:t> </a:t>
            </a:r>
            <a:r>
              <a:rPr lang="en-US" b="1" dirty="0">
                <a:latin typeface="Lub Dub Medium" panose="020B0603030403020204" pitchFamily="34" charset="0"/>
              </a:rPr>
              <a:t>VRFs significantly accelerate age-related cognitive impairment &amp; contribute </a:t>
            </a:r>
          </a:p>
          <a:p>
            <a:r>
              <a:rPr lang="en-US" b="1" dirty="0">
                <a:latin typeface="Lub Dub Medium" panose="020B0603030403020204" pitchFamily="34" charset="0"/>
              </a:rPr>
              <a:t>	to loss of brain health</a:t>
            </a:r>
            <a:r>
              <a:rPr lang="en-US" dirty="0">
                <a:latin typeface="Lub Dub Medium" panose="020B0603030403020204" pitchFamily="34" charset="0"/>
              </a:rPr>
              <a:t>.</a:t>
            </a:r>
          </a:p>
          <a:p>
            <a:r>
              <a:rPr lang="en-US" dirty="0">
                <a:latin typeface="Lub Dub Medium" panose="020B0603030403020204" pitchFamily="34" charset="0"/>
              </a:rPr>
              <a:t> </a:t>
            </a:r>
          </a:p>
          <a:p>
            <a:pPr marL="342900" indent="-342900">
              <a:buFont typeface="Arial" panose="020B0604020202020204" pitchFamily="34" charset="0"/>
              <a:buChar char="•"/>
            </a:pPr>
            <a:r>
              <a:rPr lang="en-US" b="1" dirty="0">
                <a:latin typeface="Lub Dub Medium" panose="020B0603030403020204" pitchFamily="34" charset="0"/>
              </a:rPr>
              <a:t>Modifying VRFs is important </a:t>
            </a:r>
            <a:r>
              <a:rPr lang="en-US" dirty="0">
                <a:latin typeface="Lub Dub Medium" panose="020B0603030403020204" pitchFamily="34" charset="0"/>
              </a:rPr>
              <a:t>to reduce the impact of ongoing injury </a:t>
            </a:r>
            <a:r>
              <a:rPr lang="en-US" b="1" dirty="0">
                <a:latin typeface="Lub Dub Medium" panose="020B0603030403020204" pitchFamily="34" charset="0"/>
              </a:rPr>
              <a:t>but is </a:t>
            </a:r>
          </a:p>
          <a:p>
            <a:r>
              <a:rPr lang="en-US" b="1" dirty="0">
                <a:latin typeface="Lub Dub Medium" panose="020B0603030403020204" pitchFamily="34" charset="0"/>
              </a:rPr>
              <a:t>	not sufficient to preserve or restore brain health for everyone.</a:t>
            </a:r>
          </a:p>
          <a:p>
            <a:endParaRPr lang="en-US" b="1" dirty="0">
              <a:latin typeface="Lub Dub Medium" panose="020B0603030403020204" pitchFamily="34" charset="0"/>
            </a:endParaRPr>
          </a:p>
          <a:p>
            <a:pPr marL="342900" indent="-342900">
              <a:buFont typeface="Arial" panose="020B0604020202020204" pitchFamily="34" charset="0"/>
              <a:buChar char="•"/>
            </a:pPr>
            <a:r>
              <a:rPr lang="en-US" b="1" dirty="0">
                <a:latin typeface="Lub Dub Medium" panose="020B0603030403020204" pitchFamily="34" charset="0"/>
              </a:rPr>
              <a:t>We must also target: resilience, repair, and recovery mechanisms to modify </a:t>
            </a:r>
          </a:p>
          <a:p>
            <a:r>
              <a:rPr lang="en-US" b="1" dirty="0">
                <a:latin typeface="Lub Dub Medium" panose="020B0603030403020204" pitchFamily="34" charset="0"/>
              </a:rPr>
              <a:t>	the active cascade of vascular and brain injury.</a:t>
            </a:r>
          </a:p>
          <a:p>
            <a:endParaRPr lang="en-US" b="1" dirty="0">
              <a:latin typeface="Lub Dub Medium" panose="020B0603030403020204" pitchFamily="34" charset="0"/>
            </a:endParaRPr>
          </a:p>
          <a:p>
            <a:pPr marL="342900" indent="-342900">
              <a:buFont typeface="Arial" panose="020B0604020202020204" pitchFamily="34" charset="0"/>
              <a:buChar char="•"/>
            </a:pPr>
            <a:r>
              <a:rPr lang="en-US" b="1" dirty="0">
                <a:latin typeface="Lub Dub Medium" panose="020B0603030403020204" pitchFamily="34" charset="0"/>
              </a:rPr>
              <a:t>Age-related injury mechanisms are amplified by VRFs</a:t>
            </a:r>
            <a:r>
              <a:rPr lang="en-US" dirty="0">
                <a:latin typeface="Lub Dub Medium" panose="020B0603030403020204" pitchFamily="34" charset="0"/>
              </a:rPr>
              <a:t>: e.g., mitochondrial </a:t>
            </a:r>
          </a:p>
          <a:p>
            <a:r>
              <a:rPr lang="en-US" dirty="0">
                <a:latin typeface="Lub Dub Medium" panose="020B0603030403020204" pitchFamily="34" charset="0"/>
              </a:rPr>
              <a:t>	dysfunction, oxidative stress, inflammation, impaired proteostasis, endothelial </a:t>
            </a:r>
          </a:p>
          <a:p>
            <a:r>
              <a:rPr lang="en-US" dirty="0">
                <a:latin typeface="Lub Dub Medium" panose="020B0603030403020204" pitchFamily="34" charset="0"/>
              </a:rPr>
              <a:t>	dysfunction, BBB breakdown, myelin injury, reduced angiogenesis, 	synaptogenesis, &amp; neurogenesis.</a:t>
            </a:r>
          </a:p>
          <a:p>
            <a:endParaRPr lang="en-US" dirty="0">
              <a:latin typeface="Lub Dub Medium" panose="020B0603030403020204" pitchFamily="34" charset="0"/>
            </a:endParaRPr>
          </a:p>
          <a:p>
            <a:pPr marL="342900" indent="-342900">
              <a:buFont typeface="Arial" panose="020B0604020202020204" pitchFamily="34" charset="0"/>
              <a:buChar char="•"/>
            </a:pPr>
            <a:r>
              <a:rPr lang="en-US" b="1" dirty="0">
                <a:latin typeface="Lub Dub Medium" panose="020B0603030403020204" pitchFamily="34" charset="0"/>
              </a:rPr>
              <a:t>As injury accelerates</a:t>
            </a:r>
            <a:r>
              <a:rPr lang="en-US" dirty="0">
                <a:latin typeface="Lub Dub Medium" panose="020B0603030403020204" pitchFamily="34" charset="0"/>
              </a:rPr>
              <a:t>: adaptive responses switch from repair to cell death, </a:t>
            </a:r>
          </a:p>
          <a:p>
            <a:r>
              <a:rPr lang="en-US" dirty="0">
                <a:latin typeface="Lub Dub Medium" panose="020B0603030403020204" pitchFamily="34" charset="0"/>
              </a:rPr>
              <a:t>	leading to loss of plasticity, decreased resilience, and increased vulnerability.</a:t>
            </a:r>
          </a:p>
          <a:p>
            <a:r>
              <a:rPr lang="en-US" dirty="0">
                <a:latin typeface="Lub Dub Medium" panose="020B0603030403020204" pitchFamily="34" charset="0"/>
              </a:rPr>
              <a:t> </a:t>
            </a:r>
          </a:p>
          <a:p>
            <a:pPr marL="342900" indent="-342900">
              <a:buFont typeface="Arial" panose="020B0604020202020204" pitchFamily="34" charset="0"/>
              <a:buChar char="•"/>
            </a:pPr>
            <a:r>
              <a:rPr lang="en-US" b="1" dirty="0">
                <a:latin typeface="Lub Dub Medium" panose="020B0603030403020204" pitchFamily="34" charset="0"/>
              </a:rPr>
              <a:t>Key gaps</a:t>
            </a:r>
            <a:r>
              <a:rPr lang="en-US" dirty="0">
                <a:latin typeface="Lub Dub Medium" panose="020B0603030403020204" pitchFamily="34" charset="0"/>
              </a:rPr>
              <a:t>: </a:t>
            </a:r>
            <a:r>
              <a:rPr lang="en-US" b="1" dirty="0">
                <a:latin typeface="Lub Dub Medium" panose="020B0603030403020204" pitchFamily="34" charset="0"/>
              </a:rPr>
              <a:t>availability of biomarkers that capture the dynamic biological </a:t>
            </a:r>
          </a:p>
          <a:p>
            <a:r>
              <a:rPr lang="en-US" b="1" dirty="0">
                <a:latin typeface="Lub Dub Medium" panose="020B0603030403020204" pitchFamily="34" charset="0"/>
              </a:rPr>
              <a:t>	heterogeneity of VCID and enable identification of targetable mechanisms. </a:t>
            </a:r>
          </a:p>
        </p:txBody>
      </p:sp>
    </p:spTree>
    <p:extLst>
      <p:ext uri="{BB962C8B-B14F-4D97-AF65-F5344CB8AC3E}">
        <p14:creationId xmlns:p14="http://schemas.microsoft.com/office/powerpoint/2010/main" val="327171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843159" y="1867555"/>
            <a:ext cx="10505682" cy="2387600"/>
          </a:xfrm>
        </p:spPr>
        <p:txBody>
          <a:bodyPr>
            <a:normAutofit/>
          </a:bodyPr>
          <a:lstStyle/>
          <a:p>
            <a:r>
              <a:rPr lang="en-US" sz="3200" dirty="0"/>
              <a:t>Purpose of this AHA Scientific Statement: </a:t>
            </a:r>
            <a:br>
              <a:rPr lang="en-US" sz="3200" dirty="0"/>
            </a:br>
            <a:r>
              <a:rPr lang="en-US" sz="3200" dirty="0"/>
              <a:t>Provides an Update oN Vascular Contributions to Cognitive Impairment and Brain Health </a:t>
            </a:r>
          </a:p>
        </p:txBody>
      </p:sp>
    </p:spTree>
    <p:extLst>
      <p:ext uri="{BB962C8B-B14F-4D97-AF65-F5344CB8AC3E}">
        <p14:creationId xmlns:p14="http://schemas.microsoft.com/office/powerpoint/2010/main" val="25024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C780-C3AA-6597-8630-E81BDE4E06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3DCD8F-40C4-39E5-F08A-CC39D19FE383}"/>
              </a:ext>
            </a:extLst>
          </p:cNvPr>
          <p:cNvSpPr>
            <a:spLocks noGrp="1"/>
          </p:cNvSpPr>
          <p:nvPr>
            <p:ph type="ctrTitle"/>
          </p:nvPr>
        </p:nvSpPr>
        <p:spPr/>
        <p:txBody>
          <a:bodyPr>
            <a:normAutofit/>
          </a:bodyPr>
          <a:lstStyle/>
          <a:p>
            <a:r>
              <a:rPr lang="en-US" i="1" dirty="0"/>
              <a:t> </a:t>
            </a:r>
            <a:r>
              <a:rPr lang="en-US" sz="3200" dirty="0"/>
              <a:t>Opportunities to Preserve Brain Health Based on Mechanistic Considerations</a:t>
            </a:r>
          </a:p>
        </p:txBody>
      </p:sp>
    </p:spTree>
    <p:extLst>
      <p:ext uri="{BB962C8B-B14F-4D97-AF65-F5344CB8AC3E}">
        <p14:creationId xmlns:p14="http://schemas.microsoft.com/office/powerpoint/2010/main" val="76741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098BA-5DB9-81A0-F9DD-FE0AF0C5AB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3E5392-20DE-3336-BEC1-EC5175DA7FBF}"/>
              </a:ext>
            </a:extLst>
          </p:cNvPr>
          <p:cNvSpPr>
            <a:spLocks noGrp="1"/>
          </p:cNvSpPr>
          <p:nvPr>
            <p:ph type="title"/>
          </p:nvPr>
        </p:nvSpPr>
        <p:spPr>
          <a:xfrm>
            <a:off x="838200" y="278793"/>
            <a:ext cx="10515600" cy="559408"/>
          </a:xfrm>
        </p:spPr>
        <p:txBody>
          <a:bodyPr>
            <a:noAutofit/>
          </a:bodyPr>
          <a:lstStyle/>
          <a:p>
            <a:pPr algn="ctr"/>
            <a:r>
              <a:rPr lang="en-US" sz="2400" dirty="0">
                <a:solidFill>
                  <a:schemeClr val="tx1"/>
                </a:solidFill>
              </a:rPr>
              <a:t>Opportunities to Preserve Brain Health</a:t>
            </a:r>
          </a:p>
        </p:txBody>
      </p:sp>
      <p:sp>
        <p:nvSpPr>
          <p:cNvPr id="4" name="TextBox 3">
            <a:extLst>
              <a:ext uri="{FF2B5EF4-FFF2-40B4-BE49-F238E27FC236}">
                <a16:creationId xmlns:a16="http://schemas.microsoft.com/office/drawing/2014/main" id="{4442FE33-664E-583B-BCD8-D33722708485}"/>
              </a:ext>
            </a:extLst>
          </p:cNvPr>
          <p:cNvSpPr txBox="1"/>
          <p:nvPr/>
        </p:nvSpPr>
        <p:spPr>
          <a:xfrm>
            <a:off x="749809" y="838201"/>
            <a:ext cx="11039560" cy="569386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Lub Dub Medium" panose="020B0603030403020204" pitchFamily="34" charset="0"/>
              </a:rPr>
              <a:t>Assessing Capacity and Early Intervention</a:t>
            </a:r>
            <a:r>
              <a:rPr lang="en-US" sz="2000" dirty="0">
                <a:latin typeface="Lub Dub Medium" panose="020B0603030403020204" pitchFamily="34" charset="0"/>
              </a:rPr>
              <a:t>: study functional</a:t>
            </a:r>
          </a:p>
          <a:p>
            <a:r>
              <a:rPr lang="en-US" sz="2000" dirty="0">
                <a:latin typeface="Lub Dub Medium" panose="020B0603030403020204" pitchFamily="34" charset="0"/>
              </a:rPr>
              <a:t>	capacity &amp; circulating factors to map normative trajectories</a:t>
            </a:r>
          </a:p>
          <a:p>
            <a:r>
              <a:rPr lang="en-US" sz="2000" dirty="0">
                <a:latin typeface="Lub Dub Medium" panose="020B0603030403020204" pitchFamily="34" charset="0"/>
              </a:rPr>
              <a:t>	across the lifespan (e.g., early elevation of circulating oxidized molecules may </a:t>
            </a:r>
          </a:p>
          <a:p>
            <a:r>
              <a:rPr lang="en-US" sz="2000" dirty="0">
                <a:latin typeface="Lub Dub Medium" panose="020B0603030403020204" pitchFamily="34" charset="0"/>
              </a:rPr>
              <a:t>	warrant targeting oxidative stress alongside hypertension; later </a:t>
            </a:r>
          </a:p>
          <a:p>
            <a:r>
              <a:rPr lang="en-US" sz="2000" dirty="0">
                <a:latin typeface="Lub Dub Medium" panose="020B0603030403020204" pitchFamily="34" charset="0"/>
              </a:rPr>
              <a:t>	changes in inflammatory or proteostasis markers might signal </a:t>
            </a:r>
          </a:p>
          <a:p>
            <a:r>
              <a:rPr lang="en-US" sz="2000" dirty="0">
                <a:latin typeface="Lub Dub Medium" panose="020B0603030403020204" pitchFamily="34" charset="0"/>
              </a:rPr>
              <a:t>	the need for additional interventions).</a:t>
            </a:r>
          </a:p>
          <a:p>
            <a:r>
              <a:rPr lang="en-US" sz="2000" dirty="0">
                <a:latin typeface="Lub Dub Medium" panose="020B0603030403020204" pitchFamily="34" charset="0"/>
              </a:rPr>
              <a:t>  </a:t>
            </a:r>
          </a:p>
          <a:p>
            <a:pPr marL="342900" indent="-342900">
              <a:buFont typeface="Arial" panose="020B0604020202020204" pitchFamily="34" charset="0"/>
              <a:buChar char="•"/>
            </a:pPr>
            <a:r>
              <a:rPr lang="en-US" sz="2000" b="1" dirty="0">
                <a:latin typeface="Lub Dub Medium" panose="020B0603030403020204" pitchFamily="34" charset="0"/>
              </a:rPr>
              <a:t>Timing Repair Mechanisms</a:t>
            </a:r>
            <a:r>
              <a:rPr lang="en-US" sz="2000" dirty="0">
                <a:latin typeface="Lub Dub Medium" panose="020B0603030403020204" pitchFamily="34" charset="0"/>
              </a:rPr>
              <a:t>:</a:t>
            </a:r>
            <a:r>
              <a:rPr lang="en-US" sz="2000" b="1" dirty="0">
                <a:latin typeface="Lub Dub Medium" panose="020B0603030403020204" pitchFamily="34" charset="0"/>
              </a:rPr>
              <a:t> </a:t>
            </a:r>
            <a:r>
              <a:rPr lang="en-US" sz="2000" dirty="0">
                <a:latin typeface="Lub Dub Medium" panose="020B0603030403020204" pitchFamily="34" charset="0"/>
              </a:rPr>
              <a:t>mapping the temporal course of </a:t>
            </a:r>
          </a:p>
          <a:p>
            <a:r>
              <a:rPr lang="en-US" sz="2000" dirty="0">
                <a:latin typeface="Lub Dub Medium" panose="020B0603030403020204" pitchFamily="34" charset="0"/>
              </a:rPr>
              <a:t>	failure in angiogenesis, myelination, neurogenesis, &amp; synaptogenesis</a:t>
            </a:r>
          </a:p>
          <a:p>
            <a:r>
              <a:rPr lang="en-US" sz="2000" dirty="0">
                <a:latin typeface="Lub Dub Medium" panose="020B0603030403020204" pitchFamily="34" charset="0"/>
              </a:rPr>
              <a:t>	could lead to well-timed intervention(s) to upregulate these functions.</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b="1" dirty="0">
                <a:latin typeface="Lub Dub Medium" panose="020B0603030403020204" pitchFamily="34" charset="0"/>
              </a:rPr>
              <a:t>Insights From Resilient Individuals</a:t>
            </a:r>
            <a:r>
              <a:rPr lang="en-US" sz="2000" dirty="0">
                <a:latin typeface="Lub Dub Medium" panose="020B0603030403020204" pitchFamily="34" charset="0"/>
              </a:rPr>
              <a:t>:  identify adaptive mechanisms </a:t>
            </a:r>
          </a:p>
          <a:p>
            <a:r>
              <a:rPr lang="en-US" sz="2000" dirty="0">
                <a:latin typeface="Lub Dub Medium" panose="020B0603030403020204" pitchFamily="34" charset="0"/>
              </a:rPr>
              <a:t>	that mitigate VRFs &amp; preserve cognition while exposing biological </a:t>
            </a:r>
          </a:p>
          <a:p>
            <a:r>
              <a:rPr lang="en-US" sz="2000" dirty="0">
                <a:latin typeface="Lub Dub Medium" panose="020B0603030403020204" pitchFamily="34" charset="0"/>
              </a:rPr>
              <a:t>	heterogeneity of repair capacity or resistance to injury.  </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b="1" dirty="0">
                <a:latin typeface="Lub Dub Medium" panose="020B0603030403020204" pitchFamily="34" charset="0"/>
              </a:rPr>
              <a:t>Precision Prevention</a:t>
            </a:r>
            <a:r>
              <a:rPr lang="en-US" sz="2000" dirty="0">
                <a:latin typeface="Lub Dub Medium" panose="020B0603030403020204" pitchFamily="34" charset="0"/>
              </a:rPr>
              <a:t>: precision approaches guided by circulating</a:t>
            </a:r>
          </a:p>
          <a:p>
            <a:r>
              <a:rPr lang="en-US" sz="2000" dirty="0">
                <a:latin typeface="Lub Dub Medium" panose="020B0603030403020204" pitchFamily="34" charset="0"/>
              </a:rPr>
              <a:t>	factor profiles to enhance cellular health and resist or repair injury at </a:t>
            </a:r>
          </a:p>
          <a:p>
            <a:r>
              <a:rPr lang="en-US" sz="2000" dirty="0">
                <a:latin typeface="Lub Dub Medium" panose="020B0603030403020204" pitchFamily="34" charset="0"/>
              </a:rPr>
              <a:t>	appropriate time windows</a:t>
            </a:r>
            <a:r>
              <a:rPr lang="en-US" sz="2400" dirty="0"/>
              <a:t>. </a:t>
            </a:r>
          </a:p>
        </p:txBody>
      </p:sp>
    </p:spTree>
    <p:extLst>
      <p:ext uri="{BB962C8B-B14F-4D97-AF65-F5344CB8AC3E}">
        <p14:creationId xmlns:p14="http://schemas.microsoft.com/office/powerpoint/2010/main" val="3534011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E4CD-7EB2-C93F-63E3-1286766A90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D2A708-B314-510A-4DCD-5BCFA72E3AD4}"/>
              </a:ext>
            </a:extLst>
          </p:cNvPr>
          <p:cNvSpPr>
            <a:spLocks noGrp="1"/>
          </p:cNvSpPr>
          <p:nvPr>
            <p:ph type="ctrTitle"/>
          </p:nvPr>
        </p:nvSpPr>
        <p:spPr/>
        <p:txBody>
          <a:bodyPr>
            <a:normAutofit/>
          </a:bodyPr>
          <a:lstStyle/>
          <a:p>
            <a:r>
              <a:rPr lang="en-US" sz="3200" dirty="0"/>
              <a:t>Conclusion</a:t>
            </a:r>
          </a:p>
        </p:txBody>
      </p:sp>
    </p:spTree>
    <p:extLst>
      <p:ext uri="{BB962C8B-B14F-4D97-AF65-F5344CB8AC3E}">
        <p14:creationId xmlns:p14="http://schemas.microsoft.com/office/powerpoint/2010/main" val="383026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37C8-3F1F-3250-3145-218E150D24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B160C7-E66F-EE92-4EBE-0E3E151DEB53}"/>
              </a:ext>
            </a:extLst>
          </p:cNvPr>
          <p:cNvSpPr>
            <a:spLocks noGrp="1"/>
          </p:cNvSpPr>
          <p:nvPr>
            <p:ph type="title"/>
          </p:nvPr>
        </p:nvSpPr>
        <p:spPr>
          <a:xfrm>
            <a:off x="838200" y="393191"/>
            <a:ext cx="10515600" cy="655427"/>
          </a:xfrm>
        </p:spPr>
        <p:txBody>
          <a:bodyPr>
            <a:noAutofit/>
          </a:bodyPr>
          <a:lstStyle/>
          <a:p>
            <a:pPr algn="ctr"/>
            <a:r>
              <a:rPr lang="en-US" dirty="0">
                <a:solidFill>
                  <a:schemeClr val="tx1"/>
                </a:solidFill>
              </a:rPr>
              <a:t>Conclusions</a:t>
            </a:r>
          </a:p>
        </p:txBody>
      </p:sp>
      <p:sp>
        <p:nvSpPr>
          <p:cNvPr id="2" name="TextBox 1">
            <a:extLst>
              <a:ext uri="{FF2B5EF4-FFF2-40B4-BE49-F238E27FC236}">
                <a16:creationId xmlns:a16="http://schemas.microsoft.com/office/drawing/2014/main" id="{1EA6895A-6FB5-EAA3-42A9-232962A6478B}"/>
              </a:ext>
            </a:extLst>
          </p:cNvPr>
          <p:cNvSpPr txBox="1"/>
          <p:nvPr/>
        </p:nvSpPr>
        <p:spPr>
          <a:xfrm>
            <a:off x="1060704" y="1408176"/>
            <a:ext cx="1051560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ub Dub Medium" panose="020B0603030403020204" pitchFamily="34" charset="0"/>
              </a:rPr>
              <a:t>VRFs are involved not only in VCID but also Alzheimer’s disease. </a:t>
            </a:r>
          </a:p>
          <a:p>
            <a:pPr marL="342900" indent="-342900">
              <a:buAutoNum type="arabicPeriod"/>
            </a:pPr>
            <a:endParaRPr lang="en-US" sz="2000" dirty="0">
              <a:latin typeface="Lub Dub Medium" panose="020B0603030403020204" pitchFamily="34" charset="0"/>
            </a:endParaRPr>
          </a:p>
          <a:p>
            <a:pPr marL="342900" indent="-342900">
              <a:buFont typeface="Arial" panose="020B0604020202020204" pitchFamily="34" charset="0"/>
              <a:buChar char="•"/>
            </a:pPr>
            <a:r>
              <a:rPr lang="en-US" sz="2000" dirty="0">
                <a:latin typeface="Lub Dub Medium" panose="020B0603030403020204" pitchFamily="34" charset="0"/>
              </a:rPr>
              <a:t>Recognition of this observation has led to the realization that </a:t>
            </a:r>
          </a:p>
          <a:p>
            <a:r>
              <a:rPr lang="en-US" sz="2000" dirty="0">
                <a:latin typeface="Lub Dub Medium" panose="020B0603030403020204" pitchFamily="34" charset="0"/>
              </a:rPr>
              <a:t>	age-related cognitive impairment is a multi-mechanistic process (i.e., </a:t>
            </a:r>
          </a:p>
          <a:p>
            <a:r>
              <a:rPr lang="en-US" sz="2000" dirty="0">
                <a:latin typeface="Lub Dub Medium" panose="020B0603030403020204" pitchFamily="34" charset="0"/>
              </a:rPr>
              <a:t>	mixed or coexisting brain processes/pathologies) &amp; thus must be </a:t>
            </a:r>
          </a:p>
          <a:p>
            <a:r>
              <a:rPr lang="en-US" sz="2000" dirty="0">
                <a:latin typeface="Lub Dub Medium" panose="020B0603030403020204" pitchFamily="34" charset="0"/>
              </a:rPr>
              <a:t>	considered multi-mechanistic in origin.</a:t>
            </a:r>
          </a:p>
          <a:p>
            <a:endParaRPr lang="en-US" sz="2000" dirty="0">
              <a:latin typeface="Lub Dub Medium" panose="020B0603030403020204" pitchFamily="34" charset="0"/>
            </a:endParaRPr>
          </a:p>
          <a:p>
            <a:pPr marL="342900" indent="-342900">
              <a:buFont typeface="Arial" panose="020B0604020202020204" pitchFamily="34" charset="0"/>
              <a:buChar char="•"/>
            </a:pPr>
            <a:r>
              <a:rPr lang="en-US" sz="2000" dirty="0">
                <a:latin typeface="Lub Dub Medium" panose="020B0603030403020204" pitchFamily="34" charset="0"/>
              </a:rPr>
              <a:t>Further elucidation of these mechanisms by study of circulating</a:t>
            </a:r>
          </a:p>
          <a:p>
            <a:r>
              <a:rPr lang="en-US" sz="2000" dirty="0">
                <a:latin typeface="Lub Dub Medium" panose="020B0603030403020204" pitchFamily="34" charset="0"/>
              </a:rPr>
              <a:t>	biomarkers will unmask new avenues for interventions to prevent or</a:t>
            </a:r>
          </a:p>
          <a:p>
            <a:r>
              <a:rPr lang="en-US" sz="2000" dirty="0">
                <a:latin typeface="Lub Dub Medium" panose="020B0603030403020204" pitchFamily="34" charset="0"/>
              </a:rPr>
              <a:t>	slow brain injury cascades across the lifespan</a:t>
            </a:r>
          </a:p>
          <a:p>
            <a:r>
              <a:rPr lang="en-US" sz="2000" dirty="0">
                <a:latin typeface="Lub Dub Medium" panose="020B0603030403020204" pitchFamily="34" charset="0"/>
              </a:rPr>
              <a:t>  </a:t>
            </a:r>
          </a:p>
          <a:p>
            <a:pPr marL="342900" indent="-342900">
              <a:buFont typeface="Arial" panose="020B0604020202020204" pitchFamily="34" charset="0"/>
              <a:buChar char="•"/>
            </a:pPr>
            <a:r>
              <a:rPr lang="en-US" sz="2000" dirty="0">
                <a:latin typeface="Lub Dub Medium" panose="020B0603030403020204" pitchFamily="34" charset="0"/>
              </a:rPr>
              <a:t>Until such mechanistic therapies are available, intensification of </a:t>
            </a:r>
          </a:p>
          <a:p>
            <a:r>
              <a:rPr lang="en-US" sz="2000" dirty="0">
                <a:latin typeface="Lub Dub Medium" panose="020B0603030403020204" pitchFamily="34" charset="0"/>
              </a:rPr>
              <a:t>	control of modifiable VRFs, such as increasing physical activity, </a:t>
            </a:r>
          </a:p>
          <a:p>
            <a:r>
              <a:rPr lang="en-US" sz="2000" dirty="0">
                <a:latin typeface="Lub Dub Medium" panose="020B0603030403020204" pitchFamily="34" charset="0"/>
              </a:rPr>
              <a:t>	remains the most effective strategy to preserve brain health.</a:t>
            </a:r>
          </a:p>
        </p:txBody>
      </p:sp>
    </p:spTree>
    <p:extLst>
      <p:ext uri="{BB962C8B-B14F-4D97-AF65-F5344CB8AC3E}">
        <p14:creationId xmlns:p14="http://schemas.microsoft.com/office/powerpoint/2010/main" val="123590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B3F0B-9FDF-ADED-E6D3-577C32F39B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5434A6-6DBE-CA47-DB5D-A0A3B02D347C}"/>
              </a:ext>
            </a:extLst>
          </p:cNvPr>
          <p:cNvSpPr>
            <a:spLocks noGrp="1"/>
          </p:cNvSpPr>
          <p:nvPr>
            <p:ph type="ctrTitle"/>
          </p:nvPr>
        </p:nvSpPr>
        <p:spPr/>
        <p:txBody>
          <a:bodyPr>
            <a:normAutofit/>
          </a:bodyPr>
          <a:lstStyle/>
          <a:p>
            <a:r>
              <a:rPr lang="en-US" sz="4000" dirty="0"/>
              <a:t>Thank you!</a:t>
            </a:r>
          </a:p>
        </p:txBody>
      </p:sp>
    </p:spTree>
    <p:extLst>
      <p:ext uri="{BB962C8B-B14F-4D97-AF65-F5344CB8AC3E}">
        <p14:creationId xmlns:p14="http://schemas.microsoft.com/office/powerpoint/2010/main" val="130457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p:txBody>
          <a:bodyPr>
            <a:normAutofit/>
          </a:bodyPr>
          <a:lstStyle/>
          <a:p>
            <a:r>
              <a:rPr lang="en-US" sz="3200" dirty="0"/>
              <a:t>Background </a:t>
            </a:r>
          </a:p>
        </p:txBody>
      </p:sp>
    </p:spTree>
    <p:extLst>
      <p:ext uri="{BB962C8B-B14F-4D97-AF65-F5344CB8AC3E}">
        <p14:creationId xmlns:p14="http://schemas.microsoft.com/office/powerpoint/2010/main" val="289986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668518" y="557634"/>
            <a:ext cx="10515600" cy="439062"/>
          </a:xfrm>
        </p:spPr>
        <p:txBody>
          <a:bodyPr>
            <a:normAutofit fontScale="90000"/>
          </a:bodyPr>
          <a:lstStyle/>
          <a:p>
            <a:pPr algn="ctr"/>
            <a:r>
              <a:rPr lang="en-US" dirty="0"/>
              <a:t>Background</a:t>
            </a:r>
          </a:p>
        </p:txBody>
      </p:sp>
      <p:sp>
        <p:nvSpPr>
          <p:cNvPr id="2" name="TextBox 1">
            <a:extLst>
              <a:ext uri="{FF2B5EF4-FFF2-40B4-BE49-F238E27FC236}">
                <a16:creationId xmlns:a16="http://schemas.microsoft.com/office/drawing/2014/main" id="{CECC47AB-FC7B-C4A6-8F15-A4169C7C9FBA}"/>
              </a:ext>
            </a:extLst>
          </p:cNvPr>
          <p:cNvSpPr txBox="1"/>
          <p:nvPr/>
        </p:nvSpPr>
        <p:spPr>
          <a:xfrm>
            <a:off x="668517" y="1078992"/>
            <a:ext cx="10953507"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Lub Dub Medium" panose="020B0603030403020204" pitchFamily="34" charset="0"/>
              </a:rPr>
              <a:t>This 2026 AHA statement updates information since the AHA 2011 scientific statement on vascular contributions to cognitive impairment and dementia (VCID)  &amp; is </a:t>
            </a:r>
            <a:r>
              <a:rPr lang="en-US" sz="2000" b="1" dirty="0">
                <a:latin typeface="Lub Dub Medium" panose="020B0603030403020204" pitchFamily="34" charset="0"/>
              </a:rPr>
              <a:t>mechanistically focused</a:t>
            </a:r>
            <a:r>
              <a:rPr lang="en-US" sz="2000" dirty="0">
                <a:latin typeface="Lub Dub Medium" panose="020B0603030403020204" pitchFamily="34" charset="0"/>
              </a:rPr>
              <a:t>. </a:t>
            </a:r>
          </a:p>
          <a:p>
            <a:endParaRPr lang="en-US" sz="2000" dirty="0"/>
          </a:p>
          <a:p>
            <a:pPr marL="342900" indent="-342900">
              <a:buFont typeface="Arial" panose="020B0604020202020204" pitchFamily="34" charset="0"/>
              <a:buChar char="•"/>
            </a:pPr>
            <a:r>
              <a:rPr lang="en-US" sz="2000" u="sng" dirty="0">
                <a:latin typeface="Lub Dub Medium" panose="020B0603030403020204" pitchFamily="34" charset="0"/>
              </a:rPr>
              <a:t>The following topical areas are discussed</a:t>
            </a:r>
            <a:r>
              <a:rPr lang="en-US" sz="2000" dirty="0">
                <a:latin typeface="Lub Dub Medium" panose="020B0603030403020204" pitchFamily="34" charset="0"/>
              </a:rPr>
              <a:t>: </a:t>
            </a:r>
          </a:p>
          <a:p>
            <a:pPr marL="800100" lvl="1" indent="-342900">
              <a:buFont typeface="Arial" panose="020B0604020202020204" pitchFamily="34" charset="0"/>
              <a:buChar char="•"/>
            </a:pPr>
            <a:r>
              <a:rPr lang="en-US" sz="2000" b="1" dirty="0">
                <a:latin typeface="Lub Dub Medium" panose="020B0603030403020204" pitchFamily="34" charset="0"/>
              </a:rPr>
              <a:t>Clinical Update: </a:t>
            </a:r>
            <a:r>
              <a:rPr lang="en-US" sz="2000" i="1" dirty="0">
                <a:latin typeface="Lub Dub Medium" panose="020B0603030403020204" pitchFamily="34" charset="0"/>
              </a:rPr>
              <a:t>th</a:t>
            </a:r>
            <a:r>
              <a:rPr lang="en-US" sz="2000" dirty="0">
                <a:latin typeface="Lub Dub Medium" panose="020B0603030403020204" pitchFamily="34" charset="0"/>
              </a:rPr>
              <a:t>e role of vascular risk factors (VRFs) and their modification; and</a:t>
            </a:r>
          </a:p>
          <a:p>
            <a:pPr marL="800100" lvl="1" indent="-342900">
              <a:buFont typeface="Arial" panose="020B0604020202020204" pitchFamily="34" charset="0"/>
              <a:buChar char="•"/>
            </a:pPr>
            <a:r>
              <a:rPr lang="en-US" sz="2000" b="1" dirty="0">
                <a:latin typeface="Lub Dub Medium" panose="020B0603030403020204" pitchFamily="34" charset="0"/>
              </a:rPr>
              <a:t>Mechanisms: </a:t>
            </a:r>
            <a:r>
              <a:rPr lang="en-US" sz="2000" i="1" dirty="0">
                <a:latin typeface="Lub Dub Medium" panose="020B0603030403020204" pitchFamily="34" charset="0"/>
              </a:rPr>
              <a:t>a</a:t>
            </a:r>
            <a:r>
              <a:rPr lang="en-US" sz="2000" dirty="0">
                <a:latin typeface="Lub Dub Medium" panose="020B0603030403020204" pitchFamily="34" charset="0"/>
              </a:rPr>
              <a:t>n overview of mechanisms whereby VRFs and vascular disease contribute to accelerated cognitive decline and worsening brain health.</a:t>
            </a:r>
          </a:p>
          <a:p>
            <a:endParaRPr lang="en-US" sz="2000" dirty="0"/>
          </a:p>
          <a:p>
            <a:pPr marL="342900" indent="-342900">
              <a:buFont typeface="Arial" panose="020B0604020202020204" pitchFamily="34" charset="0"/>
              <a:buChar char="•"/>
            </a:pPr>
            <a:r>
              <a:rPr lang="en-US" sz="2000" u="sng" dirty="0">
                <a:latin typeface="Lub Dub Medium" panose="020B0603030403020204" pitchFamily="34" charset="0"/>
              </a:rPr>
              <a:t>Mechanistic features that are emphasized</a:t>
            </a:r>
            <a:r>
              <a:rPr lang="en-US" sz="2000" dirty="0">
                <a:latin typeface="Lub Dub Medium" panose="020B0603030403020204" pitchFamily="34" charset="0"/>
              </a:rPr>
              <a:t>: </a:t>
            </a:r>
          </a:p>
          <a:p>
            <a:pPr marL="800100" lvl="1" indent="-342900">
              <a:buFont typeface="Arial" panose="020B0604020202020204" pitchFamily="34" charset="0"/>
              <a:buChar char="•"/>
            </a:pPr>
            <a:r>
              <a:rPr lang="en-US" sz="2000" dirty="0">
                <a:latin typeface="Lub Dub Medium" panose="020B0603030403020204" pitchFamily="34" charset="0"/>
              </a:rPr>
              <a:t>Circulating factors rendering the brain vulnerable to vascular injury.</a:t>
            </a:r>
          </a:p>
          <a:p>
            <a:pPr marL="800100" lvl="1" indent="-342900">
              <a:buFont typeface="Arial" panose="020B0604020202020204" pitchFamily="34" charset="0"/>
              <a:buChar char="•"/>
            </a:pPr>
            <a:r>
              <a:rPr lang="en-US" sz="2000" dirty="0">
                <a:latin typeface="Lub Dub Medium" panose="020B0603030403020204" pitchFamily="34" charset="0"/>
              </a:rPr>
              <a:t>Opportunities for repair, recovery, resilience and resistance to </a:t>
            </a:r>
          </a:p>
          <a:p>
            <a:r>
              <a:rPr lang="en-US" sz="2000" dirty="0">
                <a:latin typeface="Lub Dub Medium" panose="020B0603030403020204" pitchFamily="34" charset="0"/>
              </a:rPr>
              <a:t>	vascular-mediated injury as potential avenues for prevention and treatment for </a:t>
            </a:r>
          </a:p>
          <a:p>
            <a:r>
              <a:rPr lang="en-US" sz="2000" dirty="0">
                <a:latin typeface="Lub Dub Medium" panose="020B0603030403020204" pitchFamily="34" charset="0"/>
              </a:rPr>
              <a:t>	preservation of brain health across the lifespan. </a:t>
            </a:r>
          </a:p>
        </p:txBody>
      </p:sp>
    </p:spTree>
    <p:extLst>
      <p:ext uri="{BB962C8B-B14F-4D97-AF65-F5344CB8AC3E}">
        <p14:creationId xmlns:p14="http://schemas.microsoft.com/office/powerpoint/2010/main" val="155027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889A-C4FF-C593-AA84-DF895B831E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A65EF3-00ED-90C1-B785-B3FD2D5F047C}"/>
              </a:ext>
            </a:extLst>
          </p:cNvPr>
          <p:cNvSpPr>
            <a:spLocks noGrp="1"/>
          </p:cNvSpPr>
          <p:nvPr>
            <p:ph type="ctrTitle"/>
          </p:nvPr>
        </p:nvSpPr>
        <p:spPr/>
        <p:txBody>
          <a:bodyPr>
            <a:normAutofit/>
          </a:bodyPr>
          <a:lstStyle/>
          <a:p>
            <a:r>
              <a:rPr lang="en-US" sz="2800" dirty="0"/>
              <a:t>Since the Last AHA Guidance Statement in 2011 on this topic, there have been a number of Clinically-focused statements published on the prevention of cognitive impairment and dementia the next few slides gives a summary of the literature</a:t>
            </a:r>
          </a:p>
        </p:txBody>
      </p:sp>
    </p:spTree>
    <p:extLst>
      <p:ext uri="{BB962C8B-B14F-4D97-AF65-F5344CB8AC3E}">
        <p14:creationId xmlns:p14="http://schemas.microsoft.com/office/powerpoint/2010/main" val="297018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C690-D166-02FF-237E-6DE62755AD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934054-8A05-0118-36E3-1904C4B217CD}"/>
              </a:ext>
            </a:extLst>
          </p:cNvPr>
          <p:cNvSpPr>
            <a:spLocks noGrp="1"/>
          </p:cNvSpPr>
          <p:nvPr>
            <p:ph type="title"/>
          </p:nvPr>
        </p:nvSpPr>
        <p:spPr>
          <a:xfrm>
            <a:off x="838200" y="781622"/>
            <a:ext cx="10515600" cy="559408"/>
          </a:xfrm>
        </p:spPr>
        <p:txBody>
          <a:bodyPr>
            <a:noAutofit/>
          </a:bodyPr>
          <a:lstStyle/>
          <a:p>
            <a:r>
              <a:rPr lang="en-US" sz="2400" dirty="0"/>
              <a:t>Figure 1. Evolution of select U.S. Consensus or guidance statements for the prevention of cognitive impairment and dementia (2010–2025).</a:t>
            </a:r>
          </a:p>
        </p:txBody>
      </p:sp>
      <p:pic>
        <p:nvPicPr>
          <p:cNvPr id="5" name="Picture 4">
            <a:extLst>
              <a:ext uri="{FF2B5EF4-FFF2-40B4-BE49-F238E27FC236}">
                <a16:creationId xmlns:a16="http://schemas.microsoft.com/office/drawing/2014/main" id="{9685D1A1-1362-211A-1F67-2EAD216022BF}"/>
              </a:ext>
            </a:extLst>
          </p:cNvPr>
          <p:cNvPicPr>
            <a:picLocks noChangeAspect="1"/>
          </p:cNvPicPr>
          <p:nvPr/>
        </p:nvPicPr>
        <p:blipFill>
          <a:blip r:embed="rId2"/>
          <a:stretch>
            <a:fillRect/>
          </a:stretch>
        </p:blipFill>
        <p:spPr>
          <a:xfrm>
            <a:off x="1459204" y="1243458"/>
            <a:ext cx="8595360" cy="4553216"/>
          </a:xfrm>
          <a:prstGeom prst="rect">
            <a:avLst/>
          </a:prstGeom>
        </p:spPr>
      </p:pic>
    </p:spTree>
    <p:extLst>
      <p:ext uri="{BB962C8B-B14F-4D97-AF65-F5344CB8AC3E}">
        <p14:creationId xmlns:p14="http://schemas.microsoft.com/office/powerpoint/2010/main" val="81858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9BE2-0D71-B3DB-D4DF-122DE0DF32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2A8DFB-CE81-4586-E362-C0DD0F099D08}"/>
              </a:ext>
            </a:extLst>
          </p:cNvPr>
          <p:cNvSpPr>
            <a:spLocks noGrp="1"/>
          </p:cNvSpPr>
          <p:nvPr>
            <p:ph type="title"/>
          </p:nvPr>
        </p:nvSpPr>
        <p:spPr>
          <a:xfrm>
            <a:off x="923041" y="706130"/>
            <a:ext cx="10515600" cy="559408"/>
          </a:xfrm>
        </p:spPr>
        <p:txBody>
          <a:bodyPr>
            <a:normAutofit/>
          </a:bodyPr>
          <a:lstStyle/>
          <a:p>
            <a:r>
              <a:rPr lang="en-US" dirty="0"/>
              <a:t>Figure 1 (continued)</a:t>
            </a:r>
          </a:p>
        </p:txBody>
      </p:sp>
      <p:pic>
        <p:nvPicPr>
          <p:cNvPr id="5" name="Picture 4">
            <a:extLst>
              <a:ext uri="{FF2B5EF4-FFF2-40B4-BE49-F238E27FC236}">
                <a16:creationId xmlns:a16="http://schemas.microsoft.com/office/drawing/2014/main" id="{92C2B63E-90D1-6D2E-3A55-1181B1180B1B}"/>
              </a:ext>
            </a:extLst>
          </p:cNvPr>
          <p:cNvPicPr>
            <a:picLocks noChangeAspect="1"/>
          </p:cNvPicPr>
          <p:nvPr/>
        </p:nvPicPr>
        <p:blipFill>
          <a:blip r:embed="rId2"/>
          <a:stretch>
            <a:fillRect/>
          </a:stretch>
        </p:blipFill>
        <p:spPr>
          <a:xfrm>
            <a:off x="687370" y="1761052"/>
            <a:ext cx="10241280" cy="3335895"/>
          </a:xfrm>
          <a:prstGeom prst="rect">
            <a:avLst/>
          </a:prstGeom>
        </p:spPr>
      </p:pic>
    </p:spTree>
    <p:extLst>
      <p:ext uri="{BB962C8B-B14F-4D97-AF65-F5344CB8AC3E}">
        <p14:creationId xmlns:p14="http://schemas.microsoft.com/office/powerpoint/2010/main" val="2385087094"/>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210B43A-2868-42EF-AF81-26E32FEC63F3}"/>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7B2DB5BF-BD3B-4458-B612-7D97EA94A65A}"/>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1195A086-3318-4898-9796-81A3692F38C2}"/>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359DB752-9AA3-49F3-89D7-9D190088A3C7}"/>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0950B76-F091-4A43-9559-54538F4D99DC}"/>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528ABFE-A64F-4266-B7DD-F10CEDF5D9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f4f22ede-e726-4d3d-b195-8dfd25ae0d91" ContentTypeId="0x01" PreviousValue="false"/>
</file>

<file path=customXml/itemProps1.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2.xml><?xml version="1.0" encoding="utf-8"?>
<ds:datastoreItem xmlns:ds="http://schemas.openxmlformats.org/officeDocument/2006/customXml" ds:itemID="{D0EEB463-A4E7-4941-98A7-D9A46CFB50CE}">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8037a7d-fd1a-4270-bbfc-87b485c7ab3a"/>
    <ds:schemaRef ds:uri="64940433-79d5-41bc-a35f-464b2f72126e"/>
    <ds:schemaRef ds:uri="http://schemas.microsoft.com/office/2006/documentManagement/types"/>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EDB0317-E6D9-49E3-8177-0DA8F54868A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New logo slide template</Template>
  <TotalTime>675</TotalTime>
  <Words>2969</Words>
  <Application>Microsoft Office PowerPoint</Application>
  <PresentationFormat>Widescreen</PresentationFormat>
  <Paragraphs>238</Paragraphs>
  <Slides>44</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44</vt:i4>
      </vt:variant>
    </vt:vector>
  </HeadingPairs>
  <TitlesOfParts>
    <vt:vector size="54" baseType="lpstr">
      <vt:lpstr>Arial</vt:lpstr>
      <vt:lpstr>Calibri</vt:lpstr>
      <vt:lpstr>Lub Dub</vt:lpstr>
      <vt:lpstr>Lub Dub Medium</vt:lpstr>
      <vt:lpstr>AHA titles</vt:lpstr>
      <vt:lpstr>AHA text 01</vt:lpstr>
      <vt:lpstr>AHA text 02</vt:lpstr>
      <vt:lpstr>AHA text 03</vt:lpstr>
      <vt:lpstr>AHA text 04</vt:lpstr>
      <vt:lpstr>1_AHA text 04</vt:lpstr>
      <vt:lpstr>PowerPoint Presentation</vt:lpstr>
      <vt:lpstr>  Link:  https://www.ahajournals.org/doi/10.1161/STR.0000000000000524   Key words included in the article: Brain; cerebral circulation ;cognition; dementia; neurodegeneration diseases; vascular health   Citation:   Sorond FA, Gorelick PB, Bae H-J, Carmichael ST, Greenberg SM, Hinman JD, Iadecola C, Iruela-Arispe ML, Leonard A, Valdes E, Waddy SP; on behalf of the American Heart Association Stroke Council; Council on Cardiovascular Surgery and Anesthesia; and Council on Lifelong Congenital Heart Disease and Heart Health in the Young. Vascular contributions to cognitive impairment and brain health: clinical update and mechanistic considerations: a scientific statement from the American Heart Association. Stroke. Published online May 26, 2026. doi: 10.1161/STR.0000000000000524</vt:lpstr>
      <vt:lpstr>    This slide set was developed by Philip B. Gorelick, MD MPH,  under the Auspices of the AHA stroke council  Scientific &amp; Clinical Education Lifelong Learning (SCILL)/professional education Committee    </vt:lpstr>
      <vt:lpstr>Purpose of this AHA Scientific Statement:  Provides an Update oN Vascular Contributions to Cognitive Impairment and Brain Health </vt:lpstr>
      <vt:lpstr>Background </vt:lpstr>
      <vt:lpstr>Background</vt:lpstr>
      <vt:lpstr>Since the Last AHA Guidance Statement in 2011 on this topic, there have been a number of Clinically-focused statements published on the prevention of cognitive impairment and dementia the next few slides gives a summary of the literature</vt:lpstr>
      <vt:lpstr>Figure 1. Evolution of select U.S. Consensus or guidance statements for the prevention of cognitive impairment and dementia (2010–2025).</vt:lpstr>
      <vt:lpstr>Figure 1 (continued)</vt:lpstr>
      <vt:lpstr>Figure 1 (Continued)</vt:lpstr>
      <vt:lpstr>Definitions of Core Concepts &amp; Themes in 2026 AHA Scientific Statement on Vascular Contributions to Cognitive Impairment &amp; Brain Health  </vt:lpstr>
      <vt:lpstr>     Definitions of Core Concepts &amp; Themes</vt:lpstr>
      <vt:lpstr>Definitions of Core Concepts &amp; Themes (continued)</vt:lpstr>
      <vt:lpstr>Clinical Update </vt:lpstr>
      <vt:lpstr>Clinical Update Highlights: Vascular Risk Factors (VRFs)</vt:lpstr>
      <vt:lpstr>Clinical Update Highlights: Vascular Risk Factors (Continued)</vt:lpstr>
      <vt:lpstr>Clinical Update Highlights: Vascular Risk Factors (continued)</vt:lpstr>
      <vt:lpstr> Clinical Update Highlights: Multi-domain Interventions</vt:lpstr>
      <vt:lpstr>Clinical Update Highlights: Multidomain Interventions (continued)</vt:lpstr>
      <vt:lpstr>Clinical Update Highlights: Multidomain Interventions (continued)</vt:lpstr>
      <vt:lpstr>Select Clinical Update References</vt:lpstr>
      <vt:lpstr>Clinical Update Highlights: Select Clinical Update References (continued)</vt:lpstr>
      <vt:lpstr>Mechanisms </vt:lpstr>
      <vt:lpstr>Mechanistic Landscape: Introduction</vt:lpstr>
      <vt:lpstr>Mechanistic Landscape:  Conceptual diagram of vascular contributions to age-related cognitive decline and worsening brain health</vt:lpstr>
      <vt:lpstr>    Mechanistic Landscape: Conceptual diagram of vascular contributions to age-related cognitive decline and worsening brain health (Continued).</vt:lpstr>
      <vt:lpstr>      Mechanistic Landscape: Conceptual diagram of vascular contributions to age-related cognitive decline and worsening brain health (Continued).</vt:lpstr>
      <vt:lpstr>Mechanistic Landscape: Conceptual diagram of vascular contributions to age-related cognitive decline and worsening brain health: Legend </vt:lpstr>
      <vt:lpstr>Mechanistic Landscape: Major Mechanisms of Injury</vt:lpstr>
      <vt:lpstr>PowerPoint Presentation</vt:lpstr>
      <vt:lpstr>Table 1 (continued)</vt:lpstr>
      <vt:lpstr>PowerPoint Presentation</vt:lpstr>
      <vt:lpstr>PowerPoint Presentation</vt:lpstr>
      <vt:lpstr>Mechanistic Landscape: Impaired Developmental Repair and Recovery Processes with Aging</vt:lpstr>
      <vt:lpstr>Select Clinical Mechanistic References</vt:lpstr>
      <vt:lpstr>Role of Biomarkers </vt:lpstr>
      <vt:lpstr>Role of Biomarkers in VCID</vt:lpstr>
      <vt:lpstr> PREVENTION OF COGNITIVE IMPAIRMENT  AND MAINTENANCE OF BRAIN HEALTH </vt:lpstr>
      <vt:lpstr>PREVENTION OF COGNITIVE IMPAIRMENT &amp; MAINTENANCE OF BRAIN HEALTH</vt:lpstr>
      <vt:lpstr> Opportunities to Preserve Brain Health Based on Mechanistic Considerations</vt:lpstr>
      <vt:lpstr>Opportunities to Preserve Brain Health</vt:lpstr>
      <vt:lpstr>Conclusion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 B Gorelick</dc:creator>
  <cp:lastModifiedBy>Anne Leonard</cp:lastModifiedBy>
  <cp:revision>10</cp:revision>
  <cp:lastPrinted>2018-04-11T17:00:49Z</cp:lastPrinted>
  <dcterms:created xsi:type="dcterms:W3CDTF">2026-05-15T19:53:35Z</dcterms:created>
  <dcterms:modified xsi:type="dcterms:W3CDTF">2026-05-26T15:12:52Z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