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6.xml" ContentType="application/vnd.openxmlformats-officedocument.theme+xml"/>
  <Override PartName="/ppt/slideLayouts/slideLayout2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38" r:id="rId5"/>
    <p:sldMasterId id="2147483707" r:id="rId6"/>
    <p:sldMasterId id="2147483749" r:id="rId7"/>
    <p:sldMasterId id="2147483713" r:id="rId8"/>
    <p:sldMasterId id="2147483724" r:id="rId9"/>
    <p:sldMasterId id="2147483699" r:id="rId10"/>
  </p:sldMasterIdLst>
  <p:notesMasterIdLst>
    <p:notesMasterId r:id="rId109"/>
  </p:notesMasterIdLst>
  <p:handoutMasterIdLst>
    <p:handoutMasterId r:id="rId110"/>
  </p:handoutMasterIdLst>
  <p:sldIdLst>
    <p:sldId id="256"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385"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296" r:id="rId50"/>
    <p:sldId id="297" r:id="rId51"/>
    <p:sldId id="386" r:id="rId52"/>
    <p:sldId id="298" r:id="rId53"/>
    <p:sldId id="299" r:id="rId54"/>
    <p:sldId id="300" r:id="rId55"/>
    <p:sldId id="301" r:id="rId56"/>
    <p:sldId id="302" r:id="rId57"/>
    <p:sldId id="303" r:id="rId58"/>
    <p:sldId id="304" r:id="rId59"/>
    <p:sldId id="305" r:id="rId60"/>
    <p:sldId id="306" r:id="rId61"/>
    <p:sldId id="307" r:id="rId62"/>
    <p:sldId id="308" r:id="rId63"/>
    <p:sldId id="309" r:id="rId64"/>
    <p:sldId id="310" r:id="rId65"/>
    <p:sldId id="311" r:id="rId66"/>
    <p:sldId id="312" r:id="rId67"/>
    <p:sldId id="313" r:id="rId68"/>
    <p:sldId id="314" r:id="rId69"/>
    <p:sldId id="315" r:id="rId70"/>
    <p:sldId id="316" r:id="rId71"/>
    <p:sldId id="317" r:id="rId72"/>
    <p:sldId id="318" r:id="rId73"/>
    <p:sldId id="319" r:id="rId74"/>
    <p:sldId id="320" r:id="rId75"/>
    <p:sldId id="321" r:id="rId76"/>
    <p:sldId id="322" r:id="rId77"/>
    <p:sldId id="323" r:id="rId78"/>
    <p:sldId id="324" r:id="rId79"/>
    <p:sldId id="325" r:id="rId80"/>
    <p:sldId id="326" r:id="rId81"/>
    <p:sldId id="327" r:id="rId82"/>
    <p:sldId id="387" r:id="rId83"/>
    <p:sldId id="328" r:id="rId84"/>
    <p:sldId id="329" r:id="rId85"/>
    <p:sldId id="330" r:id="rId86"/>
    <p:sldId id="331" r:id="rId87"/>
    <p:sldId id="332" r:id="rId88"/>
    <p:sldId id="333" r:id="rId89"/>
    <p:sldId id="334" r:id="rId90"/>
    <p:sldId id="335" r:id="rId91"/>
    <p:sldId id="336" r:id="rId92"/>
    <p:sldId id="337" r:id="rId93"/>
    <p:sldId id="338" r:id="rId94"/>
    <p:sldId id="339" r:id="rId95"/>
    <p:sldId id="388" r:id="rId96"/>
    <p:sldId id="340" r:id="rId97"/>
    <p:sldId id="341" r:id="rId98"/>
    <p:sldId id="342" r:id="rId99"/>
    <p:sldId id="343" r:id="rId100"/>
    <p:sldId id="344" r:id="rId101"/>
    <p:sldId id="389" r:id="rId102"/>
    <p:sldId id="345" r:id="rId103"/>
    <p:sldId id="346" r:id="rId104"/>
    <p:sldId id="347" r:id="rId105"/>
    <p:sldId id="348" r:id="rId106"/>
    <p:sldId id="349" r:id="rId107"/>
    <p:sldId id="350" r:id="rId108"/>
  </p:sldIdLst>
  <p:sldSz cx="14630400" cy="8229600"/>
  <p:notesSz cx="14630400" cy="82296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306BB7B-998B-1FC6-9A03-610AFD25B3C7}" name="Thomas Getchius" initials="TG" userId="S::thomas.getchius@heart.org::ef367eb1-48a1-47b5-860c-f37bfabd7e55" providerId="AD"/>
  <p188:author id="{6D0C94C9-3ED9-601F-1CD0-5C44CAA20D68}" name="Tanisha Gitchuway" initials="TG" userId="S::Tanisha.Gitchuway@heart.org::42b79c91-3176-4347-9e44-a48c4756fc7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adhika Rajgopal Singh" initials="RRS" lastIdx="28" clrIdx="0">
    <p:extLst>
      <p:ext uri="{19B8F6BF-5375-455C-9EA6-DF929625EA0E}">
        <p15:presenceInfo xmlns:p15="http://schemas.microsoft.com/office/powerpoint/2012/main" userId="S::Radhika.Rajgopal.Sin@heart.org::f3491993-44fe-4855-881d-9e0aa5f756d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9BC2"/>
    <a:srgbClr val="FFDA68"/>
    <a:srgbClr val="C4D9F0"/>
    <a:srgbClr val="FAA74B"/>
    <a:srgbClr val="065D93"/>
    <a:srgbClr val="FF7F7F"/>
    <a:srgbClr val="8A8B8A"/>
    <a:srgbClr val="636466"/>
    <a:srgbClr val="C10E21"/>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BF123F-27AB-09DE-2AE1-1B206A734CC2}" v="32" dt="2026-02-12T15:40:05.449"/>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9" autoAdjust="0"/>
    <p:restoredTop sz="85169" autoAdjust="0"/>
  </p:normalViewPr>
  <p:slideViewPr>
    <p:cSldViewPr>
      <p:cViewPr varScale="1">
        <p:scale>
          <a:sx n="76" d="100"/>
          <a:sy n="76" d="100"/>
        </p:scale>
        <p:origin x="1176" y="84"/>
      </p:cViewPr>
      <p:guideLst/>
    </p:cSldViewPr>
  </p:slideViewPr>
  <p:notesTextViewPr>
    <p:cViewPr>
      <p:scale>
        <a:sx n="1" d="1"/>
        <a:sy n="1" d="1"/>
      </p:scale>
      <p:origin x="0" y="0"/>
    </p:cViewPr>
  </p:notesTextViewPr>
  <p:notesViewPr>
    <p:cSldViewPr>
      <p:cViewPr varScale="1">
        <p:scale>
          <a:sx n="97" d="100"/>
          <a:sy n="97" d="100"/>
        </p:scale>
        <p:origin x="978"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117" Type="http://schemas.microsoft.com/office/2015/10/relationships/revisionInfo" Target="revisionInfo.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slide" Target="slides/slide74.xml"/><Relationship Id="rId89" Type="http://schemas.openxmlformats.org/officeDocument/2006/relationships/slide" Target="slides/slide79.xml"/><Relationship Id="rId112" Type="http://schemas.openxmlformats.org/officeDocument/2006/relationships/presProps" Target="presProps.xml"/><Relationship Id="rId16" Type="http://schemas.openxmlformats.org/officeDocument/2006/relationships/slide" Target="slides/slide6.xml"/><Relationship Id="rId107" Type="http://schemas.openxmlformats.org/officeDocument/2006/relationships/slide" Target="slides/slide97.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102" Type="http://schemas.openxmlformats.org/officeDocument/2006/relationships/slide" Target="slides/slide92.xml"/><Relationship Id="rId5" Type="http://schemas.openxmlformats.org/officeDocument/2006/relationships/slideMaster" Target="slideMasters/slideMaster2.xml"/><Relationship Id="rId90" Type="http://schemas.openxmlformats.org/officeDocument/2006/relationships/slide" Target="slides/slide80.xml"/><Relationship Id="rId95" Type="http://schemas.openxmlformats.org/officeDocument/2006/relationships/slide" Target="slides/slide85.xml"/><Relationship Id="rId22" Type="http://schemas.openxmlformats.org/officeDocument/2006/relationships/slide" Target="slides/slide12.xml"/><Relationship Id="rId27" Type="http://schemas.openxmlformats.org/officeDocument/2006/relationships/slide" Target="slides/slide17.xml"/><Relationship Id="rId43" Type="http://schemas.openxmlformats.org/officeDocument/2006/relationships/slide" Target="slides/slide33.xml"/><Relationship Id="rId48" Type="http://schemas.openxmlformats.org/officeDocument/2006/relationships/slide" Target="slides/slide38.xml"/><Relationship Id="rId64" Type="http://schemas.openxmlformats.org/officeDocument/2006/relationships/slide" Target="slides/slide54.xml"/><Relationship Id="rId69" Type="http://schemas.openxmlformats.org/officeDocument/2006/relationships/slide" Target="slides/slide59.xml"/><Relationship Id="rId113" Type="http://schemas.openxmlformats.org/officeDocument/2006/relationships/viewProps" Target="viewProps.xml"/><Relationship Id="rId118" Type="http://schemas.microsoft.com/office/2018/10/relationships/authors" Target="authors.xml"/><Relationship Id="rId80" Type="http://schemas.openxmlformats.org/officeDocument/2006/relationships/slide" Target="slides/slide70.xml"/><Relationship Id="rId85" Type="http://schemas.openxmlformats.org/officeDocument/2006/relationships/slide" Target="slides/slide75.xml"/><Relationship Id="rId12" Type="http://schemas.openxmlformats.org/officeDocument/2006/relationships/slide" Target="slides/slide2.xml"/><Relationship Id="rId17" Type="http://schemas.openxmlformats.org/officeDocument/2006/relationships/slide" Target="slides/slide7.xml"/><Relationship Id="rId33" Type="http://schemas.openxmlformats.org/officeDocument/2006/relationships/slide" Target="slides/slide23.xml"/><Relationship Id="rId38" Type="http://schemas.openxmlformats.org/officeDocument/2006/relationships/slide" Target="slides/slide28.xml"/><Relationship Id="rId59" Type="http://schemas.openxmlformats.org/officeDocument/2006/relationships/slide" Target="slides/slide49.xml"/><Relationship Id="rId103" Type="http://schemas.openxmlformats.org/officeDocument/2006/relationships/slide" Target="slides/slide93.xml"/><Relationship Id="rId108" Type="http://schemas.openxmlformats.org/officeDocument/2006/relationships/slide" Target="slides/slide98.xml"/><Relationship Id="rId54" Type="http://schemas.openxmlformats.org/officeDocument/2006/relationships/slide" Target="slides/slide44.xml"/><Relationship Id="rId70" Type="http://schemas.openxmlformats.org/officeDocument/2006/relationships/slide" Target="slides/slide60.xml"/><Relationship Id="rId75" Type="http://schemas.openxmlformats.org/officeDocument/2006/relationships/slide" Target="slides/slide65.xml"/><Relationship Id="rId91" Type="http://schemas.openxmlformats.org/officeDocument/2006/relationships/slide" Target="slides/slide81.xml"/><Relationship Id="rId96" Type="http://schemas.openxmlformats.org/officeDocument/2006/relationships/slide" Target="slides/slide86.xml"/><Relationship Id="rId1" Type="http://schemas.openxmlformats.org/officeDocument/2006/relationships/customXml" Target="../customXml/item1.xml"/><Relationship Id="rId6" Type="http://schemas.openxmlformats.org/officeDocument/2006/relationships/slideMaster" Target="slideMasters/slideMaster3.xml"/><Relationship Id="rId23" Type="http://schemas.openxmlformats.org/officeDocument/2006/relationships/slide" Target="slides/slide13.xml"/><Relationship Id="rId28" Type="http://schemas.openxmlformats.org/officeDocument/2006/relationships/slide" Target="slides/slide18.xml"/><Relationship Id="rId49" Type="http://schemas.openxmlformats.org/officeDocument/2006/relationships/slide" Target="slides/slide39.xml"/><Relationship Id="rId114" Type="http://schemas.openxmlformats.org/officeDocument/2006/relationships/theme" Target="theme/theme1.xml"/><Relationship Id="rId10" Type="http://schemas.openxmlformats.org/officeDocument/2006/relationships/slideMaster" Target="slideMasters/slideMaster7.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slide" Target="slides/slide76.xml"/><Relationship Id="rId94" Type="http://schemas.openxmlformats.org/officeDocument/2006/relationships/slide" Target="slides/slide84.xml"/><Relationship Id="rId99" Type="http://schemas.openxmlformats.org/officeDocument/2006/relationships/slide" Target="slides/slide89.xml"/><Relationship Id="rId101" Type="http://schemas.openxmlformats.org/officeDocument/2006/relationships/slide" Target="slides/slide91.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109" Type="http://schemas.openxmlformats.org/officeDocument/2006/relationships/notesMaster" Target="notesMasters/notesMaster1.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slide" Target="slides/slide87.xml"/><Relationship Id="rId104" Type="http://schemas.openxmlformats.org/officeDocument/2006/relationships/slide" Target="slides/slide94.xml"/><Relationship Id="rId7" Type="http://schemas.openxmlformats.org/officeDocument/2006/relationships/slideMaster" Target="slideMasters/slideMaster4.xml"/><Relationship Id="rId71" Type="http://schemas.openxmlformats.org/officeDocument/2006/relationships/slide" Target="slides/slide61.xml"/><Relationship Id="rId92" Type="http://schemas.openxmlformats.org/officeDocument/2006/relationships/slide" Target="slides/slide82.xml"/><Relationship Id="rId2" Type="http://schemas.openxmlformats.org/officeDocument/2006/relationships/customXml" Target="../customXml/item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slide" Target="slides/slide77.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1.xml"/><Relationship Id="rId82" Type="http://schemas.openxmlformats.org/officeDocument/2006/relationships/slide" Target="slides/slide72.xml"/><Relationship Id="rId19" Type="http://schemas.openxmlformats.org/officeDocument/2006/relationships/slide" Target="slides/slide9.xml"/><Relationship Id="rId14" Type="http://schemas.openxmlformats.org/officeDocument/2006/relationships/slide" Target="slides/slide4.xml"/><Relationship Id="rId30" Type="http://schemas.openxmlformats.org/officeDocument/2006/relationships/slide" Target="slides/slide20.xml"/><Relationship Id="rId35" Type="http://schemas.openxmlformats.org/officeDocument/2006/relationships/slide" Target="slides/slide25.xml"/><Relationship Id="rId56" Type="http://schemas.openxmlformats.org/officeDocument/2006/relationships/slide" Target="slides/slide46.xml"/><Relationship Id="rId77" Type="http://schemas.openxmlformats.org/officeDocument/2006/relationships/slide" Target="slides/slide67.xml"/><Relationship Id="rId100" Type="http://schemas.openxmlformats.org/officeDocument/2006/relationships/slide" Target="slides/slide90.xml"/><Relationship Id="rId105" Type="http://schemas.openxmlformats.org/officeDocument/2006/relationships/slide" Target="slides/slide95.xml"/><Relationship Id="rId8" Type="http://schemas.openxmlformats.org/officeDocument/2006/relationships/slideMaster" Target="slideMasters/slideMaster5.xml"/><Relationship Id="rId51" Type="http://schemas.openxmlformats.org/officeDocument/2006/relationships/slide" Target="slides/slide41.xml"/><Relationship Id="rId72" Type="http://schemas.openxmlformats.org/officeDocument/2006/relationships/slide" Target="slides/slide62.xml"/><Relationship Id="rId93" Type="http://schemas.openxmlformats.org/officeDocument/2006/relationships/slide" Target="slides/slide83.xml"/><Relationship Id="rId98" Type="http://schemas.openxmlformats.org/officeDocument/2006/relationships/slide" Target="slides/slide88.xml"/><Relationship Id="rId3" Type="http://schemas.openxmlformats.org/officeDocument/2006/relationships/customXml" Target="../customXml/item3.xml"/><Relationship Id="rId25" Type="http://schemas.openxmlformats.org/officeDocument/2006/relationships/slide" Target="slides/slide15.xml"/><Relationship Id="rId46" Type="http://schemas.openxmlformats.org/officeDocument/2006/relationships/slide" Target="slides/slide36.xml"/><Relationship Id="rId67" Type="http://schemas.openxmlformats.org/officeDocument/2006/relationships/slide" Target="slides/slide57.xml"/><Relationship Id="rId116" Type="http://schemas.microsoft.com/office/2016/11/relationships/changesInfo" Target="changesInfos/changesInfo1.xml"/><Relationship Id="rId20" Type="http://schemas.openxmlformats.org/officeDocument/2006/relationships/slide" Target="slides/slide10.xml"/><Relationship Id="rId41" Type="http://schemas.openxmlformats.org/officeDocument/2006/relationships/slide" Target="slides/slide31.xml"/><Relationship Id="rId62" Type="http://schemas.openxmlformats.org/officeDocument/2006/relationships/slide" Target="slides/slide52.xml"/><Relationship Id="rId83" Type="http://schemas.openxmlformats.org/officeDocument/2006/relationships/slide" Target="slides/slide73.xml"/><Relationship Id="rId88" Type="http://schemas.openxmlformats.org/officeDocument/2006/relationships/slide" Target="slides/slide78.xml"/><Relationship Id="rId111" Type="http://schemas.openxmlformats.org/officeDocument/2006/relationships/commentAuthors" Target="commentAuthors.xml"/><Relationship Id="rId15" Type="http://schemas.openxmlformats.org/officeDocument/2006/relationships/slide" Target="slides/slide5.xml"/><Relationship Id="rId36" Type="http://schemas.openxmlformats.org/officeDocument/2006/relationships/slide" Target="slides/slide26.xml"/><Relationship Id="rId57" Type="http://schemas.openxmlformats.org/officeDocument/2006/relationships/slide" Target="slides/slide47.xml"/><Relationship Id="rId106" Type="http://schemas.openxmlformats.org/officeDocument/2006/relationships/slide" Target="slides/slide9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nisha Gitchuway" userId="S::tanisha.gitchuway@heart.org::42b79c91-3176-4347-9e44-a48c4756fc73" providerId="AD" clId="Web-{029B82F9-1046-9263-5778-655A1F74AA99}"/>
    <pc:docChg chg="modSld">
      <pc:chgData name="Tanisha Gitchuway" userId="S::tanisha.gitchuway@heart.org::42b79c91-3176-4347-9e44-a48c4756fc73" providerId="AD" clId="Web-{029B82F9-1046-9263-5778-655A1F74AA99}" dt="2026-01-22T18:07:44.979" v="26" actId="20577"/>
      <pc:docMkLst>
        <pc:docMk/>
      </pc:docMkLst>
      <pc:sldChg chg="modSp">
        <pc:chgData name="Tanisha Gitchuway" userId="S::tanisha.gitchuway@heart.org::42b79c91-3176-4347-9e44-a48c4756fc73" providerId="AD" clId="Web-{029B82F9-1046-9263-5778-655A1F74AA99}" dt="2026-01-22T18:07:44.979" v="26" actId="20577"/>
        <pc:sldMkLst>
          <pc:docMk/>
          <pc:sldMk cId="1109741829" sldId="259"/>
        </pc:sldMkLst>
        <pc:spChg chg="mod">
          <ac:chgData name="Tanisha Gitchuway" userId="S::tanisha.gitchuway@heart.org::42b79c91-3176-4347-9e44-a48c4756fc73" providerId="AD" clId="Web-{029B82F9-1046-9263-5778-655A1F74AA99}" dt="2026-01-22T18:07:44.979" v="26" actId="20577"/>
          <ac:spMkLst>
            <pc:docMk/>
            <pc:sldMk cId="1109741829" sldId="259"/>
            <ac:spMk id="4" creationId="{134B80CF-89F1-F09B-13E0-126BBA032CED}"/>
          </ac:spMkLst>
        </pc:spChg>
      </pc:sldChg>
    </pc:docChg>
  </pc:docChgLst>
  <pc:docChgLst>
    <pc:chgData name="Tanisha Gitchuway" userId="S::tanisha.gitchuway@heart.org::42b79c91-3176-4347-9e44-a48c4756fc73" providerId="AD" clId="Web-{95BF123F-27AB-09DE-2AE1-1B206A734CC2}"/>
    <pc:docChg chg="modSld">
      <pc:chgData name="Tanisha Gitchuway" userId="S::tanisha.gitchuway@heart.org::42b79c91-3176-4347-9e44-a48c4756fc73" providerId="AD" clId="Web-{95BF123F-27AB-09DE-2AE1-1B206A734CC2}" dt="2026-02-12T15:40:05.230" v="19" actId="14100"/>
      <pc:docMkLst>
        <pc:docMk/>
      </pc:docMkLst>
      <pc:sldChg chg="modSp">
        <pc:chgData name="Tanisha Gitchuway" userId="S::tanisha.gitchuway@heart.org::42b79c91-3176-4347-9e44-a48c4756fc73" providerId="AD" clId="Web-{95BF123F-27AB-09DE-2AE1-1B206A734CC2}" dt="2026-02-12T15:40:05.230" v="19" actId="14100"/>
        <pc:sldMkLst>
          <pc:docMk/>
          <pc:sldMk cId="1736425782" sldId="256"/>
        </pc:sldMkLst>
        <pc:spChg chg="mod">
          <ac:chgData name="Tanisha Gitchuway" userId="S::tanisha.gitchuway@heart.org::42b79c91-3176-4347-9e44-a48c4756fc73" providerId="AD" clId="Web-{95BF123F-27AB-09DE-2AE1-1B206A734CC2}" dt="2026-02-12T15:40:05.230" v="19" actId="14100"/>
          <ac:spMkLst>
            <pc:docMk/>
            <pc:sldMk cId="1736425782" sldId="256"/>
            <ac:spMk id="3" creationId="{E9EE7001-92D8-0CE4-6253-BC8798FD2F68}"/>
          </ac:spMkLst>
        </pc:spChg>
        <pc:spChg chg="mod">
          <ac:chgData name="Tanisha Gitchuway" userId="S::tanisha.gitchuway@heart.org::42b79c91-3176-4347-9e44-a48c4756fc73" providerId="AD" clId="Web-{95BF123F-27AB-09DE-2AE1-1B206A734CC2}" dt="2026-02-12T15:39:26.715" v="4" actId="20577"/>
          <ac:spMkLst>
            <pc:docMk/>
            <pc:sldMk cId="1736425782" sldId="256"/>
            <ac:spMk id="6" creationId="{60A42F99-7224-4EEC-9E99-AB3C14B4DD6F}"/>
          </ac:spMkLst>
        </pc:spChg>
      </pc:sldChg>
    </pc:docChg>
  </pc:docChgLst>
  <pc:docChgLst>
    <pc:chgData name="Tanisha Gitchuway" userId="S::tanisha.gitchuway@heart.org::42b79c91-3176-4347-9e44-a48c4756fc73" providerId="AD" clId="Web-{FE70E42F-AE3F-8A4A-17CE-81569BAA63E1}"/>
    <pc:docChg chg="modSld">
      <pc:chgData name="Tanisha Gitchuway" userId="S::tanisha.gitchuway@heart.org::42b79c91-3176-4347-9e44-a48c4756fc73" providerId="AD" clId="Web-{FE70E42F-AE3F-8A4A-17CE-81569BAA63E1}" dt="2026-01-20T14:19:07.825" v="11" actId="1076"/>
      <pc:docMkLst>
        <pc:docMk/>
      </pc:docMkLst>
      <pc:sldChg chg="modSp">
        <pc:chgData name="Tanisha Gitchuway" userId="S::tanisha.gitchuway@heart.org::42b79c91-3176-4347-9e44-a48c4756fc73" providerId="AD" clId="Web-{FE70E42F-AE3F-8A4A-17CE-81569BAA63E1}" dt="2026-01-20T14:19:07.825" v="11" actId="1076"/>
        <pc:sldMkLst>
          <pc:docMk/>
          <pc:sldMk cId="1736425782" sldId="256"/>
        </pc:sldMkLst>
        <pc:spChg chg="mod">
          <ac:chgData name="Tanisha Gitchuway" userId="S::tanisha.gitchuway@heart.org::42b79c91-3176-4347-9e44-a48c4756fc73" providerId="AD" clId="Web-{FE70E42F-AE3F-8A4A-17CE-81569BAA63E1}" dt="2026-01-20T14:19:07.825" v="11" actId="1076"/>
          <ac:spMkLst>
            <pc:docMk/>
            <pc:sldMk cId="1736425782" sldId="256"/>
            <ac:spMk id="3" creationId="{E9EE7001-92D8-0CE4-6253-BC8798FD2F68}"/>
          </ac:spMkLst>
        </pc:spChg>
        <pc:spChg chg="mod">
          <ac:chgData name="Tanisha Gitchuway" userId="S::tanisha.gitchuway@heart.org::42b79c91-3176-4347-9e44-a48c4756fc73" providerId="AD" clId="Web-{FE70E42F-AE3F-8A4A-17CE-81569BAA63E1}" dt="2026-01-20T14:18:29.716" v="0" actId="20577"/>
          <ac:spMkLst>
            <pc:docMk/>
            <pc:sldMk cId="1736425782" sldId="256"/>
            <ac:spMk id="6" creationId="{60A42F99-7224-4EEC-9E99-AB3C14B4DD6F}"/>
          </ac:spMkLst>
        </pc:spChg>
      </pc:sldChg>
    </pc:docChg>
  </pc:docChgLst>
  <pc:docChgLst>
    <pc:chgData clId="Web-{FE70E42F-AE3F-8A4A-17CE-81569BAA63E1}"/>
    <pc:docChg chg="modSld">
      <pc:chgData name="" userId="" providerId="" clId="Web-{FE70E42F-AE3F-8A4A-17CE-81569BAA63E1}" dt="2026-01-20T14:18:13.075" v="0" actId="20577"/>
      <pc:docMkLst>
        <pc:docMk/>
      </pc:docMkLst>
      <pc:sldChg chg="modSp">
        <pc:chgData name="" userId="" providerId="" clId="Web-{FE70E42F-AE3F-8A4A-17CE-81569BAA63E1}" dt="2026-01-20T14:18:13.075" v="0" actId="20577"/>
        <pc:sldMkLst>
          <pc:docMk/>
          <pc:sldMk cId="1736425782" sldId="256"/>
        </pc:sldMkLst>
        <pc:spChg chg="mod">
          <ac:chgData name="" userId="" providerId="" clId="Web-{FE70E42F-AE3F-8A4A-17CE-81569BAA63E1}" dt="2026-01-20T14:18:13.075" v="0" actId="20577"/>
          <ac:spMkLst>
            <pc:docMk/>
            <pc:sldMk cId="1736425782" sldId="256"/>
            <ac:spMk id="6" creationId="{60A42F99-7224-4EEC-9E99-AB3C14B4DD6F}"/>
          </ac:spMkLst>
        </pc:spChg>
      </pc:sldChg>
    </pc:docChg>
  </pc:docChgLst>
  <pc:docChgLst>
    <pc:chgData name="Tanisha Gitchuway" userId="42b79c91-3176-4347-9e44-a48c4756fc73" providerId="ADAL" clId="{313577B6-8713-44BA-A704-7D5E6267A052}"/>
    <pc:docChg chg="modSld">
      <pc:chgData name="Tanisha Gitchuway" userId="42b79c91-3176-4347-9e44-a48c4756fc73" providerId="ADAL" clId="{313577B6-8713-44BA-A704-7D5E6267A052}" dt="2026-02-02T18:27:37.553" v="31" actId="20577"/>
      <pc:docMkLst>
        <pc:docMk/>
      </pc:docMkLst>
      <pc:sldChg chg="modSp mod">
        <pc:chgData name="Tanisha Gitchuway" userId="42b79c91-3176-4347-9e44-a48c4756fc73" providerId="ADAL" clId="{313577B6-8713-44BA-A704-7D5E6267A052}" dt="2026-02-02T18:09:14.269" v="12" actId="20577"/>
        <pc:sldMkLst>
          <pc:docMk/>
          <pc:sldMk cId="1736425782" sldId="256"/>
        </pc:sldMkLst>
        <pc:spChg chg="mod">
          <ac:chgData name="Tanisha Gitchuway" userId="42b79c91-3176-4347-9e44-a48c4756fc73" providerId="ADAL" clId="{313577B6-8713-44BA-A704-7D5E6267A052}" dt="2026-02-02T18:09:14.269" v="12" actId="20577"/>
          <ac:spMkLst>
            <pc:docMk/>
            <pc:sldMk cId="1736425782" sldId="256"/>
            <ac:spMk id="3" creationId="{E9EE7001-92D8-0CE4-6253-BC8798FD2F68}"/>
          </ac:spMkLst>
        </pc:spChg>
      </pc:sldChg>
      <pc:sldChg chg="modSp">
        <pc:chgData name="Tanisha Gitchuway" userId="42b79c91-3176-4347-9e44-a48c4756fc73" providerId="ADAL" clId="{313577B6-8713-44BA-A704-7D5E6267A052}" dt="2026-01-27T17:12:59.561" v="0" actId="14826"/>
        <pc:sldMkLst>
          <pc:docMk/>
          <pc:sldMk cId="2371175814" sldId="278"/>
        </pc:sldMkLst>
        <pc:picChg chg="mod">
          <ac:chgData name="Tanisha Gitchuway" userId="42b79c91-3176-4347-9e44-a48c4756fc73" providerId="ADAL" clId="{313577B6-8713-44BA-A704-7D5E6267A052}" dt="2026-01-27T17:12:59.561" v="0" actId="14826"/>
          <ac:picMkLst>
            <pc:docMk/>
            <pc:sldMk cId="2371175814" sldId="278"/>
            <ac:picMk id="3" creationId="{C4E8D6F6-608C-B4DE-88EE-5C2B709116BA}"/>
          </ac:picMkLst>
        </pc:picChg>
      </pc:sldChg>
      <pc:sldChg chg="modSp">
        <pc:chgData name="Tanisha Gitchuway" userId="42b79c91-3176-4347-9e44-a48c4756fc73" providerId="ADAL" clId="{313577B6-8713-44BA-A704-7D5E6267A052}" dt="2026-01-27T17:13:16.208" v="1" actId="14826"/>
        <pc:sldMkLst>
          <pc:docMk/>
          <pc:sldMk cId="48592302" sldId="286"/>
        </pc:sldMkLst>
        <pc:picChg chg="mod">
          <ac:chgData name="Tanisha Gitchuway" userId="42b79c91-3176-4347-9e44-a48c4756fc73" providerId="ADAL" clId="{313577B6-8713-44BA-A704-7D5E6267A052}" dt="2026-01-27T17:13:16.208" v="1" actId="14826"/>
          <ac:picMkLst>
            <pc:docMk/>
            <pc:sldMk cId="48592302" sldId="286"/>
            <ac:picMk id="2" creationId="{D5796DC0-B473-F0D0-A105-0D68B5561478}"/>
          </ac:picMkLst>
        </pc:picChg>
      </pc:sldChg>
      <pc:sldChg chg="modSp">
        <pc:chgData name="Tanisha Gitchuway" userId="42b79c91-3176-4347-9e44-a48c4756fc73" providerId="ADAL" clId="{313577B6-8713-44BA-A704-7D5E6267A052}" dt="2026-01-27T17:13:32.829" v="2" actId="14826"/>
        <pc:sldMkLst>
          <pc:docMk/>
          <pc:sldMk cId="1787871001" sldId="298"/>
        </pc:sldMkLst>
        <pc:picChg chg="mod">
          <ac:chgData name="Tanisha Gitchuway" userId="42b79c91-3176-4347-9e44-a48c4756fc73" providerId="ADAL" clId="{313577B6-8713-44BA-A704-7D5E6267A052}" dt="2026-01-27T17:13:32.829" v="2" actId="14826"/>
          <ac:picMkLst>
            <pc:docMk/>
            <pc:sldMk cId="1787871001" sldId="298"/>
            <ac:picMk id="3" creationId="{8919B0D5-3C1D-7534-ADF5-6857723E4E72}"/>
          </ac:picMkLst>
        </pc:picChg>
      </pc:sldChg>
      <pc:sldChg chg="modSp">
        <pc:chgData name="Tanisha Gitchuway" userId="42b79c91-3176-4347-9e44-a48c4756fc73" providerId="ADAL" clId="{313577B6-8713-44BA-A704-7D5E6267A052}" dt="2026-01-27T17:13:43.989" v="3" actId="14826"/>
        <pc:sldMkLst>
          <pc:docMk/>
          <pc:sldMk cId="2684948399" sldId="303"/>
        </pc:sldMkLst>
        <pc:picChg chg="mod">
          <ac:chgData name="Tanisha Gitchuway" userId="42b79c91-3176-4347-9e44-a48c4756fc73" providerId="ADAL" clId="{313577B6-8713-44BA-A704-7D5E6267A052}" dt="2026-01-27T17:13:43.989" v="3" actId="14826"/>
          <ac:picMkLst>
            <pc:docMk/>
            <pc:sldMk cId="2684948399" sldId="303"/>
            <ac:picMk id="6" creationId="{573C5BB9-4DE9-FA2C-97A1-B61B37FF125B}"/>
          </ac:picMkLst>
        </pc:picChg>
      </pc:sldChg>
      <pc:sldChg chg="modSp">
        <pc:chgData name="Tanisha Gitchuway" userId="42b79c91-3176-4347-9e44-a48c4756fc73" providerId="ADAL" clId="{313577B6-8713-44BA-A704-7D5E6267A052}" dt="2026-01-27T17:13:51.988" v="4" actId="14826"/>
        <pc:sldMkLst>
          <pc:docMk/>
          <pc:sldMk cId="3300913083" sldId="304"/>
        </pc:sldMkLst>
        <pc:picChg chg="mod">
          <ac:chgData name="Tanisha Gitchuway" userId="42b79c91-3176-4347-9e44-a48c4756fc73" providerId="ADAL" clId="{313577B6-8713-44BA-A704-7D5E6267A052}" dt="2026-01-27T17:13:51.988" v="4" actId="14826"/>
          <ac:picMkLst>
            <pc:docMk/>
            <pc:sldMk cId="3300913083" sldId="304"/>
            <ac:picMk id="7" creationId="{4A5FE3E5-D993-6F53-DC95-FF68AB94D292}"/>
          </ac:picMkLst>
        </pc:picChg>
      </pc:sldChg>
      <pc:sldChg chg="modSp">
        <pc:chgData name="Tanisha Gitchuway" userId="42b79c91-3176-4347-9e44-a48c4756fc73" providerId="ADAL" clId="{313577B6-8713-44BA-A704-7D5E6267A052}" dt="2026-01-27T17:14:00.536" v="5" actId="14826"/>
        <pc:sldMkLst>
          <pc:docMk/>
          <pc:sldMk cId="3485932965" sldId="305"/>
        </pc:sldMkLst>
        <pc:picChg chg="mod">
          <ac:chgData name="Tanisha Gitchuway" userId="42b79c91-3176-4347-9e44-a48c4756fc73" providerId="ADAL" clId="{313577B6-8713-44BA-A704-7D5E6267A052}" dt="2026-01-27T17:14:00.536" v="5" actId="14826"/>
          <ac:picMkLst>
            <pc:docMk/>
            <pc:sldMk cId="3485932965" sldId="305"/>
            <ac:picMk id="3" creationId="{1455126F-2AA7-A4D2-EC7A-900729C80129}"/>
          </ac:picMkLst>
        </pc:picChg>
      </pc:sldChg>
      <pc:sldChg chg="modSp">
        <pc:chgData name="Tanisha Gitchuway" userId="42b79c91-3176-4347-9e44-a48c4756fc73" providerId="ADAL" clId="{313577B6-8713-44BA-A704-7D5E6267A052}" dt="2026-01-27T17:14:26.460" v="6" actId="14826"/>
        <pc:sldMkLst>
          <pc:docMk/>
          <pc:sldMk cId="3659370188" sldId="342"/>
        </pc:sldMkLst>
        <pc:picChg chg="mod">
          <ac:chgData name="Tanisha Gitchuway" userId="42b79c91-3176-4347-9e44-a48c4756fc73" providerId="ADAL" clId="{313577B6-8713-44BA-A704-7D5E6267A052}" dt="2026-01-27T17:14:26.460" v="6" actId="14826"/>
          <ac:picMkLst>
            <pc:docMk/>
            <pc:sldMk cId="3659370188" sldId="342"/>
            <ac:picMk id="3" creationId="{820EFA4D-14DF-E244-571D-2211ED337CE6}"/>
          </ac:picMkLst>
        </pc:picChg>
      </pc:sldChg>
      <pc:sldChg chg="modSp mod">
        <pc:chgData name="Tanisha Gitchuway" userId="42b79c91-3176-4347-9e44-a48c4756fc73" providerId="ADAL" clId="{313577B6-8713-44BA-A704-7D5E6267A052}" dt="2026-02-02T18:27:37.553" v="31" actId="20577"/>
        <pc:sldMkLst>
          <pc:docMk/>
          <pc:sldMk cId="676756309" sldId="343"/>
        </pc:sldMkLst>
        <pc:spChg chg="mod">
          <ac:chgData name="Tanisha Gitchuway" userId="42b79c91-3176-4347-9e44-a48c4756fc73" providerId="ADAL" clId="{313577B6-8713-44BA-A704-7D5E6267A052}" dt="2026-02-02T18:27:25.233" v="22" actId="1076"/>
          <ac:spMkLst>
            <pc:docMk/>
            <pc:sldMk cId="676756309" sldId="343"/>
            <ac:spMk id="5" creationId="{D61361B9-30C9-6771-691B-2332D7300B43}"/>
          </ac:spMkLst>
        </pc:spChg>
        <pc:spChg chg="mod">
          <ac:chgData name="Tanisha Gitchuway" userId="42b79c91-3176-4347-9e44-a48c4756fc73" providerId="ADAL" clId="{313577B6-8713-44BA-A704-7D5E6267A052}" dt="2026-02-02T18:27:32.535" v="23" actId="1076"/>
          <ac:spMkLst>
            <pc:docMk/>
            <pc:sldMk cId="676756309" sldId="343"/>
            <ac:spMk id="7" creationId="{F49E104B-1ECD-9AC3-B1CA-42D6406D352A}"/>
          </ac:spMkLst>
        </pc:spChg>
        <pc:spChg chg="mod">
          <ac:chgData name="Tanisha Gitchuway" userId="42b79c91-3176-4347-9e44-a48c4756fc73" providerId="ADAL" clId="{313577B6-8713-44BA-A704-7D5E6267A052}" dt="2026-02-02T18:27:37.553" v="31" actId="20577"/>
          <ac:spMkLst>
            <pc:docMk/>
            <pc:sldMk cId="676756309" sldId="343"/>
            <ac:spMk id="9" creationId="{04AFD612-A940-9B42-C1A9-D9EC5761AFA3}"/>
          </ac:spMkLst>
        </pc:spChg>
        <pc:picChg chg="mod">
          <ac:chgData name="Tanisha Gitchuway" userId="42b79c91-3176-4347-9e44-a48c4756fc73" providerId="ADAL" clId="{313577B6-8713-44BA-A704-7D5E6267A052}" dt="2026-01-27T17:14:36.043" v="7" actId="14826"/>
          <ac:picMkLst>
            <pc:docMk/>
            <pc:sldMk cId="676756309" sldId="343"/>
            <ac:picMk id="3" creationId="{B7A22E4B-3D30-64A2-3591-06AE72923307}"/>
          </ac:picMkLst>
        </pc:picChg>
      </pc:sldChg>
      <pc:sldChg chg="modSp">
        <pc:chgData name="Tanisha Gitchuway" userId="42b79c91-3176-4347-9e44-a48c4756fc73" providerId="ADAL" clId="{313577B6-8713-44BA-A704-7D5E6267A052}" dt="2026-01-27T17:15:08.143" v="8" actId="14826"/>
        <pc:sldMkLst>
          <pc:docMk/>
          <pc:sldMk cId="2547052915" sldId="344"/>
        </pc:sldMkLst>
        <pc:picChg chg="mod">
          <ac:chgData name="Tanisha Gitchuway" userId="42b79c91-3176-4347-9e44-a48c4756fc73" providerId="ADAL" clId="{313577B6-8713-44BA-A704-7D5E6267A052}" dt="2026-01-27T17:15:08.143" v="8" actId="14826"/>
          <ac:picMkLst>
            <pc:docMk/>
            <pc:sldMk cId="2547052915" sldId="344"/>
            <ac:picMk id="7" creationId="{7E346D90-A1C3-9093-C115-CCE04CCFF8A3}"/>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A98C9C6-BC80-4455-9D56-CFCA1805A81D}"/>
              </a:ext>
            </a:extLst>
          </p:cNvPr>
          <p:cNvSpPr>
            <a:spLocks noGrp="1"/>
          </p:cNvSpPr>
          <p:nvPr>
            <p:ph type="hdr" sz="quarter"/>
          </p:nvPr>
        </p:nvSpPr>
        <p:spPr>
          <a:xfrm>
            <a:off x="0" y="0"/>
            <a:ext cx="6340475" cy="412750"/>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D9AB37C-46DA-4926-94B6-E46BCF06C2A5}"/>
              </a:ext>
            </a:extLst>
          </p:cNvPr>
          <p:cNvSpPr>
            <a:spLocks noGrp="1"/>
          </p:cNvSpPr>
          <p:nvPr>
            <p:ph type="dt" sz="quarter" idx="1"/>
          </p:nvPr>
        </p:nvSpPr>
        <p:spPr>
          <a:xfrm>
            <a:off x="8286750" y="0"/>
            <a:ext cx="6340475" cy="412750"/>
          </a:xfrm>
          <a:prstGeom prst="rect">
            <a:avLst/>
          </a:prstGeom>
        </p:spPr>
        <p:txBody>
          <a:bodyPr vert="horz" lIns="91440" tIns="45720" rIns="91440" bIns="45720" rtlCol="0"/>
          <a:lstStyle>
            <a:lvl1pPr algn="r">
              <a:defRPr sz="1200"/>
            </a:lvl1pPr>
          </a:lstStyle>
          <a:p>
            <a:fld id="{27A3611F-7A02-481D-BC57-382DD2AC28CE}" type="datetimeFigureOut">
              <a:rPr lang="en-US" smtClean="0"/>
              <a:t>2/12/2026</a:t>
            </a:fld>
            <a:endParaRPr lang="en-US" dirty="0"/>
          </a:p>
        </p:txBody>
      </p:sp>
      <p:sp>
        <p:nvSpPr>
          <p:cNvPr id="4" name="Footer Placeholder 3">
            <a:extLst>
              <a:ext uri="{FF2B5EF4-FFF2-40B4-BE49-F238E27FC236}">
                <a16:creationId xmlns:a16="http://schemas.microsoft.com/office/drawing/2014/main" id="{0DDB703C-622C-4E39-86B9-B24BFAC7ED4E}"/>
              </a:ext>
            </a:extLst>
          </p:cNvPr>
          <p:cNvSpPr>
            <a:spLocks noGrp="1"/>
          </p:cNvSpPr>
          <p:nvPr>
            <p:ph type="ftr" sz="quarter" idx="2"/>
          </p:nvPr>
        </p:nvSpPr>
        <p:spPr>
          <a:xfrm>
            <a:off x="0" y="7816850"/>
            <a:ext cx="6340475" cy="41275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EE805A1-1A07-4E46-BAFA-7D7741745E40}"/>
              </a:ext>
            </a:extLst>
          </p:cNvPr>
          <p:cNvSpPr>
            <a:spLocks noGrp="1"/>
          </p:cNvSpPr>
          <p:nvPr>
            <p:ph type="sldNum" sz="quarter" idx="3"/>
          </p:nvPr>
        </p:nvSpPr>
        <p:spPr>
          <a:xfrm>
            <a:off x="8286750" y="7816850"/>
            <a:ext cx="6340475" cy="412750"/>
          </a:xfrm>
          <a:prstGeom prst="rect">
            <a:avLst/>
          </a:prstGeom>
        </p:spPr>
        <p:txBody>
          <a:bodyPr vert="horz" lIns="91440" tIns="45720" rIns="91440" bIns="45720" rtlCol="0" anchor="b"/>
          <a:lstStyle>
            <a:lvl1pPr algn="r">
              <a:defRPr sz="1200"/>
            </a:lvl1pPr>
          </a:lstStyle>
          <a:p>
            <a:fld id="{96D0125A-D328-4F75-A91B-A8CEDB63953F}" type="slidenum">
              <a:rPr lang="en-US" smtClean="0"/>
              <a:t>‹#›</a:t>
            </a:fld>
            <a:endParaRPr lang="en-US" dirty="0"/>
          </a:p>
        </p:txBody>
      </p:sp>
    </p:spTree>
    <p:extLst>
      <p:ext uri="{BB962C8B-B14F-4D97-AF65-F5344CB8AC3E}">
        <p14:creationId xmlns:p14="http://schemas.microsoft.com/office/powerpoint/2010/main" val="34616257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340475" cy="41275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8286750" y="0"/>
            <a:ext cx="6340475" cy="412750"/>
          </a:xfrm>
          <a:prstGeom prst="rect">
            <a:avLst/>
          </a:prstGeom>
        </p:spPr>
        <p:txBody>
          <a:bodyPr vert="horz" lIns="91440" tIns="45720" rIns="91440" bIns="45720" rtlCol="0"/>
          <a:lstStyle>
            <a:lvl1pPr algn="r">
              <a:defRPr sz="1200"/>
            </a:lvl1pPr>
          </a:lstStyle>
          <a:p>
            <a:fld id="{85EE48BB-5CE7-364D-8AC6-A015D31DA59B}" type="datetimeFigureOut">
              <a:rPr lang="en-US" smtClean="0"/>
              <a:t>2/12/2026</a:t>
            </a:fld>
            <a:endParaRPr lang="en-US" dirty="0"/>
          </a:p>
        </p:txBody>
      </p:sp>
      <p:sp>
        <p:nvSpPr>
          <p:cNvPr id="4" name="Slide Image Placeholder 3"/>
          <p:cNvSpPr>
            <a:spLocks noGrp="1" noRot="1" noChangeAspect="1"/>
          </p:cNvSpPr>
          <p:nvPr>
            <p:ph type="sldImg" idx="2"/>
          </p:nvPr>
        </p:nvSpPr>
        <p:spPr>
          <a:xfrm>
            <a:off x="4845050" y="1028700"/>
            <a:ext cx="4940300" cy="27781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1463675" y="3960813"/>
            <a:ext cx="11703050" cy="324008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7816850"/>
            <a:ext cx="6340475" cy="41275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8286750" y="7816850"/>
            <a:ext cx="6340475" cy="412750"/>
          </a:xfrm>
          <a:prstGeom prst="rect">
            <a:avLst/>
          </a:prstGeom>
        </p:spPr>
        <p:txBody>
          <a:bodyPr vert="horz" lIns="91440" tIns="45720" rIns="91440" bIns="45720" rtlCol="0" anchor="b"/>
          <a:lstStyle>
            <a:lvl1pPr algn="r">
              <a:defRPr sz="1200"/>
            </a:lvl1pPr>
          </a:lstStyle>
          <a:p>
            <a:fld id="{9535E1C7-88C3-9143-9718-91C56336BFCE}" type="slidenum">
              <a:rPr lang="en-US" smtClean="0"/>
              <a:t>‹#›</a:t>
            </a:fld>
            <a:endParaRPr lang="en-US" dirty="0"/>
          </a:p>
        </p:txBody>
      </p:sp>
    </p:spTree>
    <p:extLst>
      <p:ext uri="{BB962C8B-B14F-4D97-AF65-F5344CB8AC3E}">
        <p14:creationId xmlns:p14="http://schemas.microsoft.com/office/powerpoint/2010/main" val="2098789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6" name="Right Triangle 5">
            <a:extLst>
              <a:ext uri="{FF2B5EF4-FFF2-40B4-BE49-F238E27FC236}">
                <a16:creationId xmlns:a16="http://schemas.microsoft.com/office/drawing/2014/main" id="{5847EF98-FE67-924C-B40C-478327D6FCFD}"/>
              </a:ext>
            </a:extLst>
          </p:cNvPr>
          <p:cNvSpPr/>
          <p:nvPr userDrawn="1"/>
        </p:nvSpPr>
        <p:spPr>
          <a:xfrm flipH="1">
            <a:off x="7291388" y="2416175"/>
            <a:ext cx="7326312" cy="5813425"/>
          </a:xfrm>
          <a:prstGeom prst="rtTriangle">
            <a:avLst/>
          </a:prstGeom>
          <a:solidFill>
            <a:srgbClr val="C10E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ight Triangle 6">
            <a:extLst>
              <a:ext uri="{FF2B5EF4-FFF2-40B4-BE49-F238E27FC236}">
                <a16:creationId xmlns:a16="http://schemas.microsoft.com/office/drawing/2014/main" id="{25FA5ACE-6E30-CE4A-9699-7DD33C243EA6}"/>
              </a:ext>
            </a:extLst>
          </p:cNvPr>
          <p:cNvSpPr/>
          <p:nvPr userDrawn="1"/>
        </p:nvSpPr>
        <p:spPr>
          <a:xfrm flipH="1">
            <a:off x="7975600" y="2949575"/>
            <a:ext cx="6642100" cy="5280025"/>
          </a:xfrm>
          <a:prstGeom prst="rtTriangl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8" name="Picture 10">
            <a:extLst>
              <a:ext uri="{FF2B5EF4-FFF2-40B4-BE49-F238E27FC236}">
                <a16:creationId xmlns:a16="http://schemas.microsoft.com/office/drawing/2014/main" id="{DBAFCCAB-7163-D44B-8686-3D305593615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76727" y="6675120"/>
            <a:ext cx="2396473" cy="1292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bject 4">
            <a:extLst>
              <a:ext uri="{FF2B5EF4-FFF2-40B4-BE49-F238E27FC236}">
                <a16:creationId xmlns:a16="http://schemas.microsoft.com/office/drawing/2014/main" id="{49B1250E-2FA9-6347-B9BF-43851009C456}"/>
              </a:ext>
            </a:extLst>
          </p:cNvPr>
          <p:cNvSpPr>
            <a:spLocks/>
          </p:cNvSpPr>
          <p:nvPr userDrawn="1"/>
        </p:nvSpPr>
        <p:spPr bwMode="auto">
          <a:xfrm>
            <a:off x="0" y="3079750"/>
            <a:ext cx="155575" cy="14478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dirty="0"/>
          </a:p>
        </p:txBody>
      </p:sp>
      <p:sp>
        <p:nvSpPr>
          <p:cNvPr id="13" name="object 2">
            <a:extLst>
              <a:ext uri="{FF2B5EF4-FFF2-40B4-BE49-F238E27FC236}">
                <a16:creationId xmlns:a16="http://schemas.microsoft.com/office/drawing/2014/main" id="{19CAB701-6BE7-2C43-B694-9E21587E9496}"/>
              </a:ext>
            </a:extLst>
          </p:cNvPr>
          <p:cNvSpPr>
            <a:spLocks/>
          </p:cNvSpPr>
          <p:nvPr userDrawn="1"/>
        </p:nvSpPr>
        <p:spPr bwMode="auto">
          <a:xfrm>
            <a:off x="0" y="4038600"/>
            <a:ext cx="3886200" cy="76200"/>
          </a:xfrm>
          <a:custGeom>
            <a:avLst/>
            <a:gdLst>
              <a:gd name="T0" fmla="*/ 0 w 3885565"/>
              <a:gd name="T1" fmla="*/ 0 h 70245"/>
              <a:gd name="T2" fmla="*/ 3885336 w 3885565"/>
              <a:gd name="T3" fmla="*/ 0 h 70245"/>
            </a:gdLst>
            <a:ahLst/>
            <a:cxnLst>
              <a:cxn ang="0">
                <a:pos x="T0" y="T1"/>
              </a:cxn>
              <a:cxn ang="0">
                <a:pos x="T2" y="T3"/>
              </a:cxn>
            </a:cxnLst>
            <a:rect l="0" t="0" r="r" b="b"/>
            <a:pathLst>
              <a:path w="3885565" h="70245">
                <a:moveTo>
                  <a:pt x="0" y="0"/>
                </a:moveTo>
                <a:lnTo>
                  <a:pt x="3885336" y="0"/>
                </a:lnTo>
              </a:path>
            </a:pathLst>
          </a:custGeom>
          <a:noFill/>
          <a:ln w="25400" cap="rnd">
            <a:solidFill>
              <a:srgbClr val="626469"/>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19" name="Subtitle 2">
            <a:extLst>
              <a:ext uri="{FF2B5EF4-FFF2-40B4-BE49-F238E27FC236}">
                <a16:creationId xmlns:a16="http://schemas.microsoft.com/office/drawing/2014/main" id="{052C6E0A-3C3E-8546-8D36-C5B71C787F11}"/>
              </a:ext>
            </a:extLst>
          </p:cNvPr>
          <p:cNvSpPr>
            <a:spLocks noGrp="1"/>
          </p:cNvSpPr>
          <p:nvPr>
            <p:ph type="subTitle" idx="1" hasCustomPrompt="1"/>
          </p:nvPr>
        </p:nvSpPr>
        <p:spPr>
          <a:xfrm>
            <a:off x="533400" y="4155946"/>
            <a:ext cx="8991600" cy="1985962"/>
          </a:xfrm>
          <a:prstGeom prst="rect">
            <a:avLst/>
          </a:prstGeom>
        </p:spPr>
        <p:txBody>
          <a:bodyPr/>
          <a:lstStyle>
            <a:lvl1pPr marL="0" indent="0" algn="l">
              <a:buNone/>
              <a:defRPr sz="2800" b="0" i="0">
                <a:solidFill>
                  <a:srgbClr val="636466"/>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20" name="Title 1">
            <a:extLst>
              <a:ext uri="{FF2B5EF4-FFF2-40B4-BE49-F238E27FC236}">
                <a16:creationId xmlns:a16="http://schemas.microsoft.com/office/drawing/2014/main" id="{53FACF0E-7710-8C45-B38A-36FE875BCA03}"/>
              </a:ext>
            </a:extLst>
          </p:cNvPr>
          <p:cNvSpPr>
            <a:spLocks noGrp="1"/>
          </p:cNvSpPr>
          <p:nvPr>
            <p:ph type="ctrTitle" hasCustomPrompt="1"/>
          </p:nvPr>
        </p:nvSpPr>
        <p:spPr>
          <a:xfrm>
            <a:off x="533400" y="2743201"/>
            <a:ext cx="10668000" cy="1311016"/>
          </a:xfrm>
          <a:prstGeom prst="rect">
            <a:avLst/>
          </a:prstGeom>
        </p:spPr>
        <p:txBody>
          <a:bodyPr anchor="b"/>
          <a:lstStyle>
            <a:lvl1pPr algn="l">
              <a:defRPr sz="7800" b="1" i="0" spc="300">
                <a:solidFill>
                  <a:schemeClr val="tx1"/>
                </a:solidFill>
                <a:latin typeface="Lub Dub Heavy" panose="020B0603030403020204" pitchFamily="34" charset="77"/>
              </a:defRPr>
            </a:lvl1pPr>
          </a:lstStyle>
          <a:p>
            <a:r>
              <a:rPr lang="en-US" dirty="0"/>
              <a:t>TITLE SLIDE</a:t>
            </a:r>
          </a:p>
        </p:txBody>
      </p:sp>
      <p:pic>
        <p:nvPicPr>
          <p:cNvPr id="3" name="Picture 2">
            <a:extLst>
              <a:ext uri="{FF2B5EF4-FFF2-40B4-BE49-F238E27FC236}">
                <a16:creationId xmlns:a16="http://schemas.microsoft.com/office/drawing/2014/main" id="{20D24466-DC47-42E2-A26B-EB38134E0F9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838790" y="457200"/>
            <a:ext cx="2273091" cy="908633"/>
          </a:xfrm>
          <a:prstGeom prst="rect">
            <a:avLst/>
          </a:prstGeom>
        </p:spPr>
      </p:pic>
    </p:spTree>
    <p:extLst>
      <p:ext uri="{BB962C8B-B14F-4D97-AF65-F5344CB8AC3E}">
        <p14:creationId xmlns:p14="http://schemas.microsoft.com/office/powerpoint/2010/main" val="420153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mple Slides - One Column">
    <p:spTree>
      <p:nvGrpSpPr>
        <p:cNvPr id="1" name=""/>
        <p:cNvGrpSpPr/>
        <p:nvPr/>
      </p:nvGrpSpPr>
      <p:grpSpPr>
        <a:xfrm>
          <a:off x="0" y="0"/>
          <a:ext cx="0" cy="0"/>
          <a:chOff x="0" y="0"/>
          <a:chExt cx="0" cy="0"/>
        </a:xfrm>
      </p:grpSpPr>
      <p:sp>
        <p:nvSpPr>
          <p:cNvPr id="12" name="Text Placeholder 17">
            <a:extLst>
              <a:ext uri="{FF2B5EF4-FFF2-40B4-BE49-F238E27FC236}">
                <a16:creationId xmlns:a16="http://schemas.microsoft.com/office/drawing/2014/main" id="{01E162F1-DE1D-D541-873B-D19CF471034F}"/>
              </a:ext>
            </a:extLst>
          </p:cNvPr>
          <p:cNvSpPr>
            <a:spLocks noGrp="1"/>
          </p:cNvSpPr>
          <p:nvPr>
            <p:ph type="body" sz="quarter" idx="15" hasCustomPrompt="1"/>
          </p:nvPr>
        </p:nvSpPr>
        <p:spPr>
          <a:xfrm>
            <a:off x="685800" y="3048000"/>
            <a:ext cx="128778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a:extLst>
              <a:ext uri="{FF2B5EF4-FFF2-40B4-BE49-F238E27FC236}">
                <a16:creationId xmlns:a16="http://schemas.microsoft.com/office/drawing/2014/main" id="{6BEDE2E2-0412-E04F-8B0C-108E90FADF79}"/>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8" name="Title 1">
            <a:extLst>
              <a:ext uri="{FF2B5EF4-FFF2-40B4-BE49-F238E27FC236}">
                <a16:creationId xmlns:a16="http://schemas.microsoft.com/office/drawing/2014/main" id="{4A3D4483-C17C-114E-AAA8-4523FAE7D1CA}"/>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9" name="Oval 8">
            <a:extLst>
              <a:ext uri="{FF2B5EF4-FFF2-40B4-BE49-F238E27FC236}">
                <a16:creationId xmlns:a16="http://schemas.microsoft.com/office/drawing/2014/main" id="{6825512A-79DD-984F-A5A7-1863E2C4B2B7}"/>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2">
            <a:extLst>
              <a:ext uri="{FF2B5EF4-FFF2-40B4-BE49-F238E27FC236}">
                <a16:creationId xmlns:a16="http://schemas.microsoft.com/office/drawing/2014/main" id="{0FE1480A-7749-2744-B65A-F58DC8EC2794}"/>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1" name="Picture 10">
            <a:extLst>
              <a:ext uri="{FF2B5EF4-FFF2-40B4-BE49-F238E27FC236}">
                <a16:creationId xmlns:a16="http://schemas.microsoft.com/office/drawing/2014/main" id="{960CA2AB-CF41-47ED-873A-D3258F51174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
        <p:nvSpPr>
          <p:cNvPr id="14" name="TextBox 13">
            <a:extLst>
              <a:ext uri="{FF2B5EF4-FFF2-40B4-BE49-F238E27FC236}">
                <a16:creationId xmlns:a16="http://schemas.microsoft.com/office/drawing/2014/main" id="{7EE7A0F1-4F4E-4E26-8269-DE9C516F3631}"/>
              </a:ext>
            </a:extLst>
          </p:cNvPr>
          <p:cNvSpPr txBox="1"/>
          <p:nvPr userDrawn="1"/>
        </p:nvSpPr>
        <p:spPr>
          <a:xfrm rot="10800000">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345288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imple Slides - One Column">
    <p:spTree>
      <p:nvGrpSpPr>
        <p:cNvPr id="1" name=""/>
        <p:cNvGrpSpPr/>
        <p:nvPr/>
      </p:nvGrpSpPr>
      <p:grpSpPr>
        <a:xfrm>
          <a:off x="0" y="0"/>
          <a:ext cx="0" cy="0"/>
          <a:chOff x="0" y="0"/>
          <a:chExt cx="0" cy="0"/>
        </a:xfrm>
      </p:grpSpPr>
      <p:sp>
        <p:nvSpPr>
          <p:cNvPr id="12" name="Text Placeholder 17">
            <a:extLst>
              <a:ext uri="{FF2B5EF4-FFF2-40B4-BE49-F238E27FC236}">
                <a16:creationId xmlns:a16="http://schemas.microsoft.com/office/drawing/2014/main" id="{01E162F1-DE1D-D541-873B-D19CF471034F}"/>
              </a:ext>
            </a:extLst>
          </p:cNvPr>
          <p:cNvSpPr>
            <a:spLocks noGrp="1"/>
          </p:cNvSpPr>
          <p:nvPr>
            <p:ph type="body" sz="quarter" idx="15" hasCustomPrompt="1"/>
          </p:nvPr>
        </p:nvSpPr>
        <p:spPr>
          <a:xfrm>
            <a:off x="685800" y="3048000"/>
            <a:ext cx="128778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a:extLst>
              <a:ext uri="{FF2B5EF4-FFF2-40B4-BE49-F238E27FC236}">
                <a16:creationId xmlns:a16="http://schemas.microsoft.com/office/drawing/2014/main" id="{6BEDE2E2-0412-E04F-8B0C-108E90FADF79}"/>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8" name="Title 1">
            <a:extLst>
              <a:ext uri="{FF2B5EF4-FFF2-40B4-BE49-F238E27FC236}">
                <a16:creationId xmlns:a16="http://schemas.microsoft.com/office/drawing/2014/main" id="{4A3D4483-C17C-114E-AAA8-4523FAE7D1CA}"/>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9" name="Oval 8">
            <a:extLst>
              <a:ext uri="{FF2B5EF4-FFF2-40B4-BE49-F238E27FC236}">
                <a16:creationId xmlns:a16="http://schemas.microsoft.com/office/drawing/2014/main" id="{6825512A-79DD-984F-A5A7-1863E2C4B2B7}"/>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2">
            <a:extLst>
              <a:ext uri="{FF2B5EF4-FFF2-40B4-BE49-F238E27FC236}">
                <a16:creationId xmlns:a16="http://schemas.microsoft.com/office/drawing/2014/main" id="{0FE1480A-7749-2744-B65A-F58DC8EC2794}"/>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1" name="Picture 10">
            <a:extLst>
              <a:ext uri="{FF2B5EF4-FFF2-40B4-BE49-F238E27FC236}">
                <a16:creationId xmlns:a16="http://schemas.microsoft.com/office/drawing/2014/main" id="{960CA2AB-CF41-47ED-873A-D3258F51174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
        <p:nvSpPr>
          <p:cNvPr id="14" name="TextBox 13">
            <a:extLst>
              <a:ext uri="{FF2B5EF4-FFF2-40B4-BE49-F238E27FC236}">
                <a16:creationId xmlns:a16="http://schemas.microsoft.com/office/drawing/2014/main" id="{378FE397-4402-4C4C-8DBB-E5971B7A8006}"/>
              </a:ext>
            </a:extLst>
          </p:cNvPr>
          <p:cNvSpPr txBox="1"/>
          <p:nvPr userDrawn="1"/>
        </p:nvSpPr>
        <p:spPr>
          <a:xfrm>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365482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mple Slides - Two Column">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498A16D-F29A-4B47-9973-22BF68A388C7}"/>
              </a:ext>
            </a:extLst>
          </p:cNvPr>
          <p:cNvSpPr>
            <a:spLocks noGrp="1"/>
          </p:cNvSpPr>
          <p:nvPr>
            <p:ph sz="quarter" idx="14" hasCustomPrompt="1"/>
          </p:nvPr>
        </p:nvSpPr>
        <p:spPr>
          <a:xfrm>
            <a:off x="685800" y="3048000"/>
            <a:ext cx="62484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5">
            <a:extLst>
              <a:ext uri="{FF2B5EF4-FFF2-40B4-BE49-F238E27FC236}">
                <a16:creationId xmlns:a16="http://schemas.microsoft.com/office/drawing/2014/main" id="{5D37EE80-0F81-B24A-A8D4-25EFF546BF11}"/>
              </a:ext>
            </a:extLst>
          </p:cNvPr>
          <p:cNvSpPr>
            <a:spLocks noGrp="1"/>
          </p:cNvSpPr>
          <p:nvPr>
            <p:ph sz="quarter" idx="15" hasCustomPrompt="1"/>
          </p:nvPr>
        </p:nvSpPr>
        <p:spPr>
          <a:xfrm>
            <a:off x="7315200" y="3048000"/>
            <a:ext cx="62484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a:extLst>
              <a:ext uri="{FF2B5EF4-FFF2-40B4-BE49-F238E27FC236}">
                <a16:creationId xmlns:a16="http://schemas.microsoft.com/office/drawing/2014/main" id="{352A0864-913A-744E-97D9-B5F3D10B0428}"/>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8" name="Title 1">
            <a:extLst>
              <a:ext uri="{FF2B5EF4-FFF2-40B4-BE49-F238E27FC236}">
                <a16:creationId xmlns:a16="http://schemas.microsoft.com/office/drawing/2014/main" id="{33C1D0BF-DADE-104C-B1AD-6A24FC83C0EC}"/>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0" name="Oval 9">
            <a:extLst>
              <a:ext uri="{FF2B5EF4-FFF2-40B4-BE49-F238E27FC236}">
                <a16:creationId xmlns:a16="http://schemas.microsoft.com/office/drawing/2014/main" id="{7AADEBE1-0008-444B-A330-1EF28DBCE1EE}"/>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2">
            <a:extLst>
              <a:ext uri="{FF2B5EF4-FFF2-40B4-BE49-F238E27FC236}">
                <a16:creationId xmlns:a16="http://schemas.microsoft.com/office/drawing/2014/main" id="{DA9DC9A5-5917-BE42-B90F-8B88BA2105D5}"/>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9" name="Picture 8">
            <a:extLst>
              <a:ext uri="{FF2B5EF4-FFF2-40B4-BE49-F238E27FC236}">
                <a16:creationId xmlns:a16="http://schemas.microsoft.com/office/drawing/2014/main" id="{AC03AB69-A7A1-4946-98D5-665DA99F90D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
        <p:nvSpPr>
          <p:cNvPr id="13" name="TextBox 12">
            <a:extLst>
              <a:ext uri="{FF2B5EF4-FFF2-40B4-BE49-F238E27FC236}">
                <a16:creationId xmlns:a16="http://schemas.microsoft.com/office/drawing/2014/main" id="{BC4F22BC-6D35-4FFF-B4E3-FE315F50BF66}"/>
              </a:ext>
            </a:extLst>
          </p:cNvPr>
          <p:cNvSpPr txBox="1"/>
          <p:nvPr userDrawn="1"/>
        </p:nvSpPr>
        <p:spPr>
          <a:xfrm rot="10800000">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3082868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imple Slides - Two Column">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498A16D-F29A-4B47-9973-22BF68A388C7}"/>
              </a:ext>
            </a:extLst>
          </p:cNvPr>
          <p:cNvSpPr>
            <a:spLocks noGrp="1"/>
          </p:cNvSpPr>
          <p:nvPr>
            <p:ph sz="quarter" idx="14" hasCustomPrompt="1"/>
          </p:nvPr>
        </p:nvSpPr>
        <p:spPr>
          <a:xfrm>
            <a:off x="685800" y="3048000"/>
            <a:ext cx="62484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5">
            <a:extLst>
              <a:ext uri="{FF2B5EF4-FFF2-40B4-BE49-F238E27FC236}">
                <a16:creationId xmlns:a16="http://schemas.microsoft.com/office/drawing/2014/main" id="{5D37EE80-0F81-B24A-A8D4-25EFF546BF11}"/>
              </a:ext>
            </a:extLst>
          </p:cNvPr>
          <p:cNvSpPr>
            <a:spLocks noGrp="1"/>
          </p:cNvSpPr>
          <p:nvPr>
            <p:ph sz="quarter" idx="15" hasCustomPrompt="1"/>
          </p:nvPr>
        </p:nvSpPr>
        <p:spPr>
          <a:xfrm>
            <a:off x="7315200" y="3048000"/>
            <a:ext cx="62484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a:extLst>
              <a:ext uri="{FF2B5EF4-FFF2-40B4-BE49-F238E27FC236}">
                <a16:creationId xmlns:a16="http://schemas.microsoft.com/office/drawing/2014/main" id="{352A0864-913A-744E-97D9-B5F3D10B0428}"/>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8" name="Title 1">
            <a:extLst>
              <a:ext uri="{FF2B5EF4-FFF2-40B4-BE49-F238E27FC236}">
                <a16:creationId xmlns:a16="http://schemas.microsoft.com/office/drawing/2014/main" id="{33C1D0BF-DADE-104C-B1AD-6A24FC83C0EC}"/>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0" name="Oval 9">
            <a:extLst>
              <a:ext uri="{FF2B5EF4-FFF2-40B4-BE49-F238E27FC236}">
                <a16:creationId xmlns:a16="http://schemas.microsoft.com/office/drawing/2014/main" id="{7AADEBE1-0008-444B-A330-1EF28DBCE1EE}"/>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2">
            <a:extLst>
              <a:ext uri="{FF2B5EF4-FFF2-40B4-BE49-F238E27FC236}">
                <a16:creationId xmlns:a16="http://schemas.microsoft.com/office/drawing/2014/main" id="{DA9DC9A5-5917-BE42-B90F-8B88BA2105D5}"/>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9" name="Picture 8">
            <a:extLst>
              <a:ext uri="{FF2B5EF4-FFF2-40B4-BE49-F238E27FC236}">
                <a16:creationId xmlns:a16="http://schemas.microsoft.com/office/drawing/2014/main" id="{AC03AB69-A7A1-4946-98D5-665DA99F90D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
        <p:nvSpPr>
          <p:cNvPr id="13" name="TextBox 12">
            <a:extLst>
              <a:ext uri="{FF2B5EF4-FFF2-40B4-BE49-F238E27FC236}">
                <a16:creationId xmlns:a16="http://schemas.microsoft.com/office/drawing/2014/main" id="{48EEDD4E-DB99-4C47-84D8-C12E7573206B}"/>
              </a:ext>
            </a:extLst>
          </p:cNvPr>
          <p:cNvSpPr txBox="1"/>
          <p:nvPr userDrawn="1"/>
        </p:nvSpPr>
        <p:spPr>
          <a:xfrm>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21732487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mple Slides - Three Column">
    <p:spTree>
      <p:nvGrpSpPr>
        <p:cNvPr id="1" name=""/>
        <p:cNvGrpSpPr/>
        <p:nvPr/>
      </p:nvGrpSpPr>
      <p:grpSpPr>
        <a:xfrm>
          <a:off x="0" y="0"/>
          <a:ext cx="0" cy="0"/>
          <a:chOff x="0" y="0"/>
          <a:chExt cx="0" cy="0"/>
        </a:xfrm>
      </p:grpSpPr>
      <p:sp>
        <p:nvSpPr>
          <p:cNvPr id="8" name="Content Placeholder 15">
            <a:extLst>
              <a:ext uri="{FF2B5EF4-FFF2-40B4-BE49-F238E27FC236}">
                <a16:creationId xmlns:a16="http://schemas.microsoft.com/office/drawing/2014/main" id="{489D98E7-9AB5-704E-A7B3-35778CD6ED68}"/>
              </a:ext>
            </a:extLst>
          </p:cNvPr>
          <p:cNvSpPr>
            <a:spLocks noGrp="1"/>
          </p:cNvSpPr>
          <p:nvPr>
            <p:ph sz="quarter" idx="14" hasCustomPrompt="1"/>
          </p:nvPr>
        </p:nvSpPr>
        <p:spPr>
          <a:xfrm>
            <a:off x="685800" y="3048000"/>
            <a:ext cx="3886200" cy="4419599"/>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5">
            <a:extLst>
              <a:ext uri="{FF2B5EF4-FFF2-40B4-BE49-F238E27FC236}">
                <a16:creationId xmlns:a16="http://schemas.microsoft.com/office/drawing/2014/main" id="{AE1C5EA5-5FBD-7043-B925-D73F4D4759CB}"/>
              </a:ext>
            </a:extLst>
          </p:cNvPr>
          <p:cNvSpPr>
            <a:spLocks noGrp="1"/>
          </p:cNvSpPr>
          <p:nvPr>
            <p:ph sz="quarter" idx="15" hasCustomPrompt="1"/>
          </p:nvPr>
        </p:nvSpPr>
        <p:spPr>
          <a:xfrm>
            <a:off x="9677400" y="3048000"/>
            <a:ext cx="38862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5">
            <a:extLst>
              <a:ext uri="{FF2B5EF4-FFF2-40B4-BE49-F238E27FC236}">
                <a16:creationId xmlns:a16="http://schemas.microsoft.com/office/drawing/2014/main" id="{A8AEA138-EF89-5B4E-85EC-1A78D845188F}"/>
              </a:ext>
            </a:extLst>
          </p:cNvPr>
          <p:cNvSpPr>
            <a:spLocks noGrp="1"/>
          </p:cNvSpPr>
          <p:nvPr>
            <p:ph sz="quarter" idx="16" hasCustomPrompt="1"/>
          </p:nvPr>
        </p:nvSpPr>
        <p:spPr>
          <a:xfrm>
            <a:off x="5181600" y="3048000"/>
            <a:ext cx="3886200" cy="4419599"/>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a:extLst>
              <a:ext uri="{FF2B5EF4-FFF2-40B4-BE49-F238E27FC236}">
                <a16:creationId xmlns:a16="http://schemas.microsoft.com/office/drawing/2014/main" id="{FCA20B7F-DB91-5B42-8772-995F89C16C81}"/>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3C8D48B6-0FFD-6E40-9D1E-E714914C21BA}"/>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4" name="Oval 13">
            <a:extLst>
              <a:ext uri="{FF2B5EF4-FFF2-40B4-BE49-F238E27FC236}">
                <a16:creationId xmlns:a16="http://schemas.microsoft.com/office/drawing/2014/main" id="{F22F69F2-8FAB-5B42-9171-982FA11B2664}"/>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2">
            <a:extLst>
              <a:ext uri="{FF2B5EF4-FFF2-40B4-BE49-F238E27FC236}">
                <a16:creationId xmlns:a16="http://schemas.microsoft.com/office/drawing/2014/main" id="{49446BA8-058E-034F-AB76-4422A9AE37BE}"/>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2" name="Picture 11">
            <a:extLst>
              <a:ext uri="{FF2B5EF4-FFF2-40B4-BE49-F238E27FC236}">
                <a16:creationId xmlns:a16="http://schemas.microsoft.com/office/drawing/2014/main" id="{7641F30B-85CB-4A8F-AB1E-1DA874F07AA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
        <p:nvSpPr>
          <p:cNvPr id="17" name="TextBox 16">
            <a:extLst>
              <a:ext uri="{FF2B5EF4-FFF2-40B4-BE49-F238E27FC236}">
                <a16:creationId xmlns:a16="http://schemas.microsoft.com/office/drawing/2014/main" id="{01984FAA-BD07-416B-9A8E-376451A9342A}"/>
              </a:ext>
            </a:extLst>
          </p:cNvPr>
          <p:cNvSpPr txBox="1"/>
          <p:nvPr userDrawn="1"/>
        </p:nvSpPr>
        <p:spPr>
          <a:xfrm rot="10800000">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12244399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imple Slides - Three Column">
    <p:spTree>
      <p:nvGrpSpPr>
        <p:cNvPr id="1" name=""/>
        <p:cNvGrpSpPr/>
        <p:nvPr/>
      </p:nvGrpSpPr>
      <p:grpSpPr>
        <a:xfrm>
          <a:off x="0" y="0"/>
          <a:ext cx="0" cy="0"/>
          <a:chOff x="0" y="0"/>
          <a:chExt cx="0" cy="0"/>
        </a:xfrm>
      </p:grpSpPr>
      <p:sp>
        <p:nvSpPr>
          <p:cNvPr id="8" name="Content Placeholder 15">
            <a:extLst>
              <a:ext uri="{FF2B5EF4-FFF2-40B4-BE49-F238E27FC236}">
                <a16:creationId xmlns:a16="http://schemas.microsoft.com/office/drawing/2014/main" id="{489D98E7-9AB5-704E-A7B3-35778CD6ED68}"/>
              </a:ext>
            </a:extLst>
          </p:cNvPr>
          <p:cNvSpPr>
            <a:spLocks noGrp="1"/>
          </p:cNvSpPr>
          <p:nvPr>
            <p:ph sz="quarter" idx="14" hasCustomPrompt="1"/>
          </p:nvPr>
        </p:nvSpPr>
        <p:spPr>
          <a:xfrm>
            <a:off x="685800" y="3048000"/>
            <a:ext cx="3886200" cy="4419599"/>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5">
            <a:extLst>
              <a:ext uri="{FF2B5EF4-FFF2-40B4-BE49-F238E27FC236}">
                <a16:creationId xmlns:a16="http://schemas.microsoft.com/office/drawing/2014/main" id="{AE1C5EA5-5FBD-7043-B925-D73F4D4759CB}"/>
              </a:ext>
            </a:extLst>
          </p:cNvPr>
          <p:cNvSpPr>
            <a:spLocks noGrp="1"/>
          </p:cNvSpPr>
          <p:nvPr>
            <p:ph sz="quarter" idx="15" hasCustomPrompt="1"/>
          </p:nvPr>
        </p:nvSpPr>
        <p:spPr>
          <a:xfrm>
            <a:off x="9677400" y="3048000"/>
            <a:ext cx="38862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5">
            <a:extLst>
              <a:ext uri="{FF2B5EF4-FFF2-40B4-BE49-F238E27FC236}">
                <a16:creationId xmlns:a16="http://schemas.microsoft.com/office/drawing/2014/main" id="{A8AEA138-EF89-5B4E-85EC-1A78D845188F}"/>
              </a:ext>
            </a:extLst>
          </p:cNvPr>
          <p:cNvSpPr>
            <a:spLocks noGrp="1"/>
          </p:cNvSpPr>
          <p:nvPr>
            <p:ph sz="quarter" idx="16" hasCustomPrompt="1"/>
          </p:nvPr>
        </p:nvSpPr>
        <p:spPr>
          <a:xfrm>
            <a:off x="5181600" y="3048000"/>
            <a:ext cx="3886200" cy="4419599"/>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a:extLst>
              <a:ext uri="{FF2B5EF4-FFF2-40B4-BE49-F238E27FC236}">
                <a16:creationId xmlns:a16="http://schemas.microsoft.com/office/drawing/2014/main" id="{FCA20B7F-DB91-5B42-8772-995F89C16C81}"/>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3C8D48B6-0FFD-6E40-9D1E-E714914C21BA}"/>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4" name="Oval 13">
            <a:extLst>
              <a:ext uri="{FF2B5EF4-FFF2-40B4-BE49-F238E27FC236}">
                <a16:creationId xmlns:a16="http://schemas.microsoft.com/office/drawing/2014/main" id="{F22F69F2-8FAB-5B42-9171-982FA11B2664}"/>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2">
            <a:extLst>
              <a:ext uri="{FF2B5EF4-FFF2-40B4-BE49-F238E27FC236}">
                <a16:creationId xmlns:a16="http://schemas.microsoft.com/office/drawing/2014/main" id="{49446BA8-058E-034F-AB76-4422A9AE37BE}"/>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2" name="Picture 11">
            <a:extLst>
              <a:ext uri="{FF2B5EF4-FFF2-40B4-BE49-F238E27FC236}">
                <a16:creationId xmlns:a16="http://schemas.microsoft.com/office/drawing/2014/main" id="{7641F30B-85CB-4A8F-AB1E-1DA874F07AA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
        <p:nvSpPr>
          <p:cNvPr id="16" name="TextBox 15">
            <a:extLst>
              <a:ext uri="{FF2B5EF4-FFF2-40B4-BE49-F238E27FC236}">
                <a16:creationId xmlns:a16="http://schemas.microsoft.com/office/drawing/2014/main" id="{E761F5B7-0E06-4DCC-847D-EEFBB1A22BF6}"/>
              </a:ext>
            </a:extLst>
          </p:cNvPr>
          <p:cNvSpPr txBox="1"/>
          <p:nvPr userDrawn="1"/>
        </p:nvSpPr>
        <p:spPr>
          <a:xfrm>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3502400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Slides - Photo Only">
    <p:spTree>
      <p:nvGrpSpPr>
        <p:cNvPr id="1" name=""/>
        <p:cNvGrpSpPr/>
        <p:nvPr/>
      </p:nvGrpSpPr>
      <p:grpSpPr>
        <a:xfrm>
          <a:off x="0" y="0"/>
          <a:ext cx="0" cy="0"/>
          <a:chOff x="0" y="0"/>
          <a:chExt cx="0" cy="0"/>
        </a:xfrm>
      </p:grpSpPr>
      <p:sp>
        <p:nvSpPr>
          <p:cNvPr id="5" name="Picture Placeholder 6">
            <a:extLst>
              <a:ext uri="{FF2B5EF4-FFF2-40B4-BE49-F238E27FC236}">
                <a16:creationId xmlns:a16="http://schemas.microsoft.com/office/drawing/2014/main" id="{1A1176CE-ACD2-0649-82A4-CB21ED1FE4F7}"/>
              </a:ext>
            </a:extLst>
          </p:cNvPr>
          <p:cNvSpPr>
            <a:spLocks noGrp="1"/>
          </p:cNvSpPr>
          <p:nvPr>
            <p:ph type="pic" sz="quarter" idx="10"/>
          </p:nvPr>
        </p:nvSpPr>
        <p:spPr>
          <a:xfrm>
            <a:off x="142874" y="0"/>
            <a:ext cx="14487525" cy="8229600"/>
          </a:xfrm>
          <a:prstGeom prst="rect">
            <a:avLst/>
          </a:prstGeom>
        </p:spPr>
        <p:txBody>
          <a:bodyPr/>
          <a:lstStyle/>
          <a:p>
            <a:endParaRPr lang="en-US" dirty="0"/>
          </a:p>
        </p:txBody>
      </p:sp>
      <p:sp>
        <p:nvSpPr>
          <p:cNvPr id="3" name="object 4">
            <a:extLst>
              <a:ext uri="{FF2B5EF4-FFF2-40B4-BE49-F238E27FC236}">
                <a16:creationId xmlns:a16="http://schemas.microsoft.com/office/drawing/2014/main" id="{8C8D5801-9BE1-6142-BC32-56BBE40E147E}"/>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dirty="0"/>
          </a:p>
        </p:txBody>
      </p:sp>
      <p:pic>
        <p:nvPicPr>
          <p:cNvPr id="4" name="Picture 3">
            <a:extLst>
              <a:ext uri="{FF2B5EF4-FFF2-40B4-BE49-F238E27FC236}">
                <a16:creationId xmlns:a16="http://schemas.microsoft.com/office/drawing/2014/main" id="{9A8428B2-E1D8-6242-BE84-24F70A3B57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444500"/>
            <a:ext cx="1216025" cy="657791"/>
          </a:xfrm>
          <a:prstGeom prst="rect">
            <a:avLst/>
          </a:prstGeom>
        </p:spPr>
      </p:pic>
      <p:sp>
        <p:nvSpPr>
          <p:cNvPr id="6" name="Oval 5">
            <a:extLst>
              <a:ext uri="{FF2B5EF4-FFF2-40B4-BE49-F238E27FC236}">
                <a16:creationId xmlns:a16="http://schemas.microsoft.com/office/drawing/2014/main" id="{CD7ECD57-6281-6647-8604-6BDCA7F1138D}"/>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501CC036-35EB-724C-925B-AFE34D3DE798}"/>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8" name="Picture 7">
            <a:extLst>
              <a:ext uri="{FF2B5EF4-FFF2-40B4-BE49-F238E27FC236}">
                <a16:creationId xmlns:a16="http://schemas.microsoft.com/office/drawing/2014/main" id="{DF2ABD52-5E76-4B6B-8D05-700C3B272EA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Tree>
    <p:extLst>
      <p:ext uri="{BB962C8B-B14F-4D97-AF65-F5344CB8AC3E}">
        <p14:creationId xmlns:p14="http://schemas.microsoft.com/office/powerpoint/2010/main" val="2763124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Slides - Photo and Titl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BA7B55E-4760-D54F-A779-CBEB05DF9858}"/>
              </a:ext>
            </a:extLst>
          </p:cNvPr>
          <p:cNvSpPr>
            <a:spLocks noGrp="1"/>
          </p:cNvSpPr>
          <p:nvPr>
            <p:ph type="pic" sz="quarter" idx="10"/>
          </p:nvPr>
        </p:nvSpPr>
        <p:spPr>
          <a:xfrm>
            <a:off x="142874" y="0"/>
            <a:ext cx="14487525" cy="8229600"/>
          </a:xfrm>
          <a:prstGeom prst="rect">
            <a:avLst/>
          </a:prstGeom>
        </p:spPr>
        <p:txBody>
          <a:bodyPr/>
          <a:lstStyle/>
          <a:p>
            <a:endParaRPr lang="en-US" dirty="0"/>
          </a:p>
        </p:txBody>
      </p:sp>
      <p:sp>
        <p:nvSpPr>
          <p:cNvPr id="4" name="object 4">
            <a:extLst>
              <a:ext uri="{FF2B5EF4-FFF2-40B4-BE49-F238E27FC236}">
                <a16:creationId xmlns:a16="http://schemas.microsoft.com/office/drawing/2014/main" id="{91623268-0FBE-3043-A9AB-94B1D687CFF8}"/>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dirty="0"/>
          </a:p>
        </p:txBody>
      </p:sp>
      <p:pic>
        <p:nvPicPr>
          <p:cNvPr id="5" name="Picture 4">
            <a:extLst>
              <a:ext uri="{FF2B5EF4-FFF2-40B4-BE49-F238E27FC236}">
                <a16:creationId xmlns:a16="http://schemas.microsoft.com/office/drawing/2014/main" id="{2176BA84-C665-124A-AD82-9ADF60C22A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444500"/>
            <a:ext cx="1216025" cy="657791"/>
          </a:xfrm>
          <a:prstGeom prst="rect">
            <a:avLst/>
          </a:prstGeom>
        </p:spPr>
      </p:pic>
      <p:sp>
        <p:nvSpPr>
          <p:cNvPr id="8" name="Subtitle 2">
            <a:extLst>
              <a:ext uri="{FF2B5EF4-FFF2-40B4-BE49-F238E27FC236}">
                <a16:creationId xmlns:a16="http://schemas.microsoft.com/office/drawing/2014/main" id="{81798FFD-7972-4C41-A1BF-1F5E78A62734}"/>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45F08A23-0D0A-604A-B122-1143AC77178C}"/>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0" name="Oval 9">
            <a:extLst>
              <a:ext uri="{FF2B5EF4-FFF2-40B4-BE49-F238E27FC236}">
                <a16:creationId xmlns:a16="http://schemas.microsoft.com/office/drawing/2014/main" id="{823FCDC5-09AA-4E4D-99F5-A435E87BED50}"/>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2">
            <a:extLst>
              <a:ext uri="{FF2B5EF4-FFF2-40B4-BE49-F238E27FC236}">
                <a16:creationId xmlns:a16="http://schemas.microsoft.com/office/drawing/2014/main" id="{45942103-09C0-3946-B874-1D277B93356A}"/>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2" name="Picture 11">
            <a:extLst>
              <a:ext uri="{FF2B5EF4-FFF2-40B4-BE49-F238E27FC236}">
                <a16:creationId xmlns:a16="http://schemas.microsoft.com/office/drawing/2014/main" id="{65D32050-436E-47F8-87B9-1689FC08551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Tree>
    <p:extLst>
      <p:ext uri="{BB962C8B-B14F-4D97-AF65-F5344CB8AC3E}">
        <p14:creationId xmlns:p14="http://schemas.microsoft.com/office/powerpoint/2010/main" val="3411260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plit Content - Title Only">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8EE977C-0903-384F-B0C6-AD29D4C80396}"/>
              </a:ext>
            </a:extLst>
          </p:cNvPr>
          <p:cNvSpPr>
            <a:spLocks noGrp="1"/>
          </p:cNvSpPr>
          <p:nvPr>
            <p:ph type="pic" sz="quarter" idx="11"/>
          </p:nvPr>
        </p:nvSpPr>
        <p:spPr>
          <a:xfrm>
            <a:off x="1371599" y="1987550"/>
            <a:ext cx="5129891" cy="4489450"/>
          </a:xfrm>
          <a:prstGeom prst="rect">
            <a:avLst/>
          </a:prstGeom>
        </p:spPr>
        <p:txBody>
          <a:bodyPr/>
          <a:lstStyle/>
          <a:p>
            <a:endParaRPr lang="en-US" dirty="0"/>
          </a:p>
        </p:txBody>
      </p:sp>
      <p:sp>
        <p:nvSpPr>
          <p:cNvPr id="6" name="Subtitle 2">
            <a:extLst>
              <a:ext uri="{FF2B5EF4-FFF2-40B4-BE49-F238E27FC236}">
                <a16:creationId xmlns:a16="http://schemas.microsoft.com/office/drawing/2014/main" id="{F5A34989-DB6B-1C47-9B02-53A27AB01FCA}"/>
              </a:ext>
            </a:extLst>
          </p:cNvPr>
          <p:cNvSpPr>
            <a:spLocks noGrp="1"/>
          </p:cNvSpPr>
          <p:nvPr>
            <p:ph type="subTitle" idx="1" hasCustomPrompt="1"/>
          </p:nvPr>
        </p:nvSpPr>
        <p:spPr>
          <a:xfrm>
            <a:off x="7391400" y="4267199"/>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E7B90F26-5B26-2D49-947D-3C1DF8DB18ED}"/>
              </a:ext>
            </a:extLst>
          </p:cNvPr>
          <p:cNvSpPr>
            <a:spLocks noGrp="1"/>
          </p:cNvSpPr>
          <p:nvPr>
            <p:ph type="ctrTitle" hasCustomPrompt="1"/>
          </p:nvPr>
        </p:nvSpPr>
        <p:spPr>
          <a:xfrm>
            <a:off x="7391400" y="3429000"/>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5" name="Oval 4">
            <a:extLst>
              <a:ext uri="{FF2B5EF4-FFF2-40B4-BE49-F238E27FC236}">
                <a16:creationId xmlns:a16="http://schemas.microsoft.com/office/drawing/2014/main" id="{1569F22E-B2E0-B24E-9B0F-DF7020148A74}"/>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61A349BA-F882-9A47-AC0B-B7341A2C05D8}"/>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8" name="Picture 7">
            <a:extLst>
              <a:ext uri="{FF2B5EF4-FFF2-40B4-BE49-F238E27FC236}">
                <a16:creationId xmlns:a16="http://schemas.microsoft.com/office/drawing/2014/main" id="{B659C271-5C34-4EF1-B447-F0DA22A55FE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763521" y="609600"/>
            <a:ext cx="1231983" cy="492466"/>
          </a:xfrm>
          <a:prstGeom prst="rect">
            <a:avLst/>
          </a:prstGeom>
        </p:spPr>
      </p:pic>
    </p:spTree>
    <p:extLst>
      <p:ext uri="{BB962C8B-B14F-4D97-AF65-F5344CB8AC3E}">
        <p14:creationId xmlns:p14="http://schemas.microsoft.com/office/powerpoint/2010/main" val="1734363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plit Content - Titl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8EE977C-0903-384F-B0C6-AD29D4C80396}"/>
              </a:ext>
            </a:extLst>
          </p:cNvPr>
          <p:cNvSpPr>
            <a:spLocks noGrp="1"/>
          </p:cNvSpPr>
          <p:nvPr>
            <p:ph type="pic" sz="quarter" idx="11"/>
          </p:nvPr>
        </p:nvSpPr>
        <p:spPr>
          <a:xfrm>
            <a:off x="1371599" y="1987550"/>
            <a:ext cx="5129891" cy="4489450"/>
          </a:xfrm>
          <a:prstGeom prst="rect">
            <a:avLst/>
          </a:prstGeom>
        </p:spPr>
        <p:txBody>
          <a:bodyPr/>
          <a:lstStyle/>
          <a:p>
            <a:endParaRPr lang="en-US" dirty="0"/>
          </a:p>
        </p:txBody>
      </p:sp>
      <p:sp>
        <p:nvSpPr>
          <p:cNvPr id="6" name="Subtitle 2">
            <a:extLst>
              <a:ext uri="{FF2B5EF4-FFF2-40B4-BE49-F238E27FC236}">
                <a16:creationId xmlns:a16="http://schemas.microsoft.com/office/drawing/2014/main" id="{F5A34989-DB6B-1C47-9B02-53A27AB01FCA}"/>
              </a:ext>
            </a:extLst>
          </p:cNvPr>
          <p:cNvSpPr>
            <a:spLocks noGrp="1"/>
          </p:cNvSpPr>
          <p:nvPr>
            <p:ph type="subTitle" idx="1" hasCustomPrompt="1"/>
          </p:nvPr>
        </p:nvSpPr>
        <p:spPr>
          <a:xfrm>
            <a:off x="73914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E7B90F26-5B26-2D49-947D-3C1DF8DB18ED}"/>
              </a:ext>
            </a:extLst>
          </p:cNvPr>
          <p:cNvSpPr>
            <a:spLocks noGrp="1"/>
          </p:cNvSpPr>
          <p:nvPr>
            <p:ph type="ctrTitle" hasCustomPrompt="1"/>
          </p:nvPr>
        </p:nvSpPr>
        <p:spPr>
          <a:xfrm>
            <a:off x="7391400" y="1219201"/>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5" name="Oval 4">
            <a:extLst>
              <a:ext uri="{FF2B5EF4-FFF2-40B4-BE49-F238E27FC236}">
                <a16:creationId xmlns:a16="http://schemas.microsoft.com/office/drawing/2014/main" id="{4BBAE693-D56F-7448-87FA-F37C077EBB71}"/>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9F0B3A60-FF11-6D47-8544-AACB4B620B60}"/>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8" name="Picture 7">
            <a:extLst>
              <a:ext uri="{FF2B5EF4-FFF2-40B4-BE49-F238E27FC236}">
                <a16:creationId xmlns:a16="http://schemas.microsoft.com/office/drawing/2014/main" id="{216D3FA7-52B5-47E9-A111-93C3AAB6DD7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609600"/>
            <a:ext cx="1231983" cy="492466"/>
          </a:xfrm>
          <a:prstGeom prst="rect">
            <a:avLst/>
          </a:prstGeom>
        </p:spPr>
      </p:pic>
    </p:spTree>
    <p:extLst>
      <p:ext uri="{BB962C8B-B14F-4D97-AF65-F5344CB8AC3E}">
        <p14:creationId xmlns:p14="http://schemas.microsoft.com/office/powerpoint/2010/main" val="1916492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7" name="object 2">
            <a:extLst>
              <a:ext uri="{FF2B5EF4-FFF2-40B4-BE49-F238E27FC236}">
                <a16:creationId xmlns:a16="http://schemas.microsoft.com/office/drawing/2014/main" id="{8F24E8C2-88D0-8543-A512-86696E5FF2E1}"/>
              </a:ext>
            </a:extLst>
          </p:cNvPr>
          <p:cNvSpPr>
            <a:spLocks/>
          </p:cNvSpPr>
          <p:nvPr userDrawn="1"/>
        </p:nvSpPr>
        <p:spPr bwMode="auto">
          <a:xfrm>
            <a:off x="14325600" y="3079750"/>
            <a:ext cx="304800" cy="1447800"/>
          </a:xfrm>
          <a:custGeom>
            <a:avLst/>
            <a:gdLst>
              <a:gd name="T0" fmla="*/ 0 w 440054"/>
              <a:gd name="T1" fmla="*/ 8229600 h 8229600"/>
              <a:gd name="T2" fmla="*/ 439712 w 440054"/>
              <a:gd name="T3" fmla="*/ 8229600 h 8229600"/>
              <a:gd name="T4" fmla="*/ 439712 w 440054"/>
              <a:gd name="T5" fmla="*/ 0 h 8229600"/>
              <a:gd name="T6" fmla="*/ 0 w 440054"/>
              <a:gd name="T7" fmla="*/ 0 h 8229600"/>
              <a:gd name="T8" fmla="*/ 0 w 440054"/>
              <a:gd name="T9" fmla="*/ 8229600 h 8229600"/>
            </a:gdLst>
            <a:ahLst/>
            <a:cxnLst>
              <a:cxn ang="0">
                <a:pos x="T0" y="T1"/>
              </a:cxn>
              <a:cxn ang="0">
                <a:pos x="T2" y="T3"/>
              </a:cxn>
              <a:cxn ang="0">
                <a:pos x="T4" y="T5"/>
              </a:cxn>
              <a:cxn ang="0">
                <a:pos x="T6" y="T7"/>
              </a:cxn>
              <a:cxn ang="0">
                <a:pos x="T8" y="T9"/>
              </a:cxn>
            </a:cxnLst>
            <a:rect l="0" t="0" r="r" b="b"/>
            <a:pathLst>
              <a:path w="440054" h="8229600">
                <a:moveTo>
                  <a:pt x="0" y="8229600"/>
                </a:moveTo>
                <a:lnTo>
                  <a:pt x="439712" y="8229600"/>
                </a:lnTo>
                <a:lnTo>
                  <a:pt x="439712" y="0"/>
                </a:lnTo>
                <a:lnTo>
                  <a:pt x="0" y="0"/>
                </a:lnTo>
                <a:lnTo>
                  <a:pt x="0" y="8229600"/>
                </a:lnTo>
                <a:close/>
              </a:path>
            </a:pathLst>
          </a:custGeom>
          <a:solidFill>
            <a:srgbClr val="C10E21"/>
          </a:solidFill>
          <a:ln>
            <a:noFill/>
          </a:ln>
        </p:spPr>
        <p:txBody>
          <a:bodyPr lIns="0" tIns="0" rIns="0" bIns="0"/>
          <a:lstStyle/>
          <a:p>
            <a:endParaRPr lang="en-US" dirty="0"/>
          </a:p>
        </p:txBody>
      </p:sp>
      <p:sp>
        <p:nvSpPr>
          <p:cNvPr id="19" name="object 2">
            <a:extLst>
              <a:ext uri="{FF2B5EF4-FFF2-40B4-BE49-F238E27FC236}">
                <a16:creationId xmlns:a16="http://schemas.microsoft.com/office/drawing/2014/main" id="{21FBA6B4-9211-EF49-AF9D-88B4DD38744B}"/>
              </a:ext>
            </a:extLst>
          </p:cNvPr>
          <p:cNvSpPr>
            <a:spLocks/>
          </p:cNvSpPr>
          <p:nvPr userDrawn="1"/>
        </p:nvSpPr>
        <p:spPr bwMode="auto">
          <a:xfrm>
            <a:off x="596900" y="4038600"/>
            <a:ext cx="14033500" cy="609600"/>
          </a:xfrm>
          <a:custGeom>
            <a:avLst/>
            <a:gdLst>
              <a:gd name="T0" fmla="*/ 0 w 3885565"/>
              <a:gd name="T1" fmla="*/ 0 h 152400"/>
              <a:gd name="T2" fmla="*/ 3885336 w 3885565"/>
              <a:gd name="T3" fmla="*/ 0 h 152400"/>
            </a:gdLst>
            <a:ahLst/>
            <a:cxnLst>
              <a:cxn ang="0">
                <a:pos x="T0" y="T1"/>
              </a:cxn>
              <a:cxn ang="0">
                <a:pos x="T2" y="T3"/>
              </a:cxn>
            </a:cxnLst>
            <a:rect l="0" t="0" r="r" b="b"/>
            <a:pathLst>
              <a:path w="3885565" h="152400">
                <a:moveTo>
                  <a:pt x="0" y="0"/>
                </a:moveTo>
                <a:lnTo>
                  <a:pt x="3885336" y="0"/>
                </a:lnTo>
              </a:path>
            </a:pathLst>
          </a:custGeom>
          <a:noFill/>
          <a:ln w="25400" cap="rnd">
            <a:solidFill>
              <a:srgbClr val="626469"/>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21" name="Subtitle 2">
            <a:extLst>
              <a:ext uri="{FF2B5EF4-FFF2-40B4-BE49-F238E27FC236}">
                <a16:creationId xmlns:a16="http://schemas.microsoft.com/office/drawing/2014/main" id="{8C148770-7075-5D49-A2F3-01F8004D6A72}"/>
              </a:ext>
            </a:extLst>
          </p:cNvPr>
          <p:cNvSpPr>
            <a:spLocks noGrp="1"/>
          </p:cNvSpPr>
          <p:nvPr>
            <p:ph type="subTitle" idx="1" hasCustomPrompt="1"/>
          </p:nvPr>
        </p:nvSpPr>
        <p:spPr>
          <a:xfrm>
            <a:off x="533400" y="4155946"/>
            <a:ext cx="13258800" cy="1985962"/>
          </a:xfrm>
          <a:prstGeom prst="rect">
            <a:avLst/>
          </a:prstGeom>
        </p:spPr>
        <p:txBody>
          <a:bodyPr/>
          <a:lstStyle>
            <a:lvl1pPr marL="0" indent="0" algn="l">
              <a:buNone/>
              <a:defRPr sz="2800" b="0" i="0">
                <a:solidFill>
                  <a:srgbClr val="636466"/>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22" name="Title 1">
            <a:extLst>
              <a:ext uri="{FF2B5EF4-FFF2-40B4-BE49-F238E27FC236}">
                <a16:creationId xmlns:a16="http://schemas.microsoft.com/office/drawing/2014/main" id="{B9FB1A25-CAE0-FC4F-A7F8-28305F3782C0}"/>
              </a:ext>
            </a:extLst>
          </p:cNvPr>
          <p:cNvSpPr>
            <a:spLocks noGrp="1"/>
          </p:cNvSpPr>
          <p:nvPr>
            <p:ph type="ctrTitle" hasCustomPrompt="1"/>
          </p:nvPr>
        </p:nvSpPr>
        <p:spPr>
          <a:xfrm>
            <a:off x="533400" y="2743201"/>
            <a:ext cx="13258800" cy="1311016"/>
          </a:xfrm>
          <a:prstGeom prst="rect">
            <a:avLst/>
          </a:prstGeom>
        </p:spPr>
        <p:txBody>
          <a:bodyPr anchor="b"/>
          <a:lstStyle>
            <a:lvl1pPr algn="l">
              <a:defRPr sz="7800" b="1" i="0" spc="300">
                <a:solidFill>
                  <a:schemeClr val="tx1"/>
                </a:solidFill>
                <a:latin typeface="Lub Dub Heavy" panose="020B0603030403020204" pitchFamily="34" charset="77"/>
              </a:defRPr>
            </a:lvl1pPr>
          </a:lstStyle>
          <a:p>
            <a:r>
              <a:rPr lang="en-US" dirty="0"/>
              <a:t>Title Slide</a:t>
            </a:r>
          </a:p>
        </p:txBody>
      </p:sp>
      <p:sp>
        <p:nvSpPr>
          <p:cNvPr id="2" name="Rectangle 1">
            <a:extLst>
              <a:ext uri="{FF2B5EF4-FFF2-40B4-BE49-F238E27FC236}">
                <a16:creationId xmlns:a16="http://schemas.microsoft.com/office/drawing/2014/main" id="{CFB90EDC-B8CB-E841-BCB2-A63384585752}"/>
              </a:ext>
            </a:extLst>
          </p:cNvPr>
          <p:cNvSpPr/>
          <p:nvPr userDrawn="1"/>
        </p:nvSpPr>
        <p:spPr>
          <a:xfrm>
            <a:off x="0" y="7010400"/>
            <a:ext cx="14630400" cy="1219200"/>
          </a:xfrm>
          <a:prstGeom prst="rect">
            <a:avLst/>
          </a:prstGeom>
          <a:solidFill>
            <a:srgbClr val="C10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10E21"/>
              </a:solidFill>
            </a:endParaRPr>
          </a:p>
        </p:txBody>
      </p:sp>
      <p:sp>
        <p:nvSpPr>
          <p:cNvPr id="10" name="Rectangle 9">
            <a:extLst>
              <a:ext uri="{FF2B5EF4-FFF2-40B4-BE49-F238E27FC236}">
                <a16:creationId xmlns:a16="http://schemas.microsoft.com/office/drawing/2014/main" id="{4CDABD89-4697-7A46-9378-1D6696666B3E}"/>
              </a:ext>
            </a:extLst>
          </p:cNvPr>
          <p:cNvSpPr/>
          <p:nvPr userDrawn="1"/>
        </p:nvSpPr>
        <p:spPr>
          <a:xfrm flipV="1">
            <a:off x="0" y="7315200"/>
            <a:ext cx="14630400" cy="914400"/>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90000"/>
              </a:solidFill>
            </a:endParaRPr>
          </a:p>
        </p:txBody>
      </p:sp>
      <p:pic>
        <p:nvPicPr>
          <p:cNvPr id="9" name="Picture 8">
            <a:extLst>
              <a:ext uri="{FF2B5EF4-FFF2-40B4-BE49-F238E27FC236}">
                <a16:creationId xmlns:a16="http://schemas.microsoft.com/office/drawing/2014/main" id="{25C71139-E34D-D04E-A7C2-F2E7DAA14F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452393"/>
            <a:ext cx="2364956" cy="1279289"/>
          </a:xfrm>
          <a:prstGeom prst="rect">
            <a:avLst/>
          </a:prstGeom>
        </p:spPr>
      </p:pic>
      <p:pic>
        <p:nvPicPr>
          <p:cNvPr id="11" name="Picture 10">
            <a:extLst>
              <a:ext uri="{FF2B5EF4-FFF2-40B4-BE49-F238E27FC236}">
                <a16:creationId xmlns:a16="http://schemas.microsoft.com/office/drawing/2014/main" id="{767F2B47-1C63-4CB8-88E1-447C29CF2DB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442456" y="564283"/>
            <a:ext cx="2654544" cy="1061113"/>
          </a:xfrm>
          <a:prstGeom prst="rect">
            <a:avLst/>
          </a:prstGeom>
        </p:spPr>
      </p:pic>
      <p:sp>
        <p:nvSpPr>
          <p:cNvPr id="3" name="Rectangle 2">
            <a:extLst>
              <a:ext uri="{FF2B5EF4-FFF2-40B4-BE49-F238E27FC236}">
                <a16:creationId xmlns:a16="http://schemas.microsoft.com/office/drawing/2014/main" id="{5D368B5D-317D-41A4-B0ED-67361050E6D1}"/>
              </a:ext>
            </a:extLst>
          </p:cNvPr>
          <p:cNvSpPr/>
          <p:nvPr userDrawn="1"/>
        </p:nvSpPr>
        <p:spPr>
          <a:xfrm>
            <a:off x="14325600" y="2971800"/>
            <a:ext cx="304800"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noFill/>
            </a:endParaRPr>
          </a:p>
        </p:txBody>
      </p:sp>
      <p:sp>
        <p:nvSpPr>
          <p:cNvPr id="12" name="TextBox 11">
            <a:extLst>
              <a:ext uri="{FF2B5EF4-FFF2-40B4-BE49-F238E27FC236}">
                <a16:creationId xmlns:a16="http://schemas.microsoft.com/office/drawing/2014/main" id="{CDF90826-05C2-4B2E-8539-BD2916C67EA4}"/>
              </a:ext>
            </a:extLst>
          </p:cNvPr>
          <p:cNvSpPr txBox="1"/>
          <p:nvPr userDrawn="1"/>
        </p:nvSpPr>
        <p:spPr>
          <a:xfrm rot="10800000">
            <a:off x="0" y="6906161"/>
            <a:ext cx="14630400" cy="1323439"/>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8987264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plit Content - Basic Conten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8EE977C-0903-384F-B0C6-AD29D4C80396}"/>
              </a:ext>
            </a:extLst>
          </p:cNvPr>
          <p:cNvSpPr>
            <a:spLocks noGrp="1"/>
          </p:cNvSpPr>
          <p:nvPr>
            <p:ph type="pic" sz="quarter" idx="11"/>
          </p:nvPr>
        </p:nvSpPr>
        <p:spPr>
          <a:xfrm>
            <a:off x="1371599" y="1987550"/>
            <a:ext cx="5129891" cy="4489450"/>
          </a:xfrm>
          <a:prstGeom prst="rect">
            <a:avLst/>
          </a:prstGeom>
        </p:spPr>
        <p:txBody>
          <a:bodyPr/>
          <a:lstStyle/>
          <a:p>
            <a:endParaRPr lang="en-US" dirty="0"/>
          </a:p>
        </p:txBody>
      </p:sp>
      <p:sp>
        <p:nvSpPr>
          <p:cNvPr id="12" name="Subtitle 2">
            <a:extLst>
              <a:ext uri="{FF2B5EF4-FFF2-40B4-BE49-F238E27FC236}">
                <a16:creationId xmlns:a16="http://schemas.microsoft.com/office/drawing/2014/main" id="{59D77126-D501-464C-8E85-B7D943936202}"/>
              </a:ext>
            </a:extLst>
          </p:cNvPr>
          <p:cNvSpPr>
            <a:spLocks noGrp="1"/>
          </p:cNvSpPr>
          <p:nvPr>
            <p:ph type="subTitle" idx="1" hasCustomPrompt="1"/>
          </p:nvPr>
        </p:nvSpPr>
        <p:spPr>
          <a:xfrm>
            <a:off x="73914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13" name="Title 1">
            <a:extLst>
              <a:ext uri="{FF2B5EF4-FFF2-40B4-BE49-F238E27FC236}">
                <a16:creationId xmlns:a16="http://schemas.microsoft.com/office/drawing/2014/main" id="{BA48D990-F660-F748-BB05-82ACBE430FD1}"/>
              </a:ext>
            </a:extLst>
          </p:cNvPr>
          <p:cNvSpPr>
            <a:spLocks noGrp="1"/>
          </p:cNvSpPr>
          <p:nvPr>
            <p:ph type="ctrTitle" hasCustomPrompt="1"/>
          </p:nvPr>
        </p:nvSpPr>
        <p:spPr>
          <a:xfrm>
            <a:off x="7391400" y="1219201"/>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4" name="Text Placeholder 9">
            <a:extLst>
              <a:ext uri="{FF2B5EF4-FFF2-40B4-BE49-F238E27FC236}">
                <a16:creationId xmlns:a16="http://schemas.microsoft.com/office/drawing/2014/main" id="{F35E03D2-EF9E-C247-AD8B-154D56C5B07B}"/>
              </a:ext>
            </a:extLst>
          </p:cNvPr>
          <p:cNvSpPr>
            <a:spLocks noGrp="1"/>
          </p:cNvSpPr>
          <p:nvPr>
            <p:ph type="body" sz="quarter" idx="10" hasCustomPrompt="1"/>
          </p:nvPr>
        </p:nvSpPr>
        <p:spPr>
          <a:xfrm>
            <a:off x="7391400" y="3048000"/>
            <a:ext cx="5943600" cy="4572000"/>
          </a:xfrm>
          <a:prstGeom prst="rect">
            <a:avLst/>
          </a:prstGeom>
        </p:spPr>
        <p:txBody>
          <a:bodyPr/>
          <a:lstStyle>
            <a:lvl1pPr eaLnBrk="1" hangingPunct="1">
              <a:lnSpc>
                <a:spcPct val="130000"/>
              </a:lnSpc>
              <a:spcBef>
                <a:spcPts val="38"/>
              </a:spcBef>
              <a:defRPr sz="1700" b="0" i="0">
                <a:latin typeface="Lub Dub Medium" panose="020B0603030403020204" pitchFamily="34" charset="77"/>
              </a:defRPr>
            </a:lvl1pPr>
            <a:lvl2pPr>
              <a:defRPr sz="1700" b="0" i="0">
                <a:latin typeface="Lub Dub Medium" panose="020B0603030403020204" pitchFamily="34" charset="77"/>
              </a:defRPr>
            </a:lvl2pPr>
            <a:lvl3pPr>
              <a:defRPr sz="1700" b="0" i="0">
                <a:latin typeface="Lub Dub Medium" panose="020B0603030403020204" pitchFamily="34" charset="77"/>
              </a:defRPr>
            </a:lvl3pPr>
            <a:lvl4pPr>
              <a:defRPr sz="1700" b="0" i="0">
                <a:latin typeface="Lub Dub Medium" panose="020B0603030403020204" pitchFamily="34" charset="77"/>
              </a:defRPr>
            </a:lvl4pPr>
            <a:lvl5pPr>
              <a:defRPr sz="1700" b="0" i="0">
                <a:latin typeface="Lub Dub Medium" panose="020B0603030403020204" pitchFamily="34" charset="77"/>
              </a:defRPr>
            </a:lvl5pPr>
          </a:lstStyle>
          <a:p>
            <a:pPr eaLnBrk="1" hangingPunct="1">
              <a:lnSpc>
                <a:spcPct val="130000"/>
              </a:lnSpc>
              <a:spcBef>
                <a:spcPts val="100"/>
              </a:spcBef>
            </a:pPr>
            <a:r>
              <a:rPr lang="en-US" altLang="en-US" sz="1700" dirty="0">
                <a:solidFill>
                  <a:srgbClr val="231F20"/>
                </a:solidFill>
                <a:latin typeface="Lub Dub Medium" panose="020B0603030403020204" pitchFamily="34" charset="77"/>
              </a:rPr>
              <a:t>Excest fugit odis voloresequis et il maios nate velicip samus, testiore qui conet  pa doluptio. Ut alitius eum as eaquo con re pos apit, ipiciendae cus solorep ellesto estia voloresecae estibus.</a:t>
            </a:r>
          </a:p>
          <a:p>
            <a:pPr eaLnBrk="1" hangingPunct="1">
              <a:spcBef>
                <a:spcPts val="38"/>
              </a:spcBef>
            </a:pPr>
            <a:endParaRPr lang="en-US" altLang="en-US" sz="1700" dirty="0">
              <a:solidFill>
                <a:srgbClr val="231F20"/>
              </a:solidFill>
              <a:latin typeface="Lub Dub Medium" panose="020B0603030403020204" pitchFamily="34" charset="77"/>
            </a:endParaRPr>
          </a:p>
          <a:p>
            <a:pPr eaLnBrk="1" hangingPunct="1">
              <a:lnSpc>
                <a:spcPct val="130000"/>
              </a:lnSpc>
            </a:pPr>
            <a:r>
              <a:rPr lang="en-US" altLang="en-US" sz="1700" dirty="0">
                <a:solidFill>
                  <a:srgbClr val="231F20"/>
                </a:solidFill>
                <a:latin typeface="Lub Dub Medium" panose="020B0603030403020204" pitchFamily="34" charset="77"/>
              </a:rPr>
              <a:t>Accusandest omnia doluptatque preste cus et et Excest fugit odis voloresequis et il maios nate velicip samus, testiore qui conet pa doluptio. Ut alitius eum as eaquo con re pos apit, ipiciendae cus solorep ellesto estia voloresecae estibus</a:t>
            </a:r>
            <a:r>
              <a:rPr lang="en-US" altLang="en-US" dirty="0">
                <a:solidFill>
                  <a:srgbClr val="231F20"/>
                </a:solidFill>
                <a:latin typeface="Lub Dub Medium" panose="020B0603030403020204" pitchFamily="34" charset="77"/>
                <a:ea typeface="LubDubMedium" panose="020B0603030403020204" pitchFamily="34" charset="77"/>
                <a:cs typeface="LubDubMedium" panose="020B0603030403020204" pitchFamily="34" charset="77"/>
              </a:rPr>
              <a:t>.</a:t>
            </a:r>
            <a:endParaRPr lang="en-US" altLang="en-US" dirty="0">
              <a:latin typeface="Lub Dub Medium" panose="020B0603030403020204" pitchFamily="34" charset="77"/>
              <a:ea typeface="LubDubMedium" panose="020B0603030403020204" pitchFamily="34" charset="77"/>
              <a:cs typeface="LubDubMedium" panose="020B0603030403020204" pitchFamily="34" charset="77"/>
            </a:endParaRPr>
          </a:p>
        </p:txBody>
      </p:sp>
      <p:sp>
        <p:nvSpPr>
          <p:cNvPr id="6" name="Oval 5">
            <a:extLst>
              <a:ext uri="{FF2B5EF4-FFF2-40B4-BE49-F238E27FC236}">
                <a16:creationId xmlns:a16="http://schemas.microsoft.com/office/drawing/2014/main" id="{64B34046-8BCE-3D4F-99C7-B68567F1F642}"/>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D996E112-1B45-A74F-8501-DD441D00F6CD}"/>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8" name="Picture 7">
            <a:extLst>
              <a:ext uri="{FF2B5EF4-FFF2-40B4-BE49-F238E27FC236}">
                <a16:creationId xmlns:a16="http://schemas.microsoft.com/office/drawing/2014/main" id="{AC8034F5-86AE-4AF9-9B39-63609395BCF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609600"/>
            <a:ext cx="1231983" cy="492466"/>
          </a:xfrm>
          <a:prstGeom prst="rect">
            <a:avLst/>
          </a:prstGeom>
        </p:spPr>
      </p:pic>
    </p:spTree>
    <p:extLst>
      <p:ext uri="{BB962C8B-B14F-4D97-AF65-F5344CB8AC3E}">
        <p14:creationId xmlns:p14="http://schemas.microsoft.com/office/powerpoint/2010/main" val="23104813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plit Content - One Column">
    <p:spTree>
      <p:nvGrpSpPr>
        <p:cNvPr id="1" name=""/>
        <p:cNvGrpSpPr/>
        <p:nvPr/>
      </p:nvGrpSpPr>
      <p:grpSpPr>
        <a:xfrm>
          <a:off x="0" y="0"/>
          <a:ext cx="0" cy="0"/>
          <a:chOff x="0" y="0"/>
          <a:chExt cx="0" cy="0"/>
        </a:xfrm>
      </p:grpSpPr>
      <p:sp>
        <p:nvSpPr>
          <p:cNvPr id="6" name="Picture Placeholder 9">
            <a:extLst>
              <a:ext uri="{FF2B5EF4-FFF2-40B4-BE49-F238E27FC236}">
                <a16:creationId xmlns:a16="http://schemas.microsoft.com/office/drawing/2014/main" id="{6164BC8B-2DDC-624C-A5E0-17F9D36C6C22}"/>
              </a:ext>
            </a:extLst>
          </p:cNvPr>
          <p:cNvSpPr>
            <a:spLocks noGrp="1"/>
          </p:cNvSpPr>
          <p:nvPr>
            <p:ph type="pic" sz="quarter" idx="11"/>
          </p:nvPr>
        </p:nvSpPr>
        <p:spPr>
          <a:xfrm>
            <a:off x="1371599" y="1987550"/>
            <a:ext cx="5129891" cy="4489450"/>
          </a:xfrm>
          <a:prstGeom prst="rect">
            <a:avLst/>
          </a:prstGeom>
        </p:spPr>
        <p:txBody>
          <a:bodyPr/>
          <a:lstStyle/>
          <a:p>
            <a:endParaRPr lang="en-US" dirty="0"/>
          </a:p>
        </p:txBody>
      </p:sp>
      <p:sp>
        <p:nvSpPr>
          <p:cNvPr id="8" name="Content Placeholder 15">
            <a:extLst>
              <a:ext uri="{FF2B5EF4-FFF2-40B4-BE49-F238E27FC236}">
                <a16:creationId xmlns:a16="http://schemas.microsoft.com/office/drawing/2014/main" id="{61E630F4-058D-094F-B095-F42FA481FDED}"/>
              </a:ext>
            </a:extLst>
          </p:cNvPr>
          <p:cNvSpPr>
            <a:spLocks noGrp="1"/>
          </p:cNvSpPr>
          <p:nvPr>
            <p:ph sz="quarter" idx="14" hasCustomPrompt="1"/>
          </p:nvPr>
        </p:nvSpPr>
        <p:spPr>
          <a:xfrm>
            <a:off x="7391400" y="3048000"/>
            <a:ext cx="5943600" cy="45720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ubtitle 2">
            <a:extLst>
              <a:ext uri="{FF2B5EF4-FFF2-40B4-BE49-F238E27FC236}">
                <a16:creationId xmlns:a16="http://schemas.microsoft.com/office/drawing/2014/main" id="{3A499F2E-D4BF-6241-B666-AECAC4376125}"/>
              </a:ext>
            </a:extLst>
          </p:cNvPr>
          <p:cNvSpPr>
            <a:spLocks noGrp="1"/>
          </p:cNvSpPr>
          <p:nvPr>
            <p:ph type="subTitle" idx="1" hasCustomPrompt="1"/>
          </p:nvPr>
        </p:nvSpPr>
        <p:spPr>
          <a:xfrm>
            <a:off x="73914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11" name="Title 1">
            <a:extLst>
              <a:ext uri="{FF2B5EF4-FFF2-40B4-BE49-F238E27FC236}">
                <a16:creationId xmlns:a16="http://schemas.microsoft.com/office/drawing/2014/main" id="{7CD8ABC0-539D-4E40-B8EC-8E2AE2233701}"/>
              </a:ext>
            </a:extLst>
          </p:cNvPr>
          <p:cNvSpPr>
            <a:spLocks noGrp="1"/>
          </p:cNvSpPr>
          <p:nvPr>
            <p:ph type="ctrTitle" hasCustomPrompt="1"/>
          </p:nvPr>
        </p:nvSpPr>
        <p:spPr>
          <a:xfrm>
            <a:off x="7391400" y="1219201"/>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7" name="Oval 6">
            <a:extLst>
              <a:ext uri="{FF2B5EF4-FFF2-40B4-BE49-F238E27FC236}">
                <a16:creationId xmlns:a16="http://schemas.microsoft.com/office/drawing/2014/main" id="{2ABCDC6D-A828-4F4A-901D-D307BFA19520}"/>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2">
            <a:extLst>
              <a:ext uri="{FF2B5EF4-FFF2-40B4-BE49-F238E27FC236}">
                <a16:creationId xmlns:a16="http://schemas.microsoft.com/office/drawing/2014/main" id="{9FA10DA0-4455-3D43-ACD5-EF24C9BDC133}"/>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2" name="Picture 11">
            <a:extLst>
              <a:ext uri="{FF2B5EF4-FFF2-40B4-BE49-F238E27FC236}">
                <a16:creationId xmlns:a16="http://schemas.microsoft.com/office/drawing/2014/main" id="{D0038BC1-865C-4EC7-8442-40094C5B0C0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609600"/>
            <a:ext cx="1231983" cy="492466"/>
          </a:xfrm>
          <a:prstGeom prst="rect">
            <a:avLst/>
          </a:prstGeom>
        </p:spPr>
      </p:pic>
    </p:spTree>
    <p:extLst>
      <p:ext uri="{BB962C8B-B14F-4D97-AF65-F5344CB8AC3E}">
        <p14:creationId xmlns:p14="http://schemas.microsoft.com/office/powerpoint/2010/main" val="3704955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Right - Title Only">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5F22C1C2-FE88-CB4E-9288-00F45F659375}"/>
              </a:ext>
            </a:extLst>
          </p:cNvPr>
          <p:cNvSpPr>
            <a:spLocks noGrp="1"/>
          </p:cNvSpPr>
          <p:nvPr>
            <p:ph type="subTitle" idx="1" hasCustomPrompt="1"/>
          </p:nvPr>
        </p:nvSpPr>
        <p:spPr>
          <a:xfrm>
            <a:off x="6858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3" name="Title 1">
            <a:extLst>
              <a:ext uri="{FF2B5EF4-FFF2-40B4-BE49-F238E27FC236}">
                <a16:creationId xmlns:a16="http://schemas.microsoft.com/office/drawing/2014/main" id="{4F7531D0-4694-D142-9626-C24B523FA067}"/>
              </a:ext>
            </a:extLst>
          </p:cNvPr>
          <p:cNvSpPr>
            <a:spLocks noGrp="1"/>
          </p:cNvSpPr>
          <p:nvPr>
            <p:ph type="ctrTitle" hasCustomPrompt="1"/>
          </p:nvPr>
        </p:nvSpPr>
        <p:spPr>
          <a:xfrm>
            <a:off x="685800" y="1219202"/>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4" name="Picture Placeholder 9">
            <a:extLst>
              <a:ext uri="{FF2B5EF4-FFF2-40B4-BE49-F238E27FC236}">
                <a16:creationId xmlns:a16="http://schemas.microsoft.com/office/drawing/2014/main" id="{30833C13-1F9B-3C42-9C7D-27E25968D170}"/>
              </a:ext>
            </a:extLst>
          </p:cNvPr>
          <p:cNvSpPr>
            <a:spLocks noGrp="1"/>
          </p:cNvSpPr>
          <p:nvPr>
            <p:ph type="pic" sz="quarter" idx="11"/>
          </p:nvPr>
        </p:nvSpPr>
        <p:spPr>
          <a:xfrm>
            <a:off x="8718550" y="0"/>
            <a:ext cx="5911850" cy="8229600"/>
          </a:xfrm>
          <a:prstGeom prst="rect">
            <a:avLst/>
          </a:prstGeom>
        </p:spPr>
        <p:txBody>
          <a:bodyPr/>
          <a:lstStyle/>
          <a:p>
            <a:endParaRPr lang="en-US" dirty="0"/>
          </a:p>
        </p:txBody>
      </p:sp>
      <p:sp>
        <p:nvSpPr>
          <p:cNvPr id="5" name="Oval 4">
            <a:extLst>
              <a:ext uri="{FF2B5EF4-FFF2-40B4-BE49-F238E27FC236}">
                <a16:creationId xmlns:a16="http://schemas.microsoft.com/office/drawing/2014/main" id="{B57A8FD8-0BAD-ED48-BA15-0DD596AE339D}"/>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2">
            <a:extLst>
              <a:ext uri="{FF2B5EF4-FFF2-40B4-BE49-F238E27FC236}">
                <a16:creationId xmlns:a16="http://schemas.microsoft.com/office/drawing/2014/main" id="{8A23F1EA-FE2D-2542-A304-9429368A26B2}"/>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7" name="Picture 6">
            <a:extLst>
              <a:ext uri="{FF2B5EF4-FFF2-40B4-BE49-F238E27FC236}">
                <a16:creationId xmlns:a16="http://schemas.microsoft.com/office/drawing/2014/main" id="{CE911D8C-3F3D-489E-896A-5F75CEFC094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38232" y="577061"/>
            <a:ext cx="1231983" cy="492466"/>
          </a:xfrm>
          <a:prstGeom prst="rect">
            <a:avLst/>
          </a:prstGeom>
        </p:spPr>
      </p:pic>
    </p:spTree>
    <p:extLst>
      <p:ext uri="{BB962C8B-B14F-4D97-AF65-F5344CB8AC3E}">
        <p14:creationId xmlns:p14="http://schemas.microsoft.com/office/powerpoint/2010/main" val="27069038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Right - Basic Content">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7A3C3A83-05F3-7249-BE06-6450862A74A5}"/>
              </a:ext>
            </a:extLst>
          </p:cNvPr>
          <p:cNvSpPr>
            <a:spLocks noGrp="1"/>
          </p:cNvSpPr>
          <p:nvPr>
            <p:ph type="pic" sz="quarter" idx="11"/>
          </p:nvPr>
        </p:nvSpPr>
        <p:spPr>
          <a:xfrm>
            <a:off x="8718550" y="0"/>
            <a:ext cx="5911850" cy="8229600"/>
          </a:xfrm>
          <a:prstGeom prst="rect">
            <a:avLst/>
          </a:prstGeom>
        </p:spPr>
        <p:txBody>
          <a:bodyPr/>
          <a:lstStyle/>
          <a:p>
            <a:endParaRPr lang="en-US" dirty="0"/>
          </a:p>
        </p:txBody>
      </p:sp>
      <p:sp>
        <p:nvSpPr>
          <p:cNvPr id="7" name="Text Placeholder 9">
            <a:extLst>
              <a:ext uri="{FF2B5EF4-FFF2-40B4-BE49-F238E27FC236}">
                <a16:creationId xmlns:a16="http://schemas.microsoft.com/office/drawing/2014/main" id="{26076040-D0B2-F045-83D5-24B463563355}"/>
              </a:ext>
            </a:extLst>
          </p:cNvPr>
          <p:cNvSpPr>
            <a:spLocks noGrp="1"/>
          </p:cNvSpPr>
          <p:nvPr>
            <p:ph type="body" sz="quarter" idx="10" hasCustomPrompt="1"/>
          </p:nvPr>
        </p:nvSpPr>
        <p:spPr>
          <a:xfrm>
            <a:off x="685800" y="3048000"/>
            <a:ext cx="5943600" cy="4572000"/>
          </a:xfrm>
          <a:prstGeom prst="rect">
            <a:avLst/>
          </a:prstGeom>
        </p:spPr>
        <p:txBody>
          <a:bodyPr/>
          <a:lstStyle>
            <a:lvl1pPr eaLnBrk="1" hangingPunct="1">
              <a:lnSpc>
                <a:spcPct val="130000"/>
              </a:lnSpc>
              <a:spcBef>
                <a:spcPts val="38"/>
              </a:spcBef>
              <a:defRPr sz="1700" b="0" i="0">
                <a:latin typeface="Lub Dub Medium" panose="020B0603030403020204" pitchFamily="34" charset="77"/>
              </a:defRPr>
            </a:lvl1pPr>
            <a:lvl2pPr>
              <a:defRPr sz="1700" b="0" i="0">
                <a:latin typeface="Lub Dub Medium" panose="020B0603030403020204" pitchFamily="34" charset="77"/>
              </a:defRPr>
            </a:lvl2pPr>
            <a:lvl3pPr>
              <a:defRPr sz="1700" b="0" i="0">
                <a:latin typeface="Lub Dub Medium" panose="020B0603030403020204" pitchFamily="34" charset="77"/>
              </a:defRPr>
            </a:lvl3pPr>
            <a:lvl4pPr>
              <a:defRPr sz="1700" b="0" i="0">
                <a:latin typeface="Lub Dub Medium" panose="020B0603030403020204" pitchFamily="34" charset="77"/>
              </a:defRPr>
            </a:lvl4pPr>
            <a:lvl5pPr>
              <a:defRPr sz="1700" b="0" i="0">
                <a:latin typeface="Lub Dub Medium" panose="020B0603030403020204" pitchFamily="34" charset="77"/>
              </a:defRPr>
            </a:lvl5pPr>
          </a:lstStyle>
          <a:p>
            <a:pPr eaLnBrk="1" hangingPunct="1">
              <a:lnSpc>
                <a:spcPct val="130000"/>
              </a:lnSpc>
              <a:spcBef>
                <a:spcPts val="100"/>
              </a:spcBef>
            </a:pPr>
            <a:r>
              <a:rPr lang="en-US" altLang="en-US" sz="1700" dirty="0">
                <a:solidFill>
                  <a:srgbClr val="231F20"/>
                </a:solidFill>
                <a:latin typeface="Lub Dub Medium" panose="020B0603030403020204" pitchFamily="34" charset="77"/>
              </a:rPr>
              <a:t>Excest fugit odis voloresequis et il maios nate velicip samus, testiore qui conet  pa doluptio. Ut alitius eum as eaquo con re pos apit, ipiciendae cus solorep ellesto estia voloresecae estibus.</a:t>
            </a:r>
          </a:p>
          <a:p>
            <a:pPr eaLnBrk="1" hangingPunct="1">
              <a:spcBef>
                <a:spcPts val="38"/>
              </a:spcBef>
            </a:pPr>
            <a:endParaRPr lang="en-US" altLang="en-US" sz="1700" dirty="0">
              <a:solidFill>
                <a:srgbClr val="231F20"/>
              </a:solidFill>
              <a:latin typeface="Lub Dub Medium" panose="020B0603030403020204" pitchFamily="34" charset="77"/>
            </a:endParaRPr>
          </a:p>
          <a:p>
            <a:pPr eaLnBrk="1" hangingPunct="1">
              <a:lnSpc>
                <a:spcPct val="130000"/>
              </a:lnSpc>
            </a:pPr>
            <a:r>
              <a:rPr lang="en-US" altLang="en-US" sz="1700" dirty="0">
                <a:solidFill>
                  <a:srgbClr val="231F20"/>
                </a:solidFill>
                <a:latin typeface="Lub Dub Medium" panose="020B0603030403020204" pitchFamily="34" charset="77"/>
              </a:rPr>
              <a:t>Accusandest omnia doluptatque preste cus et et Excest fugit odis voloresequis et il maios nate velicip samus, testiore qui conet pa doluptio. Ut alitius eum as eaquo con re pos apit, ipiciendae cus solorep ellesto estia voloresecae estibus</a:t>
            </a:r>
            <a:r>
              <a:rPr lang="en-US" altLang="en-US" dirty="0">
                <a:solidFill>
                  <a:srgbClr val="231F20"/>
                </a:solidFill>
                <a:latin typeface="Lub Dub Medium" panose="020B0603030403020204" pitchFamily="34" charset="77"/>
                <a:ea typeface="LubDubMedium" panose="020B0603030403020204" pitchFamily="34" charset="77"/>
                <a:cs typeface="LubDubMedium" panose="020B0603030403020204" pitchFamily="34" charset="77"/>
              </a:rPr>
              <a:t>.</a:t>
            </a:r>
            <a:endParaRPr lang="en-US" altLang="en-US" dirty="0">
              <a:latin typeface="Lub Dub Medium" panose="020B0603030403020204" pitchFamily="34" charset="77"/>
              <a:ea typeface="LubDubMedium" panose="020B0603030403020204" pitchFamily="34" charset="77"/>
              <a:cs typeface="LubDubMedium" panose="020B0603030403020204" pitchFamily="34" charset="77"/>
            </a:endParaRPr>
          </a:p>
        </p:txBody>
      </p:sp>
      <p:sp>
        <p:nvSpPr>
          <p:cNvPr id="8" name="Subtitle 2">
            <a:extLst>
              <a:ext uri="{FF2B5EF4-FFF2-40B4-BE49-F238E27FC236}">
                <a16:creationId xmlns:a16="http://schemas.microsoft.com/office/drawing/2014/main" id="{DCF5348A-731F-EA46-96B3-05A1F66489B7}"/>
              </a:ext>
            </a:extLst>
          </p:cNvPr>
          <p:cNvSpPr>
            <a:spLocks noGrp="1"/>
          </p:cNvSpPr>
          <p:nvPr>
            <p:ph type="subTitle" idx="1" hasCustomPrompt="1"/>
          </p:nvPr>
        </p:nvSpPr>
        <p:spPr>
          <a:xfrm>
            <a:off x="6858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D6781F4C-FC8D-D54D-92A4-89280638ABD6}"/>
              </a:ext>
            </a:extLst>
          </p:cNvPr>
          <p:cNvSpPr>
            <a:spLocks noGrp="1"/>
          </p:cNvSpPr>
          <p:nvPr>
            <p:ph type="ctrTitle" hasCustomPrompt="1"/>
          </p:nvPr>
        </p:nvSpPr>
        <p:spPr>
          <a:xfrm>
            <a:off x="685800" y="1219202"/>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0" name="object 11">
            <a:extLst>
              <a:ext uri="{FF2B5EF4-FFF2-40B4-BE49-F238E27FC236}">
                <a16:creationId xmlns:a16="http://schemas.microsoft.com/office/drawing/2014/main" id="{C4C3982A-5FE4-4C4E-AE78-0FD3C46F5728}"/>
              </a:ext>
            </a:extLst>
          </p:cNvPr>
          <p:cNvSpPr>
            <a:spLocks/>
          </p:cNvSpPr>
          <p:nvPr userDrawn="1"/>
        </p:nvSpPr>
        <p:spPr bwMode="auto">
          <a:xfrm>
            <a:off x="685800" y="2819400"/>
            <a:ext cx="760413" cy="0"/>
          </a:xfrm>
          <a:custGeom>
            <a:avLst/>
            <a:gdLst>
              <a:gd name="T0" fmla="*/ 0 w 759459"/>
              <a:gd name="T1" fmla="*/ 759460 w 759459"/>
            </a:gdLst>
            <a:ahLst/>
            <a:cxnLst>
              <a:cxn ang="0">
                <a:pos x="T0" y="0"/>
              </a:cxn>
              <a:cxn ang="0">
                <a:pos x="T1" y="0"/>
              </a:cxn>
            </a:cxnLst>
            <a:rect l="0" t="0" r="r" b="b"/>
            <a:pathLst>
              <a:path w="759459">
                <a:moveTo>
                  <a:pt x="0" y="0"/>
                </a:moveTo>
                <a:lnTo>
                  <a:pt x="759460" y="0"/>
                </a:lnTo>
              </a:path>
            </a:pathLst>
          </a:custGeom>
          <a:noFill/>
          <a:ln w="12700">
            <a:solidFill>
              <a:srgbClr val="231F2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11" name="Oval 10">
            <a:extLst>
              <a:ext uri="{FF2B5EF4-FFF2-40B4-BE49-F238E27FC236}">
                <a16:creationId xmlns:a16="http://schemas.microsoft.com/office/drawing/2014/main" id="{1CD90073-4747-F844-BDFF-DE623FE36792}"/>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2">
            <a:extLst>
              <a:ext uri="{FF2B5EF4-FFF2-40B4-BE49-F238E27FC236}">
                <a16:creationId xmlns:a16="http://schemas.microsoft.com/office/drawing/2014/main" id="{7A7C26E4-40D6-E34F-917F-4F7C10793CE1}"/>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3" name="Picture 12">
            <a:extLst>
              <a:ext uri="{FF2B5EF4-FFF2-40B4-BE49-F238E27FC236}">
                <a16:creationId xmlns:a16="http://schemas.microsoft.com/office/drawing/2014/main" id="{087F61C7-185D-4C50-8C61-12BE539DD46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38232" y="577061"/>
            <a:ext cx="1231983" cy="492466"/>
          </a:xfrm>
          <a:prstGeom prst="rect">
            <a:avLst/>
          </a:prstGeom>
        </p:spPr>
      </p:pic>
    </p:spTree>
    <p:extLst>
      <p:ext uri="{BB962C8B-B14F-4D97-AF65-F5344CB8AC3E}">
        <p14:creationId xmlns:p14="http://schemas.microsoft.com/office/powerpoint/2010/main" val="8711908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Right - One Column">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625101B7-49A3-8944-BC1B-6F8DF661DA61}"/>
              </a:ext>
            </a:extLst>
          </p:cNvPr>
          <p:cNvSpPr>
            <a:spLocks noGrp="1"/>
          </p:cNvSpPr>
          <p:nvPr>
            <p:ph type="pic" sz="quarter" idx="11"/>
          </p:nvPr>
        </p:nvSpPr>
        <p:spPr>
          <a:xfrm>
            <a:off x="8718550" y="0"/>
            <a:ext cx="5911850" cy="8229600"/>
          </a:xfrm>
          <a:prstGeom prst="rect">
            <a:avLst/>
          </a:prstGeom>
        </p:spPr>
        <p:txBody>
          <a:bodyPr/>
          <a:lstStyle/>
          <a:p>
            <a:endParaRPr lang="en-US" dirty="0"/>
          </a:p>
        </p:txBody>
      </p:sp>
      <p:sp>
        <p:nvSpPr>
          <p:cNvPr id="7" name="Content Placeholder 15">
            <a:extLst>
              <a:ext uri="{FF2B5EF4-FFF2-40B4-BE49-F238E27FC236}">
                <a16:creationId xmlns:a16="http://schemas.microsoft.com/office/drawing/2014/main" id="{B174C1E9-BB6B-6B47-820E-D4339AF65BE4}"/>
              </a:ext>
            </a:extLst>
          </p:cNvPr>
          <p:cNvSpPr>
            <a:spLocks noGrp="1"/>
          </p:cNvSpPr>
          <p:nvPr>
            <p:ph sz="quarter" idx="14" hasCustomPrompt="1"/>
          </p:nvPr>
        </p:nvSpPr>
        <p:spPr>
          <a:xfrm>
            <a:off x="685800" y="3048000"/>
            <a:ext cx="5943600" cy="45720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ubtitle 2">
            <a:extLst>
              <a:ext uri="{FF2B5EF4-FFF2-40B4-BE49-F238E27FC236}">
                <a16:creationId xmlns:a16="http://schemas.microsoft.com/office/drawing/2014/main" id="{4551712B-66B3-5543-B0A3-F298F5E9E697}"/>
              </a:ext>
            </a:extLst>
          </p:cNvPr>
          <p:cNvSpPr>
            <a:spLocks noGrp="1"/>
          </p:cNvSpPr>
          <p:nvPr>
            <p:ph type="subTitle" idx="1" hasCustomPrompt="1"/>
          </p:nvPr>
        </p:nvSpPr>
        <p:spPr>
          <a:xfrm>
            <a:off x="6858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28085ECD-EEF8-7D48-8630-01864158D03A}"/>
              </a:ext>
            </a:extLst>
          </p:cNvPr>
          <p:cNvSpPr>
            <a:spLocks noGrp="1"/>
          </p:cNvSpPr>
          <p:nvPr>
            <p:ph type="ctrTitle" hasCustomPrompt="1"/>
          </p:nvPr>
        </p:nvSpPr>
        <p:spPr>
          <a:xfrm>
            <a:off x="685800" y="1219202"/>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1" name="object 11">
            <a:extLst>
              <a:ext uri="{FF2B5EF4-FFF2-40B4-BE49-F238E27FC236}">
                <a16:creationId xmlns:a16="http://schemas.microsoft.com/office/drawing/2014/main" id="{0FB5E4C0-4D36-294B-921A-D1DEB3D66B64}"/>
              </a:ext>
            </a:extLst>
          </p:cNvPr>
          <p:cNvSpPr>
            <a:spLocks/>
          </p:cNvSpPr>
          <p:nvPr userDrawn="1"/>
        </p:nvSpPr>
        <p:spPr bwMode="auto">
          <a:xfrm>
            <a:off x="685800" y="2819400"/>
            <a:ext cx="760413" cy="0"/>
          </a:xfrm>
          <a:custGeom>
            <a:avLst/>
            <a:gdLst>
              <a:gd name="T0" fmla="*/ 0 w 759459"/>
              <a:gd name="T1" fmla="*/ 759460 w 759459"/>
            </a:gdLst>
            <a:ahLst/>
            <a:cxnLst>
              <a:cxn ang="0">
                <a:pos x="T0" y="0"/>
              </a:cxn>
              <a:cxn ang="0">
                <a:pos x="T1" y="0"/>
              </a:cxn>
            </a:cxnLst>
            <a:rect l="0" t="0" r="r" b="b"/>
            <a:pathLst>
              <a:path w="759459">
                <a:moveTo>
                  <a:pt x="0" y="0"/>
                </a:moveTo>
                <a:lnTo>
                  <a:pt x="759460" y="0"/>
                </a:lnTo>
              </a:path>
            </a:pathLst>
          </a:custGeom>
          <a:noFill/>
          <a:ln w="12700">
            <a:solidFill>
              <a:srgbClr val="231F2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10" name="Oval 9">
            <a:extLst>
              <a:ext uri="{FF2B5EF4-FFF2-40B4-BE49-F238E27FC236}">
                <a16:creationId xmlns:a16="http://schemas.microsoft.com/office/drawing/2014/main" id="{ADB783BE-9726-EE41-93AA-518A5DAC358D}"/>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2">
            <a:extLst>
              <a:ext uri="{FF2B5EF4-FFF2-40B4-BE49-F238E27FC236}">
                <a16:creationId xmlns:a16="http://schemas.microsoft.com/office/drawing/2014/main" id="{FF36A4CE-E968-1549-B8E8-8D8C4787FEC8}"/>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3" name="Picture 12">
            <a:extLst>
              <a:ext uri="{FF2B5EF4-FFF2-40B4-BE49-F238E27FC236}">
                <a16:creationId xmlns:a16="http://schemas.microsoft.com/office/drawing/2014/main" id="{D185E008-04A7-4A94-B78C-192CF43E437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38232" y="577061"/>
            <a:ext cx="1231983" cy="492466"/>
          </a:xfrm>
          <a:prstGeom prst="rect">
            <a:avLst/>
          </a:prstGeom>
        </p:spPr>
      </p:pic>
    </p:spTree>
    <p:extLst>
      <p:ext uri="{BB962C8B-B14F-4D97-AF65-F5344CB8AC3E}">
        <p14:creationId xmlns:p14="http://schemas.microsoft.com/office/powerpoint/2010/main" val="17052646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96EDC-8659-3D96-6E2F-6F385E02E95C}"/>
              </a:ext>
            </a:extLst>
          </p:cNvPr>
          <p:cNvSpPr>
            <a:spLocks noGrp="1"/>
          </p:cNvSpPr>
          <p:nvPr>
            <p:ph type="ctrTitle"/>
          </p:nvPr>
        </p:nvSpPr>
        <p:spPr>
          <a:xfrm>
            <a:off x="1828800" y="1346200"/>
            <a:ext cx="10972800" cy="2865438"/>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2B4808B-F36C-CF6C-1C0B-DC4354C08CFE}"/>
              </a:ext>
            </a:extLst>
          </p:cNvPr>
          <p:cNvSpPr>
            <a:spLocks noGrp="1"/>
          </p:cNvSpPr>
          <p:nvPr>
            <p:ph type="subTitle" idx="1"/>
          </p:nvPr>
        </p:nvSpPr>
        <p:spPr>
          <a:xfrm>
            <a:off x="1828800" y="4322763"/>
            <a:ext cx="10972800" cy="19859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020651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sp>
        <p:nvSpPr>
          <p:cNvPr id="17" name="object 2">
            <a:extLst>
              <a:ext uri="{FF2B5EF4-FFF2-40B4-BE49-F238E27FC236}">
                <a16:creationId xmlns:a16="http://schemas.microsoft.com/office/drawing/2014/main" id="{8F24E8C2-88D0-8543-A512-86696E5FF2E1}"/>
              </a:ext>
            </a:extLst>
          </p:cNvPr>
          <p:cNvSpPr>
            <a:spLocks/>
          </p:cNvSpPr>
          <p:nvPr userDrawn="1"/>
        </p:nvSpPr>
        <p:spPr bwMode="auto">
          <a:xfrm>
            <a:off x="14325600" y="3079750"/>
            <a:ext cx="304800" cy="1447800"/>
          </a:xfrm>
          <a:custGeom>
            <a:avLst/>
            <a:gdLst>
              <a:gd name="T0" fmla="*/ 0 w 440054"/>
              <a:gd name="T1" fmla="*/ 8229600 h 8229600"/>
              <a:gd name="T2" fmla="*/ 439712 w 440054"/>
              <a:gd name="T3" fmla="*/ 8229600 h 8229600"/>
              <a:gd name="T4" fmla="*/ 439712 w 440054"/>
              <a:gd name="T5" fmla="*/ 0 h 8229600"/>
              <a:gd name="T6" fmla="*/ 0 w 440054"/>
              <a:gd name="T7" fmla="*/ 0 h 8229600"/>
              <a:gd name="T8" fmla="*/ 0 w 440054"/>
              <a:gd name="T9" fmla="*/ 8229600 h 8229600"/>
            </a:gdLst>
            <a:ahLst/>
            <a:cxnLst>
              <a:cxn ang="0">
                <a:pos x="T0" y="T1"/>
              </a:cxn>
              <a:cxn ang="0">
                <a:pos x="T2" y="T3"/>
              </a:cxn>
              <a:cxn ang="0">
                <a:pos x="T4" y="T5"/>
              </a:cxn>
              <a:cxn ang="0">
                <a:pos x="T6" y="T7"/>
              </a:cxn>
              <a:cxn ang="0">
                <a:pos x="T8" y="T9"/>
              </a:cxn>
            </a:cxnLst>
            <a:rect l="0" t="0" r="r" b="b"/>
            <a:pathLst>
              <a:path w="440054" h="8229600">
                <a:moveTo>
                  <a:pt x="0" y="8229600"/>
                </a:moveTo>
                <a:lnTo>
                  <a:pt x="439712" y="8229600"/>
                </a:lnTo>
                <a:lnTo>
                  <a:pt x="439712" y="0"/>
                </a:lnTo>
                <a:lnTo>
                  <a:pt x="0" y="0"/>
                </a:lnTo>
                <a:lnTo>
                  <a:pt x="0" y="8229600"/>
                </a:lnTo>
                <a:close/>
              </a:path>
            </a:pathLst>
          </a:custGeom>
          <a:solidFill>
            <a:srgbClr val="C10E21"/>
          </a:solidFill>
          <a:ln>
            <a:noFill/>
          </a:ln>
        </p:spPr>
        <p:txBody>
          <a:bodyPr lIns="0" tIns="0" rIns="0" bIns="0"/>
          <a:lstStyle/>
          <a:p>
            <a:endParaRPr lang="en-US" dirty="0"/>
          </a:p>
        </p:txBody>
      </p:sp>
      <p:sp>
        <p:nvSpPr>
          <p:cNvPr id="19" name="object 2">
            <a:extLst>
              <a:ext uri="{FF2B5EF4-FFF2-40B4-BE49-F238E27FC236}">
                <a16:creationId xmlns:a16="http://schemas.microsoft.com/office/drawing/2014/main" id="{21FBA6B4-9211-EF49-AF9D-88B4DD38744B}"/>
              </a:ext>
            </a:extLst>
          </p:cNvPr>
          <p:cNvSpPr>
            <a:spLocks/>
          </p:cNvSpPr>
          <p:nvPr userDrawn="1"/>
        </p:nvSpPr>
        <p:spPr bwMode="auto">
          <a:xfrm>
            <a:off x="596900" y="4038600"/>
            <a:ext cx="14033500" cy="609600"/>
          </a:xfrm>
          <a:custGeom>
            <a:avLst/>
            <a:gdLst>
              <a:gd name="T0" fmla="*/ 0 w 3885565"/>
              <a:gd name="T1" fmla="*/ 0 h 152400"/>
              <a:gd name="T2" fmla="*/ 3885336 w 3885565"/>
              <a:gd name="T3" fmla="*/ 0 h 152400"/>
            </a:gdLst>
            <a:ahLst/>
            <a:cxnLst>
              <a:cxn ang="0">
                <a:pos x="T0" y="T1"/>
              </a:cxn>
              <a:cxn ang="0">
                <a:pos x="T2" y="T3"/>
              </a:cxn>
            </a:cxnLst>
            <a:rect l="0" t="0" r="r" b="b"/>
            <a:pathLst>
              <a:path w="3885565" h="152400">
                <a:moveTo>
                  <a:pt x="0" y="0"/>
                </a:moveTo>
                <a:lnTo>
                  <a:pt x="3885336" y="0"/>
                </a:lnTo>
              </a:path>
            </a:pathLst>
          </a:custGeom>
          <a:noFill/>
          <a:ln w="25400" cap="rnd">
            <a:solidFill>
              <a:srgbClr val="626469"/>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21" name="Subtitle 2">
            <a:extLst>
              <a:ext uri="{FF2B5EF4-FFF2-40B4-BE49-F238E27FC236}">
                <a16:creationId xmlns:a16="http://schemas.microsoft.com/office/drawing/2014/main" id="{8C148770-7075-5D49-A2F3-01F8004D6A72}"/>
              </a:ext>
            </a:extLst>
          </p:cNvPr>
          <p:cNvSpPr>
            <a:spLocks noGrp="1"/>
          </p:cNvSpPr>
          <p:nvPr>
            <p:ph type="subTitle" idx="1" hasCustomPrompt="1"/>
          </p:nvPr>
        </p:nvSpPr>
        <p:spPr>
          <a:xfrm>
            <a:off x="533400" y="4155946"/>
            <a:ext cx="13258800" cy="1985962"/>
          </a:xfrm>
          <a:prstGeom prst="rect">
            <a:avLst/>
          </a:prstGeom>
        </p:spPr>
        <p:txBody>
          <a:bodyPr/>
          <a:lstStyle>
            <a:lvl1pPr marL="0" indent="0" algn="l">
              <a:buNone/>
              <a:defRPr sz="2800" b="0" i="0">
                <a:solidFill>
                  <a:srgbClr val="636466"/>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22" name="Title 1">
            <a:extLst>
              <a:ext uri="{FF2B5EF4-FFF2-40B4-BE49-F238E27FC236}">
                <a16:creationId xmlns:a16="http://schemas.microsoft.com/office/drawing/2014/main" id="{B9FB1A25-CAE0-FC4F-A7F8-28305F3782C0}"/>
              </a:ext>
            </a:extLst>
          </p:cNvPr>
          <p:cNvSpPr>
            <a:spLocks noGrp="1"/>
          </p:cNvSpPr>
          <p:nvPr>
            <p:ph type="ctrTitle" hasCustomPrompt="1"/>
          </p:nvPr>
        </p:nvSpPr>
        <p:spPr>
          <a:xfrm>
            <a:off x="533400" y="2743201"/>
            <a:ext cx="13258800" cy="1311016"/>
          </a:xfrm>
          <a:prstGeom prst="rect">
            <a:avLst/>
          </a:prstGeom>
        </p:spPr>
        <p:txBody>
          <a:bodyPr anchor="b"/>
          <a:lstStyle>
            <a:lvl1pPr algn="l">
              <a:defRPr sz="7800" b="1" i="0" spc="300">
                <a:solidFill>
                  <a:schemeClr val="tx1"/>
                </a:solidFill>
                <a:latin typeface="Lub Dub Heavy" panose="020B0603030403020204" pitchFamily="34" charset="77"/>
              </a:defRPr>
            </a:lvl1pPr>
          </a:lstStyle>
          <a:p>
            <a:r>
              <a:rPr lang="en-US" dirty="0"/>
              <a:t>Title Slide</a:t>
            </a:r>
          </a:p>
        </p:txBody>
      </p:sp>
      <p:sp>
        <p:nvSpPr>
          <p:cNvPr id="2" name="Rectangle 1">
            <a:extLst>
              <a:ext uri="{FF2B5EF4-FFF2-40B4-BE49-F238E27FC236}">
                <a16:creationId xmlns:a16="http://schemas.microsoft.com/office/drawing/2014/main" id="{CFB90EDC-B8CB-E841-BCB2-A63384585752}"/>
              </a:ext>
            </a:extLst>
          </p:cNvPr>
          <p:cNvSpPr/>
          <p:nvPr userDrawn="1"/>
        </p:nvSpPr>
        <p:spPr>
          <a:xfrm>
            <a:off x="0" y="7010400"/>
            <a:ext cx="14630400" cy="1219200"/>
          </a:xfrm>
          <a:prstGeom prst="rect">
            <a:avLst/>
          </a:prstGeom>
          <a:solidFill>
            <a:srgbClr val="C10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10E21"/>
              </a:solidFill>
            </a:endParaRPr>
          </a:p>
        </p:txBody>
      </p:sp>
      <p:sp>
        <p:nvSpPr>
          <p:cNvPr id="10" name="Rectangle 9">
            <a:extLst>
              <a:ext uri="{FF2B5EF4-FFF2-40B4-BE49-F238E27FC236}">
                <a16:creationId xmlns:a16="http://schemas.microsoft.com/office/drawing/2014/main" id="{4CDABD89-4697-7A46-9378-1D6696666B3E}"/>
              </a:ext>
            </a:extLst>
          </p:cNvPr>
          <p:cNvSpPr/>
          <p:nvPr userDrawn="1"/>
        </p:nvSpPr>
        <p:spPr>
          <a:xfrm flipV="1">
            <a:off x="0" y="7315200"/>
            <a:ext cx="14630400" cy="914400"/>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90000"/>
              </a:solidFill>
            </a:endParaRPr>
          </a:p>
        </p:txBody>
      </p:sp>
      <p:pic>
        <p:nvPicPr>
          <p:cNvPr id="9" name="Picture 8">
            <a:extLst>
              <a:ext uri="{FF2B5EF4-FFF2-40B4-BE49-F238E27FC236}">
                <a16:creationId xmlns:a16="http://schemas.microsoft.com/office/drawing/2014/main" id="{25C71139-E34D-D04E-A7C2-F2E7DAA14F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452393"/>
            <a:ext cx="2364956" cy="1279289"/>
          </a:xfrm>
          <a:prstGeom prst="rect">
            <a:avLst/>
          </a:prstGeom>
        </p:spPr>
      </p:pic>
      <p:pic>
        <p:nvPicPr>
          <p:cNvPr id="11" name="Picture 10">
            <a:extLst>
              <a:ext uri="{FF2B5EF4-FFF2-40B4-BE49-F238E27FC236}">
                <a16:creationId xmlns:a16="http://schemas.microsoft.com/office/drawing/2014/main" id="{767F2B47-1C63-4CB8-88E1-447C29CF2DB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498576" y="642733"/>
            <a:ext cx="2598424" cy="1038680"/>
          </a:xfrm>
          <a:prstGeom prst="rect">
            <a:avLst/>
          </a:prstGeom>
        </p:spPr>
      </p:pic>
      <p:sp>
        <p:nvSpPr>
          <p:cNvPr id="3" name="Rectangle 2">
            <a:extLst>
              <a:ext uri="{FF2B5EF4-FFF2-40B4-BE49-F238E27FC236}">
                <a16:creationId xmlns:a16="http://schemas.microsoft.com/office/drawing/2014/main" id="{5D368B5D-317D-41A4-B0ED-67361050E6D1}"/>
              </a:ext>
            </a:extLst>
          </p:cNvPr>
          <p:cNvSpPr/>
          <p:nvPr userDrawn="1"/>
        </p:nvSpPr>
        <p:spPr>
          <a:xfrm>
            <a:off x="14325600" y="2971800"/>
            <a:ext cx="304800"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noFill/>
            </a:endParaRPr>
          </a:p>
        </p:txBody>
      </p:sp>
      <p:sp>
        <p:nvSpPr>
          <p:cNvPr id="12" name="TextBox 11">
            <a:extLst>
              <a:ext uri="{FF2B5EF4-FFF2-40B4-BE49-F238E27FC236}">
                <a16:creationId xmlns:a16="http://schemas.microsoft.com/office/drawing/2014/main" id="{CDF90826-05C2-4B2E-8539-BD2916C67EA4}"/>
              </a:ext>
            </a:extLst>
          </p:cNvPr>
          <p:cNvSpPr txBox="1"/>
          <p:nvPr userDrawn="1"/>
        </p:nvSpPr>
        <p:spPr>
          <a:xfrm>
            <a:off x="0" y="6906161"/>
            <a:ext cx="14630400" cy="1323439"/>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2903838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983A2-2B0F-8105-AAF4-2E85786E4ADB}"/>
              </a:ext>
            </a:extLst>
          </p:cNvPr>
          <p:cNvSpPr>
            <a:spLocks noGrp="1"/>
          </p:cNvSpPr>
          <p:nvPr>
            <p:ph type="ctrTitle"/>
          </p:nvPr>
        </p:nvSpPr>
        <p:spPr>
          <a:xfrm>
            <a:off x="1828800" y="1346200"/>
            <a:ext cx="10972800" cy="2865438"/>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03F6B09-89ED-6609-5A48-82E0561705ED}"/>
              </a:ext>
            </a:extLst>
          </p:cNvPr>
          <p:cNvSpPr>
            <a:spLocks noGrp="1"/>
          </p:cNvSpPr>
          <p:nvPr>
            <p:ph type="subTitle" idx="1"/>
          </p:nvPr>
        </p:nvSpPr>
        <p:spPr>
          <a:xfrm>
            <a:off x="1828800" y="4322763"/>
            <a:ext cx="10972800" cy="19859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464448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mple Slides - Blank">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3DD78818-412B-FE44-895A-9337A55C547F}"/>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2">
            <a:extLst>
              <a:ext uri="{FF2B5EF4-FFF2-40B4-BE49-F238E27FC236}">
                <a16:creationId xmlns:a16="http://schemas.microsoft.com/office/drawing/2014/main" id="{E7D0F66D-373B-FB49-907C-22051F984F08}"/>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6" name="Picture 5">
            <a:extLst>
              <a:ext uri="{FF2B5EF4-FFF2-40B4-BE49-F238E27FC236}">
                <a16:creationId xmlns:a16="http://schemas.microsoft.com/office/drawing/2014/main" id="{2B006C9A-B571-4F4B-8AEE-118B36A330A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609600"/>
            <a:ext cx="1231983" cy="492466"/>
          </a:xfrm>
          <a:prstGeom prst="rect">
            <a:avLst/>
          </a:prstGeom>
        </p:spPr>
      </p:pic>
    </p:spTree>
    <p:extLst>
      <p:ext uri="{BB962C8B-B14F-4D97-AF65-F5344CB8AC3E}">
        <p14:creationId xmlns:p14="http://schemas.microsoft.com/office/powerpoint/2010/main" val="668071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mple Slides - Title Only">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1AA6EDBC-FB6A-B64C-81F8-E3CC6A7D4B94}"/>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11" name="Title 1">
            <a:extLst>
              <a:ext uri="{FF2B5EF4-FFF2-40B4-BE49-F238E27FC236}">
                <a16:creationId xmlns:a16="http://schemas.microsoft.com/office/drawing/2014/main" id="{D071E32A-24AE-B14F-B5C9-A4A95D514888}"/>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6" name="Oval 5">
            <a:extLst>
              <a:ext uri="{FF2B5EF4-FFF2-40B4-BE49-F238E27FC236}">
                <a16:creationId xmlns:a16="http://schemas.microsoft.com/office/drawing/2014/main" id="{0DE6F699-6614-4E4A-9A3A-5CBC08D00386}"/>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B1297DD0-FE1F-E240-B9DD-27B5D6D8BB69}"/>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8" name="Picture 7">
            <a:extLst>
              <a:ext uri="{FF2B5EF4-FFF2-40B4-BE49-F238E27FC236}">
                <a16:creationId xmlns:a16="http://schemas.microsoft.com/office/drawing/2014/main" id="{05365441-9754-4E5E-A4C3-78E00EC85D5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
        <p:nvSpPr>
          <p:cNvPr id="12" name="TextBox 11">
            <a:extLst>
              <a:ext uri="{FF2B5EF4-FFF2-40B4-BE49-F238E27FC236}">
                <a16:creationId xmlns:a16="http://schemas.microsoft.com/office/drawing/2014/main" id="{2D3A6BFD-F00C-4917-9E22-B401C71022B9}"/>
              </a:ext>
            </a:extLst>
          </p:cNvPr>
          <p:cNvSpPr txBox="1"/>
          <p:nvPr userDrawn="1"/>
        </p:nvSpPr>
        <p:spPr>
          <a:xfrm rot="10800000">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1099747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imple Slides - Title Only">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1AA6EDBC-FB6A-B64C-81F8-E3CC6A7D4B94}"/>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11" name="Title 1">
            <a:extLst>
              <a:ext uri="{FF2B5EF4-FFF2-40B4-BE49-F238E27FC236}">
                <a16:creationId xmlns:a16="http://schemas.microsoft.com/office/drawing/2014/main" id="{D071E32A-24AE-B14F-B5C9-A4A95D514888}"/>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6" name="Oval 5">
            <a:extLst>
              <a:ext uri="{FF2B5EF4-FFF2-40B4-BE49-F238E27FC236}">
                <a16:creationId xmlns:a16="http://schemas.microsoft.com/office/drawing/2014/main" id="{0DE6F699-6614-4E4A-9A3A-5CBC08D00386}"/>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B1297DD0-FE1F-E240-B9DD-27B5D6D8BB69}"/>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8" name="Picture 7">
            <a:extLst>
              <a:ext uri="{FF2B5EF4-FFF2-40B4-BE49-F238E27FC236}">
                <a16:creationId xmlns:a16="http://schemas.microsoft.com/office/drawing/2014/main" id="{05365441-9754-4E5E-A4C3-78E00EC85D5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
        <p:nvSpPr>
          <p:cNvPr id="12" name="TextBox 11">
            <a:extLst>
              <a:ext uri="{FF2B5EF4-FFF2-40B4-BE49-F238E27FC236}">
                <a16:creationId xmlns:a16="http://schemas.microsoft.com/office/drawing/2014/main" id="{D9933B73-CBF8-4D78-AE91-FC687090A463}"/>
              </a:ext>
            </a:extLst>
          </p:cNvPr>
          <p:cNvSpPr txBox="1"/>
          <p:nvPr userDrawn="1"/>
        </p:nvSpPr>
        <p:spPr>
          <a:xfrm>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2003763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mple Slides - Basic Content">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0667A15C-60AE-E648-AA9F-A7CD6BDCE55E}"/>
              </a:ext>
            </a:extLst>
          </p:cNvPr>
          <p:cNvSpPr>
            <a:spLocks noGrp="1"/>
          </p:cNvSpPr>
          <p:nvPr>
            <p:ph type="body" sz="quarter" idx="10" hasCustomPrompt="1"/>
          </p:nvPr>
        </p:nvSpPr>
        <p:spPr>
          <a:xfrm>
            <a:off x="685800" y="3048000"/>
            <a:ext cx="8458200" cy="4419600"/>
          </a:xfrm>
          <a:prstGeom prst="rect">
            <a:avLst/>
          </a:prstGeom>
        </p:spPr>
        <p:txBody>
          <a:bodyPr/>
          <a:lstStyle>
            <a:lvl1pPr eaLnBrk="1" hangingPunct="1">
              <a:lnSpc>
                <a:spcPct val="130000"/>
              </a:lnSpc>
              <a:spcBef>
                <a:spcPts val="38"/>
              </a:spcBef>
              <a:defRPr sz="1700" b="0" i="0">
                <a:latin typeface="Lub Dub Medium" panose="020B0603030403020204" pitchFamily="34" charset="77"/>
              </a:defRPr>
            </a:lvl1pPr>
            <a:lvl2pPr>
              <a:defRPr sz="1700" b="0" i="0">
                <a:latin typeface="Lub Dub Medium" panose="020B0603030403020204" pitchFamily="34" charset="77"/>
              </a:defRPr>
            </a:lvl2pPr>
            <a:lvl3pPr>
              <a:defRPr sz="1700" b="0" i="0">
                <a:latin typeface="Lub Dub Medium" panose="020B0603030403020204" pitchFamily="34" charset="77"/>
              </a:defRPr>
            </a:lvl3pPr>
            <a:lvl4pPr>
              <a:defRPr sz="1700" b="0" i="0">
                <a:latin typeface="Lub Dub Medium" panose="020B0603030403020204" pitchFamily="34" charset="77"/>
              </a:defRPr>
            </a:lvl4pPr>
            <a:lvl5pPr>
              <a:defRPr sz="1700" b="0" i="0">
                <a:latin typeface="Lub Dub Medium" panose="020B0603030403020204" pitchFamily="34" charset="77"/>
              </a:defRPr>
            </a:lvl5pPr>
          </a:lstStyle>
          <a:p>
            <a:pPr eaLnBrk="1" hangingPunct="1">
              <a:lnSpc>
                <a:spcPct val="130000"/>
              </a:lnSpc>
              <a:spcBef>
                <a:spcPts val="100"/>
              </a:spcBef>
            </a:pPr>
            <a:r>
              <a:rPr lang="en-US" altLang="en-US" sz="1700" dirty="0">
                <a:solidFill>
                  <a:srgbClr val="231F20"/>
                </a:solidFill>
                <a:latin typeface="Lub Dub Medium" panose="020B0603030403020204" pitchFamily="34" charset="77"/>
              </a:rPr>
              <a:t>Excest fugit odis voloresequis et il maios nate velicip samus, testiore qui conet  pa doluptio. Ut alitius eum as eaquo con re pos apit, ipiciendae cus solorep ellesto estia voloresecae estibus.</a:t>
            </a:r>
          </a:p>
          <a:p>
            <a:pPr eaLnBrk="1" hangingPunct="1">
              <a:spcBef>
                <a:spcPts val="38"/>
              </a:spcBef>
            </a:pPr>
            <a:endParaRPr lang="en-US" altLang="en-US" sz="1700" dirty="0">
              <a:solidFill>
                <a:srgbClr val="231F20"/>
              </a:solidFill>
              <a:latin typeface="Lub Dub Medium" panose="020B0603030403020204" pitchFamily="34" charset="77"/>
            </a:endParaRPr>
          </a:p>
          <a:p>
            <a:pPr eaLnBrk="1" hangingPunct="1">
              <a:lnSpc>
                <a:spcPct val="130000"/>
              </a:lnSpc>
            </a:pPr>
            <a:r>
              <a:rPr lang="en-US" altLang="en-US" sz="1700" dirty="0">
                <a:solidFill>
                  <a:srgbClr val="231F20"/>
                </a:solidFill>
                <a:latin typeface="Lub Dub Medium" panose="020B0603030403020204" pitchFamily="34" charset="77"/>
              </a:rPr>
              <a:t>Accusandest omnia doluptatque preste cus et et Excest fugit odis voloresequis et il maios nate velicip samus, testiore qui conet pa doluptio. Ut alitius eum as eaquo con re pos apit, ipiciendae cus solorep ellesto estia voloresecae estibus</a:t>
            </a:r>
            <a:r>
              <a:rPr lang="en-US" altLang="en-US" dirty="0">
                <a:solidFill>
                  <a:srgbClr val="231F20"/>
                </a:solidFill>
                <a:latin typeface="Lub Dub Medium" panose="020B0603030403020204" pitchFamily="34" charset="77"/>
                <a:ea typeface="LubDubMedium" panose="020B0603030403020204" pitchFamily="34" charset="77"/>
                <a:cs typeface="LubDubMedium" panose="020B0603030403020204" pitchFamily="34" charset="77"/>
              </a:rPr>
              <a:t>.</a:t>
            </a:r>
            <a:endParaRPr lang="en-US" altLang="en-US" dirty="0">
              <a:latin typeface="Lub Dub Medium" panose="020B0603030403020204" pitchFamily="34" charset="77"/>
              <a:ea typeface="LubDubMedium" panose="020B0603030403020204" pitchFamily="34" charset="77"/>
              <a:cs typeface="LubDubMedium" panose="020B0603030403020204" pitchFamily="34" charset="77"/>
            </a:endParaRPr>
          </a:p>
        </p:txBody>
      </p:sp>
      <p:sp>
        <p:nvSpPr>
          <p:cNvPr id="8" name="Subtitle 2">
            <a:extLst>
              <a:ext uri="{FF2B5EF4-FFF2-40B4-BE49-F238E27FC236}">
                <a16:creationId xmlns:a16="http://schemas.microsoft.com/office/drawing/2014/main" id="{AE941285-5DAB-EB45-BBC9-430771F69B85}"/>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2B0CDC34-C872-E444-B355-C45F23CFFC90}"/>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0" name="Oval 9">
            <a:extLst>
              <a:ext uri="{FF2B5EF4-FFF2-40B4-BE49-F238E27FC236}">
                <a16:creationId xmlns:a16="http://schemas.microsoft.com/office/drawing/2014/main" id="{3E56B900-ADAD-8346-A8B0-DFCC0F2F8AE7}"/>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2">
            <a:extLst>
              <a:ext uri="{FF2B5EF4-FFF2-40B4-BE49-F238E27FC236}">
                <a16:creationId xmlns:a16="http://schemas.microsoft.com/office/drawing/2014/main" id="{883F241E-1237-3148-932F-9EB979FBD9B0}"/>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2" name="Picture 11">
            <a:extLst>
              <a:ext uri="{FF2B5EF4-FFF2-40B4-BE49-F238E27FC236}">
                <a16:creationId xmlns:a16="http://schemas.microsoft.com/office/drawing/2014/main" id="{A2224E5D-51A5-41DB-86FF-1A75F0B85E2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
        <p:nvSpPr>
          <p:cNvPr id="14" name="TextBox 13">
            <a:extLst>
              <a:ext uri="{FF2B5EF4-FFF2-40B4-BE49-F238E27FC236}">
                <a16:creationId xmlns:a16="http://schemas.microsoft.com/office/drawing/2014/main" id="{3BA815EF-0ECA-40DD-831C-2CF9F0F8AA3B}"/>
              </a:ext>
            </a:extLst>
          </p:cNvPr>
          <p:cNvSpPr txBox="1"/>
          <p:nvPr userDrawn="1"/>
        </p:nvSpPr>
        <p:spPr>
          <a:xfrm rot="10800000">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49840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imple Slides - Basic Content">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0667A15C-60AE-E648-AA9F-A7CD6BDCE55E}"/>
              </a:ext>
            </a:extLst>
          </p:cNvPr>
          <p:cNvSpPr>
            <a:spLocks noGrp="1"/>
          </p:cNvSpPr>
          <p:nvPr>
            <p:ph type="body" sz="quarter" idx="10" hasCustomPrompt="1"/>
          </p:nvPr>
        </p:nvSpPr>
        <p:spPr>
          <a:xfrm>
            <a:off x="685800" y="3048000"/>
            <a:ext cx="8458200" cy="4419600"/>
          </a:xfrm>
          <a:prstGeom prst="rect">
            <a:avLst/>
          </a:prstGeom>
        </p:spPr>
        <p:txBody>
          <a:bodyPr/>
          <a:lstStyle>
            <a:lvl1pPr eaLnBrk="1" hangingPunct="1">
              <a:lnSpc>
                <a:spcPct val="130000"/>
              </a:lnSpc>
              <a:spcBef>
                <a:spcPts val="38"/>
              </a:spcBef>
              <a:defRPr sz="1700" b="0" i="0">
                <a:latin typeface="Lub Dub Medium" panose="020B0603030403020204" pitchFamily="34" charset="77"/>
              </a:defRPr>
            </a:lvl1pPr>
            <a:lvl2pPr>
              <a:defRPr sz="1700" b="0" i="0">
                <a:latin typeface="Lub Dub Medium" panose="020B0603030403020204" pitchFamily="34" charset="77"/>
              </a:defRPr>
            </a:lvl2pPr>
            <a:lvl3pPr>
              <a:defRPr sz="1700" b="0" i="0">
                <a:latin typeface="Lub Dub Medium" panose="020B0603030403020204" pitchFamily="34" charset="77"/>
              </a:defRPr>
            </a:lvl3pPr>
            <a:lvl4pPr>
              <a:defRPr sz="1700" b="0" i="0">
                <a:latin typeface="Lub Dub Medium" panose="020B0603030403020204" pitchFamily="34" charset="77"/>
              </a:defRPr>
            </a:lvl4pPr>
            <a:lvl5pPr>
              <a:defRPr sz="1700" b="0" i="0">
                <a:latin typeface="Lub Dub Medium" panose="020B0603030403020204" pitchFamily="34" charset="77"/>
              </a:defRPr>
            </a:lvl5pPr>
          </a:lstStyle>
          <a:p>
            <a:pPr eaLnBrk="1" hangingPunct="1">
              <a:lnSpc>
                <a:spcPct val="130000"/>
              </a:lnSpc>
              <a:spcBef>
                <a:spcPts val="100"/>
              </a:spcBef>
            </a:pPr>
            <a:r>
              <a:rPr lang="en-US" altLang="en-US" sz="1700" dirty="0">
                <a:solidFill>
                  <a:srgbClr val="231F20"/>
                </a:solidFill>
                <a:latin typeface="Lub Dub Medium" panose="020B0603030403020204" pitchFamily="34" charset="77"/>
              </a:rPr>
              <a:t>Excest fugit odis voloresequis et il maios nate velicip samus, testiore qui conet  pa doluptio. Ut alitius eum as eaquo con re pos apit, ipiciendae cus solorep ellesto estia voloresecae estibus.</a:t>
            </a:r>
          </a:p>
          <a:p>
            <a:pPr eaLnBrk="1" hangingPunct="1">
              <a:spcBef>
                <a:spcPts val="38"/>
              </a:spcBef>
            </a:pPr>
            <a:endParaRPr lang="en-US" altLang="en-US" sz="1700" dirty="0">
              <a:solidFill>
                <a:srgbClr val="231F20"/>
              </a:solidFill>
              <a:latin typeface="Lub Dub Medium" panose="020B0603030403020204" pitchFamily="34" charset="77"/>
            </a:endParaRPr>
          </a:p>
          <a:p>
            <a:pPr eaLnBrk="1" hangingPunct="1">
              <a:lnSpc>
                <a:spcPct val="130000"/>
              </a:lnSpc>
            </a:pPr>
            <a:r>
              <a:rPr lang="en-US" altLang="en-US" sz="1700" dirty="0">
                <a:solidFill>
                  <a:srgbClr val="231F20"/>
                </a:solidFill>
                <a:latin typeface="Lub Dub Medium" panose="020B0603030403020204" pitchFamily="34" charset="77"/>
              </a:rPr>
              <a:t>Accusandest omnia doluptatque preste cus et et Excest fugit odis voloresequis et il maios nate velicip samus, testiore qui conet pa doluptio. Ut alitius eum as eaquo con re pos apit, ipiciendae cus solorep ellesto estia voloresecae estibus</a:t>
            </a:r>
            <a:r>
              <a:rPr lang="en-US" altLang="en-US" dirty="0">
                <a:solidFill>
                  <a:srgbClr val="231F20"/>
                </a:solidFill>
                <a:latin typeface="Lub Dub Medium" panose="020B0603030403020204" pitchFamily="34" charset="77"/>
                <a:ea typeface="LubDubMedium" panose="020B0603030403020204" pitchFamily="34" charset="77"/>
                <a:cs typeface="LubDubMedium" panose="020B0603030403020204" pitchFamily="34" charset="77"/>
              </a:rPr>
              <a:t>.</a:t>
            </a:r>
            <a:endParaRPr lang="en-US" altLang="en-US" dirty="0">
              <a:latin typeface="Lub Dub Medium" panose="020B0603030403020204" pitchFamily="34" charset="77"/>
              <a:ea typeface="LubDubMedium" panose="020B0603030403020204" pitchFamily="34" charset="77"/>
              <a:cs typeface="LubDubMedium" panose="020B0603030403020204" pitchFamily="34" charset="77"/>
            </a:endParaRPr>
          </a:p>
        </p:txBody>
      </p:sp>
      <p:sp>
        <p:nvSpPr>
          <p:cNvPr id="8" name="Subtitle 2">
            <a:extLst>
              <a:ext uri="{FF2B5EF4-FFF2-40B4-BE49-F238E27FC236}">
                <a16:creationId xmlns:a16="http://schemas.microsoft.com/office/drawing/2014/main" id="{AE941285-5DAB-EB45-BBC9-430771F69B85}"/>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2B0CDC34-C872-E444-B355-C45F23CFFC90}"/>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0" name="Oval 9">
            <a:extLst>
              <a:ext uri="{FF2B5EF4-FFF2-40B4-BE49-F238E27FC236}">
                <a16:creationId xmlns:a16="http://schemas.microsoft.com/office/drawing/2014/main" id="{3E56B900-ADAD-8346-A8B0-DFCC0F2F8AE7}"/>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2">
            <a:extLst>
              <a:ext uri="{FF2B5EF4-FFF2-40B4-BE49-F238E27FC236}">
                <a16:creationId xmlns:a16="http://schemas.microsoft.com/office/drawing/2014/main" id="{883F241E-1237-3148-932F-9EB979FBD9B0}"/>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2" name="Picture 11">
            <a:extLst>
              <a:ext uri="{FF2B5EF4-FFF2-40B4-BE49-F238E27FC236}">
                <a16:creationId xmlns:a16="http://schemas.microsoft.com/office/drawing/2014/main" id="{A2224E5D-51A5-41DB-86FF-1A75F0B85E2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
        <p:nvSpPr>
          <p:cNvPr id="13" name="TextBox 12">
            <a:extLst>
              <a:ext uri="{FF2B5EF4-FFF2-40B4-BE49-F238E27FC236}">
                <a16:creationId xmlns:a16="http://schemas.microsoft.com/office/drawing/2014/main" id="{0F2EA940-C15B-4B8F-865E-A4FB11EDDE1F}"/>
              </a:ext>
            </a:extLst>
          </p:cNvPr>
          <p:cNvSpPr txBox="1"/>
          <p:nvPr userDrawn="1"/>
        </p:nvSpPr>
        <p:spPr>
          <a:xfrm>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14013830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2.jp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3.png"/><Relationship Id="rId5" Type="http://schemas.openxmlformats.org/officeDocument/2006/relationships/theme" Target="../theme/theme5.xml"/><Relationship Id="rId4"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image" Target="../media/image3.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2" r:id="rId1"/>
    <p:sldLayoutId id="2147483667" r:id="rId2"/>
    <p:sldLayoutId id="2147483751" r:id="rId3"/>
  </p:sldLayoutIdLst>
  <p:hf hdr="0" ftr="0" dt="0"/>
  <p:txStyles>
    <p:titleStyle>
      <a:lvl1pPr algn="ctr" rtl="0" eaLnBrk="1" fontAlgn="base" hangingPunct="1">
        <a:spcBef>
          <a:spcPct val="0"/>
        </a:spcBef>
        <a:spcAft>
          <a:spcPct val="0"/>
        </a:spcAft>
        <a:defRPr>
          <a:solidFill>
            <a:schemeClr val="tx2"/>
          </a:solidFill>
          <a:latin typeface="+mj-lt"/>
          <a:ea typeface="+mj-ea"/>
          <a:cs typeface="+mj-cs"/>
        </a:defRPr>
      </a:lvl1pPr>
      <a:lvl2pPr algn="ctr" rtl="0" eaLnBrk="1" fontAlgn="base" hangingPunct="1">
        <a:spcBef>
          <a:spcPct val="0"/>
        </a:spcBef>
        <a:spcAft>
          <a:spcPct val="0"/>
        </a:spcAft>
        <a:defRPr>
          <a:solidFill>
            <a:schemeClr val="tx2"/>
          </a:solidFill>
          <a:latin typeface="Calibri" panose="020F0502020204030204" pitchFamily="34" charset="0"/>
        </a:defRPr>
      </a:lvl2pPr>
      <a:lvl3pPr algn="ctr" rtl="0" eaLnBrk="1" fontAlgn="base" hangingPunct="1">
        <a:spcBef>
          <a:spcPct val="0"/>
        </a:spcBef>
        <a:spcAft>
          <a:spcPct val="0"/>
        </a:spcAft>
        <a:defRPr>
          <a:solidFill>
            <a:schemeClr val="tx2"/>
          </a:solidFill>
          <a:latin typeface="Calibri" panose="020F0502020204030204" pitchFamily="34" charset="0"/>
        </a:defRPr>
      </a:lvl3pPr>
      <a:lvl4pPr algn="ctr" rtl="0" eaLnBrk="1" fontAlgn="base" hangingPunct="1">
        <a:spcBef>
          <a:spcPct val="0"/>
        </a:spcBef>
        <a:spcAft>
          <a:spcPct val="0"/>
        </a:spcAft>
        <a:defRPr>
          <a:solidFill>
            <a:schemeClr val="tx2"/>
          </a:solidFill>
          <a:latin typeface="Calibri" panose="020F0502020204030204" pitchFamily="34" charset="0"/>
        </a:defRPr>
      </a:lvl4pPr>
      <a:lvl5pPr algn="ctr" rtl="0" eaLnBrk="1" fontAlgn="base" hangingPunct="1">
        <a:spcBef>
          <a:spcPct val="0"/>
        </a:spcBef>
        <a:spcAft>
          <a:spcPct val="0"/>
        </a:spcAft>
        <a:defRPr>
          <a:solidFill>
            <a:schemeClr val="tx2"/>
          </a:solidFill>
          <a:latin typeface="Calibri" panose="020F0502020204030204" pitchFamily="34" charset="0"/>
        </a:defRPr>
      </a:lvl5pPr>
      <a:lvl6pPr marL="457200" algn="ctr" rtl="0" eaLnBrk="1" fontAlgn="base" hangingPunct="1">
        <a:spcBef>
          <a:spcPct val="0"/>
        </a:spcBef>
        <a:spcAft>
          <a:spcPct val="0"/>
        </a:spcAft>
        <a:defRPr>
          <a:solidFill>
            <a:schemeClr val="tx2"/>
          </a:solidFill>
          <a:latin typeface="Calibri" panose="020F0502020204030204" pitchFamily="34" charset="0"/>
        </a:defRPr>
      </a:lvl6pPr>
      <a:lvl7pPr marL="914400" algn="ctr" rtl="0" eaLnBrk="1" fontAlgn="base" hangingPunct="1">
        <a:spcBef>
          <a:spcPct val="0"/>
        </a:spcBef>
        <a:spcAft>
          <a:spcPct val="0"/>
        </a:spcAft>
        <a:defRPr>
          <a:solidFill>
            <a:schemeClr val="tx2"/>
          </a:solidFill>
          <a:latin typeface="Calibri" panose="020F0502020204030204" pitchFamily="34" charset="0"/>
        </a:defRPr>
      </a:lvl7pPr>
      <a:lvl8pPr marL="1371600" algn="ctr" rtl="0" eaLnBrk="1" fontAlgn="base" hangingPunct="1">
        <a:spcBef>
          <a:spcPct val="0"/>
        </a:spcBef>
        <a:spcAft>
          <a:spcPct val="0"/>
        </a:spcAft>
        <a:defRPr>
          <a:solidFill>
            <a:schemeClr val="tx2"/>
          </a:solidFill>
          <a:latin typeface="Calibri" panose="020F0502020204030204" pitchFamily="34" charset="0"/>
        </a:defRPr>
      </a:lvl8pPr>
      <a:lvl9pPr marL="1828800" algn="ctr" rtl="0" eaLnBrk="1" fontAlgn="base" hangingPunct="1">
        <a:spcBef>
          <a:spcPct val="0"/>
        </a:spcBef>
        <a:spcAft>
          <a:spcPct val="0"/>
        </a:spcAft>
        <a:defRPr>
          <a:solidFill>
            <a:schemeClr val="tx2"/>
          </a:solidFill>
          <a:latin typeface="Calibri" panose="020F0502020204030204" pitchFamily="34" charset="0"/>
        </a:defRPr>
      </a:lvl9pPr>
    </p:titleStyle>
    <p:bodyStyle>
      <a:lvl1pPr algn="l" rtl="0" eaLnBrk="1" fontAlgn="base" hangingPunct="1">
        <a:spcBef>
          <a:spcPct val="20000"/>
        </a:spcBef>
        <a:spcAft>
          <a:spcPct val="0"/>
        </a:spcAft>
        <a:defRPr>
          <a:solidFill>
            <a:schemeClr val="tx1"/>
          </a:solidFill>
          <a:latin typeface="+mn-lt"/>
          <a:ea typeface="+mn-ea"/>
          <a:cs typeface="+mn-cs"/>
        </a:defRPr>
      </a:lvl1pPr>
      <a:lvl2pPr marL="457200" algn="l" rtl="0" eaLnBrk="1" fontAlgn="base" hangingPunct="1">
        <a:spcBef>
          <a:spcPct val="20000"/>
        </a:spcBef>
        <a:spcAft>
          <a:spcPct val="0"/>
        </a:spcAft>
        <a:defRPr>
          <a:solidFill>
            <a:schemeClr val="tx1"/>
          </a:solidFill>
          <a:latin typeface="+mn-lt"/>
          <a:ea typeface="+mn-ea"/>
          <a:cs typeface="+mn-cs"/>
        </a:defRPr>
      </a:lvl2pPr>
      <a:lvl3pPr marL="914400" algn="l" rtl="0" eaLnBrk="1" fontAlgn="base" hangingPunct="1">
        <a:spcBef>
          <a:spcPct val="20000"/>
        </a:spcBef>
        <a:spcAft>
          <a:spcPct val="0"/>
        </a:spcAft>
        <a:defRPr>
          <a:solidFill>
            <a:schemeClr val="tx1"/>
          </a:solidFill>
          <a:latin typeface="+mn-lt"/>
          <a:ea typeface="+mn-ea"/>
          <a:cs typeface="+mn-cs"/>
        </a:defRPr>
      </a:lvl3pPr>
      <a:lvl4pPr marL="1371600" algn="l" rtl="0" eaLnBrk="1" fontAlgn="base" hangingPunct="1">
        <a:spcBef>
          <a:spcPct val="20000"/>
        </a:spcBef>
        <a:spcAft>
          <a:spcPct val="0"/>
        </a:spcAft>
        <a:defRPr>
          <a:solidFill>
            <a:schemeClr val="tx1"/>
          </a:solidFill>
          <a:latin typeface="+mn-lt"/>
          <a:ea typeface="+mn-ea"/>
          <a:cs typeface="+mn-cs"/>
        </a:defRPr>
      </a:lvl4pPr>
      <a:lvl5pPr marL="1828800" algn="l" rtl="0" eaLnBrk="1" fontAlgn="base" hangingPunct="1">
        <a:spcBef>
          <a:spcPct val="20000"/>
        </a:spcBef>
        <a:spcAft>
          <a:spcPct val="0"/>
        </a:spcAft>
        <a:defRPr>
          <a:solidFill>
            <a:schemeClr val="tx1"/>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0310402"/>
      </p:ext>
    </p:extLst>
  </p:cSld>
  <p:clrMap bg1="lt1" tx1="dk1" bg2="lt2" tx2="dk2" accent1="accent1" accent2="accent2" accent3="accent3" accent4="accent4" accent5="accent5" accent6="accent6" hlink="hlink" folHlink="folHlink"/>
  <p:sldLayoutIdLst>
    <p:sldLayoutId id="2147483757" r:id="rId1"/>
  </p:sldLayoutIdLst>
  <p:hf hdr="0" ftr="0" dt="0"/>
  <p:txStyles>
    <p:titleStyle>
      <a:lvl1pPr algn="ctr" rtl="0" eaLnBrk="1" fontAlgn="base" hangingPunct="1">
        <a:spcBef>
          <a:spcPct val="0"/>
        </a:spcBef>
        <a:spcAft>
          <a:spcPct val="0"/>
        </a:spcAft>
        <a:defRPr>
          <a:solidFill>
            <a:schemeClr val="tx2"/>
          </a:solidFill>
          <a:latin typeface="+mj-lt"/>
          <a:ea typeface="+mj-ea"/>
          <a:cs typeface="+mj-cs"/>
        </a:defRPr>
      </a:lvl1pPr>
      <a:lvl2pPr algn="ctr" rtl="0" eaLnBrk="1" fontAlgn="base" hangingPunct="1">
        <a:spcBef>
          <a:spcPct val="0"/>
        </a:spcBef>
        <a:spcAft>
          <a:spcPct val="0"/>
        </a:spcAft>
        <a:defRPr>
          <a:solidFill>
            <a:schemeClr val="tx2"/>
          </a:solidFill>
          <a:latin typeface="Calibri" panose="020F0502020204030204" pitchFamily="34" charset="0"/>
        </a:defRPr>
      </a:lvl2pPr>
      <a:lvl3pPr algn="ctr" rtl="0" eaLnBrk="1" fontAlgn="base" hangingPunct="1">
        <a:spcBef>
          <a:spcPct val="0"/>
        </a:spcBef>
        <a:spcAft>
          <a:spcPct val="0"/>
        </a:spcAft>
        <a:defRPr>
          <a:solidFill>
            <a:schemeClr val="tx2"/>
          </a:solidFill>
          <a:latin typeface="Calibri" panose="020F0502020204030204" pitchFamily="34" charset="0"/>
        </a:defRPr>
      </a:lvl3pPr>
      <a:lvl4pPr algn="ctr" rtl="0" eaLnBrk="1" fontAlgn="base" hangingPunct="1">
        <a:spcBef>
          <a:spcPct val="0"/>
        </a:spcBef>
        <a:spcAft>
          <a:spcPct val="0"/>
        </a:spcAft>
        <a:defRPr>
          <a:solidFill>
            <a:schemeClr val="tx2"/>
          </a:solidFill>
          <a:latin typeface="Calibri" panose="020F0502020204030204" pitchFamily="34" charset="0"/>
        </a:defRPr>
      </a:lvl4pPr>
      <a:lvl5pPr algn="ctr" rtl="0" eaLnBrk="1" fontAlgn="base" hangingPunct="1">
        <a:spcBef>
          <a:spcPct val="0"/>
        </a:spcBef>
        <a:spcAft>
          <a:spcPct val="0"/>
        </a:spcAft>
        <a:defRPr>
          <a:solidFill>
            <a:schemeClr val="tx2"/>
          </a:solidFill>
          <a:latin typeface="Calibri" panose="020F0502020204030204" pitchFamily="34" charset="0"/>
        </a:defRPr>
      </a:lvl5pPr>
      <a:lvl6pPr marL="457200" algn="ctr" rtl="0" eaLnBrk="1" fontAlgn="base" hangingPunct="1">
        <a:spcBef>
          <a:spcPct val="0"/>
        </a:spcBef>
        <a:spcAft>
          <a:spcPct val="0"/>
        </a:spcAft>
        <a:defRPr>
          <a:solidFill>
            <a:schemeClr val="tx2"/>
          </a:solidFill>
          <a:latin typeface="Calibri" panose="020F0502020204030204" pitchFamily="34" charset="0"/>
        </a:defRPr>
      </a:lvl6pPr>
      <a:lvl7pPr marL="914400" algn="ctr" rtl="0" eaLnBrk="1" fontAlgn="base" hangingPunct="1">
        <a:spcBef>
          <a:spcPct val="0"/>
        </a:spcBef>
        <a:spcAft>
          <a:spcPct val="0"/>
        </a:spcAft>
        <a:defRPr>
          <a:solidFill>
            <a:schemeClr val="tx2"/>
          </a:solidFill>
          <a:latin typeface="Calibri" panose="020F0502020204030204" pitchFamily="34" charset="0"/>
        </a:defRPr>
      </a:lvl7pPr>
      <a:lvl8pPr marL="1371600" algn="ctr" rtl="0" eaLnBrk="1" fontAlgn="base" hangingPunct="1">
        <a:spcBef>
          <a:spcPct val="0"/>
        </a:spcBef>
        <a:spcAft>
          <a:spcPct val="0"/>
        </a:spcAft>
        <a:defRPr>
          <a:solidFill>
            <a:schemeClr val="tx2"/>
          </a:solidFill>
          <a:latin typeface="Calibri" panose="020F0502020204030204" pitchFamily="34" charset="0"/>
        </a:defRPr>
      </a:lvl8pPr>
      <a:lvl9pPr marL="1828800" algn="ctr" rtl="0" eaLnBrk="1" fontAlgn="base" hangingPunct="1">
        <a:spcBef>
          <a:spcPct val="0"/>
        </a:spcBef>
        <a:spcAft>
          <a:spcPct val="0"/>
        </a:spcAft>
        <a:defRPr>
          <a:solidFill>
            <a:schemeClr val="tx2"/>
          </a:solidFill>
          <a:latin typeface="Calibri" panose="020F0502020204030204" pitchFamily="34" charset="0"/>
        </a:defRPr>
      </a:lvl9pPr>
    </p:titleStyle>
    <p:bodyStyle>
      <a:lvl1pPr algn="l" rtl="0" eaLnBrk="1" fontAlgn="base" hangingPunct="1">
        <a:spcBef>
          <a:spcPct val="20000"/>
        </a:spcBef>
        <a:spcAft>
          <a:spcPct val="0"/>
        </a:spcAft>
        <a:defRPr>
          <a:solidFill>
            <a:schemeClr val="tx1"/>
          </a:solidFill>
          <a:latin typeface="+mn-lt"/>
          <a:ea typeface="+mn-ea"/>
          <a:cs typeface="+mn-cs"/>
        </a:defRPr>
      </a:lvl1pPr>
      <a:lvl2pPr marL="457200" algn="l" rtl="0" eaLnBrk="1" fontAlgn="base" hangingPunct="1">
        <a:spcBef>
          <a:spcPct val="20000"/>
        </a:spcBef>
        <a:spcAft>
          <a:spcPct val="0"/>
        </a:spcAft>
        <a:defRPr>
          <a:solidFill>
            <a:schemeClr val="tx1"/>
          </a:solidFill>
          <a:latin typeface="+mn-lt"/>
          <a:ea typeface="+mn-ea"/>
          <a:cs typeface="+mn-cs"/>
        </a:defRPr>
      </a:lvl2pPr>
      <a:lvl3pPr marL="914400" algn="l" rtl="0" eaLnBrk="1" fontAlgn="base" hangingPunct="1">
        <a:spcBef>
          <a:spcPct val="20000"/>
        </a:spcBef>
        <a:spcAft>
          <a:spcPct val="0"/>
        </a:spcAft>
        <a:defRPr>
          <a:solidFill>
            <a:schemeClr val="tx1"/>
          </a:solidFill>
          <a:latin typeface="+mn-lt"/>
          <a:ea typeface="+mn-ea"/>
          <a:cs typeface="+mn-cs"/>
        </a:defRPr>
      </a:lvl3pPr>
      <a:lvl4pPr marL="1371600" algn="l" rtl="0" eaLnBrk="1" fontAlgn="base" hangingPunct="1">
        <a:spcBef>
          <a:spcPct val="20000"/>
        </a:spcBef>
        <a:spcAft>
          <a:spcPct val="0"/>
        </a:spcAft>
        <a:defRPr>
          <a:solidFill>
            <a:schemeClr val="tx1"/>
          </a:solidFill>
          <a:latin typeface="+mn-lt"/>
          <a:ea typeface="+mn-ea"/>
          <a:cs typeface="+mn-cs"/>
        </a:defRPr>
      </a:lvl4pPr>
      <a:lvl5pPr marL="1828800" algn="l" rtl="0" eaLnBrk="1" fontAlgn="base" hangingPunct="1">
        <a:spcBef>
          <a:spcPct val="20000"/>
        </a:spcBef>
        <a:spcAft>
          <a:spcPct val="0"/>
        </a:spcAft>
        <a:defRPr>
          <a:solidFill>
            <a:schemeClr val="tx1"/>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4">
            <a:extLst>
              <a:ext uri="{FF2B5EF4-FFF2-40B4-BE49-F238E27FC236}">
                <a16:creationId xmlns:a16="http://schemas.microsoft.com/office/drawing/2014/main" id="{24A076FD-13A1-4746-BDE2-4CF2846E150B}"/>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dirty="0"/>
          </a:p>
        </p:txBody>
      </p:sp>
      <p:pic>
        <p:nvPicPr>
          <p:cNvPr id="5" name="Picture 4">
            <a:extLst>
              <a:ext uri="{FF2B5EF4-FFF2-40B4-BE49-F238E27FC236}">
                <a16:creationId xmlns:a16="http://schemas.microsoft.com/office/drawing/2014/main" id="{16A36E79-B8E1-0544-A7D4-0652F6F7FF3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33400" y="444500"/>
            <a:ext cx="1216025" cy="657791"/>
          </a:xfrm>
          <a:prstGeom prst="rect">
            <a:avLst/>
          </a:prstGeom>
        </p:spPr>
      </p:pic>
    </p:spTree>
    <p:extLst>
      <p:ext uri="{BB962C8B-B14F-4D97-AF65-F5344CB8AC3E}">
        <p14:creationId xmlns:p14="http://schemas.microsoft.com/office/powerpoint/2010/main" val="613640918"/>
      </p:ext>
    </p:extLst>
  </p:cSld>
  <p:clrMap bg1="lt1" tx1="dk1" bg2="lt2" tx2="dk2" accent1="accent1" accent2="accent2" accent3="accent3" accent4="accent4" accent5="accent5" accent6="accent6" hlink="hlink" folHlink="folHlink"/>
  <p:sldLayoutIdLst>
    <p:sldLayoutId id="2147483736" r:id="rId1"/>
    <p:sldLayoutId id="2147483708" r:id="rId2"/>
    <p:sldLayoutId id="2147483752" r:id="rId3"/>
    <p:sldLayoutId id="2147483709" r:id="rId4"/>
    <p:sldLayoutId id="2147483753" r:id="rId5"/>
    <p:sldLayoutId id="2147483710" r:id="rId6"/>
    <p:sldLayoutId id="2147483754" r:id="rId7"/>
    <p:sldLayoutId id="2147483711" r:id="rId8"/>
    <p:sldLayoutId id="2147483755" r:id="rId9"/>
    <p:sldLayoutId id="2147483712" r:id="rId10"/>
    <p:sldLayoutId id="214748375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6152662"/>
      </p:ext>
    </p:extLst>
  </p:cSld>
  <p:clrMap bg1="lt1" tx1="dk1" bg2="lt2" tx2="dk2" accent1="accent1" accent2="accent2" accent3="accent3" accent4="accent4" accent5="accent5" accent6="accent6" hlink="hlink" folHlink="folHlink"/>
  <p:sldLayoutIdLst>
    <p:sldLayoutId id="2147483747" r:id="rId1"/>
    <p:sldLayoutId id="2147483748"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15">
            <a:extLst>
              <a:ext uri="{FF2B5EF4-FFF2-40B4-BE49-F238E27FC236}">
                <a16:creationId xmlns:a16="http://schemas.microsoft.com/office/drawing/2014/main" id="{035E415B-D00C-7D4B-92D4-6ECA34AC6D39}"/>
              </a:ext>
            </a:extLst>
          </p:cNvPr>
          <p:cNvSpPr>
            <a:spLocks/>
          </p:cNvSpPr>
          <p:nvPr userDrawn="1"/>
        </p:nvSpPr>
        <p:spPr bwMode="auto">
          <a:xfrm>
            <a:off x="6923586" y="1987550"/>
            <a:ext cx="45719" cy="4489450"/>
          </a:xfrm>
          <a:custGeom>
            <a:avLst/>
            <a:gdLst>
              <a:gd name="T0" fmla="*/ 0 h 5119370"/>
              <a:gd name="T1" fmla="*/ 5118976 h 5119370"/>
            </a:gdLst>
            <a:ahLst/>
            <a:cxnLst>
              <a:cxn ang="0">
                <a:pos x="0" y="T0"/>
              </a:cxn>
              <a:cxn ang="0">
                <a:pos x="0" y="T1"/>
              </a:cxn>
            </a:cxnLst>
            <a:rect l="0" t="0" r="r" b="b"/>
            <a:pathLst>
              <a:path h="5119370">
                <a:moveTo>
                  <a:pt x="0" y="0"/>
                </a:moveTo>
                <a:lnTo>
                  <a:pt x="0" y="5118976"/>
                </a:lnTo>
              </a:path>
            </a:pathLst>
          </a:custGeom>
          <a:noFill/>
          <a:ln w="25400">
            <a:solidFill>
              <a:srgbClr val="626469"/>
            </a:solidFill>
            <a:prstDash val="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9" name="object 4">
            <a:extLst>
              <a:ext uri="{FF2B5EF4-FFF2-40B4-BE49-F238E27FC236}">
                <a16:creationId xmlns:a16="http://schemas.microsoft.com/office/drawing/2014/main" id="{81087960-ACC1-9E44-A88B-8BAEE7CDC18B}"/>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dirty="0"/>
          </a:p>
        </p:txBody>
      </p:sp>
      <p:pic>
        <p:nvPicPr>
          <p:cNvPr id="5" name="Picture 4">
            <a:extLst>
              <a:ext uri="{FF2B5EF4-FFF2-40B4-BE49-F238E27FC236}">
                <a16:creationId xmlns:a16="http://schemas.microsoft.com/office/drawing/2014/main" id="{2289171A-E85E-9744-8C3D-4C36E29FF89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33400" y="444500"/>
            <a:ext cx="1216025" cy="657791"/>
          </a:xfrm>
          <a:prstGeom prst="rect">
            <a:avLst/>
          </a:prstGeom>
        </p:spPr>
      </p:pic>
      <p:pic>
        <p:nvPicPr>
          <p:cNvPr id="6" name="Picture 5">
            <a:extLst>
              <a:ext uri="{FF2B5EF4-FFF2-40B4-BE49-F238E27FC236}">
                <a16:creationId xmlns:a16="http://schemas.microsoft.com/office/drawing/2014/main" id="{1F04B597-54DC-4A6E-B393-86DECABEF6A2}"/>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2763521" y="609600"/>
            <a:ext cx="1231983" cy="492466"/>
          </a:xfrm>
          <a:prstGeom prst="rect">
            <a:avLst/>
          </a:prstGeom>
        </p:spPr>
      </p:pic>
    </p:spTree>
    <p:extLst>
      <p:ext uri="{BB962C8B-B14F-4D97-AF65-F5344CB8AC3E}">
        <p14:creationId xmlns:p14="http://schemas.microsoft.com/office/powerpoint/2010/main" val="2595193367"/>
      </p:ext>
    </p:extLst>
  </p:cSld>
  <p:clrMap bg1="lt1" tx1="dk1" bg2="lt2" tx2="dk2" accent1="accent1" accent2="accent2" accent3="accent3" accent4="accent4" accent5="accent5" accent6="accent6" hlink="hlink" folHlink="folHlink"/>
  <p:sldLayoutIdLst>
    <p:sldLayoutId id="2147483718" r:id="rId1"/>
    <p:sldLayoutId id="2147483750" r:id="rId2"/>
    <p:sldLayoutId id="2147483714" r:id="rId3"/>
    <p:sldLayoutId id="2147483715"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bject 4">
            <a:extLst>
              <a:ext uri="{FF2B5EF4-FFF2-40B4-BE49-F238E27FC236}">
                <a16:creationId xmlns:a16="http://schemas.microsoft.com/office/drawing/2014/main" id="{1086F47F-978C-6346-A004-B73C5114D8BF}"/>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dirty="0"/>
          </a:p>
        </p:txBody>
      </p:sp>
      <p:pic>
        <p:nvPicPr>
          <p:cNvPr id="4" name="Picture 3">
            <a:extLst>
              <a:ext uri="{FF2B5EF4-FFF2-40B4-BE49-F238E27FC236}">
                <a16:creationId xmlns:a16="http://schemas.microsoft.com/office/drawing/2014/main" id="{C8B6CB7C-356D-6D4E-8FC7-49F827EBF25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33400" y="444500"/>
            <a:ext cx="1216025" cy="657791"/>
          </a:xfrm>
          <a:prstGeom prst="rect">
            <a:avLst/>
          </a:prstGeom>
        </p:spPr>
      </p:pic>
    </p:spTree>
    <p:extLst>
      <p:ext uri="{BB962C8B-B14F-4D97-AF65-F5344CB8AC3E}">
        <p14:creationId xmlns:p14="http://schemas.microsoft.com/office/powerpoint/2010/main" val="357090870"/>
      </p:ext>
    </p:extLst>
  </p:cSld>
  <p:clrMap bg1="lt1" tx1="dk1" bg2="lt2" tx2="dk2" accent1="accent1" accent2="accent2" accent3="accent3" accent4="accent4" accent5="accent5" accent6="accent6" hlink="hlink" folHlink="folHlink"/>
  <p:sldLayoutIdLst>
    <p:sldLayoutId id="2147483725" r:id="rId1"/>
    <p:sldLayoutId id="2147483731" r:id="rId2"/>
    <p:sldLayoutId id="2147483732"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8387540"/>
      </p:ext>
    </p:extLst>
  </p:cSld>
  <p:clrMap bg1="lt1" tx1="dk1" bg2="lt2" tx2="dk2" accent1="accent1" accent2="accent2" accent3="accent3" accent4="accent4" accent5="accent5" accent6="accent6" hlink="hlink" folHlink="folHlink"/>
  <p:sldLayoutIdLst>
    <p:sldLayoutId id="2147483758"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9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0A42F99-7224-4EEC-9E99-AB3C14B4DD6F}"/>
              </a:ext>
            </a:extLst>
          </p:cNvPr>
          <p:cNvSpPr>
            <a:spLocks noGrp="1"/>
          </p:cNvSpPr>
          <p:nvPr>
            <p:ph type="ctrTitle"/>
          </p:nvPr>
        </p:nvSpPr>
        <p:spPr>
          <a:xfrm>
            <a:off x="1295400" y="1073278"/>
            <a:ext cx="12168832" cy="3041522"/>
          </a:xfrm>
        </p:spPr>
        <p:txBody>
          <a:bodyPr lIns="91440" tIns="45720" rIns="91440" bIns="45720" anchor="b"/>
          <a:lstStyle/>
          <a:p>
            <a:pPr algn="ctr"/>
            <a:r>
              <a:rPr lang="en-US" sz="4000" dirty="0">
                <a:latin typeface="Lub Dub Heavy"/>
              </a:rPr>
              <a:t>2026 AHA/ACC/ACCP/ACEP/CHEST/SCAI/SHM/SIR/SVM/SVN Guideline for the Evaluation and Management of Acute Pulmonary Embolism in Adults</a:t>
            </a:r>
          </a:p>
        </p:txBody>
      </p:sp>
      <p:sp>
        <p:nvSpPr>
          <p:cNvPr id="2" name="Subtitle 6">
            <a:extLst>
              <a:ext uri="{FF2B5EF4-FFF2-40B4-BE49-F238E27FC236}">
                <a16:creationId xmlns:a16="http://schemas.microsoft.com/office/drawing/2014/main" id="{CCD8C55F-C106-E83F-2C6C-F2C5DDCC3ED8}"/>
              </a:ext>
            </a:extLst>
          </p:cNvPr>
          <p:cNvSpPr>
            <a:spLocks noGrp="1"/>
          </p:cNvSpPr>
          <p:nvPr>
            <p:ph type="subTitle" idx="1"/>
          </p:nvPr>
        </p:nvSpPr>
        <p:spPr>
          <a:xfrm>
            <a:off x="533400" y="4156076"/>
            <a:ext cx="13792200" cy="1311016"/>
          </a:xfrm>
        </p:spPr>
        <p:txBody>
          <a:bodyPr/>
          <a:lstStyle/>
          <a:p>
            <a:r>
              <a:rPr lang="en-US" dirty="0"/>
              <a:t>A Report of the American College of Cardiology/American Heart Association Joint Committee on Clinical Practice Guidelines</a:t>
            </a:r>
          </a:p>
        </p:txBody>
      </p:sp>
      <p:sp>
        <p:nvSpPr>
          <p:cNvPr id="3" name="TextBox 2">
            <a:extLst>
              <a:ext uri="{FF2B5EF4-FFF2-40B4-BE49-F238E27FC236}">
                <a16:creationId xmlns:a16="http://schemas.microsoft.com/office/drawing/2014/main" id="{E9EE7001-92D8-0CE4-6253-BC8798FD2F68}"/>
              </a:ext>
            </a:extLst>
          </p:cNvPr>
          <p:cNvSpPr txBox="1"/>
          <p:nvPr/>
        </p:nvSpPr>
        <p:spPr>
          <a:xfrm>
            <a:off x="498231" y="5369169"/>
            <a:ext cx="13792200" cy="923330"/>
          </a:xfrm>
          <a:prstGeom prst="rect">
            <a:avLst/>
          </a:prstGeom>
          <a:noFill/>
        </p:spPr>
        <p:txBody>
          <a:bodyPr wrap="square" lIns="91440" tIns="45720" rIns="91440" bIns="45720" anchor="t">
            <a:spAutoFit/>
          </a:bodyPr>
          <a:lstStyle/>
          <a:p>
            <a:r>
              <a:rPr lang="en-US" i="1" dirty="0">
                <a:latin typeface="Lub Dub Medium"/>
              </a:rPr>
              <a:t>Developed in Collaboration With and Endorsed by the American College of Clinical Pharmacy, American College of Emergency Physicians, American College of Chest Physicians, Society for Cardiovascular Angiography &amp; Interventions, Society of Hospital Medicine, Society of Interventional Radiology, Society for Vascular Medicine, and the Society of Vascular Nursing</a:t>
            </a:r>
          </a:p>
        </p:txBody>
      </p:sp>
    </p:spTree>
    <p:extLst>
      <p:ext uri="{BB962C8B-B14F-4D97-AF65-F5344CB8AC3E}">
        <p14:creationId xmlns:p14="http://schemas.microsoft.com/office/powerpoint/2010/main" val="1736425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D53476D6-894A-8997-746F-505911C796BB}"/>
              </a:ext>
            </a:extLst>
          </p:cNvPr>
          <p:cNvSpPr>
            <a:spLocks noGrp="1"/>
          </p:cNvSpPr>
          <p:nvPr/>
        </p:nvSpPr>
        <p:spPr>
          <a:xfrm>
            <a:off x="4400550" y="1600200"/>
            <a:ext cx="5829300" cy="6095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Top Take Home Messages</a:t>
            </a:r>
          </a:p>
        </p:txBody>
      </p:sp>
      <p:sp>
        <p:nvSpPr>
          <p:cNvPr id="2" name="TextBox 1">
            <a:extLst>
              <a:ext uri="{FF2B5EF4-FFF2-40B4-BE49-F238E27FC236}">
                <a16:creationId xmlns:a16="http://schemas.microsoft.com/office/drawing/2014/main" id="{4D6ACD07-3FAA-5F57-500B-24ED9FCF469C}"/>
              </a:ext>
            </a:extLst>
          </p:cNvPr>
          <p:cNvSpPr txBox="1"/>
          <p:nvPr/>
        </p:nvSpPr>
        <p:spPr>
          <a:xfrm>
            <a:off x="2400300" y="2560528"/>
            <a:ext cx="9829800" cy="954107"/>
          </a:xfrm>
          <a:prstGeom prst="rect">
            <a:avLst/>
          </a:prstGeom>
          <a:noFill/>
        </p:spPr>
        <p:txBody>
          <a:bodyPr wrap="square" rtlCol="0">
            <a:spAutoFit/>
          </a:bodyPr>
          <a:lstStyle/>
          <a:p>
            <a:r>
              <a:rPr lang="en-US" sz="2800" b="1" dirty="0">
                <a:latin typeface="Lub Dub Medium" panose="020B0603030403020204" pitchFamily="34" charset="0"/>
              </a:rPr>
              <a:t>6. </a:t>
            </a:r>
            <a:r>
              <a:rPr lang="en-US" sz="2800" dirty="0">
                <a:latin typeface="Lub Dub Medium" panose="020B0603030403020204" pitchFamily="34" charset="0"/>
              </a:rPr>
              <a:t>PE response teams (PERTs) are recommended to improve timeliness of care.</a:t>
            </a:r>
          </a:p>
        </p:txBody>
      </p:sp>
    </p:spTree>
    <p:extLst>
      <p:ext uri="{BB962C8B-B14F-4D97-AF65-F5344CB8AC3E}">
        <p14:creationId xmlns:p14="http://schemas.microsoft.com/office/powerpoint/2010/main" val="62359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11</a:t>
            </a:fld>
            <a:endParaRPr lang="en-US" dirty="0"/>
          </a:p>
        </p:txBody>
      </p:sp>
      <p:sp>
        <p:nvSpPr>
          <p:cNvPr id="3" name="Title 3">
            <a:extLst>
              <a:ext uri="{FF2B5EF4-FFF2-40B4-BE49-F238E27FC236}">
                <a16:creationId xmlns:a16="http://schemas.microsoft.com/office/drawing/2014/main" id="{A1429B9D-1EF8-7C49-773C-45A22896B2CA}"/>
              </a:ext>
            </a:extLst>
          </p:cNvPr>
          <p:cNvSpPr>
            <a:spLocks noGrp="1"/>
          </p:cNvSpPr>
          <p:nvPr/>
        </p:nvSpPr>
        <p:spPr>
          <a:xfrm>
            <a:off x="4400550" y="1600200"/>
            <a:ext cx="5829300" cy="6095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Top Take Home Messages</a:t>
            </a:r>
          </a:p>
        </p:txBody>
      </p:sp>
      <p:sp>
        <p:nvSpPr>
          <p:cNvPr id="2" name="TextBox 1">
            <a:extLst>
              <a:ext uri="{FF2B5EF4-FFF2-40B4-BE49-F238E27FC236}">
                <a16:creationId xmlns:a16="http://schemas.microsoft.com/office/drawing/2014/main" id="{FD8D4A48-35FA-0854-472E-A427829DBF83}"/>
              </a:ext>
            </a:extLst>
          </p:cNvPr>
          <p:cNvSpPr txBox="1"/>
          <p:nvPr/>
        </p:nvSpPr>
        <p:spPr>
          <a:xfrm>
            <a:off x="2305050" y="2590800"/>
            <a:ext cx="10020300" cy="1815882"/>
          </a:xfrm>
          <a:prstGeom prst="rect">
            <a:avLst/>
          </a:prstGeom>
          <a:noFill/>
        </p:spPr>
        <p:txBody>
          <a:bodyPr wrap="square" rtlCol="0">
            <a:spAutoFit/>
          </a:bodyPr>
          <a:lstStyle/>
          <a:p>
            <a:r>
              <a:rPr lang="en-US" sz="2800" b="1" dirty="0">
                <a:latin typeface="Lub Dub Medium" panose="020B0603030403020204" pitchFamily="34" charset="0"/>
              </a:rPr>
              <a:t>7. </a:t>
            </a:r>
            <a:r>
              <a:rPr lang="en-US" sz="2800" dirty="0">
                <a:latin typeface="Lub Dub Medium" panose="020B0603030403020204" pitchFamily="34" charset="0"/>
              </a:rPr>
              <a:t>In patients with acute PE who require initial parenteral anticoagulant therapy, low-molecular-weight heparin (LMWH) is recommended over unfractionated heparin (UFH).</a:t>
            </a:r>
          </a:p>
        </p:txBody>
      </p:sp>
    </p:spTree>
    <p:extLst>
      <p:ext uri="{BB962C8B-B14F-4D97-AF65-F5344CB8AC3E}">
        <p14:creationId xmlns:p14="http://schemas.microsoft.com/office/powerpoint/2010/main" val="4201006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9E2D47E5-BA96-F342-A2E8-7BAF418A457E}"/>
              </a:ext>
            </a:extLst>
          </p:cNvPr>
          <p:cNvSpPr>
            <a:spLocks noGrp="1"/>
          </p:cNvSpPr>
          <p:nvPr/>
        </p:nvSpPr>
        <p:spPr>
          <a:xfrm>
            <a:off x="4400550" y="1600200"/>
            <a:ext cx="5829300" cy="6095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Top Take Home Messages</a:t>
            </a:r>
          </a:p>
        </p:txBody>
      </p:sp>
      <p:sp>
        <p:nvSpPr>
          <p:cNvPr id="2" name="TextBox 1">
            <a:extLst>
              <a:ext uri="{FF2B5EF4-FFF2-40B4-BE49-F238E27FC236}">
                <a16:creationId xmlns:a16="http://schemas.microsoft.com/office/drawing/2014/main" id="{C0A7096B-0ECF-D7D1-29EA-B49171DC45A6}"/>
              </a:ext>
            </a:extLst>
          </p:cNvPr>
          <p:cNvSpPr txBox="1"/>
          <p:nvPr/>
        </p:nvSpPr>
        <p:spPr>
          <a:xfrm>
            <a:off x="2609850" y="2514600"/>
            <a:ext cx="9410700" cy="2246769"/>
          </a:xfrm>
          <a:prstGeom prst="rect">
            <a:avLst/>
          </a:prstGeom>
          <a:noFill/>
        </p:spPr>
        <p:txBody>
          <a:bodyPr wrap="square" rtlCol="0">
            <a:spAutoFit/>
          </a:bodyPr>
          <a:lstStyle/>
          <a:p>
            <a:r>
              <a:rPr lang="en-US" sz="2800" b="1" dirty="0">
                <a:latin typeface="Lub Dub Medium" panose="020B0603030403020204" pitchFamily="34" charset="0"/>
              </a:rPr>
              <a:t>8. </a:t>
            </a:r>
            <a:r>
              <a:rPr lang="en-US" sz="2800" dirty="0">
                <a:latin typeface="Lub Dub Medium" panose="020B0603030403020204" pitchFamily="34" charset="0"/>
              </a:rPr>
              <a:t>In patients with acute PE who are eligible for oral anticoagulation, direct oral anticoagulants (DOACs) are recommended over vitamin K antagonists (VKAs), unless contraindicated, to prevent recurrent venous thromboembolism (VTE) and reduce major bleeding.</a:t>
            </a:r>
          </a:p>
        </p:txBody>
      </p:sp>
    </p:spTree>
    <p:extLst>
      <p:ext uri="{BB962C8B-B14F-4D97-AF65-F5344CB8AC3E}">
        <p14:creationId xmlns:p14="http://schemas.microsoft.com/office/powerpoint/2010/main" val="2178696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13</a:t>
            </a:fld>
            <a:endParaRPr lang="en-US" dirty="0"/>
          </a:p>
        </p:txBody>
      </p:sp>
      <p:sp>
        <p:nvSpPr>
          <p:cNvPr id="3" name="Title 3">
            <a:extLst>
              <a:ext uri="{FF2B5EF4-FFF2-40B4-BE49-F238E27FC236}">
                <a16:creationId xmlns:a16="http://schemas.microsoft.com/office/drawing/2014/main" id="{4DB5C5C0-57A8-6949-61AB-DE3D28D7D2D1}"/>
              </a:ext>
            </a:extLst>
          </p:cNvPr>
          <p:cNvSpPr>
            <a:spLocks noGrp="1"/>
          </p:cNvSpPr>
          <p:nvPr/>
        </p:nvSpPr>
        <p:spPr>
          <a:xfrm>
            <a:off x="4400550" y="1600200"/>
            <a:ext cx="5829300" cy="6095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Top Take Home Messages</a:t>
            </a:r>
          </a:p>
        </p:txBody>
      </p:sp>
      <p:sp>
        <p:nvSpPr>
          <p:cNvPr id="2" name="TextBox 1">
            <a:extLst>
              <a:ext uri="{FF2B5EF4-FFF2-40B4-BE49-F238E27FC236}">
                <a16:creationId xmlns:a16="http://schemas.microsoft.com/office/drawing/2014/main" id="{80844043-5EC4-D2D0-FCAC-3695A2F60C81}"/>
              </a:ext>
            </a:extLst>
          </p:cNvPr>
          <p:cNvSpPr txBox="1"/>
          <p:nvPr/>
        </p:nvSpPr>
        <p:spPr>
          <a:xfrm>
            <a:off x="2400300" y="2560528"/>
            <a:ext cx="9829800" cy="2246769"/>
          </a:xfrm>
          <a:prstGeom prst="rect">
            <a:avLst/>
          </a:prstGeom>
          <a:noFill/>
        </p:spPr>
        <p:txBody>
          <a:bodyPr wrap="square" rtlCol="0">
            <a:spAutoFit/>
          </a:bodyPr>
          <a:lstStyle/>
          <a:p>
            <a:r>
              <a:rPr lang="en-US" sz="2800" b="1" dirty="0">
                <a:latin typeface="Lub Dub Medium" panose="020B0603030403020204" pitchFamily="34" charset="0"/>
              </a:rPr>
              <a:t>9. </a:t>
            </a:r>
            <a:r>
              <a:rPr lang="en-US" sz="2800" dirty="0">
                <a:latin typeface="Lub Dub Medium" panose="020B0603030403020204" pitchFamily="34" charset="0"/>
              </a:rPr>
              <a:t>In patients with a first acute PE without a major reversible risk factor and in those with a persistent risk factor, continuing anticoagulation beyond the initial treatment phase (3-6 months) into the extended phase is recommended.</a:t>
            </a:r>
          </a:p>
        </p:txBody>
      </p:sp>
    </p:spTree>
    <p:extLst>
      <p:ext uri="{BB962C8B-B14F-4D97-AF65-F5344CB8AC3E}">
        <p14:creationId xmlns:p14="http://schemas.microsoft.com/office/powerpoint/2010/main" val="379393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35AEF273-A53D-5B63-0885-234D569F8671}"/>
              </a:ext>
            </a:extLst>
          </p:cNvPr>
          <p:cNvSpPr>
            <a:spLocks noGrp="1"/>
          </p:cNvSpPr>
          <p:nvPr/>
        </p:nvSpPr>
        <p:spPr>
          <a:xfrm>
            <a:off x="4400550" y="1600200"/>
            <a:ext cx="5829300" cy="6095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Top Take Home Messages</a:t>
            </a:r>
          </a:p>
        </p:txBody>
      </p:sp>
      <p:sp>
        <p:nvSpPr>
          <p:cNvPr id="2" name="TextBox 1">
            <a:extLst>
              <a:ext uri="{FF2B5EF4-FFF2-40B4-BE49-F238E27FC236}">
                <a16:creationId xmlns:a16="http://schemas.microsoft.com/office/drawing/2014/main" id="{13AF73B5-DD76-9A35-2361-D4F063950573}"/>
              </a:ext>
            </a:extLst>
          </p:cNvPr>
          <p:cNvSpPr txBox="1"/>
          <p:nvPr/>
        </p:nvSpPr>
        <p:spPr>
          <a:xfrm>
            <a:off x="2400300" y="2560528"/>
            <a:ext cx="9829800" cy="2246769"/>
          </a:xfrm>
          <a:prstGeom prst="rect">
            <a:avLst/>
          </a:prstGeom>
          <a:noFill/>
        </p:spPr>
        <p:txBody>
          <a:bodyPr wrap="square" rtlCol="0">
            <a:spAutoFit/>
          </a:bodyPr>
          <a:lstStyle/>
          <a:p>
            <a:r>
              <a:rPr lang="en-US" sz="2800" b="1" dirty="0">
                <a:latin typeface="Lub Dub Medium" panose="020B0603030403020204" pitchFamily="34" charset="0"/>
              </a:rPr>
              <a:t>10. </a:t>
            </a:r>
            <a:r>
              <a:rPr lang="en-US" sz="2800" dirty="0">
                <a:latin typeface="Lub Dub Medium" panose="020B0603030403020204" pitchFamily="34" charset="0"/>
              </a:rPr>
              <a:t>Patients who have had acute PE should be asked about PE-related symptoms and functional limitations at every visit for at least 1 year to screen for chronic thromboembolic pulmonary disease (CTEPD) or other causes of dyspnea and functional limitation.</a:t>
            </a:r>
          </a:p>
        </p:txBody>
      </p:sp>
    </p:spTree>
    <p:extLst>
      <p:ext uri="{BB962C8B-B14F-4D97-AF65-F5344CB8AC3E}">
        <p14:creationId xmlns:p14="http://schemas.microsoft.com/office/powerpoint/2010/main" val="25234246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15</a:t>
            </a:fld>
            <a:endParaRPr lang="en-US" dirty="0"/>
          </a:p>
        </p:txBody>
      </p:sp>
      <p:sp>
        <p:nvSpPr>
          <p:cNvPr id="3" name="TextBox 2">
            <a:extLst>
              <a:ext uri="{FF2B5EF4-FFF2-40B4-BE49-F238E27FC236}">
                <a16:creationId xmlns:a16="http://schemas.microsoft.com/office/drawing/2014/main" id="{5CC9D327-5714-1D0D-6A3E-5BF872189F4E}"/>
              </a:ext>
            </a:extLst>
          </p:cNvPr>
          <p:cNvSpPr txBox="1"/>
          <p:nvPr/>
        </p:nvSpPr>
        <p:spPr>
          <a:xfrm>
            <a:off x="304800" y="1219200"/>
            <a:ext cx="4038600" cy="6124754"/>
          </a:xfrm>
          <a:prstGeom prst="rect">
            <a:avLst/>
          </a:prstGeom>
          <a:noFill/>
        </p:spPr>
        <p:txBody>
          <a:bodyPr wrap="square">
            <a:spAutoFit/>
          </a:bodyPr>
          <a:lstStyle/>
          <a:p>
            <a:r>
              <a:rPr lang="en-US" sz="2800" dirty="0">
                <a:latin typeface="Lub Dub Medium" panose="020B0603030403020204" pitchFamily="34" charset="0"/>
              </a:rPr>
              <a:t>Table 2. Applying the American College of Cardiology/American Heart Association Class of Recommendation and Level of Evidence to Clinical Strategies, Interventions, Treatments, or Diagnostic Testing in Patient Care* (Updated December 2024) </a:t>
            </a:r>
          </a:p>
        </p:txBody>
      </p:sp>
      <p:pic>
        <p:nvPicPr>
          <p:cNvPr id="4" name="Picture 3">
            <a:extLst>
              <a:ext uri="{FF2B5EF4-FFF2-40B4-BE49-F238E27FC236}">
                <a16:creationId xmlns:a16="http://schemas.microsoft.com/office/drawing/2014/main" id="{79E5F937-F155-BECD-DCD7-4C1C97A0A3BE}"/>
              </a:ext>
            </a:extLst>
          </p:cNvPr>
          <p:cNvPicPr>
            <a:picLocks noChangeAspect="1"/>
          </p:cNvPicPr>
          <p:nvPr/>
        </p:nvPicPr>
        <p:blipFill>
          <a:blip r:embed="rId2"/>
          <a:srcRect b="5317"/>
          <a:stretch>
            <a:fillRect/>
          </a:stretch>
        </p:blipFill>
        <p:spPr>
          <a:xfrm>
            <a:off x="4876799" y="0"/>
            <a:ext cx="6044781" cy="7543800"/>
          </a:xfrm>
          <a:prstGeom prst="rect">
            <a:avLst/>
          </a:prstGeom>
        </p:spPr>
      </p:pic>
    </p:spTree>
    <p:extLst>
      <p:ext uri="{BB962C8B-B14F-4D97-AF65-F5344CB8AC3E}">
        <p14:creationId xmlns:p14="http://schemas.microsoft.com/office/powerpoint/2010/main" val="3310724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A1D2EF5-3410-C616-2607-852DD9078140}"/>
              </a:ext>
            </a:extLst>
          </p:cNvPr>
          <p:cNvSpPr>
            <a:spLocks noGrp="1"/>
          </p:cNvSpPr>
          <p:nvPr>
            <p:ph type="sldNum" sz="quarter" idx="4"/>
          </p:nvPr>
        </p:nvSpPr>
        <p:spPr/>
        <p:txBody>
          <a:bodyPr/>
          <a:lstStyle/>
          <a:p>
            <a:fld id="{01CD3B2E-BC1C-6C4D-9D91-A67B950EE325}" type="slidenum">
              <a:rPr lang="en-US" smtClean="0"/>
              <a:pPr/>
              <a:t>16</a:t>
            </a:fld>
            <a:endParaRPr lang="en-US" dirty="0"/>
          </a:p>
        </p:txBody>
      </p:sp>
      <p:sp>
        <p:nvSpPr>
          <p:cNvPr id="7" name="TextBox 6">
            <a:extLst>
              <a:ext uri="{FF2B5EF4-FFF2-40B4-BE49-F238E27FC236}">
                <a16:creationId xmlns:a16="http://schemas.microsoft.com/office/drawing/2014/main" id="{DA1879DB-8472-9D20-80FC-EDC1C3E3113A}"/>
              </a:ext>
            </a:extLst>
          </p:cNvPr>
          <p:cNvSpPr txBox="1"/>
          <p:nvPr/>
        </p:nvSpPr>
        <p:spPr>
          <a:xfrm>
            <a:off x="3086100" y="3683913"/>
            <a:ext cx="8458200" cy="861774"/>
          </a:xfrm>
          <a:prstGeom prst="rect">
            <a:avLst/>
          </a:prstGeom>
          <a:noFill/>
        </p:spPr>
        <p:txBody>
          <a:bodyPr wrap="square">
            <a:spAutoFit/>
          </a:bodyPr>
          <a:lstStyle/>
          <a:p>
            <a:r>
              <a:rPr lang="en-US" sz="5000" dirty="0">
                <a:latin typeface="Lub Dub Heavy" panose="020B0903030403020204" pitchFamily="34" charset="0"/>
              </a:rPr>
              <a:t>Evaluation and Diagnosis</a:t>
            </a:r>
          </a:p>
        </p:txBody>
      </p:sp>
    </p:spTree>
    <p:extLst>
      <p:ext uri="{BB962C8B-B14F-4D97-AF65-F5344CB8AC3E}">
        <p14:creationId xmlns:p14="http://schemas.microsoft.com/office/powerpoint/2010/main" val="3744664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E8A38DF-5DA5-B277-2C39-23F00DFBF452}"/>
              </a:ext>
            </a:extLst>
          </p:cNvPr>
          <p:cNvSpPr txBox="1"/>
          <p:nvPr/>
        </p:nvSpPr>
        <p:spPr>
          <a:xfrm>
            <a:off x="5524498" y="757535"/>
            <a:ext cx="3581401" cy="523220"/>
          </a:xfrm>
          <a:prstGeom prst="rect">
            <a:avLst/>
          </a:prstGeom>
          <a:noFill/>
        </p:spPr>
        <p:txBody>
          <a:bodyPr wrap="square">
            <a:spAutoFit/>
          </a:bodyPr>
          <a:lstStyle/>
          <a:p>
            <a:r>
              <a:rPr lang="en-US" sz="2800" dirty="0">
                <a:latin typeface="Lub Dub Medium" panose="020B0603030403020204" pitchFamily="34" charset="0"/>
              </a:rPr>
              <a:t>Clinical Assessment</a:t>
            </a:r>
          </a:p>
        </p:txBody>
      </p:sp>
      <p:graphicFrame>
        <p:nvGraphicFramePr>
          <p:cNvPr id="5" name="Table 4">
            <a:extLst>
              <a:ext uri="{FF2B5EF4-FFF2-40B4-BE49-F238E27FC236}">
                <a16:creationId xmlns:a16="http://schemas.microsoft.com/office/drawing/2014/main" id="{8C37B9FB-4BA3-2773-5DD0-4A8D2AB8C02C}"/>
              </a:ext>
            </a:extLst>
          </p:cNvPr>
          <p:cNvGraphicFramePr>
            <a:graphicFrameLocks noGrp="1"/>
          </p:cNvGraphicFramePr>
          <p:nvPr>
            <p:extLst>
              <p:ext uri="{D42A27DB-BD31-4B8C-83A1-F6EECF244321}">
                <p14:modId xmlns:p14="http://schemas.microsoft.com/office/powerpoint/2010/main" val="1946648551"/>
              </p:ext>
            </p:extLst>
          </p:nvPr>
        </p:nvGraphicFramePr>
        <p:xfrm>
          <a:off x="2137568" y="1524000"/>
          <a:ext cx="10355263" cy="5372270"/>
        </p:xfrm>
        <a:graphic>
          <a:graphicData uri="http://schemas.openxmlformats.org/drawingml/2006/table">
            <a:tbl>
              <a:tblPr firstRow="1" firstCol="1" bandRow="1"/>
              <a:tblGrid>
                <a:gridCol w="1110085">
                  <a:extLst>
                    <a:ext uri="{9D8B030D-6E8A-4147-A177-3AD203B41FA5}">
                      <a16:colId xmlns:a16="http://schemas.microsoft.com/office/drawing/2014/main" val="1440544002"/>
                    </a:ext>
                  </a:extLst>
                </a:gridCol>
                <a:gridCol w="1207423">
                  <a:extLst>
                    <a:ext uri="{9D8B030D-6E8A-4147-A177-3AD203B41FA5}">
                      <a16:colId xmlns:a16="http://schemas.microsoft.com/office/drawing/2014/main" val="994980873"/>
                    </a:ext>
                  </a:extLst>
                </a:gridCol>
                <a:gridCol w="8037755">
                  <a:extLst>
                    <a:ext uri="{9D8B030D-6E8A-4147-A177-3AD203B41FA5}">
                      <a16:colId xmlns:a16="http://schemas.microsoft.com/office/drawing/2014/main" val="324734861"/>
                    </a:ext>
                  </a:extLst>
                </a:gridCol>
              </a:tblGrid>
              <a:tr h="1292025">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7888" marR="67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algn="ctr">
                        <a:lnSpc>
                          <a:spcPct val="150000"/>
                        </a:lnSpc>
                        <a:spcAft>
                          <a:spcPts val="800"/>
                        </a:spcAft>
                        <a:buNone/>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Recommendations for Clinical Assessment</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0" marR="0" algn="ctr">
                        <a:lnSpc>
                          <a:spcPct val="150000"/>
                        </a:lnSpc>
                        <a:spcAft>
                          <a:spcPts val="800"/>
                        </a:spcAft>
                        <a:buNone/>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Referenced studies that support recommendations are summarized in the Evidence Table.</a:t>
                      </a:r>
                    </a:p>
                  </a:txBody>
                  <a:tcPr marL="67888" marR="67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848389415"/>
                  </a:ext>
                </a:extLst>
              </a:tr>
              <a:tr h="491935">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COR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7888" marR="67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LOE</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7888" marR="67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Recommendations</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7888" marR="67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32354157"/>
                  </a:ext>
                </a:extLst>
              </a:tr>
              <a:tr h="870492">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7888" marR="678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7888" marR="678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D93"/>
                    </a:solidFill>
                  </a:tcPr>
                </a:tc>
                <a:tc>
                  <a:txBody>
                    <a:bodyPr/>
                    <a:lstStyle/>
                    <a:p>
                      <a:pPr marL="342900" marR="0" lvl="0" indent="-342900">
                        <a:lnSpc>
                          <a:spcPct val="100000"/>
                        </a:lnSpc>
                        <a:spcAft>
                          <a:spcPts val="800"/>
                        </a:spcAft>
                        <a:buSzPct val="100000"/>
                        <a:buFont typeface="+mj-lt"/>
                        <a:buAutoNum type="arabicPeriod"/>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In patients presenting with symptoms suggestive of acute PE, a targeted history and comprehensive physical examination is recommended to assist in determining the clinical pretest probability of acute PE.</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7888" marR="67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05582431"/>
                  </a:ext>
                </a:extLst>
              </a:tr>
              <a:tr h="1439794">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7888" marR="678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7888" marR="678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SzPct val="100000"/>
                        <a:buFont typeface="+mj-lt"/>
                        <a:buAutoNum type="arabicPeriod" startAt="2"/>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In adult patients undergoing evaluation for PE and who have a low or intermediate clinical probability of PE (&lt;50%) by risk assessment, an age-adjusted D-dimer value below the threshold (age × 10 </a:t>
                      </a:r>
                      <a:r>
                        <a:rPr lang="en-US" sz="1800" b="1" dirty="0" err="1">
                          <a:effectLst/>
                          <a:latin typeface="Times New Roman" panose="02020603050405020304" pitchFamily="18" charset="0"/>
                          <a:ea typeface="Times New Roman" panose="02020603050405020304" pitchFamily="18" charset="0"/>
                          <a:cs typeface="Arial" panose="020B0604020202020204" pitchFamily="34" charset="0"/>
                        </a:rPr>
                        <a:t>μg</a:t>
                      </a: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/L for fibrinogen equivalent units [FEU] assays) effectively excludes PE and the need for imaging.</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7888" marR="67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98022241"/>
                  </a:ext>
                </a:extLst>
              </a:tr>
              <a:tr h="639012">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7888" marR="678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7888" marR="678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SzPct val="100000"/>
                        <a:buFont typeface="+mj-lt"/>
                        <a:buAutoNum type="arabicPeriod" startAt="3"/>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In adult patients with suspected PE, the YEARS algorithm* can be useful to identify which patients do not need imaging to rule out a PE.</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7888" marR="67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04078664"/>
                  </a:ext>
                </a:extLst>
              </a:tr>
              <a:tr h="639012">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2b</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7888" marR="678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7888" marR="678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SzPct val="100000"/>
                        <a:buFont typeface="+mj-lt"/>
                        <a:buAutoNum type="arabicPeriod" startAt="4"/>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In pregnant adults, it may be reasonable to use pregnancy-adapted YEARS criteria to identify patients who do not need imaging for PE.</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7888" marR="67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30072800"/>
                  </a:ext>
                </a:extLst>
              </a:tr>
            </a:tbl>
          </a:graphicData>
        </a:graphic>
      </p:graphicFrame>
      <p:sp>
        <p:nvSpPr>
          <p:cNvPr id="7" name="TextBox 6">
            <a:extLst>
              <a:ext uri="{FF2B5EF4-FFF2-40B4-BE49-F238E27FC236}">
                <a16:creationId xmlns:a16="http://schemas.microsoft.com/office/drawing/2014/main" id="{251F099A-623C-06B0-61F6-3A0537EB2670}"/>
              </a:ext>
            </a:extLst>
          </p:cNvPr>
          <p:cNvSpPr txBox="1"/>
          <p:nvPr/>
        </p:nvSpPr>
        <p:spPr>
          <a:xfrm>
            <a:off x="2137568" y="7010400"/>
            <a:ext cx="10355262" cy="461665"/>
          </a:xfrm>
          <a:prstGeom prst="rect">
            <a:avLst/>
          </a:prstGeom>
          <a:noFill/>
        </p:spPr>
        <p:txBody>
          <a:bodyPr wrap="square">
            <a:spAutoFit/>
          </a:bodyPr>
          <a:lstStyle/>
          <a:p>
            <a:r>
              <a:rPr lang="en-US" sz="1200" dirty="0">
                <a:latin typeface="Lub Dub Medium" panose="020B0603030403020204" pitchFamily="34" charset="0"/>
              </a:rPr>
              <a:t>*YEARS algorithm: A threshold D-dimer of 500 </a:t>
            </a:r>
            <a:r>
              <a:rPr lang="en-US" sz="1200" dirty="0" err="1">
                <a:latin typeface="Lub Dub Medium" panose="020B0603030403020204" pitchFamily="34" charset="0"/>
              </a:rPr>
              <a:t>μg</a:t>
            </a:r>
            <a:r>
              <a:rPr lang="en-US" sz="1200" dirty="0">
                <a:latin typeface="Lub Dub Medium" panose="020B0603030403020204" pitchFamily="34" charset="0"/>
              </a:rPr>
              <a:t>/L in patients who have ≥1 of the following: 1) clinical signs of DVT, 2) hemoptysis, and/or 3) PE as the most likely diagnosis. A D-dimer threshold of 1000 </a:t>
            </a:r>
            <a:r>
              <a:rPr lang="en-US" sz="1200" dirty="0" err="1">
                <a:latin typeface="Lub Dub Medium" panose="020B0603030403020204" pitchFamily="34" charset="0"/>
              </a:rPr>
              <a:t>μg</a:t>
            </a:r>
            <a:r>
              <a:rPr lang="en-US" sz="1200" dirty="0">
                <a:latin typeface="Lub Dub Medium" panose="020B0603030403020204" pitchFamily="34" charset="0"/>
              </a:rPr>
              <a:t>/L is used for patients who have no YEARS criteria.</a:t>
            </a:r>
          </a:p>
        </p:txBody>
      </p:sp>
    </p:spTree>
    <p:extLst>
      <p:ext uri="{BB962C8B-B14F-4D97-AF65-F5344CB8AC3E}">
        <p14:creationId xmlns:p14="http://schemas.microsoft.com/office/powerpoint/2010/main" val="1415564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18</a:t>
            </a:fld>
            <a:endParaRPr lang="en-US" dirty="0"/>
          </a:p>
        </p:txBody>
      </p:sp>
      <p:sp>
        <p:nvSpPr>
          <p:cNvPr id="2" name="TextBox 1">
            <a:extLst>
              <a:ext uri="{FF2B5EF4-FFF2-40B4-BE49-F238E27FC236}">
                <a16:creationId xmlns:a16="http://schemas.microsoft.com/office/drawing/2014/main" id="{9B7DE51E-78CD-10A4-0B95-1EB1307F8E7D}"/>
              </a:ext>
            </a:extLst>
          </p:cNvPr>
          <p:cNvSpPr txBox="1"/>
          <p:nvPr/>
        </p:nvSpPr>
        <p:spPr>
          <a:xfrm>
            <a:off x="4533900" y="685800"/>
            <a:ext cx="5562600" cy="523220"/>
          </a:xfrm>
          <a:prstGeom prst="rect">
            <a:avLst/>
          </a:prstGeom>
          <a:noFill/>
        </p:spPr>
        <p:txBody>
          <a:bodyPr wrap="square">
            <a:spAutoFit/>
          </a:bodyPr>
          <a:lstStyle/>
          <a:p>
            <a:r>
              <a:rPr lang="en-US" sz="2800" dirty="0">
                <a:latin typeface="Lub Dub Medium" panose="020B0603030403020204" pitchFamily="34" charset="0"/>
              </a:rPr>
              <a:t>Table 3. Clinical Decision Rules</a:t>
            </a:r>
          </a:p>
        </p:txBody>
      </p:sp>
      <p:graphicFrame>
        <p:nvGraphicFramePr>
          <p:cNvPr id="3" name="Table 2">
            <a:extLst>
              <a:ext uri="{FF2B5EF4-FFF2-40B4-BE49-F238E27FC236}">
                <a16:creationId xmlns:a16="http://schemas.microsoft.com/office/drawing/2014/main" id="{09EB4ED2-32C3-5CA4-5102-876A9FDB8954}"/>
              </a:ext>
            </a:extLst>
          </p:cNvPr>
          <p:cNvGraphicFramePr>
            <a:graphicFrameLocks noGrp="1"/>
          </p:cNvGraphicFramePr>
          <p:nvPr>
            <p:extLst>
              <p:ext uri="{D42A27DB-BD31-4B8C-83A1-F6EECF244321}">
                <p14:modId xmlns:p14="http://schemas.microsoft.com/office/powerpoint/2010/main" val="2442534366"/>
              </p:ext>
            </p:extLst>
          </p:nvPr>
        </p:nvGraphicFramePr>
        <p:xfrm>
          <a:off x="1237258" y="1785611"/>
          <a:ext cx="12155884" cy="4658378"/>
        </p:xfrm>
        <a:graphic>
          <a:graphicData uri="http://schemas.openxmlformats.org/drawingml/2006/table">
            <a:tbl>
              <a:tblPr firstRow="1" firstCol="1" bandRow="1"/>
              <a:tblGrid>
                <a:gridCol w="3193902">
                  <a:extLst>
                    <a:ext uri="{9D8B030D-6E8A-4147-A177-3AD203B41FA5}">
                      <a16:colId xmlns:a16="http://schemas.microsoft.com/office/drawing/2014/main" val="2043698039"/>
                    </a:ext>
                  </a:extLst>
                </a:gridCol>
                <a:gridCol w="3193902">
                  <a:extLst>
                    <a:ext uri="{9D8B030D-6E8A-4147-A177-3AD203B41FA5}">
                      <a16:colId xmlns:a16="http://schemas.microsoft.com/office/drawing/2014/main" val="2029216133"/>
                    </a:ext>
                  </a:extLst>
                </a:gridCol>
                <a:gridCol w="1801237">
                  <a:extLst>
                    <a:ext uri="{9D8B030D-6E8A-4147-A177-3AD203B41FA5}">
                      <a16:colId xmlns:a16="http://schemas.microsoft.com/office/drawing/2014/main" val="1712426226"/>
                    </a:ext>
                  </a:extLst>
                </a:gridCol>
                <a:gridCol w="1801237">
                  <a:extLst>
                    <a:ext uri="{9D8B030D-6E8A-4147-A177-3AD203B41FA5}">
                      <a16:colId xmlns:a16="http://schemas.microsoft.com/office/drawing/2014/main" val="1437961610"/>
                    </a:ext>
                  </a:extLst>
                </a:gridCol>
                <a:gridCol w="2165606">
                  <a:extLst>
                    <a:ext uri="{9D8B030D-6E8A-4147-A177-3AD203B41FA5}">
                      <a16:colId xmlns:a16="http://schemas.microsoft.com/office/drawing/2014/main" val="857614689"/>
                    </a:ext>
                  </a:extLst>
                </a:gridCol>
              </a:tblGrid>
              <a:tr h="1208561">
                <a:tc>
                  <a:txBody>
                    <a:bodyPr/>
                    <a:lstStyle/>
                    <a:p>
                      <a:pPr marL="0" marR="0">
                        <a:lnSpc>
                          <a:spcPct val="100000"/>
                        </a:lnSpc>
                        <a:spcAft>
                          <a:spcPts val="800"/>
                        </a:spcAft>
                        <a:buNone/>
                      </a:pPr>
                      <a:r>
                        <a:rPr lang="en-US" sz="1800" b="1">
                          <a:effectLst/>
                          <a:latin typeface="Times New Roman" panose="02020603050405020304" pitchFamily="18" charset="0"/>
                          <a:ea typeface="Times New Roman" panose="02020603050405020304" pitchFamily="18" charset="0"/>
                        </a:rPr>
                        <a:t>Clinical Pretest Probability Score</a:t>
                      </a:r>
                      <a:endParaRPr lang="en-US" sz="1800">
                        <a:effectLst/>
                        <a:latin typeface="Times New Roman" panose="02020603050405020304" pitchFamily="18" charset="0"/>
                        <a:ea typeface="Times New Roman" panose="02020603050405020304" pitchFamily="18" charset="0"/>
                      </a:endParaRPr>
                    </a:p>
                  </a:txBody>
                  <a:tcPr marL="44676" marR="44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b="1">
                          <a:effectLst/>
                          <a:latin typeface="Times New Roman" panose="02020603050405020304" pitchFamily="18" charset="0"/>
                          <a:ea typeface="Times New Roman" panose="02020603050405020304" pitchFamily="18" charset="0"/>
                        </a:rPr>
                        <a:t>Components</a:t>
                      </a:r>
                      <a:endParaRPr lang="en-US" sz="1800">
                        <a:effectLst/>
                        <a:latin typeface="Times New Roman" panose="02020603050405020304" pitchFamily="18" charset="0"/>
                        <a:ea typeface="Times New Roman" panose="02020603050405020304" pitchFamily="18" charset="0"/>
                      </a:endParaRPr>
                    </a:p>
                  </a:txBody>
                  <a:tcPr marL="44676" marR="44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b="1">
                          <a:effectLst/>
                          <a:latin typeface="Times New Roman" panose="02020603050405020304" pitchFamily="18" charset="0"/>
                          <a:ea typeface="Times New Roman" panose="02020603050405020304" pitchFamily="18" charset="0"/>
                        </a:rPr>
                        <a:t>Points</a:t>
                      </a:r>
                      <a:endParaRPr lang="en-US" sz="1800">
                        <a:effectLst/>
                        <a:latin typeface="Times New Roman" panose="02020603050405020304" pitchFamily="18" charset="0"/>
                        <a:ea typeface="Times New Roman" panose="02020603050405020304" pitchFamily="18" charset="0"/>
                      </a:endParaRPr>
                    </a:p>
                  </a:txBody>
                  <a:tcPr marL="44676" marR="44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b="1">
                          <a:effectLst/>
                          <a:latin typeface="Times New Roman" panose="02020603050405020304" pitchFamily="18" charset="0"/>
                          <a:ea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a:txBody>
                  <a:tcPr marL="44676" marR="44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b="1" dirty="0">
                          <a:effectLst/>
                          <a:latin typeface="Times New Roman" panose="02020603050405020304" pitchFamily="18" charset="0"/>
                          <a:ea typeface="Times New Roman" panose="02020603050405020304" pitchFamily="18" charset="0"/>
                        </a:rPr>
                        <a:t>Clinical Pretest Probability Grouping and Utilization</a:t>
                      </a:r>
                      <a:endParaRPr lang="en-US" sz="1800" dirty="0">
                        <a:effectLst/>
                        <a:latin typeface="Times New Roman" panose="02020603050405020304" pitchFamily="18" charset="0"/>
                        <a:ea typeface="Times New Roman" panose="02020603050405020304" pitchFamily="18" charset="0"/>
                      </a:endParaRPr>
                    </a:p>
                  </a:txBody>
                  <a:tcPr marL="44676" marR="44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03762919"/>
                  </a:ext>
                </a:extLst>
              </a:tr>
              <a:tr h="874326">
                <a:tc rowSpan="7">
                  <a:txBody>
                    <a:bodyPr/>
                    <a:lstStyle/>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Wells Score for PE</a:t>
                      </a:r>
                    </a:p>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 </a:t>
                      </a:r>
                    </a:p>
                  </a:txBody>
                  <a:tcPr marL="44676" marR="44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Clinical symptoms of DVT (leg swelling, pain with palpitation)</a:t>
                      </a:r>
                    </a:p>
                  </a:txBody>
                  <a:tcPr marL="44676" marR="44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3</a:t>
                      </a:r>
                    </a:p>
                  </a:txBody>
                  <a:tcPr marL="44676" marR="44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 </a:t>
                      </a:r>
                    </a:p>
                  </a:txBody>
                  <a:tcPr marL="44676" marR="44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7">
                  <a:txBody>
                    <a:bodyPr/>
                    <a:lstStyle/>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Low: &lt;2</a:t>
                      </a:r>
                    </a:p>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Moderate: 2-6</a:t>
                      </a:r>
                    </a:p>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High: &gt;6</a:t>
                      </a:r>
                    </a:p>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 </a:t>
                      </a:r>
                    </a:p>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Modified Wells Scoring:</a:t>
                      </a:r>
                    </a:p>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PE likely: &gt;4</a:t>
                      </a:r>
                    </a:p>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PE unlikely: ≤4</a:t>
                      </a:r>
                    </a:p>
                  </a:txBody>
                  <a:tcPr marL="44676" marR="44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87208752"/>
                  </a:ext>
                </a:extLst>
              </a:tr>
              <a:tr h="598125">
                <a:tc vMerge="1">
                  <a:txBody>
                    <a:bodyPr/>
                    <a:lstStyle/>
                    <a:p>
                      <a:endParaRPr lang="en-US"/>
                    </a:p>
                  </a:txBody>
                  <a:tcPr/>
                </a:tc>
                <a:tc>
                  <a:txBody>
                    <a:bodyPr/>
                    <a:lstStyle/>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PE more likely than other diagnoses</a:t>
                      </a:r>
                    </a:p>
                  </a:txBody>
                  <a:tcPr marL="44676" marR="44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3</a:t>
                      </a:r>
                    </a:p>
                  </a:txBody>
                  <a:tcPr marL="44676" marR="44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 </a:t>
                      </a:r>
                    </a:p>
                  </a:txBody>
                  <a:tcPr marL="44676" marR="44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3610680926"/>
                  </a:ext>
                </a:extLst>
              </a:tr>
              <a:tr h="299062">
                <a:tc vMerge="1">
                  <a:txBody>
                    <a:bodyPr/>
                    <a:lstStyle/>
                    <a:p>
                      <a:endParaRPr lang="en-US"/>
                    </a:p>
                  </a:txBody>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Heart rate &gt;100 bpm</a:t>
                      </a:r>
                    </a:p>
                  </a:txBody>
                  <a:tcPr marL="44676" marR="44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1.5</a:t>
                      </a:r>
                    </a:p>
                  </a:txBody>
                  <a:tcPr marL="44676" marR="44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 </a:t>
                      </a:r>
                    </a:p>
                  </a:txBody>
                  <a:tcPr marL="44676" marR="44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2910203330"/>
                  </a:ext>
                </a:extLst>
              </a:tr>
              <a:tr h="762914">
                <a:tc vMerge="1">
                  <a:txBody>
                    <a:bodyPr/>
                    <a:lstStyle/>
                    <a:p>
                      <a:endParaRPr lang="en-US"/>
                    </a:p>
                  </a:txBody>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Immobilization (≥3 days) or surgery in the previous 4 weeks</a:t>
                      </a:r>
                    </a:p>
                  </a:txBody>
                  <a:tcPr marL="44676" marR="44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1.5</a:t>
                      </a:r>
                    </a:p>
                  </a:txBody>
                  <a:tcPr marL="44676" marR="44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 </a:t>
                      </a:r>
                    </a:p>
                  </a:txBody>
                  <a:tcPr marL="44676" marR="44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4059488240"/>
                  </a:ext>
                </a:extLst>
              </a:tr>
              <a:tr h="317266">
                <a:tc vMerge="1">
                  <a:txBody>
                    <a:bodyPr/>
                    <a:lstStyle/>
                    <a:p>
                      <a:endParaRPr lang="en-US"/>
                    </a:p>
                  </a:txBody>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Previous DVT or PE</a:t>
                      </a:r>
                    </a:p>
                  </a:txBody>
                  <a:tcPr marL="44676" marR="44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1.5</a:t>
                      </a:r>
                    </a:p>
                  </a:txBody>
                  <a:tcPr marL="44676" marR="44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 </a:t>
                      </a:r>
                    </a:p>
                  </a:txBody>
                  <a:tcPr marL="44676" marR="44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3599356732"/>
                  </a:ext>
                </a:extLst>
              </a:tr>
              <a:tr h="299062">
                <a:tc vMerge="1">
                  <a:txBody>
                    <a:bodyPr/>
                    <a:lstStyle/>
                    <a:p>
                      <a:endParaRPr lang="en-US"/>
                    </a:p>
                  </a:txBody>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Hemoptysis</a:t>
                      </a:r>
                    </a:p>
                  </a:txBody>
                  <a:tcPr marL="44676" marR="44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1</a:t>
                      </a:r>
                    </a:p>
                  </a:txBody>
                  <a:tcPr marL="44676" marR="44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 </a:t>
                      </a:r>
                    </a:p>
                  </a:txBody>
                  <a:tcPr marL="44676" marR="44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1891183339"/>
                  </a:ext>
                </a:extLst>
              </a:tr>
              <a:tr h="299062">
                <a:tc vMerge="1">
                  <a:txBody>
                    <a:bodyPr/>
                    <a:lstStyle/>
                    <a:p>
                      <a:endParaRPr lang="en-US"/>
                    </a:p>
                  </a:txBody>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Cancer</a:t>
                      </a:r>
                    </a:p>
                  </a:txBody>
                  <a:tcPr marL="44676" marR="44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1</a:t>
                      </a:r>
                    </a:p>
                  </a:txBody>
                  <a:tcPr marL="44676" marR="44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 </a:t>
                      </a:r>
                    </a:p>
                  </a:txBody>
                  <a:tcPr marL="44676" marR="44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2167073159"/>
                  </a:ext>
                </a:extLst>
              </a:tr>
            </a:tbl>
          </a:graphicData>
        </a:graphic>
      </p:graphicFrame>
      <p:sp>
        <p:nvSpPr>
          <p:cNvPr id="4" name="TextBox 3">
            <a:extLst>
              <a:ext uri="{FF2B5EF4-FFF2-40B4-BE49-F238E27FC236}">
                <a16:creationId xmlns:a16="http://schemas.microsoft.com/office/drawing/2014/main" id="{A93EF763-FC5C-BB07-5784-EF35BDF546C0}"/>
              </a:ext>
            </a:extLst>
          </p:cNvPr>
          <p:cNvSpPr txBox="1"/>
          <p:nvPr/>
        </p:nvSpPr>
        <p:spPr>
          <a:xfrm>
            <a:off x="1237258" y="6553200"/>
            <a:ext cx="5185570" cy="276999"/>
          </a:xfrm>
          <a:prstGeom prst="rect">
            <a:avLst/>
          </a:prstGeom>
          <a:noFill/>
        </p:spPr>
        <p:txBody>
          <a:bodyPr wrap="square">
            <a:spAutoFit/>
          </a:bodyPr>
          <a:lstStyle/>
          <a:p>
            <a:r>
              <a:rPr lang="en-US" sz="1200" dirty="0">
                <a:latin typeface="Lub Dub Medium" panose="020B0603030403020204" pitchFamily="34" charset="0"/>
              </a:rPr>
              <a:t>DVT indicates deep vein thrombosis; and PE, pulmonary embolism.</a:t>
            </a:r>
          </a:p>
        </p:txBody>
      </p:sp>
    </p:spTree>
    <p:extLst>
      <p:ext uri="{BB962C8B-B14F-4D97-AF65-F5344CB8AC3E}">
        <p14:creationId xmlns:p14="http://schemas.microsoft.com/office/powerpoint/2010/main" val="6674323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148FBC4-6AD5-9AAD-C388-4F979B7F3EB6}"/>
              </a:ext>
            </a:extLst>
          </p:cNvPr>
          <p:cNvSpPr txBox="1"/>
          <p:nvPr/>
        </p:nvSpPr>
        <p:spPr>
          <a:xfrm>
            <a:off x="3905248" y="762000"/>
            <a:ext cx="6819901" cy="523220"/>
          </a:xfrm>
          <a:prstGeom prst="rect">
            <a:avLst/>
          </a:prstGeom>
          <a:noFill/>
        </p:spPr>
        <p:txBody>
          <a:bodyPr wrap="square">
            <a:spAutoFit/>
          </a:bodyPr>
          <a:lstStyle/>
          <a:p>
            <a:r>
              <a:rPr lang="en-US" sz="2800" dirty="0">
                <a:latin typeface="Lub Dub Medium" panose="020B0603030403020204" pitchFamily="34" charset="0"/>
              </a:rPr>
              <a:t>Table 3. Clinical Decision Rules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276BF28A-31AE-6E82-D271-458707B4045B}"/>
              </a:ext>
            </a:extLst>
          </p:cNvPr>
          <p:cNvGraphicFramePr>
            <a:graphicFrameLocks noGrp="1"/>
          </p:cNvGraphicFramePr>
          <p:nvPr>
            <p:extLst>
              <p:ext uri="{D42A27DB-BD31-4B8C-83A1-F6EECF244321}">
                <p14:modId xmlns:p14="http://schemas.microsoft.com/office/powerpoint/2010/main" val="180691044"/>
              </p:ext>
            </p:extLst>
          </p:nvPr>
        </p:nvGraphicFramePr>
        <p:xfrm>
          <a:off x="932953" y="1714500"/>
          <a:ext cx="12764494" cy="4800600"/>
        </p:xfrm>
        <a:graphic>
          <a:graphicData uri="http://schemas.openxmlformats.org/drawingml/2006/table">
            <a:tbl>
              <a:tblPr firstRow="1" firstCol="1" bandRow="1"/>
              <a:tblGrid>
                <a:gridCol w="3353811">
                  <a:extLst>
                    <a:ext uri="{9D8B030D-6E8A-4147-A177-3AD203B41FA5}">
                      <a16:colId xmlns:a16="http://schemas.microsoft.com/office/drawing/2014/main" val="2043698039"/>
                    </a:ext>
                  </a:extLst>
                </a:gridCol>
                <a:gridCol w="3353811">
                  <a:extLst>
                    <a:ext uri="{9D8B030D-6E8A-4147-A177-3AD203B41FA5}">
                      <a16:colId xmlns:a16="http://schemas.microsoft.com/office/drawing/2014/main" val="2029216133"/>
                    </a:ext>
                  </a:extLst>
                </a:gridCol>
                <a:gridCol w="1891420">
                  <a:extLst>
                    <a:ext uri="{9D8B030D-6E8A-4147-A177-3AD203B41FA5}">
                      <a16:colId xmlns:a16="http://schemas.microsoft.com/office/drawing/2014/main" val="1712426226"/>
                    </a:ext>
                  </a:extLst>
                </a:gridCol>
                <a:gridCol w="1891420">
                  <a:extLst>
                    <a:ext uri="{9D8B030D-6E8A-4147-A177-3AD203B41FA5}">
                      <a16:colId xmlns:a16="http://schemas.microsoft.com/office/drawing/2014/main" val="1437961610"/>
                    </a:ext>
                  </a:extLst>
                </a:gridCol>
                <a:gridCol w="2274032">
                  <a:extLst>
                    <a:ext uri="{9D8B030D-6E8A-4147-A177-3AD203B41FA5}">
                      <a16:colId xmlns:a16="http://schemas.microsoft.com/office/drawing/2014/main" val="857614689"/>
                    </a:ext>
                  </a:extLst>
                </a:gridCol>
              </a:tblGrid>
              <a:tr h="1023172">
                <a:tc>
                  <a:txBody>
                    <a:bodyPr/>
                    <a:lstStyle/>
                    <a:p>
                      <a:pPr marL="0" marR="0">
                        <a:lnSpc>
                          <a:spcPct val="100000"/>
                        </a:lnSpc>
                        <a:spcAft>
                          <a:spcPts val="800"/>
                        </a:spcAft>
                        <a:buNone/>
                      </a:pPr>
                      <a:r>
                        <a:rPr lang="en-US" sz="1800" b="1">
                          <a:effectLst/>
                          <a:latin typeface="Times New Roman" panose="02020603050405020304" pitchFamily="18" charset="0"/>
                          <a:ea typeface="Times New Roman" panose="02020603050405020304" pitchFamily="18" charset="0"/>
                        </a:rPr>
                        <a:t>Clinical Pretest Probability Score</a:t>
                      </a:r>
                      <a:endParaRPr lang="en-US" sz="1800">
                        <a:effectLst/>
                        <a:latin typeface="Times New Roman" panose="02020603050405020304" pitchFamily="18" charset="0"/>
                        <a:ea typeface="Times New Roman" panose="02020603050405020304" pitchFamily="18" charset="0"/>
                      </a:endParaRPr>
                    </a:p>
                  </a:txBody>
                  <a:tcPr marL="44676" marR="44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b="1">
                          <a:effectLst/>
                          <a:latin typeface="Times New Roman" panose="02020603050405020304" pitchFamily="18" charset="0"/>
                          <a:ea typeface="Times New Roman" panose="02020603050405020304" pitchFamily="18" charset="0"/>
                        </a:rPr>
                        <a:t>Components</a:t>
                      </a:r>
                      <a:endParaRPr lang="en-US" sz="1800">
                        <a:effectLst/>
                        <a:latin typeface="Times New Roman" panose="02020603050405020304" pitchFamily="18" charset="0"/>
                        <a:ea typeface="Times New Roman" panose="02020603050405020304" pitchFamily="18" charset="0"/>
                      </a:endParaRPr>
                    </a:p>
                  </a:txBody>
                  <a:tcPr marL="44676" marR="44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b="1">
                          <a:effectLst/>
                          <a:latin typeface="Times New Roman" panose="02020603050405020304" pitchFamily="18" charset="0"/>
                          <a:ea typeface="Times New Roman" panose="02020603050405020304" pitchFamily="18" charset="0"/>
                        </a:rPr>
                        <a:t>Points</a:t>
                      </a:r>
                      <a:endParaRPr lang="en-US" sz="1800">
                        <a:effectLst/>
                        <a:latin typeface="Times New Roman" panose="02020603050405020304" pitchFamily="18" charset="0"/>
                        <a:ea typeface="Times New Roman" panose="02020603050405020304" pitchFamily="18" charset="0"/>
                      </a:endParaRPr>
                    </a:p>
                  </a:txBody>
                  <a:tcPr marL="44676" marR="44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b="1">
                          <a:effectLst/>
                          <a:latin typeface="Times New Roman" panose="02020603050405020304" pitchFamily="18" charset="0"/>
                          <a:ea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a:txBody>
                  <a:tcPr marL="44676" marR="44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b="1" dirty="0">
                          <a:effectLst/>
                          <a:latin typeface="Times New Roman" panose="02020603050405020304" pitchFamily="18" charset="0"/>
                          <a:ea typeface="Times New Roman" panose="02020603050405020304" pitchFamily="18" charset="0"/>
                        </a:rPr>
                        <a:t>Clinical Pretest Probability Grouping and Utilization</a:t>
                      </a:r>
                      <a:endParaRPr lang="en-US" sz="1800" dirty="0">
                        <a:effectLst/>
                        <a:latin typeface="Times New Roman" panose="02020603050405020304" pitchFamily="18" charset="0"/>
                        <a:ea typeface="Times New Roman" panose="02020603050405020304" pitchFamily="18" charset="0"/>
                      </a:endParaRPr>
                    </a:p>
                  </a:txBody>
                  <a:tcPr marL="44676" marR="44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03762919"/>
                  </a:ext>
                </a:extLst>
              </a:tr>
              <a:tr h="693861">
                <a:tc rowSpan="8">
                  <a:txBody>
                    <a:bodyPr/>
                    <a:lstStyle/>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PE Rule Out Criteria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Age &lt;50 years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8">
                  <a:txBody>
                    <a:bodyPr/>
                    <a:lstStyle/>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Assess if clinical pretest probability (gestalt) of PE is &lt;15% (</a:t>
                      </a:r>
                      <a:r>
                        <a:rPr lang="en-US" sz="1800" dirty="0" err="1">
                          <a:effectLst/>
                          <a:latin typeface="Times New Roman" panose="02020603050405020304" pitchFamily="18" charset="0"/>
                          <a:ea typeface="Times New Roman" panose="02020603050405020304" pitchFamily="18" charset="0"/>
                        </a:rPr>
                        <a:t>eg</a:t>
                      </a:r>
                      <a:r>
                        <a:rPr lang="en-US" sz="1800" dirty="0">
                          <a:effectLst/>
                          <a:latin typeface="Times New Roman" panose="02020603050405020304" pitchFamily="18" charset="0"/>
                          <a:ea typeface="Times New Roman" panose="02020603050405020304" pitchFamily="18" charset="0"/>
                        </a:rPr>
                        <a:t>, Wells &lt;2)</a:t>
                      </a:r>
                    </a:p>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 </a:t>
                      </a:r>
                    </a:p>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When all criteria are met, the likelihood of PE is low and no further testing is required.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87208752"/>
                  </a:ext>
                </a:extLst>
              </a:tr>
              <a:tr h="393559">
                <a:tc vMerge="1">
                  <a:txBody>
                    <a:bodyPr/>
                    <a:lstStyle/>
                    <a:p>
                      <a:endParaRPr lang="en-US"/>
                    </a:p>
                  </a:txBody>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Heart rate &lt;100 bpm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3610680926"/>
                  </a:ext>
                </a:extLst>
              </a:tr>
              <a:tr h="312697">
                <a:tc vMerge="1">
                  <a:txBody>
                    <a:bodyPr/>
                    <a:lstStyle/>
                    <a:p>
                      <a:endParaRPr lang="en-US"/>
                    </a:p>
                  </a:txBody>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Oxyhemoglobin saturation ≥95%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2910203330"/>
                  </a:ext>
                </a:extLst>
              </a:tr>
              <a:tr h="416048">
                <a:tc vMerge="1">
                  <a:txBody>
                    <a:bodyPr/>
                    <a:lstStyle/>
                    <a:p>
                      <a:endParaRPr lang="en-US"/>
                    </a:p>
                  </a:txBody>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No hemoptysis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4059488240"/>
                  </a:ext>
                </a:extLst>
              </a:tr>
              <a:tr h="312697">
                <a:tc vMerge="1">
                  <a:txBody>
                    <a:bodyPr/>
                    <a:lstStyle/>
                    <a:p>
                      <a:endParaRPr lang="en-US"/>
                    </a:p>
                  </a:txBody>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No estrogen use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3599356732"/>
                  </a:ext>
                </a:extLst>
              </a:tr>
              <a:tr h="312697">
                <a:tc vMerge="1">
                  <a:txBody>
                    <a:bodyPr/>
                    <a:lstStyle/>
                    <a:p>
                      <a:endParaRPr lang="en-US"/>
                    </a:p>
                  </a:txBody>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No prior DVT or PE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1891183339"/>
                  </a:ext>
                </a:extLst>
              </a:tr>
              <a:tr h="312697">
                <a:tc vMerge="1">
                  <a:txBody>
                    <a:bodyPr/>
                    <a:lstStyle/>
                    <a:p>
                      <a:endParaRPr lang="en-US"/>
                    </a:p>
                  </a:txBody>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No unilateral leg swelling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2167073159"/>
                  </a:ext>
                </a:extLst>
              </a:tr>
              <a:tr h="1023172">
                <a:tc vMerge="1">
                  <a:txBody>
                    <a:bodyPr/>
                    <a:lstStyle/>
                    <a:p>
                      <a:pPr marL="0" marR="0">
                        <a:lnSpc>
                          <a:spcPct val="200000"/>
                        </a:lnSpc>
                        <a:spcAft>
                          <a:spcPts val="800"/>
                        </a:spcAft>
                        <a:buNone/>
                      </a:pPr>
                      <a:endParaRPr lang="en-US" sz="11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No surgery/trauma requiring hospitalization within the prior 4 weeks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pPr marL="0" marR="0">
                        <a:lnSpc>
                          <a:spcPct val="200000"/>
                        </a:lnSpc>
                        <a:spcAft>
                          <a:spcPts val="800"/>
                        </a:spcAft>
                        <a:buNone/>
                      </a:pPr>
                      <a:endParaRPr lang="en-US" sz="11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48949100"/>
                  </a:ext>
                </a:extLst>
              </a:tr>
            </a:tbl>
          </a:graphicData>
        </a:graphic>
      </p:graphicFrame>
      <p:sp>
        <p:nvSpPr>
          <p:cNvPr id="4" name="TextBox 3">
            <a:extLst>
              <a:ext uri="{FF2B5EF4-FFF2-40B4-BE49-F238E27FC236}">
                <a16:creationId xmlns:a16="http://schemas.microsoft.com/office/drawing/2014/main" id="{3914E98B-1E6B-CC54-E401-9C2C8CA20E62}"/>
              </a:ext>
            </a:extLst>
          </p:cNvPr>
          <p:cNvSpPr txBox="1"/>
          <p:nvPr/>
        </p:nvSpPr>
        <p:spPr>
          <a:xfrm>
            <a:off x="932953" y="6667381"/>
            <a:ext cx="5185570" cy="276999"/>
          </a:xfrm>
          <a:prstGeom prst="rect">
            <a:avLst/>
          </a:prstGeom>
          <a:noFill/>
        </p:spPr>
        <p:txBody>
          <a:bodyPr wrap="square">
            <a:spAutoFit/>
          </a:bodyPr>
          <a:lstStyle/>
          <a:p>
            <a:r>
              <a:rPr lang="en-US" sz="1200" dirty="0">
                <a:latin typeface="Lub Dub Medium" panose="020B0603030403020204" pitchFamily="34" charset="0"/>
              </a:rPr>
              <a:t>DVT indicates deep vein thrombosis; and PE, pulmonary embolism.</a:t>
            </a:r>
          </a:p>
        </p:txBody>
      </p:sp>
    </p:spTree>
    <p:extLst>
      <p:ext uri="{BB962C8B-B14F-4D97-AF65-F5344CB8AC3E}">
        <p14:creationId xmlns:p14="http://schemas.microsoft.com/office/powerpoint/2010/main" val="1165018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F41096-5CB1-F78E-ECF4-14F109E2226D}"/>
              </a:ext>
            </a:extLst>
          </p:cNvPr>
          <p:cNvSpPr txBox="1"/>
          <p:nvPr/>
        </p:nvSpPr>
        <p:spPr>
          <a:xfrm>
            <a:off x="457200" y="1295400"/>
            <a:ext cx="9144000" cy="861774"/>
          </a:xfrm>
          <a:prstGeom prst="rect">
            <a:avLst/>
          </a:prstGeom>
          <a:noFill/>
        </p:spPr>
        <p:txBody>
          <a:bodyPr wrap="square">
            <a:spAutoFit/>
          </a:bodyPr>
          <a:lstStyle/>
          <a:p>
            <a:r>
              <a:rPr lang="en-US" sz="5000" dirty="0">
                <a:latin typeface="Lub Dub Heavy" panose="020B0903030403020204" pitchFamily="34" charset="0"/>
              </a:rPr>
              <a:t>Citation</a:t>
            </a:r>
            <a:r>
              <a:rPr lang="en-US" dirty="0"/>
              <a:t> </a:t>
            </a:r>
          </a:p>
        </p:txBody>
      </p:sp>
      <p:sp>
        <p:nvSpPr>
          <p:cNvPr id="3" name="TextBox 1">
            <a:extLst>
              <a:ext uri="{FF2B5EF4-FFF2-40B4-BE49-F238E27FC236}">
                <a16:creationId xmlns:a16="http://schemas.microsoft.com/office/drawing/2014/main" id="{24754061-2254-3E96-B776-4C18F0C012B7}"/>
              </a:ext>
            </a:extLst>
          </p:cNvPr>
          <p:cNvSpPr txBox="1"/>
          <p:nvPr/>
        </p:nvSpPr>
        <p:spPr>
          <a:xfrm>
            <a:off x="1151334" y="6514085"/>
            <a:ext cx="11489532" cy="840230"/>
          </a:xfrm>
          <a:prstGeom prst="rect">
            <a:avLst/>
          </a:prstGeom>
          <a:noFill/>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0" i="0" u="none" strike="noStrike" kern="1200" cap="none" spc="0" normalizeH="0" baseline="0" noProof="0" dirty="0">
                <a:ln>
                  <a:noFill/>
                </a:ln>
                <a:solidFill>
                  <a:prstClr val="black"/>
                </a:solidFill>
                <a:effectLst/>
                <a:uLnTx/>
                <a:uFillTx/>
                <a:latin typeface="Lub Dub Medium" panose="020B0603030403020204" pitchFamily="34" charset="77"/>
              </a:rPr>
              <a:t>© 2026 the American Heart Association, Inc. and the American College of Cardiology Foundation. All rights reserved. This article has been published in Circulation and the Journal of the American College of Cardiology.</a:t>
            </a:r>
            <a:endParaRPr kumimoji="0" lang="en-US" b="0" i="1" u="none" strike="noStrike" kern="1200" cap="none" spc="0" normalizeH="0" baseline="0" noProof="0" dirty="0">
              <a:ln>
                <a:noFill/>
              </a:ln>
              <a:solidFill>
                <a:prstClr val="black"/>
              </a:solidFill>
              <a:effectLst/>
              <a:uLnTx/>
              <a:uFillTx/>
              <a:latin typeface="Lub Dub Medium" panose="020B0603030403020204" pitchFamily="34" charset="0"/>
            </a:endParaRPr>
          </a:p>
        </p:txBody>
      </p:sp>
      <p:sp>
        <p:nvSpPr>
          <p:cNvPr id="4" name="Text Placeholder 5">
            <a:extLst>
              <a:ext uri="{FF2B5EF4-FFF2-40B4-BE49-F238E27FC236}">
                <a16:creationId xmlns:a16="http://schemas.microsoft.com/office/drawing/2014/main" id="{134B80CF-89F1-F09B-13E0-126BBA032CED}"/>
              </a:ext>
            </a:extLst>
          </p:cNvPr>
          <p:cNvSpPr>
            <a:spLocks noGrp="1"/>
          </p:cNvSpPr>
          <p:nvPr/>
        </p:nvSpPr>
        <p:spPr>
          <a:xfrm>
            <a:off x="457200" y="2362200"/>
            <a:ext cx="12877800" cy="2514600"/>
          </a:xfrm>
          <a:prstGeom prst="rect">
            <a:avLst/>
          </a:prstGeom>
        </p:spPr>
        <p:txBody>
          <a:bodyPr lIns="91440" tIns="45720" rIns="91440" bIns="45720" anchor="t"/>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dirty="0">
                <a:latin typeface="Lub Dub Medium"/>
              </a:rPr>
              <a:t>This slide set is adapted from the Year Guideline. Published online ahead of print Thursday, February 19, 2026, available at: Circulation. https://www.ahajournals.org/doi/10.1161/CIR.0000000000001415 And Journal of the American College of Cardiology, published online ahead of print Thursday, February 19, 2026. J Am Coll </a:t>
            </a:r>
            <a:r>
              <a:rPr lang="en-US" dirty="0" err="1">
                <a:latin typeface="Lub Dub Medium"/>
              </a:rPr>
              <a:t>Cardiol</a:t>
            </a:r>
            <a:r>
              <a:rPr lang="en-US" dirty="0">
                <a:latin typeface="Lub Dub Medium"/>
              </a:rPr>
              <a:t>. https://doi.org/10.1016/j.jacc.2025.11.005</a:t>
            </a:r>
          </a:p>
        </p:txBody>
      </p:sp>
    </p:spTree>
    <p:extLst>
      <p:ext uri="{BB962C8B-B14F-4D97-AF65-F5344CB8AC3E}">
        <p14:creationId xmlns:p14="http://schemas.microsoft.com/office/powerpoint/2010/main" val="11097418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20</a:t>
            </a:fld>
            <a:endParaRPr lang="en-US" dirty="0"/>
          </a:p>
        </p:txBody>
      </p:sp>
      <p:sp>
        <p:nvSpPr>
          <p:cNvPr id="2" name="TextBox 1">
            <a:extLst>
              <a:ext uri="{FF2B5EF4-FFF2-40B4-BE49-F238E27FC236}">
                <a16:creationId xmlns:a16="http://schemas.microsoft.com/office/drawing/2014/main" id="{D268175E-1538-29FE-A575-D7231E9B91BD}"/>
              </a:ext>
            </a:extLst>
          </p:cNvPr>
          <p:cNvSpPr txBox="1"/>
          <p:nvPr/>
        </p:nvSpPr>
        <p:spPr>
          <a:xfrm>
            <a:off x="3905248" y="762000"/>
            <a:ext cx="6819901" cy="523220"/>
          </a:xfrm>
          <a:prstGeom prst="rect">
            <a:avLst/>
          </a:prstGeom>
          <a:noFill/>
        </p:spPr>
        <p:txBody>
          <a:bodyPr wrap="square">
            <a:spAutoFit/>
          </a:bodyPr>
          <a:lstStyle/>
          <a:p>
            <a:r>
              <a:rPr lang="en-US" sz="2800" dirty="0">
                <a:latin typeface="Lub Dub Medium" panose="020B0603030403020204" pitchFamily="34" charset="0"/>
              </a:rPr>
              <a:t>Table 3. Clinical Decision Rules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4" name="Table 3">
            <a:extLst>
              <a:ext uri="{FF2B5EF4-FFF2-40B4-BE49-F238E27FC236}">
                <a16:creationId xmlns:a16="http://schemas.microsoft.com/office/drawing/2014/main" id="{43EF6596-F3F1-A199-8ED7-93A3991091D5}"/>
              </a:ext>
            </a:extLst>
          </p:cNvPr>
          <p:cNvGraphicFramePr>
            <a:graphicFrameLocks noGrp="1"/>
          </p:cNvGraphicFramePr>
          <p:nvPr>
            <p:extLst>
              <p:ext uri="{D42A27DB-BD31-4B8C-83A1-F6EECF244321}">
                <p14:modId xmlns:p14="http://schemas.microsoft.com/office/powerpoint/2010/main" val="2653732829"/>
              </p:ext>
            </p:extLst>
          </p:nvPr>
        </p:nvGraphicFramePr>
        <p:xfrm>
          <a:off x="681830" y="1447800"/>
          <a:ext cx="13346907" cy="5572776"/>
        </p:xfrm>
        <a:graphic>
          <a:graphicData uri="http://schemas.openxmlformats.org/drawingml/2006/table">
            <a:tbl>
              <a:tblPr firstRow="1" firstCol="1" bandRow="1"/>
              <a:tblGrid>
                <a:gridCol w="3506839">
                  <a:extLst>
                    <a:ext uri="{9D8B030D-6E8A-4147-A177-3AD203B41FA5}">
                      <a16:colId xmlns:a16="http://schemas.microsoft.com/office/drawing/2014/main" val="734581058"/>
                    </a:ext>
                  </a:extLst>
                </a:gridCol>
                <a:gridCol w="3506839">
                  <a:extLst>
                    <a:ext uri="{9D8B030D-6E8A-4147-A177-3AD203B41FA5}">
                      <a16:colId xmlns:a16="http://schemas.microsoft.com/office/drawing/2014/main" val="1651470080"/>
                    </a:ext>
                  </a:extLst>
                </a:gridCol>
                <a:gridCol w="1977719">
                  <a:extLst>
                    <a:ext uri="{9D8B030D-6E8A-4147-A177-3AD203B41FA5}">
                      <a16:colId xmlns:a16="http://schemas.microsoft.com/office/drawing/2014/main" val="2536185652"/>
                    </a:ext>
                  </a:extLst>
                </a:gridCol>
                <a:gridCol w="1977719">
                  <a:extLst>
                    <a:ext uri="{9D8B030D-6E8A-4147-A177-3AD203B41FA5}">
                      <a16:colId xmlns:a16="http://schemas.microsoft.com/office/drawing/2014/main" val="78455434"/>
                    </a:ext>
                  </a:extLst>
                </a:gridCol>
                <a:gridCol w="2377791">
                  <a:extLst>
                    <a:ext uri="{9D8B030D-6E8A-4147-A177-3AD203B41FA5}">
                      <a16:colId xmlns:a16="http://schemas.microsoft.com/office/drawing/2014/main" val="3047203237"/>
                    </a:ext>
                  </a:extLst>
                </a:gridCol>
              </a:tblGrid>
              <a:tr h="589367">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 </a:t>
                      </a:r>
                    </a:p>
                  </a:txBody>
                  <a:tcPr marL="60675" marR="60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 </a:t>
                      </a:r>
                    </a:p>
                  </a:txBody>
                  <a:tcPr marL="60675" marR="60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Revised Geneva Score</a:t>
                      </a:r>
                    </a:p>
                  </a:txBody>
                  <a:tcPr marL="60675" marR="60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Simplified Revised Geneva Score</a:t>
                      </a:r>
                    </a:p>
                  </a:txBody>
                  <a:tcPr marL="60675" marR="60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 </a:t>
                      </a:r>
                    </a:p>
                  </a:txBody>
                  <a:tcPr marL="60675" marR="60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63054449"/>
                  </a:ext>
                </a:extLst>
              </a:tr>
              <a:tr h="289446">
                <a:tc rowSpan="9">
                  <a:txBody>
                    <a:bodyPr/>
                    <a:lstStyle/>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Revised Geneva Score </a:t>
                      </a:r>
                    </a:p>
                  </a:txBody>
                  <a:tcPr marL="60675" marR="60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Age &gt;65</a:t>
                      </a:r>
                    </a:p>
                  </a:txBody>
                  <a:tcPr marL="60675" marR="60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1</a:t>
                      </a:r>
                    </a:p>
                  </a:txBody>
                  <a:tcPr marL="60675" marR="60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1</a:t>
                      </a:r>
                    </a:p>
                  </a:txBody>
                  <a:tcPr marL="60675" marR="60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9">
                  <a:txBody>
                    <a:bodyPr/>
                    <a:lstStyle/>
                    <a:p>
                      <a:pPr marL="0" marR="0">
                        <a:lnSpc>
                          <a:spcPct val="100000"/>
                        </a:lnSpc>
                        <a:spcAft>
                          <a:spcPts val="800"/>
                        </a:spcAft>
                        <a:buNone/>
                      </a:pPr>
                      <a:r>
                        <a:rPr lang="en-US" sz="1800" u="sng" dirty="0">
                          <a:effectLst/>
                          <a:latin typeface="Times New Roman" panose="02020603050405020304" pitchFamily="18" charset="0"/>
                          <a:ea typeface="Times New Roman" panose="02020603050405020304" pitchFamily="18" charset="0"/>
                        </a:rPr>
                        <a:t>Revised Geneva</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Low: 0-3</a:t>
                      </a:r>
                    </a:p>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Intermediate: 4-10</a:t>
                      </a:r>
                    </a:p>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High: ≥11</a:t>
                      </a:r>
                    </a:p>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 </a:t>
                      </a:r>
                    </a:p>
                    <a:p>
                      <a:pPr marL="0" marR="0">
                        <a:lnSpc>
                          <a:spcPct val="100000"/>
                        </a:lnSpc>
                        <a:spcAft>
                          <a:spcPts val="800"/>
                        </a:spcAft>
                        <a:buNone/>
                      </a:pPr>
                      <a:r>
                        <a:rPr lang="en-US" sz="1800" u="sng" dirty="0">
                          <a:effectLst/>
                          <a:latin typeface="Times New Roman" panose="02020603050405020304" pitchFamily="18" charset="0"/>
                          <a:ea typeface="Times New Roman" panose="02020603050405020304" pitchFamily="18" charset="0"/>
                        </a:rPr>
                        <a:t>Simplified Revised Geneva</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Low: 0-1</a:t>
                      </a:r>
                    </a:p>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Intermediate: 2-4</a:t>
                      </a:r>
                    </a:p>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High: 5-7</a:t>
                      </a:r>
                    </a:p>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 </a:t>
                      </a:r>
                    </a:p>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Unlikely: 0-2</a:t>
                      </a:r>
                    </a:p>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Likely: 3-7</a:t>
                      </a:r>
                    </a:p>
                  </a:txBody>
                  <a:tcPr marL="60675" marR="60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72839346"/>
                  </a:ext>
                </a:extLst>
              </a:tr>
              <a:tr h="289446">
                <a:tc vMerge="1">
                  <a:txBody>
                    <a:bodyPr/>
                    <a:lstStyle/>
                    <a:p>
                      <a:endParaRPr lang="en-US"/>
                    </a:p>
                  </a:txBody>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Previous DVT or PE</a:t>
                      </a:r>
                    </a:p>
                  </a:txBody>
                  <a:tcPr marL="60675" marR="60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3</a:t>
                      </a:r>
                    </a:p>
                  </a:txBody>
                  <a:tcPr marL="60675" marR="60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1</a:t>
                      </a:r>
                    </a:p>
                  </a:txBody>
                  <a:tcPr marL="60675" marR="60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362878674"/>
                  </a:ext>
                </a:extLst>
              </a:tr>
              <a:tr h="902820">
                <a:tc vMerge="1">
                  <a:txBody>
                    <a:bodyPr/>
                    <a:lstStyle/>
                    <a:p>
                      <a:endParaRPr lang="en-US"/>
                    </a:p>
                  </a:txBody>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Surgery under general anesthesia or fracture of the lower limbs within 1 months</a:t>
                      </a:r>
                    </a:p>
                  </a:txBody>
                  <a:tcPr marL="60675" marR="60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2</a:t>
                      </a:r>
                    </a:p>
                  </a:txBody>
                  <a:tcPr marL="60675" marR="60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1</a:t>
                      </a:r>
                    </a:p>
                  </a:txBody>
                  <a:tcPr marL="60675" marR="60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2978539884"/>
                  </a:ext>
                </a:extLst>
              </a:tr>
              <a:tr h="289446">
                <a:tc vMerge="1">
                  <a:txBody>
                    <a:bodyPr/>
                    <a:lstStyle/>
                    <a:p>
                      <a:endParaRPr lang="en-US"/>
                    </a:p>
                  </a:txBody>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Active cancers</a:t>
                      </a:r>
                    </a:p>
                  </a:txBody>
                  <a:tcPr marL="60675" marR="60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2</a:t>
                      </a:r>
                    </a:p>
                  </a:txBody>
                  <a:tcPr marL="60675" marR="60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1</a:t>
                      </a:r>
                    </a:p>
                  </a:txBody>
                  <a:tcPr marL="60675" marR="60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3213232968"/>
                  </a:ext>
                </a:extLst>
              </a:tr>
              <a:tr h="289446">
                <a:tc vMerge="1">
                  <a:txBody>
                    <a:bodyPr/>
                    <a:lstStyle/>
                    <a:p>
                      <a:endParaRPr lang="en-US"/>
                    </a:p>
                  </a:txBody>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Unilateral lower-limb pain</a:t>
                      </a:r>
                    </a:p>
                  </a:txBody>
                  <a:tcPr marL="60675" marR="60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3</a:t>
                      </a:r>
                    </a:p>
                  </a:txBody>
                  <a:tcPr marL="60675" marR="60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1</a:t>
                      </a:r>
                    </a:p>
                  </a:txBody>
                  <a:tcPr marL="60675" marR="60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2754895646"/>
                  </a:ext>
                </a:extLst>
              </a:tr>
              <a:tr h="289446">
                <a:tc vMerge="1">
                  <a:txBody>
                    <a:bodyPr/>
                    <a:lstStyle/>
                    <a:p>
                      <a:endParaRPr lang="en-US"/>
                    </a:p>
                  </a:txBody>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Hemoptysis</a:t>
                      </a:r>
                    </a:p>
                  </a:txBody>
                  <a:tcPr marL="60675" marR="60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2</a:t>
                      </a:r>
                    </a:p>
                  </a:txBody>
                  <a:tcPr marL="60675" marR="60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1</a:t>
                      </a:r>
                    </a:p>
                  </a:txBody>
                  <a:tcPr marL="60675" marR="60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4075681252"/>
                  </a:ext>
                </a:extLst>
              </a:tr>
              <a:tr h="289446">
                <a:tc vMerge="1">
                  <a:txBody>
                    <a:bodyPr/>
                    <a:lstStyle/>
                    <a:p>
                      <a:endParaRPr lang="en-US"/>
                    </a:p>
                  </a:txBody>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Heart rate 75-94 bpm</a:t>
                      </a:r>
                    </a:p>
                  </a:txBody>
                  <a:tcPr marL="60675" marR="60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3</a:t>
                      </a:r>
                    </a:p>
                  </a:txBody>
                  <a:tcPr marL="60675" marR="60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1</a:t>
                      </a:r>
                    </a:p>
                  </a:txBody>
                  <a:tcPr marL="60675" marR="60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2298313041"/>
                  </a:ext>
                </a:extLst>
              </a:tr>
              <a:tr h="289446">
                <a:tc vMerge="1">
                  <a:txBody>
                    <a:bodyPr/>
                    <a:lstStyle/>
                    <a:p>
                      <a:endParaRPr lang="en-US"/>
                    </a:p>
                  </a:txBody>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Heart rate ≥95 bpm</a:t>
                      </a:r>
                    </a:p>
                  </a:txBody>
                  <a:tcPr marL="60675" marR="60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5</a:t>
                      </a:r>
                    </a:p>
                  </a:txBody>
                  <a:tcPr marL="60675" marR="60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1</a:t>
                      </a:r>
                    </a:p>
                  </a:txBody>
                  <a:tcPr marL="60675" marR="60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65512930"/>
                  </a:ext>
                </a:extLst>
              </a:tr>
              <a:tr h="2054467">
                <a:tc vMerge="1">
                  <a:txBody>
                    <a:bodyPr/>
                    <a:lstStyle/>
                    <a:p>
                      <a:endParaRPr lang="en-US"/>
                    </a:p>
                  </a:txBody>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Pain on lower limb deep vein palpation and unilateral edema</a:t>
                      </a:r>
                    </a:p>
                  </a:txBody>
                  <a:tcPr marL="60675" marR="60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4</a:t>
                      </a:r>
                    </a:p>
                  </a:txBody>
                  <a:tcPr marL="60675" marR="60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1</a:t>
                      </a:r>
                    </a:p>
                  </a:txBody>
                  <a:tcPr marL="60675" marR="606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2619346297"/>
                  </a:ext>
                </a:extLst>
              </a:tr>
            </a:tbl>
          </a:graphicData>
        </a:graphic>
      </p:graphicFrame>
      <p:sp>
        <p:nvSpPr>
          <p:cNvPr id="7" name="TextBox 6">
            <a:extLst>
              <a:ext uri="{FF2B5EF4-FFF2-40B4-BE49-F238E27FC236}">
                <a16:creationId xmlns:a16="http://schemas.microsoft.com/office/drawing/2014/main" id="{CFA125F0-6D67-C783-9994-7B8A3E41E965}"/>
              </a:ext>
            </a:extLst>
          </p:cNvPr>
          <p:cNvSpPr txBox="1"/>
          <p:nvPr/>
        </p:nvSpPr>
        <p:spPr>
          <a:xfrm>
            <a:off x="681830" y="7183156"/>
            <a:ext cx="5185570" cy="276999"/>
          </a:xfrm>
          <a:prstGeom prst="rect">
            <a:avLst/>
          </a:prstGeom>
          <a:noFill/>
        </p:spPr>
        <p:txBody>
          <a:bodyPr wrap="square">
            <a:spAutoFit/>
          </a:bodyPr>
          <a:lstStyle/>
          <a:p>
            <a:r>
              <a:rPr lang="en-US" sz="1200" dirty="0">
                <a:latin typeface="Lub Dub Medium" panose="020B0603030403020204" pitchFamily="34" charset="0"/>
              </a:rPr>
              <a:t>DVT indicates deep vein thrombosis; and PE, pulmonary embolism.</a:t>
            </a:r>
          </a:p>
        </p:txBody>
      </p:sp>
    </p:spTree>
    <p:extLst>
      <p:ext uri="{BB962C8B-B14F-4D97-AF65-F5344CB8AC3E}">
        <p14:creationId xmlns:p14="http://schemas.microsoft.com/office/powerpoint/2010/main" val="29484188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6D331A-BE1A-DDCD-4BB4-1860EFDFE5FB}"/>
              </a:ext>
            </a:extLst>
          </p:cNvPr>
          <p:cNvSpPr txBox="1"/>
          <p:nvPr/>
        </p:nvSpPr>
        <p:spPr>
          <a:xfrm>
            <a:off x="3905247" y="990600"/>
            <a:ext cx="6819901" cy="523220"/>
          </a:xfrm>
          <a:prstGeom prst="rect">
            <a:avLst/>
          </a:prstGeom>
          <a:noFill/>
        </p:spPr>
        <p:txBody>
          <a:bodyPr wrap="square">
            <a:spAutoFit/>
          </a:bodyPr>
          <a:lstStyle/>
          <a:p>
            <a:r>
              <a:rPr lang="en-US" sz="2800" dirty="0">
                <a:latin typeface="Lub Dub Medium" panose="020B0603030403020204" pitchFamily="34" charset="0"/>
              </a:rPr>
              <a:t>Table 3. Clinical Decision Rules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sp>
        <p:nvSpPr>
          <p:cNvPr id="4" name="TextBox 3">
            <a:extLst>
              <a:ext uri="{FF2B5EF4-FFF2-40B4-BE49-F238E27FC236}">
                <a16:creationId xmlns:a16="http://schemas.microsoft.com/office/drawing/2014/main" id="{401B49D2-1730-C10E-09C1-6173D84C63BE}"/>
              </a:ext>
            </a:extLst>
          </p:cNvPr>
          <p:cNvSpPr txBox="1"/>
          <p:nvPr/>
        </p:nvSpPr>
        <p:spPr>
          <a:xfrm>
            <a:off x="3657598" y="1894160"/>
            <a:ext cx="7315200" cy="3367910"/>
          </a:xfrm>
          <a:prstGeom prst="rect">
            <a:avLst/>
          </a:prstGeom>
          <a:noFill/>
        </p:spPr>
        <p:txBody>
          <a:bodyPr wrap="square">
            <a:spAutoFit/>
          </a:bodyPr>
          <a:lstStyle/>
          <a:p>
            <a:pPr marL="0" marR="0">
              <a:lnSpc>
                <a:spcPct val="150000"/>
              </a:lnSpc>
              <a:spcAft>
                <a:spcPts val="800"/>
              </a:spcAft>
              <a:buNone/>
            </a:pPr>
            <a:r>
              <a:rPr lang="en-US" dirty="0">
                <a:effectLst/>
                <a:latin typeface="Lub Dub Medium" panose="020B0603030403020204" pitchFamily="34" charset="0"/>
                <a:ea typeface="Times New Roman" panose="02020603050405020304" pitchFamily="18" charset="0"/>
              </a:rPr>
              <a:t>Adapted with permission from Klok et al. Copyright 2008 American Medical Association. All rights reserved, including those for text and data mining, AI training, and similar technologies. Additional material adapted with permission from Le Gal et al. and from Annals of Internal medicine. Copyright 2006 American College of Physicians. All Rights Reserved. Reprinted with the permission of American College of Physicians, Inc.</a:t>
            </a:r>
          </a:p>
        </p:txBody>
      </p:sp>
    </p:spTree>
    <p:extLst>
      <p:ext uri="{BB962C8B-B14F-4D97-AF65-F5344CB8AC3E}">
        <p14:creationId xmlns:p14="http://schemas.microsoft.com/office/powerpoint/2010/main" val="18462346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22</a:t>
            </a:fld>
            <a:endParaRPr lang="en-US" dirty="0"/>
          </a:p>
        </p:txBody>
      </p:sp>
      <p:sp>
        <p:nvSpPr>
          <p:cNvPr id="2" name="TextBox 1">
            <a:extLst>
              <a:ext uri="{FF2B5EF4-FFF2-40B4-BE49-F238E27FC236}">
                <a16:creationId xmlns:a16="http://schemas.microsoft.com/office/drawing/2014/main" id="{C8A08387-4E43-E94D-A59B-0798DACD776B}"/>
              </a:ext>
            </a:extLst>
          </p:cNvPr>
          <p:cNvSpPr txBox="1"/>
          <p:nvPr/>
        </p:nvSpPr>
        <p:spPr>
          <a:xfrm>
            <a:off x="381000" y="1295400"/>
            <a:ext cx="2971800" cy="2677656"/>
          </a:xfrm>
          <a:prstGeom prst="rect">
            <a:avLst/>
          </a:prstGeom>
          <a:noFill/>
        </p:spPr>
        <p:txBody>
          <a:bodyPr wrap="square">
            <a:spAutoFit/>
          </a:bodyPr>
          <a:lstStyle/>
          <a:p>
            <a:r>
              <a:rPr lang="en-US" sz="2800" dirty="0">
                <a:latin typeface="Lub Dub Medium" panose="020B0603030403020204" pitchFamily="34" charset="0"/>
              </a:rPr>
              <a:t>Figure 1. Clinical Evaluation of Patients With Suspected Acute PE</a:t>
            </a:r>
          </a:p>
        </p:txBody>
      </p:sp>
      <p:pic>
        <p:nvPicPr>
          <p:cNvPr id="3" name="Picture 2">
            <a:extLst>
              <a:ext uri="{FF2B5EF4-FFF2-40B4-BE49-F238E27FC236}">
                <a16:creationId xmlns:a16="http://schemas.microsoft.com/office/drawing/2014/main" id="{C4E8D6F6-608C-B4DE-88EE-5C2B709116B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962558" y="25400"/>
            <a:ext cx="7086283" cy="7503123"/>
          </a:xfrm>
          <a:prstGeom prst="rect">
            <a:avLst/>
          </a:prstGeom>
        </p:spPr>
      </p:pic>
      <p:sp>
        <p:nvSpPr>
          <p:cNvPr id="6" name="TextBox 5">
            <a:extLst>
              <a:ext uri="{FF2B5EF4-FFF2-40B4-BE49-F238E27FC236}">
                <a16:creationId xmlns:a16="http://schemas.microsoft.com/office/drawing/2014/main" id="{14EDFC30-11F1-DA61-191C-C3F8FF4F482C}"/>
              </a:ext>
            </a:extLst>
          </p:cNvPr>
          <p:cNvSpPr txBox="1"/>
          <p:nvPr/>
        </p:nvSpPr>
        <p:spPr>
          <a:xfrm>
            <a:off x="266700" y="4800600"/>
            <a:ext cx="3200400" cy="2513509"/>
          </a:xfrm>
          <a:prstGeom prst="rect">
            <a:avLst/>
          </a:prstGeom>
          <a:noFill/>
        </p:spPr>
        <p:txBody>
          <a:bodyPr wrap="square">
            <a:spAutoFit/>
          </a:bodyPr>
          <a:lstStyle/>
          <a:p>
            <a:pPr marL="0" marR="0">
              <a:spcAft>
                <a:spcPts val="800"/>
              </a:spcAft>
              <a:buNone/>
            </a:pPr>
            <a:r>
              <a:rPr lang="en-US" sz="1200" dirty="0">
                <a:effectLst/>
                <a:latin typeface="Lub Dub Medium" panose="020B0603030403020204" pitchFamily="34" charset="0"/>
                <a:ea typeface="Times New Roman" panose="02020603050405020304" pitchFamily="18" charset="0"/>
              </a:rPr>
              <a:t>*Indicates validated tools such as the Wells score, revised Geneva score, or clinical gestalt.</a:t>
            </a:r>
          </a:p>
          <a:p>
            <a:pPr marL="0" marR="0">
              <a:spcAft>
                <a:spcPts val="800"/>
              </a:spcAft>
              <a:buNone/>
            </a:pPr>
            <a:r>
              <a:rPr lang="en-US" sz="1200" dirty="0">
                <a:effectLst/>
                <a:latin typeface="Lub Dub Medium" panose="020B0603030403020204" pitchFamily="34" charset="0"/>
                <a:ea typeface="Times New Roman" panose="02020603050405020304" pitchFamily="18" charset="0"/>
              </a:rPr>
              <a:t>†YEARS criteria include clinical signs of DVT, hemoptysis, or PE is the most likely diagnosis. Use of an age-adjusted D-dimer is an alternative to the use of the YEARS criteria. For pregnant patients, the pregnancy adapted YEARS criteria should be used.</a:t>
            </a:r>
          </a:p>
          <a:p>
            <a:pPr marL="0" marR="0">
              <a:spcAft>
                <a:spcPts val="800"/>
              </a:spcAft>
              <a:buNone/>
            </a:pPr>
            <a:r>
              <a:rPr lang="en-US" sz="1200" dirty="0">
                <a:effectLst/>
                <a:latin typeface="Lub Dub Medium" panose="020B0603030403020204" pitchFamily="34" charset="0"/>
                <a:ea typeface="Times New Roman" panose="02020603050405020304" pitchFamily="18" charset="0"/>
              </a:rPr>
              <a:t>DVT indicates deep vein thrombosis; and PE, pulmonary embolism.</a:t>
            </a:r>
          </a:p>
        </p:txBody>
      </p:sp>
    </p:spTree>
    <p:extLst>
      <p:ext uri="{BB962C8B-B14F-4D97-AF65-F5344CB8AC3E}">
        <p14:creationId xmlns:p14="http://schemas.microsoft.com/office/powerpoint/2010/main" val="23711758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0FC24B-40EE-2412-DA51-0D6250F992D8}"/>
              </a:ext>
            </a:extLst>
          </p:cNvPr>
          <p:cNvSpPr txBox="1"/>
          <p:nvPr/>
        </p:nvSpPr>
        <p:spPr>
          <a:xfrm>
            <a:off x="5600700" y="1066800"/>
            <a:ext cx="3429000" cy="523220"/>
          </a:xfrm>
          <a:prstGeom prst="rect">
            <a:avLst/>
          </a:prstGeom>
          <a:noFill/>
        </p:spPr>
        <p:txBody>
          <a:bodyPr wrap="square">
            <a:spAutoFit/>
          </a:bodyPr>
          <a:lstStyle/>
          <a:p>
            <a:r>
              <a:rPr lang="en-US" sz="2800" dirty="0">
                <a:latin typeface="Lub Dub Medium" panose="020B0603030403020204" pitchFamily="34" charset="0"/>
              </a:rPr>
              <a:t>Diagnostic Testing </a:t>
            </a:r>
          </a:p>
        </p:txBody>
      </p:sp>
      <p:graphicFrame>
        <p:nvGraphicFramePr>
          <p:cNvPr id="3" name="Table 2">
            <a:extLst>
              <a:ext uri="{FF2B5EF4-FFF2-40B4-BE49-F238E27FC236}">
                <a16:creationId xmlns:a16="http://schemas.microsoft.com/office/drawing/2014/main" id="{8AA356E0-F560-E367-57EB-9BFFFE43B259}"/>
              </a:ext>
            </a:extLst>
          </p:cNvPr>
          <p:cNvGraphicFramePr>
            <a:graphicFrameLocks noGrp="1"/>
          </p:cNvGraphicFramePr>
          <p:nvPr>
            <p:extLst>
              <p:ext uri="{D42A27DB-BD31-4B8C-83A1-F6EECF244321}">
                <p14:modId xmlns:p14="http://schemas.microsoft.com/office/powerpoint/2010/main" val="2437827949"/>
              </p:ext>
            </p:extLst>
          </p:nvPr>
        </p:nvGraphicFramePr>
        <p:xfrm>
          <a:off x="2628900" y="1981200"/>
          <a:ext cx="9372600" cy="4769358"/>
        </p:xfrm>
        <a:graphic>
          <a:graphicData uri="http://schemas.openxmlformats.org/drawingml/2006/table">
            <a:tbl>
              <a:tblPr/>
              <a:tblGrid>
                <a:gridCol w="1189032">
                  <a:extLst>
                    <a:ext uri="{9D8B030D-6E8A-4147-A177-3AD203B41FA5}">
                      <a16:colId xmlns:a16="http://schemas.microsoft.com/office/drawing/2014/main" val="3685782047"/>
                    </a:ext>
                  </a:extLst>
                </a:gridCol>
                <a:gridCol w="1104102">
                  <a:extLst>
                    <a:ext uri="{9D8B030D-6E8A-4147-A177-3AD203B41FA5}">
                      <a16:colId xmlns:a16="http://schemas.microsoft.com/office/drawing/2014/main" val="2313938912"/>
                    </a:ext>
                  </a:extLst>
                </a:gridCol>
                <a:gridCol w="7079466">
                  <a:extLst>
                    <a:ext uri="{9D8B030D-6E8A-4147-A177-3AD203B41FA5}">
                      <a16:colId xmlns:a16="http://schemas.microsoft.com/office/drawing/2014/main" val="2815952786"/>
                    </a:ext>
                  </a:extLst>
                </a:gridCol>
              </a:tblGrid>
              <a:tr h="1238678">
                <a:tc>
                  <a:txBody>
                    <a:bodyPr/>
                    <a:lstStyle/>
                    <a:p>
                      <a:pPr>
                        <a:buNone/>
                      </a:pPr>
                      <a:endParaRPr lang="en-US" sz="1800">
                        <a:effectLst/>
                        <a:latin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algn="ctr">
                        <a:lnSpc>
                          <a:spcPct val="150000"/>
                        </a:lnSpc>
                        <a:spcAft>
                          <a:spcPts val="800"/>
                        </a:spcAft>
                        <a:buNone/>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Recommendations for Diagnostic Testing</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0" marR="0" algn="ctr">
                        <a:lnSpc>
                          <a:spcPct val="150000"/>
                        </a:lnSpc>
                        <a:spcAft>
                          <a:spcPts val="800"/>
                        </a:spcAft>
                        <a:buNone/>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Referenced studies that support recommendations are summarized in the Evidence Table.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527676356"/>
                  </a:ext>
                </a:extLst>
              </a:tr>
              <a:tr h="447694">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COR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LOE</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Recommendations</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20204882"/>
                  </a:ext>
                </a:extLst>
              </a:tr>
              <a:tr h="1320344">
                <a:tc>
                  <a:txBody>
                    <a:bodyPr/>
                    <a:lstStyle/>
                    <a:p>
                      <a:pPr marL="0" marR="0" algn="ctr">
                        <a:lnSpc>
                          <a:spcPct val="200000"/>
                        </a:lnSpc>
                        <a:spcAft>
                          <a:spcPts val="800"/>
                        </a:spcAft>
                        <a:buNone/>
                      </a:pPr>
                      <a:r>
                        <a:rPr lang="en-US" sz="18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A</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D93"/>
                    </a:solidFill>
                  </a:tcPr>
                </a:tc>
                <a:tc>
                  <a:txBody>
                    <a:bodyPr/>
                    <a:lstStyle/>
                    <a:p>
                      <a:pPr marL="342900" marR="0" lvl="0" indent="-342900">
                        <a:lnSpc>
                          <a:spcPct val="100000"/>
                        </a:lnSpc>
                        <a:spcAft>
                          <a:spcPts val="800"/>
                        </a:spcAft>
                        <a:buSzPct val="100000"/>
                        <a:buFont typeface="+mj-lt"/>
                        <a:buAutoNum type="arabicPeriod"/>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In patients presenting with symptoms and signs suggestive of acute PE, imaging is recommended for those who are deemed high probability (&gt;50% probability of PE) by a validated clinic risk prediction score or an elevated D-dimer level in order to confirm or exclude PE. </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57990115"/>
                  </a:ext>
                </a:extLst>
              </a:tr>
              <a:tr h="792206">
                <a:tc>
                  <a:txBody>
                    <a:bodyPr/>
                    <a:lstStyle/>
                    <a:p>
                      <a:pPr marL="0" marR="0" algn="ctr">
                        <a:lnSpc>
                          <a:spcPct val="200000"/>
                        </a:lnSpc>
                        <a:spcAft>
                          <a:spcPts val="800"/>
                        </a:spcAft>
                        <a:buNone/>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A</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D93"/>
                    </a:solidFill>
                  </a:tcPr>
                </a:tc>
                <a:tc>
                  <a:txBody>
                    <a:bodyPr/>
                    <a:lstStyle/>
                    <a:p>
                      <a:pPr marL="342900" marR="0" lvl="0" indent="-342900">
                        <a:lnSpc>
                          <a:spcPct val="100000"/>
                        </a:lnSpc>
                        <a:spcAft>
                          <a:spcPts val="800"/>
                        </a:spcAft>
                        <a:buSzPct val="100000"/>
                        <a:buFont typeface="+mj-lt"/>
                        <a:buAutoNum type="arabicPeriod" startAt="2"/>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In patients undergoing imaging evaluation for suspected PE, a positive CTPA  or high probability ventilation/perfusion (V/Q) scan is sufficient to diagnose PE.</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55158607"/>
                  </a:ext>
                </a:extLst>
              </a:tr>
              <a:tr h="617122">
                <a:tc>
                  <a:txBody>
                    <a:bodyPr/>
                    <a:lstStyle/>
                    <a:p>
                      <a:pPr marL="0" marR="0" lvl="0" indent="0" algn="ctr" defTabSz="914400" rtl="0" eaLnBrk="1" fontAlgn="auto" latinLnBrk="0" hangingPunct="1">
                        <a:lnSpc>
                          <a:spcPct val="200000"/>
                        </a:lnSpc>
                        <a:spcBef>
                          <a:spcPts val="0"/>
                        </a:spcBef>
                        <a:spcAft>
                          <a:spcPts val="800"/>
                        </a:spcAft>
                        <a:buClrTx/>
                        <a:buSzTx/>
                        <a:buFontTx/>
                        <a:buNone/>
                        <a:tabLst/>
                        <a:defRPr/>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lvl="0" indent="0" algn="ctr" defTabSz="914400" rtl="0" eaLnBrk="1" fontAlgn="auto" latinLnBrk="0" hangingPunct="1">
                        <a:lnSpc>
                          <a:spcPct val="200000"/>
                        </a:lnSpc>
                        <a:spcBef>
                          <a:spcPts val="0"/>
                        </a:spcBef>
                        <a:spcAft>
                          <a:spcPts val="800"/>
                        </a:spcAft>
                        <a:buClrTx/>
                        <a:buSzTx/>
                        <a:buFontTx/>
                        <a:buNone/>
                        <a:tabLst/>
                        <a:defRPr/>
                      </a:pPr>
                      <a:r>
                        <a:rPr lang="en-US" sz="18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B-R</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D93"/>
                    </a:solidFill>
                  </a:tcPr>
                </a:tc>
                <a:tc>
                  <a:txBody>
                    <a:bodyPr/>
                    <a:lstStyle/>
                    <a:p>
                      <a:pPr marL="342900" marR="0" lvl="0" indent="-342900" algn="l" defTabSz="914400" rtl="0" eaLnBrk="1" fontAlgn="auto" latinLnBrk="0" hangingPunct="1">
                        <a:lnSpc>
                          <a:spcPct val="100000"/>
                        </a:lnSpc>
                        <a:spcBef>
                          <a:spcPts val="0"/>
                        </a:spcBef>
                        <a:spcAft>
                          <a:spcPts val="800"/>
                        </a:spcAft>
                        <a:buClrTx/>
                        <a:buSzPct val="100000"/>
                        <a:buFont typeface="+mj-lt"/>
                        <a:buAutoNum type="arabicPeriod" startAt="3"/>
                        <a:tabLst/>
                        <a:defRPr/>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In patients undergoing imaging evaluation, a CTPA is recommended in preference to a V/Q scan to confirm the diagnosis of acute PE.</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86258214"/>
                  </a:ext>
                </a:extLst>
              </a:tr>
            </a:tbl>
          </a:graphicData>
        </a:graphic>
      </p:graphicFrame>
    </p:spTree>
    <p:extLst>
      <p:ext uri="{BB962C8B-B14F-4D97-AF65-F5344CB8AC3E}">
        <p14:creationId xmlns:p14="http://schemas.microsoft.com/office/powerpoint/2010/main" val="24947370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24</a:t>
            </a:fld>
            <a:endParaRPr lang="en-US" dirty="0"/>
          </a:p>
        </p:txBody>
      </p:sp>
      <p:sp>
        <p:nvSpPr>
          <p:cNvPr id="2" name="TextBox 1">
            <a:extLst>
              <a:ext uri="{FF2B5EF4-FFF2-40B4-BE49-F238E27FC236}">
                <a16:creationId xmlns:a16="http://schemas.microsoft.com/office/drawing/2014/main" id="{E059E771-BA5F-472F-9665-0B0539DC0BFB}"/>
              </a:ext>
            </a:extLst>
          </p:cNvPr>
          <p:cNvSpPr txBox="1"/>
          <p:nvPr/>
        </p:nvSpPr>
        <p:spPr>
          <a:xfrm>
            <a:off x="4933950" y="990600"/>
            <a:ext cx="4762500" cy="523220"/>
          </a:xfrm>
          <a:prstGeom prst="rect">
            <a:avLst/>
          </a:prstGeom>
          <a:noFill/>
        </p:spPr>
        <p:txBody>
          <a:bodyPr wrap="square">
            <a:spAutoFit/>
          </a:bodyPr>
          <a:lstStyle/>
          <a:p>
            <a:r>
              <a:rPr lang="en-US" sz="2800" dirty="0">
                <a:latin typeface="Lub Dub Medium" panose="020B0603030403020204" pitchFamily="34" charset="0"/>
              </a:rPr>
              <a:t>Diagnostic Testing (</a:t>
            </a:r>
            <a:r>
              <a:rPr lang="en-US" sz="2800" dirty="0" err="1">
                <a:latin typeface="Lub Dub Medium" panose="020B0603030403020204" pitchFamily="34" charset="0"/>
              </a:rPr>
              <a:t>con’t</a:t>
            </a:r>
            <a:r>
              <a:rPr lang="en-US" sz="2800" dirty="0">
                <a:latin typeface="Lub Dub Medium" panose="020B0603030403020204" pitchFamily="34" charset="0"/>
              </a:rPr>
              <a:t>.) </a:t>
            </a:r>
          </a:p>
        </p:txBody>
      </p:sp>
      <p:graphicFrame>
        <p:nvGraphicFramePr>
          <p:cNvPr id="4" name="Table 3">
            <a:extLst>
              <a:ext uri="{FF2B5EF4-FFF2-40B4-BE49-F238E27FC236}">
                <a16:creationId xmlns:a16="http://schemas.microsoft.com/office/drawing/2014/main" id="{30400FD4-CBB3-1FE5-47FA-A250951A155D}"/>
              </a:ext>
            </a:extLst>
          </p:cNvPr>
          <p:cNvGraphicFramePr>
            <a:graphicFrameLocks noGrp="1"/>
          </p:cNvGraphicFramePr>
          <p:nvPr>
            <p:extLst>
              <p:ext uri="{D42A27DB-BD31-4B8C-83A1-F6EECF244321}">
                <p14:modId xmlns:p14="http://schemas.microsoft.com/office/powerpoint/2010/main" val="2024265923"/>
              </p:ext>
            </p:extLst>
          </p:nvPr>
        </p:nvGraphicFramePr>
        <p:xfrm>
          <a:off x="2686050" y="2057400"/>
          <a:ext cx="9258300" cy="4572000"/>
        </p:xfrm>
        <a:graphic>
          <a:graphicData uri="http://schemas.openxmlformats.org/drawingml/2006/table">
            <a:tbl>
              <a:tblPr/>
              <a:tblGrid>
                <a:gridCol w="1174532">
                  <a:extLst>
                    <a:ext uri="{9D8B030D-6E8A-4147-A177-3AD203B41FA5}">
                      <a16:colId xmlns:a16="http://schemas.microsoft.com/office/drawing/2014/main" val="1268666384"/>
                    </a:ext>
                  </a:extLst>
                </a:gridCol>
                <a:gridCol w="1090637">
                  <a:extLst>
                    <a:ext uri="{9D8B030D-6E8A-4147-A177-3AD203B41FA5}">
                      <a16:colId xmlns:a16="http://schemas.microsoft.com/office/drawing/2014/main" val="3610515305"/>
                    </a:ext>
                  </a:extLst>
                </a:gridCol>
                <a:gridCol w="6993131">
                  <a:extLst>
                    <a:ext uri="{9D8B030D-6E8A-4147-A177-3AD203B41FA5}">
                      <a16:colId xmlns:a16="http://schemas.microsoft.com/office/drawing/2014/main" val="2313095390"/>
                    </a:ext>
                  </a:extLst>
                </a:gridCol>
              </a:tblGrid>
              <a:tr h="1246909">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SzPct val="100000"/>
                        <a:buFont typeface="+mj-lt"/>
                        <a:buAutoNum type="arabicPeriod" startAt="4"/>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In pregnant patients presenting with symptoms, YEARS criteria suggestive of acute PE, and a normal chest x-ray, imaging evaluation with low-radiation dose CTPA is reasonable over low-dose perfusion scintigraphy.</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75343341"/>
                  </a:ext>
                </a:extLst>
              </a:tr>
              <a:tr h="831273">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SzPct val="100000"/>
                        <a:buFont typeface="+mj-lt"/>
                        <a:buAutoNum type="arabicPeriod" startAt="5"/>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In patients undergoing evaluation for PE, V/Q single-photon emission CT (SPECT) is reasonable in preference to a planar V/Q scan as a diagnostic study.</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33230710"/>
                  </a:ext>
                </a:extLst>
              </a:tr>
              <a:tr h="1246909">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SzPct val="100000"/>
                        <a:buFont typeface="+mj-lt"/>
                        <a:buAutoNum type="arabicPeriod" startAt="6"/>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In patients with suspected acute PE who cannot undergo a CTPA, it is </a:t>
                      </a:r>
                      <a:r>
                        <a:rPr lang="en-US" sz="1800" b="1" kern="12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reasonable to perform a V/Q scan in preference to contrast-enhanced magnetic resonance angiography (MRA) to improve the diagnostic yield.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48370286"/>
                  </a:ext>
                </a:extLst>
              </a:tr>
              <a:tr h="1246909">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2b</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SzPct val="100000"/>
                        <a:buFont typeface="+mj-lt"/>
                        <a:buAutoNum type="arabicPeriod" startAt="7"/>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In patients with confirmed acute PE, obtaining lower extremity venous duplex ultrasound examination may be reasonable in patients with clinical findings suggestive of DVT or if the presence of DVT will change management or inform prognosis.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39031158"/>
                  </a:ext>
                </a:extLst>
              </a:tr>
            </a:tbl>
          </a:graphicData>
        </a:graphic>
      </p:graphicFrame>
    </p:spTree>
    <p:extLst>
      <p:ext uri="{BB962C8B-B14F-4D97-AF65-F5344CB8AC3E}">
        <p14:creationId xmlns:p14="http://schemas.microsoft.com/office/powerpoint/2010/main" val="10642751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29B6791-4A78-2B21-BD91-B1BB85E3BA11}"/>
              </a:ext>
            </a:extLst>
          </p:cNvPr>
          <p:cNvSpPr txBox="1"/>
          <p:nvPr/>
        </p:nvSpPr>
        <p:spPr>
          <a:xfrm>
            <a:off x="4933950" y="1295400"/>
            <a:ext cx="4762500" cy="523220"/>
          </a:xfrm>
          <a:prstGeom prst="rect">
            <a:avLst/>
          </a:prstGeom>
          <a:noFill/>
        </p:spPr>
        <p:txBody>
          <a:bodyPr wrap="square">
            <a:spAutoFit/>
          </a:bodyPr>
          <a:lstStyle/>
          <a:p>
            <a:r>
              <a:rPr lang="en-US" sz="2800" dirty="0">
                <a:latin typeface="Lub Dub Medium" panose="020B0603030403020204" pitchFamily="34" charset="0"/>
              </a:rPr>
              <a:t>Diagnostic Testing (</a:t>
            </a:r>
            <a:r>
              <a:rPr lang="en-US" sz="2800" dirty="0" err="1">
                <a:latin typeface="Lub Dub Medium" panose="020B0603030403020204" pitchFamily="34" charset="0"/>
              </a:rPr>
              <a:t>con’t</a:t>
            </a:r>
            <a:r>
              <a:rPr lang="en-US" sz="2800" dirty="0">
                <a:latin typeface="Lub Dub Medium" panose="020B0603030403020204" pitchFamily="34" charset="0"/>
              </a:rPr>
              <a:t>.) </a:t>
            </a:r>
          </a:p>
        </p:txBody>
      </p:sp>
      <p:graphicFrame>
        <p:nvGraphicFramePr>
          <p:cNvPr id="4" name="Table 3">
            <a:extLst>
              <a:ext uri="{FF2B5EF4-FFF2-40B4-BE49-F238E27FC236}">
                <a16:creationId xmlns:a16="http://schemas.microsoft.com/office/drawing/2014/main" id="{C595A9CF-F358-D21B-048E-7E9E4282AD12}"/>
              </a:ext>
            </a:extLst>
          </p:cNvPr>
          <p:cNvGraphicFramePr>
            <a:graphicFrameLocks noGrp="1"/>
          </p:cNvGraphicFramePr>
          <p:nvPr>
            <p:extLst>
              <p:ext uri="{D42A27DB-BD31-4B8C-83A1-F6EECF244321}">
                <p14:modId xmlns:p14="http://schemas.microsoft.com/office/powerpoint/2010/main" val="310274874"/>
              </p:ext>
            </p:extLst>
          </p:nvPr>
        </p:nvGraphicFramePr>
        <p:xfrm>
          <a:off x="2743200" y="2209800"/>
          <a:ext cx="9144000" cy="3048000"/>
        </p:xfrm>
        <a:graphic>
          <a:graphicData uri="http://schemas.openxmlformats.org/drawingml/2006/table">
            <a:tbl>
              <a:tblPr/>
              <a:tblGrid>
                <a:gridCol w="1160032">
                  <a:extLst>
                    <a:ext uri="{9D8B030D-6E8A-4147-A177-3AD203B41FA5}">
                      <a16:colId xmlns:a16="http://schemas.microsoft.com/office/drawing/2014/main" val="287257395"/>
                    </a:ext>
                  </a:extLst>
                </a:gridCol>
                <a:gridCol w="1077173">
                  <a:extLst>
                    <a:ext uri="{9D8B030D-6E8A-4147-A177-3AD203B41FA5}">
                      <a16:colId xmlns:a16="http://schemas.microsoft.com/office/drawing/2014/main" val="165516851"/>
                    </a:ext>
                  </a:extLst>
                </a:gridCol>
                <a:gridCol w="6906795">
                  <a:extLst>
                    <a:ext uri="{9D8B030D-6E8A-4147-A177-3AD203B41FA5}">
                      <a16:colId xmlns:a16="http://schemas.microsoft.com/office/drawing/2014/main" val="1143939689"/>
                    </a:ext>
                  </a:extLst>
                </a:gridCol>
              </a:tblGrid>
              <a:tr h="1066800">
                <a:tc>
                  <a:txBody>
                    <a:bodyPr/>
                    <a:lstStyle/>
                    <a:p>
                      <a:pPr marL="0" marR="0" algn="ctr">
                        <a:lnSpc>
                          <a:spcPct val="150000"/>
                        </a:lnSpc>
                        <a:spcAft>
                          <a:spcPts val="800"/>
                        </a:spcAft>
                        <a:buNone/>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 No Benefit</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7F7F"/>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SzPct val="100000"/>
                        <a:buFont typeface="+mj-lt"/>
                        <a:buAutoNum type="arabicPeriod" startAt="8"/>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In patients with suspected PE and a negative CTPA or normal V/Q SPECT, venous duplex ultrasonography is not useful for further PE diagnostic evaluation.</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85435476"/>
                  </a:ext>
                </a:extLst>
              </a:tr>
              <a:tr h="762000">
                <a:tc>
                  <a:txBody>
                    <a:bodyPr/>
                    <a:lstStyle/>
                    <a:p>
                      <a:pPr marL="0" marR="0" algn="ctr">
                        <a:lnSpc>
                          <a:spcPct val="150000"/>
                        </a:lnSpc>
                        <a:spcAft>
                          <a:spcPts val="800"/>
                        </a:spcAft>
                        <a:buNone/>
                      </a:pPr>
                      <a:r>
                        <a:rPr lang="en-US" sz="18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 No Benefit</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7F7F"/>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SzPct val="100000"/>
                        <a:buFont typeface="+mj-lt"/>
                        <a:buAutoNum type="arabicPeriod" startAt="9"/>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In patients with suspected acute PE, an echocardiogram is not recommended to confirm or refute the diagnosis of PE.</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60071786"/>
                  </a:ext>
                </a:extLst>
              </a:tr>
              <a:tr h="1207516">
                <a:tc>
                  <a:txBody>
                    <a:bodyPr/>
                    <a:lstStyle/>
                    <a:p>
                      <a:pPr marL="0" marR="0" algn="ctr">
                        <a:lnSpc>
                          <a:spcPct val="150000"/>
                        </a:lnSpc>
                        <a:spcAft>
                          <a:spcPts val="800"/>
                        </a:spcAft>
                        <a:buNone/>
                      </a:pPr>
                      <a:r>
                        <a:rPr lang="en-US" sz="18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 No Benefit</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7F7F"/>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SzPct val="100000"/>
                        <a:buFont typeface="+mj-lt"/>
                        <a:buAutoNum type="arabicPeriod" startAt="10"/>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In patients with suspected acute PE, computed tomographic venography of the inferior vena cava (IVC) and lower extremity veins is not recommended as a routine adjunct to CTPA to diagnose venous thrombosis.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8547682"/>
                  </a:ext>
                </a:extLst>
              </a:tr>
            </a:tbl>
          </a:graphicData>
        </a:graphic>
      </p:graphicFrame>
    </p:spTree>
    <p:extLst>
      <p:ext uri="{BB962C8B-B14F-4D97-AF65-F5344CB8AC3E}">
        <p14:creationId xmlns:p14="http://schemas.microsoft.com/office/powerpoint/2010/main" val="5179573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26</a:t>
            </a:fld>
            <a:endParaRPr lang="en-US" dirty="0"/>
          </a:p>
        </p:txBody>
      </p:sp>
      <p:graphicFrame>
        <p:nvGraphicFramePr>
          <p:cNvPr id="2" name="Table 1">
            <a:extLst>
              <a:ext uri="{FF2B5EF4-FFF2-40B4-BE49-F238E27FC236}">
                <a16:creationId xmlns:a16="http://schemas.microsoft.com/office/drawing/2014/main" id="{AE6C027F-8030-26A5-8D69-E1C84538B5AA}"/>
              </a:ext>
            </a:extLst>
          </p:cNvPr>
          <p:cNvGraphicFramePr>
            <a:graphicFrameLocks noGrp="1"/>
          </p:cNvGraphicFramePr>
          <p:nvPr>
            <p:extLst>
              <p:ext uri="{D42A27DB-BD31-4B8C-83A1-F6EECF244321}">
                <p14:modId xmlns:p14="http://schemas.microsoft.com/office/powerpoint/2010/main" val="1580075973"/>
              </p:ext>
            </p:extLst>
          </p:nvPr>
        </p:nvGraphicFramePr>
        <p:xfrm>
          <a:off x="2366168" y="1509644"/>
          <a:ext cx="9898063" cy="5210311"/>
        </p:xfrm>
        <a:graphic>
          <a:graphicData uri="http://schemas.openxmlformats.org/drawingml/2006/table">
            <a:tbl>
              <a:tblPr/>
              <a:tblGrid>
                <a:gridCol w="1255694">
                  <a:extLst>
                    <a:ext uri="{9D8B030D-6E8A-4147-A177-3AD203B41FA5}">
                      <a16:colId xmlns:a16="http://schemas.microsoft.com/office/drawing/2014/main" val="2312162097"/>
                    </a:ext>
                  </a:extLst>
                </a:gridCol>
                <a:gridCol w="1166002">
                  <a:extLst>
                    <a:ext uri="{9D8B030D-6E8A-4147-A177-3AD203B41FA5}">
                      <a16:colId xmlns:a16="http://schemas.microsoft.com/office/drawing/2014/main" val="2811034818"/>
                    </a:ext>
                  </a:extLst>
                </a:gridCol>
                <a:gridCol w="7476367">
                  <a:extLst>
                    <a:ext uri="{9D8B030D-6E8A-4147-A177-3AD203B41FA5}">
                      <a16:colId xmlns:a16="http://schemas.microsoft.com/office/drawing/2014/main" val="1069543038"/>
                    </a:ext>
                  </a:extLst>
                </a:gridCol>
              </a:tblGrid>
              <a:tr h="376965">
                <a:tc gridSpan="3">
                  <a:txBody>
                    <a:bodyPr/>
                    <a:lstStyle/>
                    <a:p>
                      <a:pPr marL="0" marR="0" algn="ctr">
                        <a:lnSpc>
                          <a:spcPct val="100000"/>
                        </a:lnSpc>
                        <a:spcAft>
                          <a:spcPts val="800"/>
                        </a:spcAft>
                        <a:buNone/>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Reporting Findings on Diagnostic Imaging</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15688611"/>
                  </a:ext>
                </a:extLst>
              </a:tr>
              <a:tr h="1507862">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B-R</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SzPct val="100000"/>
                        <a:buFont typeface="+mj-lt"/>
                        <a:buAutoNum type="arabicPeriod" startAt="11"/>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In patients presenting with an acute PE who undergo CTPA, reporting the numerical right ventricle (RV)/left ventricle (LV) ratio (measured by internal diameter assessed on axial or reformatted 4D-chamber view) is recommended over subjective quantification for risk stratification.</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01782425"/>
                  </a:ext>
                </a:extLst>
              </a:tr>
              <a:tr h="2330917">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SzPct val="100000"/>
                        <a:buFont typeface="+mj-lt"/>
                        <a:buAutoNum type="arabicPeriod" startAt="12"/>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In patients with acute PE who undergo transthoracic echocardiography, RV dysfunction should be assessed and reported by the following parameters: RV/LV end-diastolic ratio; RV end-diastolic diameter; tricuspid annular plane systolic excursion (TAPSE), estimated right ventricular systolic pressure; RV free wall hypokinesis with sparing of the apex (McConnell’s sign); tricuspid systolic velocity; paradoxical septal motion; and IVC </a:t>
                      </a:r>
                      <a:r>
                        <a:rPr lang="en-US" sz="1800" b="1" dirty="0" err="1">
                          <a:effectLst/>
                          <a:latin typeface="Times New Roman" panose="02020603050405020304" pitchFamily="18" charset="0"/>
                          <a:ea typeface="Times New Roman" panose="02020603050405020304" pitchFamily="18" charset="0"/>
                          <a:cs typeface="Arial" panose="020B0604020202020204" pitchFamily="34" charset="0"/>
                        </a:rPr>
                        <a:t>respirophasic</a:t>
                      </a: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 collapse to assist with risk stratification.</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83051372"/>
                  </a:ext>
                </a:extLst>
              </a:tr>
              <a:tr h="994567">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2b</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SzPct val="100000"/>
                        <a:buFont typeface="+mj-lt"/>
                        <a:buAutoNum type="arabicPeriod" startAt="13"/>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In patients with acute PE, reporting of chronic features* on CTPA may be useful to identify patients at risk for chronic clinical sequelae of PE, including post-PE CTEPD.</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1821142"/>
                  </a:ext>
                </a:extLst>
              </a:tr>
            </a:tbl>
          </a:graphicData>
        </a:graphic>
      </p:graphicFrame>
      <p:sp>
        <p:nvSpPr>
          <p:cNvPr id="3" name="TextBox 2">
            <a:extLst>
              <a:ext uri="{FF2B5EF4-FFF2-40B4-BE49-F238E27FC236}">
                <a16:creationId xmlns:a16="http://schemas.microsoft.com/office/drawing/2014/main" id="{36569B33-D247-55BD-295C-B2E756E1E3B7}"/>
              </a:ext>
            </a:extLst>
          </p:cNvPr>
          <p:cNvSpPr txBox="1"/>
          <p:nvPr/>
        </p:nvSpPr>
        <p:spPr>
          <a:xfrm>
            <a:off x="4933950" y="728990"/>
            <a:ext cx="4762500" cy="523220"/>
          </a:xfrm>
          <a:prstGeom prst="rect">
            <a:avLst/>
          </a:prstGeom>
          <a:noFill/>
        </p:spPr>
        <p:txBody>
          <a:bodyPr wrap="square">
            <a:spAutoFit/>
          </a:bodyPr>
          <a:lstStyle/>
          <a:p>
            <a:r>
              <a:rPr lang="en-US" sz="2800" dirty="0">
                <a:latin typeface="Lub Dub Medium" panose="020B0603030403020204" pitchFamily="34" charset="0"/>
              </a:rPr>
              <a:t>Diagnostic Testing (</a:t>
            </a:r>
            <a:r>
              <a:rPr lang="en-US" sz="2800" dirty="0" err="1">
                <a:latin typeface="Lub Dub Medium" panose="020B0603030403020204" pitchFamily="34" charset="0"/>
              </a:rPr>
              <a:t>con’t</a:t>
            </a:r>
            <a:r>
              <a:rPr lang="en-US" sz="2800" dirty="0">
                <a:latin typeface="Lub Dub Medium" panose="020B0603030403020204" pitchFamily="34" charset="0"/>
              </a:rPr>
              <a:t>.) </a:t>
            </a:r>
          </a:p>
        </p:txBody>
      </p:sp>
      <p:sp>
        <p:nvSpPr>
          <p:cNvPr id="6" name="TextBox 5">
            <a:extLst>
              <a:ext uri="{FF2B5EF4-FFF2-40B4-BE49-F238E27FC236}">
                <a16:creationId xmlns:a16="http://schemas.microsoft.com/office/drawing/2014/main" id="{3F0EC966-096A-AB5A-2331-FC075F5FAE50}"/>
              </a:ext>
            </a:extLst>
          </p:cNvPr>
          <p:cNvSpPr txBox="1"/>
          <p:nvPr/>
        </p:nvSpPr>
        <p:spPr>
          <a:xfrm>
            <a:off x="2353468" y="6977389"/>
            <a:ext cx="9898063" cy="461665"/>
          </a:xfrm>
          <a:prstGeom prst="rect">
            <a:avLst/>
          </a:prstGeom>
          <a:noFill/>
        </p:spPr>
        <p:txBody>
          <a:bodyPr wrap="square">
            <a:spAutoFit/>
          </a:bodyPr>
          <a:lstStyle/>
          <a:p>
            <a:r>
              <a:rPr lang="en-US" sz="1200" dirty="0">
                <a:latin typeface="Lub Dub Medium" panose="020B0603030403020204" pitchFamily="34" charset="0"/>
              </a:rPr>
              <a:t>*Examples include intravascular webs, pulmonary artery retraction or dilation, bronchial artery dilation, RV hypertrophy, and intraventricular septal flattening.</a:t>
            </a:r>
          </a:p>
        </p:txBody>
      </p:sp>
    </p:spTree>
    <p:extLst>
      <p:ext uri="{BB962C8B-B14F-4D97-AF65-F5344CB8AC3E}">
        <p14:creationId xmlns:p14="http://schemas.microsoft.com/office/powerpoint/2010/main" val="36980393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5EE19B-531C-4B40-12D7-64D288E2E18F}"/>
              </a:ext>
            </a:extLst>
          </p:cNvPr>
          <p:cNvSpPr txBox="1"/>
          <p:nvPr/>
        </p:nvSpPr>
        <p:spPr>
          <a:xfrm>
            <a:off x="3352800" y="485425"/>
            <a:ext cx="7924800" cy="954107"/>
          </a:xfrm>
          <a:prstGeom prst="rect">
            <a:avLst/>
          </a:prstGeom>
          <a:noFill/>
        </p:spPr>
        <p:txBody>
          <a:bodyPr wrap="square">
            <a:spAutoFit/>
          </a:bodyPr>
          <a:lstStyle/>
          <a:p>
            <a:r>
              <a:rPr lang="en-US" sz="2800" dirty="0">
                <a:latin typeface="Lub Dub Medium" panose="020B0603030403020204" pitchFamily="34" charset="0"/>
              </a:rPr>
              <a:t>Table 4. Optimal Methods of RV Dysfunction Assessment on Echocardiogram</a:t>
            </a:r>
          </a:p>
        </p:txBody>
      </p:sp>
      <p:graphicFrame>
        <p:nvGraphicFramePr>
          <p:cNvPr id="3" name="Table 2">
            <a:extLst>
              <a:ext uri="{FF2B5EF4-FFF2-40B4-BE49-F238E27FC236}">
                <a16:creationId xmlns:a16="http://schemas.microsoft.com/office/drawing/2014/main" id="{0F8DE106-0F8C-91C4-C90C-00F3E8FF2A4B}"/>
              </a:ext>
            </a:extLst>
          </p:cNvPr>
          <p:cNvGraphicFramePr>
            <a:graphicFrameLocks noGrp="1"/>
          </p:cNvGraphicFramePr>
          <p:nvPr>
            <p:extLst>
              <p:ext uri="{D42A27DB-BD31-4B8C-83A1-F6EECF244321}">
                <p14:modId xmlns:p14="http://schemas.microsoft.com/office/powerpoint/2010/main" val="1274932314"/>
              </p:ext>
            </p:extLst>
          </p:nvPr>
        </p:nvGraphicFramePr>
        <p:xfrm>
          <a:off x="2590799" y="1600200"/>
          <a:ext cx="8686801" cy="5748592"/>
        </p:xfrm>
        <a:graphic>
          <a:graphicData uri="http://schemas.openxmlformats.org/drawingml/2006/table">
            <a:tbl>
              <a:tblPr firstRow="1" firstCol="1" bandRow="1"/>
              <a:tblGrid>
                <a:gridCol w="1351281">
                  <a:extLst>
                    <a:ext uri="{9D8B030D-6E8A-4147-A177-3AD203B41FA5}">
                      <a16:colId xmlns:a16="http://schemas.microsoft.com/office/drawing/2014/main" val="4209674968"/>
                    </a:ext>
                  </a:extLst>
                </a:gridCol>
                <a:gridCol w="4003724">
                  <a:extLst>
                    <a:ext uri="{9D8B030D-6E8A-4147-A177-3AD203B41FA5}">
                      <a16:colId xmlns:a16="http://schemas.microsoft.com/office/drawing/2014/main" val="2459464386"/>
                    </a:ext>
                  </a:extLst>
                </a:gridCol>
                <a:gridCol w="3331796">
                  <a:extLst>
                    <a:ext uri="{9D8B030D-6E8A-4147-A177-3AD203B41FA5}">
                      <a16:colId xmlns:a16="http://schemas.microsoft.com/office/drawing/2014/main" val="1888641613"/>
                    </a:ext>
                  </a:extLst>
                </a:gridCol>
              </a:tblGrid>
              <a:tr h="498197">
                <a:tc>
                  <a:txBody>
                    <a:bodyPr/>
                    <a:lstStyle/>
                    <a:p>
                      <a:pPr marL="0" marR="0">
                        <a:lnSpc>
                          <a:spcPct val="15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0559" marR="505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Aft>
                          <a:spcPts val="800"/>
                        </a:spcAft>
                        <a:buNone/>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Recommended Technique for Assessment</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0559" marR="505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Aft>
                          <a:spcPts val="800"/>
                        </a:spcAft>
                        <a:buNone/>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Definition of Parameter</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0559" marR="505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13286736"/>
                  </a:ext>
                </a:extLst>
              </a:tr>
              <a:tr h="842750">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cs typeface="Arial" panose="020B0604020202020204" pitchFamily="34" charset="0"/>
                        </a:rPr>
                        <a:t>RV dimension</a:t>
                      </a:r>
                    </a:p>
                  </a:txBody>
                  <a:tcPr marL="50559" marR="505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a:lnSpc>
                          <a:spcPct val="100000"/>
                        </a:lnSpc>
                        <a:spcAft>
                          <a:spcPts val="800"/>
                        </a:spcAft>
                        <a:buFont typeface="+mj-lt"/>
                        <a:buAutoNum type="arabicParenR"/>
                      </a:pPr>
                      <a:r>
                        <a:rPr lang="en-US" sz="1800">
                          <a:effectLst/>
                          <a:latin typeface="Times New Roman" panose="02020603050405020304" pitchFamily="18" charset="0"/>
                          <a:ea typeface="Times New Roman" panose="02020603050405020304" pitchFamily="18" charset="0"/>
                          <a:cs typeface="Arial" panose="020B0604020202020204" pitchFamily="34" charset="0"/>
                        </a:rPr>
                        <a:t>End-diastole from a right ventricle-focused apical 4-chamber view </a:t>
                      </a:r>
                    </a:p>
                    <a:p>
                      <a:pPr marL="342900" marR="0" lvl="0" indent="-342900">
                        <a:lnSpc>
                          <a:spcPct val="100000"/>
                        </a:lnSpc>
                        <a:spcAft>
                          <a:spcPts val="800"/>
                        </a:spcAft>
                        <a:buFont typeface="+mj-lt"/>
                        <a:buAutoNum type="arabicParenR"/>
                      </a:pPr>
                      <a:r>
                        <a:rPr lang="en-US" sz="1800">
                          <a:effectLst/>
                          <a:latin typeface="Times New Roman" panose="02020603050405020304" pitchFamily="18" charset="0"/>
                          <a:ea typeface="Times New Roman" panose="02020603050405020304" pitchFamily="18" charset="0"/>
                          <a:cs typeface="Arial" panose="020B0604020202020204" pitchFamily="34" charset="0"/>
                        </a:rPr>
                        <a:t>Apical 4-chamber view</a:t>
                      </a:r>
                    </a:p>
                  </a:txBody>
                  <a:tcPr marL="50559" marR="505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a:lnSpc>
                          <a:spcPct val="100000"/>
                        </a:lnSpc>
                        <a:spcAft>
                          <a:spcPts val="800"/>
                        </a:spcAft>
                        <a:buFont typeface="+mj-lt"/>
                        <a:buAutoNum type="arabicParenR"/>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EDD &gt;30 mm</a:t>
                      </a:r>
                    </a:p>
                    <a:p>
                      <a:pPr marL="342900" marR="0" lvl="0" indent="-342900">
                        <a:lnSpc>
                          <a:spcPct val="100000"/>
                        </a:lnSpc>
                        <a:spcAft>
                          <a:spcPts val="800"/>
                        </a:spcAft>
                        <a:buFont typeface="+mj-lt"/>
                        <a:buAutoNum type="arabicParenR"/>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RV basal EDD &gt;42 mm</a:t>
                      </a:r>
                    </a:p>
                  </a:txBody>
                  <a:tcPr marL="50559" marR="505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84879174"/>
                  </a:ext>
                </a:extLst>
              </a:tr>
              <a:tr h="498197">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cs typeface="Arial" panose="020B0604020202020204" pitchFamily="34" charset="0"/>
                        </a:rPr>
                        <a:t>RV/LV</a:t>
                      </a:r>
                    </a:p>
                  </a:txBody>
                  <a:tcPr marL="50559" marR="505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cs typeface="Arial" panose="020B0604020202020204" pitchFamily="34" charset="0"/>
                        </a:rPr>
                        <a:t>End-diastolic ratio (apical or subcostal view)</a:t>
                      </a:r>
                    </a:p>
                  </a:txBody>
                  <a:tcPr marL="50559" marR="505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RV/LV &gt;0.9</a:t>
                      </a:r>
                    </a:p>
                  </a:txBody>
                  <a:tcPr marL="50559" marR="505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65040878"/>
                  </a:ext>
                </a:extLst>
              </a:tr>
              <a:tr h="1307148">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cs typeface="Arial" panose="020B0604020202020204" pitchFamily="34" charset="0"/>
                        </a:rPr>
                        <a:t>TAPSE </a:t>
                      </a:r>
                      <a:r>
                        <a:rPr lang="en-US" sz="1800" baseline="30000">
                          <a:effectLst/>
                          <a:latin typeface="Times New Roman" panose="02020603050405020304" pitchFamily="18" charset="0"/>
                          <a:ea typeface="Times New Roman" panose="02020603050405020304" pitchFamily="18" charset="0"/>
                          <a:cs typeface="Arial" panose="020B0604020202020204" pitchFamily="34" charset="0"/>
                        </a:rPr>
                        <a:t>42</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0559" marR="505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cs typeface="Arial" panose="020B0604020202020204" pitchFamily="34" charset="0"/>
                        </a:rPr>
                        <a:t>Measures the distance of systolic excursion of the RV annular segment in cm, on M-mode, along a longitudinal plane, from a standard apical 4-chamber view from end-diastole to end-systole </a:t>
                      </a:r>
                    </a:p>
                  </a:txBody>
                  <a:tcPr marL="50559" marR="505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p>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TAPSE &lt;1.6 cm is abnormal </a:t>
                      </a:r>
                    </a:p>
                  </a:txBody>
                  <a:tcPr marL="50559" marR="505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47662274"/>
                  </a:ext>
                </a:extLst>
              </a:tr>
              <a:tr h="1307148">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cs typeface="Arial" panose="020B0604020202020204" pitchFamily="34" charset="0"/>
                        </a:rPr>
                        <a:t>Doppler evidence of pulmonary hypertension</a:t>
                      </a:r>
                    </a:p>
                  </a:txBody>
                  <a:tcPr marL="50559" marR="505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cs typeface="Arial" panose="020B0604020202020204" pitchFamily="34" charset="0"/>
                        </a:rPr>
                        <a:t>Tissue Doppler imaging</a:t>
                      </a:r>
                    </a:p>
                  </a:txBody>
                  <a:tcPr marL="50559" marR="505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Pulmonary acceleration time &lt;90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ms</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or the presence of an RV/atrial gradient &gt;30 mm Hg  </a:t>
                      </a:r>
                    </a:p>
                  </a:txBody>
                  <a:tcPr marL="50559" marR="505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35671512"/>
                  </a:ext>
                </a:extLst>
              </a:tr>
              <a:tr h="767847">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cs typeface="Arial" panose="020B0604020202020204" pitchFamily="34" charset="0"/>
                        </a:rPr>
                        <a:t>Tricuspid systolic velocity</a:t>
                      </a:r>
                    </a:p>
                  </a:txBody>
                  <a:tcPr marL="50559" marR="505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cs typeface="Arial" panose="020B0604020202020204" pitchFamily="34" charset="0"/>
                        </a:rPr>
                        <a:t>Apical or subcostal 4-chamber view</a:t>
                      </a:r>
                    </a:p>
                  </a:txBody>
                  <a:tcPr marL="50559" marR="505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Tricuspid systolic velocity &gt;2.6 m/sec</a:t>
                      </a:r>
                    </a:p>
                  </a:txBody>
                  <a:tcPr marL="50559" marR="505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55890719"/>
                  </a:ext>
                </a:extLst>
              </a:tr>
            </a:tbl>
          </a:graphicData>
        </a:graphic>
      </p:graphicFrame>
      <p:sp>
        <p:nvSpPr>
          <p:cNvPr id="5" name="TextBox 4">
            <a:extLst>
              <a:ext uri="{FF2B5EF4-FFF2-40B4-BE49-F238E27FC236}">
                <a16:creationId xmlns:a16="http://schemas.microsoft.com/office/drawing/2014/main" id="{75A2ADC4-14C0-17DD-72C0-B0FADF1539A2}"/>
              </a:ext>
            </a:extLst>
          </p:cNvPr>
          <p:cNvSpPr txBox="1"/>
          <p:nvPr/>
        </p:nvSpPr>
        <p:spPr>
          <a:xfrm>
            <a:off x="11582400" y="6333129"/>
            <a:ext cx="2667000" cy="1015663"/>
          </a:xfrm>
          <a:prstGeom prst="rect">
            <a:avLst/>
          </a:prstGeom>
          <a:noFill/>
        </p:spPr>
        <p:txBody>
          <a:bodyPr wrap="square">
            <a:spAutoFit/>
          </a:bodyPr>
          <a:lstStyle/>
          <a:p>
            <a:r>
              <a:rPr lang="en-US" sz="1200" dirty="0">
                <a:latin typeface="Lub Dub Medium" panose="020B0603030403020204" pitchFamily="34" charset="0"/>
              </a:rPr>
              <a:t>EDD indicates end-diastolic diameter; LV, left ventricle; RV, right ventricle; and TAPSE, tricuspid annular plane systolic excursion.</a:t>
            </a:r>
          </a:p>
        </p:txBody>
      </p:sp>
    </p:spTree>
    <p:extLst>
      <p:ext uri="{BB962C8B-B14F-4D97-AF65-F5344CB8AC3E}">
        <p14:creationId xmlns:p14="http://schemas.microsoft.com/office/powerpoint/2010/main" val="36709115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28</a:t>
            </a:fld>
            <a:endParaRPr lang="en-US" dirty="0"/>
          </a:p>
        </p:txBody>
      </p:sp>
      <p:sp>
        <p:nvSpPr>
          <p:cNvPr id="2" name="TextBox 1">
            <a:extLst>
              <a:ext uri="{FF2B5EF4-FFF2-40B4-BE49-F238E27FC236}">
                <a16:creationId xmlns:a16="http://schemas.microsoft.com/office/drawing/2014/main" id="{BCE7281A-E04A-F98E-0CFB-3EA7F9DBA959}"/>
              </a:ext>
            </a:extLst>
          </p:cNvPr>
          <p:cNvSpPr txBox="1"/>
          <p:nvPr/>
        </p:nvSpPr>
        <p:spPr>
          <a:xfrm>
            <a:off x="4457700" y="381000"/>
            <a:ext cx="5715000" cy="954107"/>
          </a:xfrm>
          <a:prstGeom prst="rect">
            <a:avLst/>
          </a:prstGeom>
          <a:noFill/>
        </p:spPr>
        <p:txBody>
          <a:bodyPr wrap="square">
            <a:spAutoFit/>
          </a:bodyPr>
          <a:lstStyle/>
          <a:p>
            <a:r>
              <a:rPr lang="en-US" sz="2800" dirty="0">
                <a:latin typeface="Lub Dub Medium" panose="020B0603030403020204" pitchFamily="34" charset="0"/>
              </a:rPr>
              <a:t>Table 5. Progression of Acute PE Risk Categorization Schemas</a:t>
            </a:r>
          </a:p>
        </p:txBody>
      </p:sp>
      <p:graphicFrame>
        <p:nvGraphicFramePr>
          <p:cNvPr id="3" name="Table 2">
            <a:extLst>
              <a:ext uri="{FF2B5EF4-FFF2-40B4-BE49-F238E27FC236}">
                <a16:creationId xmlns:a16="http://schemas.microsoft.com/office/drawing/2014/main" id="{E5E8F015-5C32-E5F0-93E0-C33B623E140F}"/>
              </a:ext>
            </a:extLst>
          </p:cNvPr>
          <p:cNvGraphicFramePr>
            <a:graphicFrameLocks noGrp="1"/>
          </p:cNvGraphicFramePr>
          <p:nvPr>
            <p:extLst>
              <p:ext uri="{D42A27DB-BD31-4B8C-83A1-F6EECF244321}">
                <p14:modId xmlns:p14="http://schemas.microsoft.com/office/powerpoint/2010/main" val="4058215042"/>
              </p:ext>
            </p:extLst>
          </p:nvPr>
        </p:nvGraphicFramePr>
        <p:xfrm>
          <a:off x="954511" y="1508760"/>
          <a:ext cx="12721378" cy="5212080"/>
        </p:xfrm>
        <a:graphic>
          <a:graphicData uri="http://schemas.openxmlformats.org/drawingml/2006/table">
            <a:tbl>
              <a:tblPr firstRow="1" firstCol="1" bandRow="1"/>
              <a:tblGrid>
                <a:gridCol w="1858588">
                  <a:extLst>
                    <a:ext uri="{9D8B030D-6E8A-4147-A177-3AD203B41FA5}">
                      <a16:colId xmlns:a16="http://schemas.microsoft.com/office/drawing/2014/main" val="2473020075"/>
                    </a:ext>
                  </a:extLst>
                </a:gridCol>
                <a:gridCol w="1853538">
                  <a:extLst>
                    <a:ext uri="{9D8B030D-6E8A-4147-A177-3AD203B41FA5}">
                      <a16:colId xmlns:a16="http://schemas.microsoft.com/office/drawing/2014/main" val="2374029017"/>
                    </a:ext>
                  </a:extLst>
                </a:gridCol>
                <a:gridCol w="4504626">
                  <a:extLst>
                    <a:ext uri="{9D8B030D-6E8A-4147-A177-3AD203B41FA5}">
                      <a16:colId xmlns:a16="http://schemas.microsoft.com/office/drawing/2014/main" val="404541782"/>
                    </a:ext>
                  </a:extLst>
                </a:gridCol>
                <a:gridCol w="4504626">
                  <a:extLst>
                    <a:ext uri="{9D8B030D-6E8A-4147-A177-3AD203B41FA5}">
                      <a16:colId xmlns:a16="http://schemas.microsoft.com/office/drawing/2014/main" val="794219034"/>
                    </a:ext>
                  </a:extLst>
                </a:gridCol>
              </a:tblGrid>
              <a:tr h="176902">
                <a:tc>
                  <a:txBody>
                    <a:bodyPr/>
                    <a:lstStyle/>
                    <a:p>
                      <a:pPr marL="0" marR="0">
                        <a:lnSpc>
                          <a:spcPct val="100000"/>
                        </a:lnSpc>
                        <a:spcAft>
                          <a:spcPts val="800"/>
                        </a:spcAft>
                        <a:buNone/>
                      </a:pPr>
                      <a:r>
                        <a:rPr lang="en-US" sz="1800" b="1">
                          <a:effectLst/>
                          <a:latin typeface="Times New Roman" panose="02020603050405020304" pitchFamily="18" charset="0"/>
                          <a:ea typeface="Times New Roman" panose="02020603050405020304" pitchFamily="18" charset="0"/>
                        </a:rPr>
                        <a:t>Year</a:t>
                      </a:r>
                      <a:endParaRPr lang="en-US" sz="1800">
                        <a:effectLst/>
                        <a:latin typeface="Times New Roman" panose="02020603050405020304" pitchFamily="18" charset="0"/>
                        <a:ea typeface="Times New Roman" panose="02020603050405020304" pitchFamily="18" charset="0"/>
                      </a:endParaRPr>
                    </a:p>
                  </a:txBody>
                  <a:tcPr marL="46954" marR="469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b="1">
                          <a:effectLst/>
                          <a:latin typeface="Times New Roman" panose="02020603050405020304" pitchFamily="18" charset="0"/>
                          <a:ea typeface="Times New Roman" panose="02020603050405020304" pitchFamily="18" charset="0"/>
                        </a:rPr>
                        <a:t>Organization</a:t>
                      </a:r>
                      <a:endParaRPr lang="en-US" sz="1800">
                        <a:effectLst/>
                        <a:latin typeface="Times New Roman" panose="02020603050405020304" pitchFamily="18" charset="0"/>
                        <a:ea typeface="Times New Roman" panose="02020603050405020304" pitchFamily="18" charset="0"/>
                      </a:endParaRPr>
                    </a:p>
                  </a:txBody>
                  <a:tcPr marL="46954" marR="469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b="1" dirty="0">
                          <a:effectLst/>
                          <a:latin typeface="Times New Roman" panose="02020603050405020304" pitchFamily="18" charset="0"/>
                          <a:ea typeface="Times New Roman" panose="02020603050405020304" pitchFamily="18" charset="0"/>
                        </a:rPr>
                        <a:t>Risk Category</a:t>
                      </a:r>
                      <a:endParaRPr lang="en-US" sz="1800" dirty="0">
                        <a:effectLst/>
                        <a:latin typeface="Times New Roman" panose="02020603050405020304" pitchFamily="18" charset="0"/>
                        <a:ea typeface="Times New Roman" panose="02020603050405020304" pitchFamily="18" charset="0"/>
                      </a:endParaRPr>
                    </a:p>
                  </a:txBody>
                  <a:tcPr marL="46954" marR="469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b="1">
                          <a:effectLst/>
                          <a:latin typeface="Times New Roman" panose="02020603050405020304" pitchFamily="18" charset="0"/>
                          <a:ea typeface="Times New Roman" panose="02020603050405020304" pitchFamily="18" charset="0"/>
                        </a:rPr>
                        <a:t>Clinical Criteria</a:t>
                      </a:r>
                      <a:endParaRPr lang="en-US" sz="1800">
                        <a:effectLst/>
                        <a:latin typeface="Times New Roman" panose="02020603050405020304" pitchFamily="18" charset="0"/>
                        <a:ea typeface="Times New Roman" panose="02020603050405020304" pitchFamily="18" charset="0"/>
                      </a:endParaRPr>
                    </a:p>
                  </a:txBody>
                  <a:tcPr marL="46954" marR="469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4338781"/>
                  </a:ext>
                </a:extLst>
              </a:tr>
              <a:tr h="385585">
                <a:tc rowSpan="3">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2011</a:t>
                      </a:r>
                    </a:p>
                  </a:txBody>
                  <a:tcPr marL="46954" marR="469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3">
                  <a:txBody>
                    <a:bodyPr/>
                    <a:lstStyle/>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AHA Scientific Statement</a:t>
                      </a:r>
                    </a:p>
                    <a:p>
                      <a:pPr marL="0" marR="0" algn="ctr">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 </a:t>
                      </a:r>
                    </a:p>
                  </a:txBody>
                  <a:tcPr marL="46954" marR="469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Low risk</a:t>
                      </a:r>
                    </a:p>
                  </a:txBody>
                  <a:tcPr marL="46954" marR="469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Normotensive; no right ventricular dysfunction or myocardial necrosis (elevated troponin)</a:t>
                      </a:r>
                    </a:p>
                  </a:txBody>
                  <a:tcPr marL="46954" marR="469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98753256"/>
                  </a:ext>
                </a:extLst>
              </a:tr>
              <a:tr h="385585">
                <a:tc vMerge="1">
                  <a:txBody>
                    <a:bodyPr/>
                    <a:lstStyle/>
                    <a:p>
                      <a:endParaRPr lang="en-US"/>
                    </a:p>
                  </a:txBody>
                  <a:tcPr/>
                </a:tc>
                <a:tc vMerge="1">
                  <a:txBody>
                    <a:bodyPr/>
                    <a:lstStyle/>
                    <a:p>
                      <a:endParaRPr lang="en-US"/>
                    </a:p>
                  </a:txBody>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Submassive</a:t>
                      </a:r>
                    </a:p>
                  </a:txBody>
                  <a:tcPr marL="46954" marR="469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Systolic BP ≥90 mm Hg and either right ventricular dysfunction or myocardial necrosis </a:t>
                      </a:r>
                    </a:p>
                  </a:txBody>
                  <a:tcPr marL="46954" marR="469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24045260"/>
                  </a:ext>
                </a:extLst>
              </a:tr>
              <a:tr h="385585">
                <a:tc vMerge="1">
                  <a:txBody>
                    <a:bodyPr/>
                    <a:lstStyle/>
                    <a:p>
                      <a:endParaRPr lang="en-US"/>
                    </a:p>
                  </a:txBody>
                  <a:tcPr/>
                </a:tc>
                <a:tc vMerge="1">
                  <a:txBody>
                    <a:bodyPr/>
                    <a:lstStyle/>
                    <a:p>
                      <a:endParaRPr lang="en-US"/>
                    </a:p>
                  </a:txBody>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Massive</a:t>
                      </a:r>
                    </a:p>
                  </a:txBody>
                  <a:tcPr marL="46954" marR="469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Systolic blood pressure &lt;90 mm Hg for &gt;15 minutes or requiring inotropic support</a:t>
                      </a:r>
                    </a:p>
                  </a:txBody>
                  <a:tcPr marL="46954" marR="469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60896808"/>
                  </a:ext>
                </a:extLst>
              </a:tr>
              <a:tr h="594268">
                <a:tc rowSpan="4">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2019</a:t>
                      </a:r>
                    </a:p>
                  </a:txBody>
                  <a:tcPr marL="46954" marR="469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4">
                  <a:txBody>
                    <a:bodyPr/>
                    <a:lstStyle/>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ESC Acute Pulmonary Embolism Risk Scheme</a:t>
                      </a:r>
                    </a:p>
                  </a:txBody>
                  <a:tcPr marL="46954" marR="469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Low risk</a:t>
                      </a:r>
                    </a:p>
                  </a:txBody>
                  <a:tcPr marL="46954" marR="469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85750" marR="0" lvl="0" indent="-285750">
                        <a:lnSpc>
                          <a:spcPct val="100000"/>
                        </a:lnSpc>
                        <a:buFont typeface="Arial" panose="020B0604020202020204" pitchFamily="34" charset="0"/>
                        <a:buChar char="•"/>
                      </a:pPr>
                      <a:r>
                        <a:rPr lang="en-US" sz="1800">
                          <a:effectLst/>
                          <a:latin typeface="Times New Roman" panose="02020603050405020304" pitchFamily="18" charset="0"/>
                          <a:ea typeface="Times New Roman" panose="02020603050405020304" pitchFamily="18" charset="0"/>
                        </a:rPr>
                        <a:t>Nonelevated risk score (eg, PESI class I-II or sPESI=0)</a:t>
                      </a:r>
                    </a:p>
                    <a:p>
                      <a:pPr marL="285750" marR="0" lvl="0" indent="-285750">
                        <a:lnSpc>
                          <a:spcPct val="100000"/>
                        </a:lnSpc>
                        <a:spcAft>
                          <a:spcPts val="800"/>
                        </a:spcAft>
                        <a:buFont typeface="Arial" panose="020B0604020202020204" pitchFamily="34" charset="0"/>
                        <a:buChar char="•"/>
                      </a:pPr>
                      <a:r>
                        <a:rPr lang="en-US" sz="1800">
                          <a:effectLst/>
                          <a:latin typeface="Times New Roman" panose="02020603050405020304" pitchFamily="18" charset="0"/>
                          <a:ea typeface="Times New Roman" panose="02020603050405020304" pitchFamily="18" charset="0"/>
                        </a:rPr>
                        <a:t>Normal right ventricle on imaging</a:t>
                      </a:r>
                    </a:p>
                  </a:txBody>
                  <a:tcPr marL="46954" marR="469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64622705"/>
                  </a:ext>
                </a:extLst>
              </a:tr>
              <a:tr h="802950">
                <a:tc vMerge="1">
                  <a:txBody>
                    <a:bodyPr/>
                    <a:lstStyle/>
                    <a:p>
                      <a:endParaRPr lang="en-US"/>
                    </a:p>
                  </a:txBody>
                  <a:tcPr/>
                </a:tc>
                <a:tc vMerge="1">
                  <a:txBody>
                    <a:bodyPr/>
                    <a:lstStyle/>
                    <a:p>
                      <a:endParaRPr lang="en-US"/>
                    </a:p>
                  </a:txBody>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Intermediate-low risk</a:t>
                      </a:r>
                    </a:p>
                  </a:txBody>
                  <a:tcPr marL="46954" marR="469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85750" marR="0" lvl="0" indent="-285750">
                        <a:lnSpc>
                          <a:spcPct val="100000"/>
                        </a:lnSpc>
                        <a:buFont typeface="Arial" panose="020B0604020202020204" pitchFamily="34" charset="0"/>
                        <a:buChar char="•"/>
                      </a:pPr>
                      <a:r>
                        <a:rPr lang="en-US" sz="1800">
                          <a:effectLst/>
                          <a:latin typeface="Times New Roman" panose="02020603050405020304" pitchFamily="18" charset="0"/>
                          <a:ea typeface="Times New Roman" panose="02020603050405020304" pitchFamily="18" charset="0"/>
                        </a:rPr>
                        <a:t>Elevated risk score (eg, PESI class III-IV or sPESI ≥1)</a:t>
                      </a:r>
                    </a:p>
                    <a:p>
                      <a:pPr marL="285750" marR="0" lvl="0" indent="-285750">
                        <a:lnSpc>
                          <a:spcPct val="100000"/>
                        </a:lnSpc>
                        <a:spcAft>
                          <a:spcPts val="800"/>
                        </a:spcAft>
                        <a:buFont typeface="Arial" panose="020B0604020202020204" pitchFamily="34" charset="0"/>
                        <a:buChar char="•"/>
                      </a:pPr>
                      <a:r>
                        <a:rPr lang="en-US" sz="1800">
                          <a:effectLst/>
                          <a:latin typeface="Times New Roman" panose="02020603050405020304" pitchFamily="18" charset="0"/>
                          <a:ea typeface="Times New Roman" panose="02020603050405020304" pitchFamily="18" charset="0"/>
                        </a:rPr>
                        <a:t>None or 1 positive of either troponin or right ventricular dysfunction on imaging</a:t>
                      </a:r>
                    </a:p>
                  </a:txBody>
                  <a:tcPr marL="46954" marR="469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72790023"/>
                  </a:ext>
                </a:extLst>
              </a:tr>
              <a:tr h="802950">
                <a:tc vMerge="1">
                  <a:txBody>
                    <a:bodyPr/>
                    <a:lstStyle/>
                    <a:p>
                      <a:endParaRPr lang="en-US"/>
                    </a:p>
                  </a:txBody>
                  <a:tcPr/>
                </a:tc>
                <a:tc vMerge="1">
                  <a:txBody>
                    <a:bodyPr/>
                    <a:lstStyle/>
                    <a:p>
                      <a:endParaRPr lang="en-US"/>
                    </a:p>
                  </a:txBody>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Intermediate-high risk</a:t>
                      </a:r>
                    </a:p>
                  </a:txBody>
                  <a:tcPr marL="46954" marR="469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85750" marR="0" lvl="0" indent="-285750">
                        <a:lnSpc>
                          <a:spcPct val="100000"/>
                        </a:lnSpc>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Elevated risk score (</a:t>
                      </a:r>
                      <a:r>
                        <a:rPr lang="en-US" sz="1800" dirty="0" err="1">
                          <a:effectLst/>
                          <a:latin typeface="Times New Roman" panose="02020603050405020304" pitchFamily="18" charset="0"/>
                          <a:ea typeface="Times New Roman" panose="02020603050405020304" pitchFamily="18" charset="0"/>
                        </a:rPr>
                        <a:t>eg</a:t>
                      </a:r>
                      <a:r>
                        <a:rPr lang="en-US" sz="1800" dirty="0">
                          <a:effectLst/>
                          <a:latin typeface="Times New Roman" panose="02020603050405020304" pitchFamily="18" charset="0"/>
                          <a:ea typeface="Times New Roman" panose="02020603050405020304" pitchFamily="18" charset="0"/>
                        </a:rPr>
                        <a:t>, PESI class III-IV or </a:t>
                      </a:r>
                      <a:r>
                        <a:rPr lang="en-US" sz="1800" dirty="0" err="1">
                          <a:effectLst/>
                          <a:latin typeface="Times New Roman" panose="02020603050405020304" pitchFamily="18" charset="0"/>
                          <a:ea typeface="Times New Roman" panose="02020603050405020304" pitchFamily="18" charset="0"/>
                        </a:rPr>
                        <a:t>sPESI</a:t>
                      </a:r>
                      <a:r>
                        <a:rPr lang="en-US" sz="1800" dirty="0">
                          <a:effectLst/>
                          <a:latin typeface="Times New Roman" panose="02020603050405020304" pitchFamily="18" charset="0"/>
                          <a:ea typeface="Times New Roman" panose="02020603050405020304" pitchFamily="18" charset="0"/>
                        </a:rPr>
                        <a:t> ≥1)</a:t>
                      </a:r>
                    </a:p>
                    <a:p>
                      <a:pPr marL="285750" marR="0" lvl="0" indent="-285750">
                        <a:lnSpc>
                          <a:spcPct val="100000"/>
                        </a:lnSpc>
                        <a:spcAft>
                          <a:spcPts val="80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Both positive troponin and right ventricular dysfunction on imaging</a:t>
                      </a:r>
                    </a:p>
                  </a:txBody>
                  <a:tcPr marL="46954" marR="469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95401334"/>
                  </a:ext>
                </a:extLst>
              </a:tr>
              <a:tr h="176902">
                <a:tc vMerge="1">
                  <a:txBody>
                    <a:bodyPr/>
                    <a:lstStyle/>
                    <a:p>
                      <a:endParaRPr lang="en-US"/>
                    </a:p>
                  </a:txBody>
                  <a:tcPr/>
                </a:tc>
                <a:tc vMerge="1">
                  <a:txBody>
                    <a:bodyPr/>
                    <a:lstStyle/>
                    <a:p>
                      <a:endParaRPr lang="en-US"/>
                    </a:p>
                  </a:txBody>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High risk</a:t>
                      </a:r>
                    </a:p>
                  </a:txBody>
                  <a:tcPr marL="46954" marR="469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Hemodynamic instability</a:t>
                      </a:r>
                    </a:p>
                  </a:txBody>
                  <a:tcPr marL="46954" marR="469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21885209"/>
                  </a:ext>
                </a:extLst>
              </a:tr>
            </a:tbl>
          </a:graphicData>
        </a:graphic>
      </p:graphicFrame>
      <p:sp>
        <p:nvSpPr>
          <p:cNvPr id="4" name="TextBox 3">
            <a:extLst>
              <a:ext uri="{FF2B5EF4-FFF2-40B4-BE49-F238E27FC236}">
                <a16:creationId xmlns:a16="http://schemas.microsoft.com/office/drawing/2014/main" id="{62919D4B-D275-2D6F-7B2F-D40589DA2842}"/>
              </a:ext>
            </a:extLst>
          </p:cNvPr>
          <p:cNvSpPr txBox="1"/>
          <p:nvPr/>
        </p:nvSpPr>
        <p:spPr>
          <a:xfrm>
            <a:off x="954510" y="6869093"/>
            <a:ext cx="12721377" cy="461665"/>
          </a:xfrm>
          <a:prstGeom prst="rect">
            <a:avLst/>
          </a:prstGeom>
          <a:noFill/>
        </p:spPr>
        <p:txBody>
          <a:bodyPr wrap="square">
            <a:spAutoFit/>
          </a:bodyPr>
          <a:lstStyle/>
          <a:p>
            <a:r>
              <a:rPr lang="en-US" sz="1200" dirty="0">
                <a:latin typeface="Lub Dub Medium" panose="020B0603030403020204" pitchFamily="34" charset="0"/>
              </a:rPr>
              <a:t>ACC indicates American College of Cardiology; AHA, American Heart Association; BP, blood pressure; ESC, European Society of Cardiology; PESI, Pulmonary Embolism Severity Index; and </a:t>
            </a:r>
            <a:r>
              <a:rPr lang="en-US" sz="1200" dirty="0" err="1">
                <a:latin typeface="Lub Dub Medium" panose="020B0603030403020204" pitchFamily="34" charset="0"/>
              </a:rPr>
              <a:t>sPESI</a:t>
            </a:r>
            <a:r>
              <a:rPr lang="en-US" sz="1200" dirty="0">
                <a:latin typeface="Lub Dub Medium" panose="020B0603030403020204" pitchFamily="34" charset="0"/>
              </a:rPr>
              <a:t>, simplified Pulmonary Embolism Severity Index.</a:t>
            </a:r>
          </a:p>
        </p:txBody>
      </p:sp>
    </p:spTree>
    <p:extLst>
      <p:ext uri="{BB962C8B-B14F-4D97-AF65-F5344CB8AC3E}">
        <p14:creationId xmlns:p14="http://schemas.microsoft.com/office/powerpoint/2010/main" val="28472299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3E2B665-4841-5439-E8A0-B4587CD0C880}"/>
              </a:ext>
            </a:extLst>
          </p:cNvPr>
          <p:cNvGraphicFramePr>
            <a:graphicFrameLocks noGrp="1"/>
          </p:cNvGraphicFramePr>
          <p:nvPr>
            <p:extLst>
              <p:ext uri="{D42A27DB-BD31-4B8C-83A1-F6EECF244321}">
                <p14:modId xmlns:p14="http://schemas.microsoft.com/office/powerpoint/2010/main" val="602275580"/>
              </p:ext>
            </p:extLst>
          </p:nvPr>
        </p:nvGraphicFramePr>
        <p:xfrm>
          <a:off x="954511" y="2880360"/>
          <a:ext cx="12721378" cy="2468880"/>
        </p:xfrm>
        <a:graphic>
          <a:graphicData uri="http://schemas.openxmlformats.org/drawingml/2006/table">
            <a:tbl>
              <a:tblPr firstRow="1" firstCol="1" bandRow="1"/>
              <a:tblGrid>
                <a:gridCol w="1858588">
                  <a:extLst>
                    <a:ext uri="{9D8B030D-6E8A-4147-A177-3AD203B41FA5}">
                      <a16:colId xmlns:a16="http://schemas.microsoft.com/office/drawing/2014/main" val="982452734"/>
                    </a:ext>
                  </a:extLst>
                </a:gridCol>
                <a:gridCol w="1853538">
                  <a:extLst>
                    <a:ext uri="{9D8B030D-6E8A-4147-A177-3AD203B41FA5}">
                      <a16:colId xmlns:a16="http://schemas.microsoft.com/office/drawing/2014/main" val="4000373277"/>
                    </a:ext>
                  </a:extLst>
                </a:gridCol>
                <a:gridCol w="4504626">
                  <a:extLst>
                    <a:ext uri="{9D8B030D-6E8A-4147-A177-3AD203B41FA5}">
                      <a16:colId xmlns:a16="http://schemas.microsoft.com/office/drawing/2014/main" val="2193047660"/>
                    </a:ext>
                  </a:extLst>
                </a:gridCol>
                <a:gridCol w="4504626">
                  <a:extLst>
                    <a:ext uri="{9D8B030D-6E8A-4147-A177-3AD203B41FA5}">
                      <a16:colId xmlns:a16="http://schemas.microsoft.com/office/drawing/2014/main" val="4285406270"/>
                    </a:ext>
                  </a:extLst>
                </a:gridCol>
              </a:tblGrid>
              <a:tr h="176902">
                <a:tc rowSpan="5">
                  <a:txBody>
                    <a:bodyPr/>
                    <a:lstStyle/>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2026</a:t>
                      </a:r>
                    </a:p>
                  </a:txBody>
                  <a:tcPr marL="46954" marR="469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5">
                  <a:txBody>
                    <a:bodyPr/>
                    <a:lstStyle/>
                    <a:p>
                      <a:pPr marL="0" marR="0">
                        <a:lnSpc>
                          <a:spcPct val="100000"/>
                        </a:lnSpc>
                        <a:spcAft>
                          <a:spcPts val="800"/>
                        </a:spcAft>
                        <a:buNone/>
                      </a:pPr>
                      <a:r>
                        <a:rPr lang="it-IT" sz="1800">
                          <a:effectLst/>
                          <a:latin typeface="Times New Roman" panose="02020603050405020304" pitchFamily="18" charset="0"/>
                          <a:ea typeface="Times New Roman" panose="02020603050405020304" pitchFamily="18" charset="0"/>
                        </a:rPr>
                        <a:t>AHA/ACC Acute PE Clinical Categories</a:t>
                      </a:r>
                      <a:endParaRPr lang="en-US" sz="1800">
                        <a:effectLst/>
                        <a:latin typeface="Times New Roman" panose="02020603050405020304" pitchFamily="18" charset="0"/>
                        <a:ea typeface="Times New Roman" panose="02020603050405020304" pitchFamily="18" charset="0"/>
                      </a:endParaRPr>
                    </a:p>
                  </a:txBody>
                  <a:tcPr marL="46954" marR="469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A</a:t>
                      </a:r>
                    </a:p>
                  </a:txBody>
                  <a:tcPr marL="46954" marR="469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Subclinical – incidental and asymptomatic PE </a:t>
                      </a:r>
                    </a:p>
                  </a:txBody>
                  <a:tcPr marL="46954" marR="469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96461761"/>
                  </a:ext>
                </a:extLst>
              </a:tr>
              <a:tr h="385585">
                <a:tc vMerge="1">
                  <a:txBody>
                    <a:bodyPr/>
                    <a:lstStyle/>
                    <a:p>
                      <a:endParaRPr lang="en-US"/>
                    </a:p>
                  </a:txBody>
                  <a:tcPr/>
                </a:tc>
                <a:tc vMerge="1">
                  <a:txBody>
                    <a:bodyPr/>
                    <a:lstStyle/>
                    <a:p>
                      <a:endParaRPr lang="en-US"/>
                    </a:p>
                  </a:txBody>
                  <a:tcPr/>
                </a:tc>
                <a:tc>
                  <a:txBody>
                    <a:bodyPr/>
                    <a:lstStyle/>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B</a:t>
                      </a:r>
                    </a:p>
                  </a:txBody>
                  <a:tcPr marL="46954" marR="469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Symptomatic PE with low clinical severity score (eg, PESI class I-II, sPESI=0, Hestia=0)</a:t>
                      </a:r>
                    </a:p>
                  </a:txBody>
                  <a:tcPr marL="46954" marR="469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37670882"/>
                  </a:ext>
                </a:extLst>
              </a:tr>
              <a:tr h="385585">
                <a:tc vMerge="1">
                  <a:txBody>
                    <a:bodyPr/>
                    <a:lstStyle/>
                    <a:p>
                      <a:endParaRPr lang="en-US"/>
                    </a:p>
                  </a:txBody>
                  <a:tcPr/>
                </a:tc>
                <a:tc vMerge="1">
                  <a:txBody>
                    <a:bodyPr/>
                    <a:lstStyle/>
                    <a:p>
                      <a:endParaRPr lang="en-US"/>
                    </a:p>
                  </a:txBody>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C</a:t>
                      </a:r>
                    </a:p>
                  </a:txBody>
                  <a:tcPr marL="46954" marR="469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Symptomatic PE with elevated clinical severity score (eg, PESI class III-V, sPESI ≥1, Hestia ≥1)</a:t>
                      </a:r>
                    </a:p>
                  </a:txBody>
                  <a:tcPr marL="46954" marR="469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37755309"/>
                  </a:ext>
                </a:extLst>
              </a:tr>
              <a:tr h="385585">
                <a:tc vMerge="1">
                  <a:txBody>
                    <a:bodyPr/>
                    <a:lstStyle/>
                    <a:p>
                      <a:endParaRPr lang="en-US"/>
                    </a:p>
                  </a:txBody>
                  <a:tcPr/>
                </a:tc>
                <a:tc vMerge="1">
                  <a:txBody>
                    <a:bodyPr/>
                    <a:lstStyle/>
                    <a:p>
                      <a:endParaRPr lang="en-US"/>
                    </a:p>
                  </a:txBody>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D</a:t>
                      </a:r>
                    </a:p>
                  </a:txBody>
                  <a:tcPr marL="46954" marR="469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Incipient cardiopulmonary failure (</a:t>
                      </a:r>
                      <a:r>
                        <a:rPr lang="en-US" sz="1800" dirty="0" err="1">
                          <a:effectLst/>
                          <a:latin typeface="Times New Roman" panose="02020603050405020304" pitchFamily="18" charset="0"/>
                          <a:ea typeface="Times New Roman" panose="02020603050405020304" pitchFamily="18" charset="0"/>
                        </a:rPr>
                        <a:t>eg</a:t>
                      </a:r>
                      <a:r>
                        <a:rPr lang="en-US" sz="1800" dirty="0">
                          <a:effectLst/>
                          <a:latin typeface="Times New Roman" panose="02020603050405020304" pitchFamily="18" charset="0"/>
                          <a:ea typeface="Times New Roman" panose="02020603050405020304" pitchFamily="18" charset="0"/>
                        </a:rPr>
                        <a:t>, normotensive shock)</a:t>
                      </a:r>
                    </a:p>
                  </a:txBody>
                  <a:tcPr marL="46954" marR="469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9364244"/>
                  </a:ext>
                </a:extLst>
              </a:tr>
              <a:tr h="176902">
                <a:tc vMerge="1">
                  <a:txBody>
                    <a:bodyPr/>
                    <a:lstStyle/>
                    <a:p>
                      <a:endParaRPr lang="en-US"/>
                    </a:p>
                  </a:txBody>
                  <a:tcPr/>
                </a:tc>
                <a:tc vMerge="1">
                  <a:txBody>
                    <a:bodyPr/>
                    <a:lstStyle/>
                    <a:p>
                      <a:endParaRPr lang="en-US"/>
                    </a:p>
                  </a:txBody>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E</a:t>
                      </a:r>
                    </a:p>
                  </a:txBody>
                  <a:tcPr marL="46954" marR="469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Cardiopulmonary failure </a:t>
                      </a:r>
                    </a:p>
                  </a:txBody>
                  <a:tcPr marL="46954" marR="469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91856482"/>
                  </a:ext>
                </a:extLst>
              </a:tr>
            </a:tbl>
          </a:graphicData>
        </a:graphic>
      </p:graphicFrame>
      <p:sp>
        <p:nvSpPr>
          <p:cNvPr id="3" name="TextBox 2">
            <a:extLst>
              <a:ext uri="{FF2B5EF4-FFF2-40B4-BE49-F238E27FC236}">
                <a16:creationId xmlns:a16="http://schemas.microsoft.com/office/drawing/2014/main" id="{F3FC1BBB-98ED-926C-F2EB-AEA557C78234}"/>
              </a:ext>
            </a:extLst>
          </p:cNvPr>
          <p:cNvSpPr txBox="1"/>
          <p:nvPr/>
        </p:nvSpPr>
        <p:spPr>
          <a:xfrm>
            <a:off x="4095750" y="1524000"/>
            <a:ext cx="6438900" cy="954107"/>
          </a:xfrm>
          <a:prstGeom prst="rect">
            <a:avLst/>
          </a:prstGeom>
          <a:noFill/>
        </p:spPr>
        <p:txBody>
          <a:bodyPr wrap="square">
            <a:spAutoFit/>
          </a:bodyPr>
          <a:lstStyle/>
          <a:p>
            <a:r>
              <a:rPr lang="en-US" sz="2800" dirty="0">
                <a:latin typeface="Lub Dub Medium" panose="020B0603030403020204" pitchFamily="34" charset="0"/>
              </a:rPr>
              <a:t>Table 5. Progression of Acute PE Risk Categorization Schemas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sp>
        <p:nvSpPr>
          <p:cNvPr id="5" name="TextBox 4">
            <a:extLst>
              <a:ext uri="{FF2B5EF4-FFF2-40B4-BE49-F238E27FC236}">
                <a16:creationId xmlns:a16="http://schemas.microsoft.com/office/drawing/2014/main" id="{8C3D05F8-0598-4AF3-EA43-1446BEA5D5C9}"/>
              </a:ext>
            </a:extLst>
          </p:cNvPr>
          <p:cNvSpPr txBox="1"/>
          <p:nvPr/>
        </p:nvSpPr>
        <p:spPr>
          <a:xfrm>
            <a:off x="2638425" y="5867400"/>
            <a:ext cx="9353550" cy="461665"/>
          </a:xfrm>
          <a:prstGeom prst="rect">
            <a:avLst/>
          </a:prstGeom>
          <a:noFill/>
        </p:spPr>
        <p:txBody>
          <a:bodyPr wrap="square">
            <a:spAutoFit/>
          </a:bodyPr>
          <a:lstStyle/>
          <a:p>
            <a:r>
              <a:rPr lang="en-US" sz="1200" dirty="0">
                <a:latin typeface="Lub Dub Medium" panose="020B0603030403020204" pitchFamily="34" charset="0"/>
              </a:rPr>
              <a:t>ACC indicates American College of Cardiology; AHA, American Heart Association; BP, blood pressure; ESC, European Society of Cardiology; PESI, Pulmonary Embolism Severity Index; and </a:t>
            </a:r>
            <a:r>
              <a:rPr lang="en-US" sz="1200" dirty="0" err="1">
                <a:latin typeface="Lub Dub Medium" panose="020B0603030403020204" pitchFamily="34" charset="0"/>
              </a:rPr>
              <a:t>sPESI</a:t>
            </a:r>
            <a:r>
              <a:rPr lang="en-US" sz="1200" dirty="0">
                <a:latin typeface="Lub Dub Medium" panose="020B0603030403020204" pitchFamily="34" charset="0"/>
              </a:rPr>
              <a:t>, simplified Pulmonary Embolism Severity Index.</a:t>
            </a:r>
          </a:p>
        </p:txBody>
      </p:sp>
    </p:spTree>
    <p:extLst>
      <p:ext uri="{BB962C8B-B14F-4D97-AF65-F5344CB8AC3E}">
        <p14:creationId xmlns:p14="http://schemas.microsoft.com/office/powerpoint/2010/main" val="346014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3</a:t>
            </a:fld>
            <a:endParaRPr lang="en-US" dirty="0"/>
          </a:p>
        </p:txBody>
      </p:sp>
      <p:sp>
        <p:nvSpPr>
          <p:cNvPr id="2" name="Title 5">
            <a:extLst>
              <a:ext uri="{FF2B5EF4-FFF2-40B4-BE49-F238E27FC236}">
                <a16:creationId xmlns:a16="http://schemas.microsoft.com/office/drawing/2014/main" id="{6233E1CD-78EF-140A-6809-CB1E21913150}"/>
              </a:ext>
            </a:extLst>
          </p:cNvPr>
          <p:cNvSpPr>
            <a:spLocks noGrp="1"/>
          </p:cNvSpPr>
          <p:nvPr/>
        </p:nvSpPr>
        <p:spPr>
          <a:xfrm>
            <a:off x="2228850" y="40323"/>
            <a:ext cx="10172700" cy="9143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4400" dirty="0">
                <a:latin typeface="Lub Dub Heavy" panose="020B0903030403020204" pitchFamily="34" charset="0"/>
              </a:rPr>
              <a:t>2026 Writing Committee Members*</a:t>
            </a:r>
          </a:p>
        </p:txBody>
      </p:sp>
      <p:sp>
        <p:nvSpPr>
          <p:cNvPr id="4" name="TextBox 3">
            <a:extLst>
              <a:ext uri="{FF2B5EF4-FFF2-40B4-BE49-F238E27FC236}">
                <a16:creationId xmlns:a16="http://schemas.microsoft.com/office/drawing/2014/main" id="{9383B487-A94D-B07C-2031-1E5DBE26E2A7}"/>
              </a:ext>
            </a:extLst>
          </p:cNvPr>
          <p:cNvSpPr txBox="1"/>
          <p:nvPr/>
        </p:nvSpPr>
        <p:spPr>
          <a:xfrm>
            <a:off x="3314700" y="954722"/>
            <a:ext cx="8001000" cy="1477328"/>
          </a:xfrm>
          <a:prstGeom prst="rect">
            <a:avLst/>
          </a:prstGeom>
          <a:noFill/>
        </p:spPr>
        <p:txBody>
          <a:bodyPr wrap="square">
            <a:spAutoFit/>
          </a:bodyPr>
          <a:lstStyle/>
          <a:p>
            <a:r>
              <a:rPr lang="en-US" dirty="0">
                <a:latin typeface="Lub Dub Medium" panose="020B0603030403020204" pitchFamily="34" charset="0"/>
              </a:rPr>
              <a:t>Mark A. Creager, MD, FACC, FAHA, MSVM, </a:t>
            </a:r>
            <a:r>
              <a:rPr lang="en-US" i="1" dirty="0">
                <a:latin typeface="Lub Dub Medium" panose="020B0603030403020204" pitchFamily="34" charset="0"/>
              </a:rPr>
              <a:t>Chair</a:t>
            </a:r>
          </a:p>
          <a:p>
            <a:r>
              <a:rPr lang="en-US" dirty="0">
                <a:latin typeface="Lub Dub Medium" panose="020B0603030403020204" pitchFamily="34" charset="0"/>
              </a:rPr>
              <a:t>Geoffrey D. Barnes, MD, MSc, FACC, FAHA, FSVM, </a:t>
            </a:r>
            <a:r>
              <a:rPr lang="en-US" i="1" dirty="0">
                <a:latin typeface="Lub Dub Medium" panose="020B0603030403020204" pitchFamily="34" charset="0"/>
              </a:rPr>
              <a:t>Co-Vice-Chair</a:t>
            </a:r>
          </a:p>
          <a:p>
            <a:r>
              <a:rPr lang="en-US" dirty="0">
                <a:latin typeface="Lub Dub Medium" panose="020B0603030403020204" pitchFamily="34" charset="0"/>
              </a:rPr>
              <a:t>Jay Giri, MD, MPH, FACC, FAHA, FSCAI, </a:t>
            </a:r>
            <a:r>
              <a:rPr lang="en-US" i="1" dirty="0">
                <a:latin typeface="Lub Dub Medium" panose="020B0603030403020204" pitchFamily="34" charset="0"/>
              </a:rPr>
              <a:t>Co-Vice-Chair</a:t>
            </a:r>
          </a:p>
          <a:p>
            <a:r>
              <a:rPr lang="en-US" dirty="0">
                <a:latin typeface="Lub Dub Medium" panose="020B0603030403020204" pitchFamily="34" charset="0"/>
              </a:rPr>
              <a:t>Debabrata Mukherjee, MD, MS, FACC, FAHA, FSVM, MSCAI, </a:t>
            </a:r>
            <a:r>
              <a:rPr lang="en-US" i="1" dirty="0">
                <a:latin typeface="Lub Dub Medium" panose="020B0603030403020204" pitchFamily="34" charset="0"/>
              </a:rPr>
              <a:t>JC Liaison</a:t>
            </a:r>
            <a:r>
              <a:rPr lang="en-US" dirty="0">
                <a:latin typeface="Lub Dub Medium" panose="020B0603030403020204" pitchFamily="34" charset="0"/>
              </a:rPr>
              <a:t>† </a:t>
            </a:r>
          </a:p>
          <a:p>
            <a:r>
              <a:rPr lang="en-US" dirty="0">
                <a:latin typeface="Lub Dub Medium" panose="020B0603030403020204" pitchFamily="34" charset="0"/>
              </a:rPr>
              <a:t>William Schuyler Jones, MD, FACC, </a:t>
            </a:r>
            <a:r>
              <a:rPr lang="en-US" i="1" dirty="0">
                <a:latin typeface="Lub Dub Medium" panose="020B0603030403020204" pitchFamily="34" charset="0"/>
              </a:rPr>
              <a:t>JC Liaison</a:t>
            </a:r>
            <a:r>
              <a:rPr lang="en-US" dirty="0">
                <a:latin typeface="Lub Dub Medium" panose="020B0603030403020204" pitchFamily="34" charset="0"/>
              </a:rPr>
              <a:t>† </a:t>
            </a:r>
          </a:p>
        </p:txBody>
      </p:sp>
      <p:sp>
        <p:nvSpPr>
          <p:cNvPr id="8" name="TextBox 7">
            <a:extLst>
              <a:ext uri="{FF2B5EF4-FFF2-40B4-BE49-F238E27FC236}">
                <a16:creationId xmlns:a16="http://schemas.microsoft.com/office/drawing/2014/main" id="{EE8F0075-0E15-33EE-C8EC-4CC0F0D36DFB}"/>
              </a:ext>
            </a:extLst>
          </p:cNvPr>
          <p:cNvSpPr txBox="1"/>
          <p:nvPr/>
        </p:nvSpPr>
        <p:spPr>
          <a:xfrm>
            <a:off x="1676400" y="2494319"/>
            <a:ext cx="5638800" cy="4031873"/>
          </a:xfrm>
          <a:prstGeom prst="rect">
            <a:avLst/>
          </a:prstGeom>
          <a:noFill/>
        </p:spPr>
        <p:txBody>
          <a:bodyPr wrap="square">
            <a:spAutoFit/>
          </a:bodyPr>
          <a:lstStyle/>
          <a:p>
            <a:r>
              <a:rPr lang="en-US" sz="1600" dirty="0">
                <a:latin typeface="Lub Dub Medium" panose="020B0603030403020204" pitchFamily="34" charset="0"/>
              </a:rPr>
              <a:t>Allison E. Burnett, PharmD, </a:t>
            </a:r>
            <a:r>
              <a:rPr lang="en-US" sz="1600" dirty="0" err="1">
                <a:latin typeface="Lub Dub Medium" panose="020B0603030403020204" pitchFamily="34" charset="0"/>
              </a:rPr>
              <a:t>PhC</a:t>
            </a:r>
            <a:r>
              <a:rPr lang="en-US" sz="1600" dirty="0">
                <a:latin typeface="Lub Dub Medium" panose="020B0603030403020204" pitchFamily="34" charset="0"/>
              </a:rPr>
              <a:t>, CACP‡</a:t>
            </a:r>
          </a:p>
          <a:p>
            <a:r>
              <a:rPr lang="it-IT" sz="1600" dirty="0">
                <a:latin typeface="Lub Dub Medium" panose="020B0603030403020204" pitchFamily="34" charset="0"/>
              </a:rPr>
              <a:t>Teresa Carman, MD, RPVI, MSVM</a:t>
            </a:r>
          </a:p>
          <a:p>
            <a:r>
              <a:rPr lang="en-US" sz="1600" dirty="0">
                <a:latin typeface="Lub Dub Medium" panose="020B0603030403020204" pitchFamily="34" charset="0"/>
              </a:rPr>
              <a:t>Ana I. Casanegra, MD, MS, FAHA, FSVM</a:t>
            </a:r>
          </a:p>
          <a:p>
            <a:r>
              <a:rPr lang="it-IT" sz="1600" dirty="0">
                <a:latin typeface="Lub Dub Medium" panose="020B0603030403020204" pitchFamily="34" charset="0"/>
              </a:rPr>
              <a:t>Lana A. Castellucci, MD, MSc</a:t>
            </a:r>
          </a:p>
          <a:p>
            <a:r>
              <a:rPr lang="en-US" sz="1600" dirty="0">
                <a:latin typeface="Lub Dub Medium" panose="020B0603030403020204" pitchFamily="34" charset="0"/>
              </a:rPr>
              <a:t>Sherrell M. Clark§</a:t>
            </a:r>
          </a:p>
          <a:p>
            <a:r>
              <a:rPr lang="en-US" sz="1600" dirty="0">
                <a:latin typeface="Lub Dub Medium" panose="020B0603030403020204" pitchFamily="34" charset="0"/>
              </a:rPr>
              <a:t>Mary Cushman, MD, MSc, FAHA</a:t>
            </a:r>
          </a:p>
          <a:p>
            <a:r>
              <a:rPr lang="en-US" sz="1600" dirty="0">
                <a:latin typeface="Lub Dub Medium" panose="020B0603030403020204" pitchFamily="34" charset="0"/>
              </a:rPr>
              <a:t>Kerstin de Wit, MBChB, MSc, MD, MRCP, FRCEM, FRCPC</a:t>
            </a:r>
          </a:p>
          <a:p>
            <a:r>
              <a:rPr lang="en-US" sz="1600" dirty="0">
                <a:latin typeface="Lub Dub Medium" panose="020B0603030403020204" pitchFamily="34" charset="0"/>
              </a:rPr>
              <a:t>Jennifer M. Eaves, DNP, MSN, RN</a:t>
            </a:r>
          </a:p>
          <a:p>
            <a:r>
              <a:rPr lang="en-US" sz="1600" dirty="0">
                <a:latin typeface="Lub Dub Medium" panose="020B0603030403020204" pitchFamily="34" charset="0"/>
              </a:rPr>
              <a:t>Margaret C. Fang, MD, MPH║</a:t>
            </a:r>
          </a:p>
          <a:p>
            <a:r>
              <a:rPr lang="en-US" sz="1600" dirty="0">
                <a:latin typeface="Lub Dub Medium" panose="020B0603030403020204" pitchFamily="34" charset="0"/>
              </a:rPr>
              <a:t>Joshua B. Goldberg, MD</a:t>
            </a:r>
          </a:p>
          <a:p>
            <a:r>
              <a:rPr lang="fi-FI" sz="1600" dirty="0">
                <a:latin typeface="Lub Dub Medium" panose="020B0603030403020204" pitchFamily="34" charset="0"/>
              </a:rPr>
              <a:t>Stanislav Henkin, MD, FACC, FAHA</a:t>
            </a:r>
          </a:p>
          <a:p>
            <a:r>
              <a:rPr lang="fi-FI" sz="1600" dirty="0">
                <a:latin typeface="Lub Dub Medium" panose="020B0603030403020204" pitchFamily="34" charset="0"/>
              </a:rPr>
              <a:t>Hillary Johnston-Cox, MD, FACC</a:t>
            </a:r>
          </a:p>
          <a:p>
            <a:r>
              <a:rPr lang="fi-FI" sz="1600" dirty="0">
                <a:latin typeface="Lub Dub Medium" panose="020B0603030403020204" pitchFamily="34" charset="0"/>
              </a:rPr>
              <a:t>Sabeeda Kadavath, MD, FACC ¶</a:t>
            </a:r>
          </a:p>
          <a:p>
            <a:r>
              <a:rPr lang="sv-SE" sz="1600" dirty="0">
                <a:latin typeface="Lub Dub Medium" panose="020B0603030403020204" pitchFamily="34" charset="0"/>
              </a:rPr>
              <a:t>Daniella Kadian-Dodov, MD, FACC, FAHA, FSVM</a:t>
            </a:r>
            <a:endParaRPr lang="fi-FI" sz="1600" dirty="0">
              <a:latin typeface="Lub Dub Medium" panose="020B0603030403020204" pitchFamily="34" charset="0"/>
            </a:endParaRPr>
          </a:p>
          <a:p>
            <a:r>
              <a:rPr lang="en-US" sz="1600" dirty="0">
                <a:latin typeface="Lub Dub Medium" panose="020B0603030403020204" pitchFamily="34" charset="0"/>
              </a:rPr>
              <a:t>William Brent Keeling, MD, FACC</a:t>
            </a:r>
            <a:endParaRPr lang="fi-FI" sz="1600" dirty="0">
              <a:latin typeface="Lub Dub Medium" panose="020B0603030403020204" pitchFamily="34" charset="0"/>
            </a:endParaRPr>
          </a:p>
          <a:p>
            <a:r>
              <a:rPr lang="fi-FI" sz="1600" dirty="0">
                <a:latin typeface="Lub Dub Medium" panose="020B0603030403020204" pitchFamily="34" charset="0"/>
              </a:rPr>
              <a:t>Andrew J.P. Klein, MD, FACC, FSCAI#</a:t>
            </a:r>
          </a:p>
        </p:txBody>
      </p:sp>
      <p:sp>
        <p:nvSpPr>
          <p:cNvPr id="10" name="TextBox 9">
            <a:extLst>
              <a:ext uri="{FF2B5EF4-FFF2-40B4-BE49-F238E27FC236}">
                <a16:creationId xmlns:a16="http://schemas.microsoft.com/office/drawing/2014/main" id="{3461B54F-2AAE-9796-F738-228C99FD4A99}"/>
              </a:ext>
            </a:extLst>
          </p:cNvPr>
          <p:cNvSpPr txBox="1"/>
          <p:nvPr/>
        </p:nvSpPr>
        <p:spPr>
          <a:xfrm>
            <a:off x="7315200" y="2494319"/>
            <a:ext cx="6019800" cy="3785652"/>
          </a:xfrm>
          <a:prstGeom prst="rect">
            <a:avLst/>
          </a:prstGeom>
          <a:noFill/>
        </p:spPr>
        <p:txBody>
          <a:bodyPr wrap="square">
            <a:spAutoFit/>
          </a:bodyPr>
          <a:lstStyle/>
          <a:p>
            <a:r>
              <a:rPr lang="en-US" sz="1600" dirty="0">
                <a:latin typeface="Lub Dub Medium" panose="020B0603030403020204" pitchFamily="34" charset="0"/>
              </a:rPr>
              <a:t>Jun Li, MD</a:t>
            </a:r>
          </a:p>
          <a:p>
            <a:r>
              <a:rPr lang="it-IT" sz="1600" dirty="0">
                <a:latin typeface="Lub Dub Medium" panose="020B0603030403020204" pitchFamily="34" charset="0"/>
              </a:rPr>
              <a:t>Michael C. McDaniel, MD, FACC, FSCAI </a:t>
            </a:r>
          </a:p>
          <a:p>
            <a:r>
              <a:rPr lang="en-US" sz="1600" dirty="0">
                <a:latin typeface="Lub Dub Medium" panose="020B0603030403020204" pitchFamily="34" charset="0"/>
              </a:rPr>
              <a:t>Lisa K </a:t>
            </a:r>
            <a:r>
              <a:rPr lang="en-US" sz="1600" dirty="0" err="1">
                <a:latin typeface="Lub Dub Medium" panose="020B0603030403020204" pitchFamily="34" charset="0"/>
              </a:rPr>
              <a:t>Moores</a:t>
            </a:r>
            <a:r>
              <a:rPr lang="en-US" sz="1600" dirty="0">
                <a:latin typeface="Lub Dub Medium" panose="020B0603030403020204" pitchFamily="34" charset="0"/>
              </a:rPr>
              <a:t>, MD, FCCP, FRCP**</a:t>
            </a:r>
          </a:p>
          <a:p>
            <a:r>
              <a:rPr lang="it-IT" sz="1600" dirty="0">
                <a:latin typeface="Lub Dub Medium" panose="020B0603030403020204" pitchFamily="34" charset="0"/>
              </a:rPr>
              <a:t>Gregory Piazza, MD, MS, FACC, FAHA</a:t>
            </a:r>
          </a:p>
          <a:p>
            <a:r>
              <a:rPr lang="en-US" sz="1600" dirty="0">
                <a:latin typeface="Lub Dub Medium" panose="020B0603030403020204" pitchFamily="34" charset="0"/>
              </a:rPr>
              <a:t>Karen S Prenger, MS, APRN-CNS, CV-BC, CPHQ, CCNS††</a:t>
            </a:r>
          </a:p>
          <a:p>
            <a:r>
              <a:rPr lang="en-US" sz="1600" dirty="0">
                <a:latin typeface="Lub Dub Medium" panose="020B0603030403020204" pitchFamily="34" charset="0"/>
              </a:rPr>
              <a:t>Steven C. Pugliese, MD</a:t>
            </a:r>
          </a:p>
          <a:p>
            <a:r>
              <a:rPr lang="en-US" sz="1600" dirty="0">
                <a:latin typeface="Lub Dub Medium" panose="020B0603030403020204" pitchFamily="34" charset="0"/>
              </a:rPr>
              <a:t>Mona Ranade, MD‡‡</a:t>
            </a:r>
          </a:p>
          <a:p>
            <a:r>
              <a:rPr lang="fr-FR" sz="1600" dirty="0">
                <a:latin typeface="Lub Dub Medium" panose="020B0603030403020204" pitchFamily="34" charset="0"/>
              </a:rPr>
              <a:t>Rachel P. Rosovsky, MD, MPH</a:t>
            </a:r>
          </a:p>
          <a:p>
            <a:r>
              <a:rPr lang="en-US" sz="1600" dirty="0">
                <a:latin typeface="Lub Dub Medium" panose="020B0603030403020204" pitchFamily="34" charset="0"/>
              </a:rPr>
              <a:t>Farla Russo§</a:t>
            </a:r>
          </a:p>
          <a:p>
            <a:r>
              <a:rPr lang="en-US" sz="1600" dirty="0">
                <a:latin typeface="Lub Dub Medium" panose="020B0603030403020204" pitchFamily="34" charset="0"/>
              </a:rPr>
              <a:t>Eric A. Secemsky, MD, MSc, RPVI, FACC, FAHA, FSCAI, FSVM</a:t>
            </a:r>
          </a:p>
          <a:p>
            <a:r>
              <a:rPr lang="en-US" sz="1600" dirty="0">
                <a:latin typeface="Lub Dub Medium" panose="020B0603030403020204" pitchFamily="34" charset="0"/>
              </a:rPr>
              <a:t>Akhilesh K. Sista, MD, FAHA, FSIR</a:t>
            </a:r>
          </a:p>
          <a:p>
            <a:r>
              <a:rPr lang="en-US" sz="1600" dirty="0">
                <a:latin typeface="Lub Dub Medium" panose="020B0603030403020204" pitchFamily="34" charset="0"/>
              </a:rPr>
              <a:t>Leben Tefera, MD, FACC</a:t>
            </a:r>
          </a:p>
          <a:p>
            <a:r>
              <a:rPr lang="en-US" sz="1600" dirty="0">
                <a:latin typeface="Lub Dub Medium" panose="020B0603030403020204" pitchFamily="34" charset="0"/>
              </a:rPr>
              <a:t>Ido Weinberg, MD, FACC, FSVM§§</a:t>
            </a:r>
          </a:p>
          <a:p>
            <a:r>
              <a:rPr lang="de-DE" sz="1600" dirty="0">
                <a:latin typeface="Lub Dub Medium" panose="020B0603030403020204" pitchFamily="34" charset="0"/>
              </a:rPr>
              <a:t>Lauren M. Westafer, DO, MPH, MS║║</a:t>
            </a:r>
          </a:p>
          <a:p>
            <a:r>
              <a:rPr lang="en-US" sz="1600" dirty="0">
                <a:latin typeface="Lub Dub Medium" panose="020B0603030403020204" pitchFamily="34" charset="0"/>
              </a:rPr>
              <a:t>Michael N. Young, MD, RPVI, FACC, FSCAI</a:t>
            </a:r>
          </a:p>
        </p:txBody>
      </p:sp>
      <p:sp>
        <p:nvSpPr>
          <p:cNvPr id="12" name="TextBox 11">
            <a:extLst>
              <a:ext uri="{FF2B5EF4-FFF2-40B4-BE49-F238E27FC236}">
                <a16:creationId xmlns:a16="http://schemas.microsoft.com/office/drawing/2014/main" id="{B6E3B33F-F563-AFE6-86FD-516F1A048B03}"/>
              </a:ext>
            </a:extLst>
          </p:cNvPr>
          <p:cNvSpPr txBox="1"/>
          <p:nvPr/>
        </p:nvSpPr>
        <p:spPr>
          <a:xfrm>
            <a:off x="185738" y="6588462"/>
            <a:ext cx="14444662" cy="1015663"/>
          </a:xfrm>
          <a:prstGeom prst="rect">
            <a:avLst/>
          </a:prstGeom>
          <a:noFill/>
        </p:spPr>
        <p:txBody>
          <a:bodyPr wrap="square">
            <a:spAutoFit/>
          </a:bodyPr>
          <a:lstStyle/>
          <a:p>
            <a:r>
              <a:rPr lang="en-US" sz="1200" dirty="0">
                <a:latin typeface="Lub Dub Medium" panose="020B0603030403020204" pitchFamily="34" charset="0"/>
              </a:rPr>
              <a:t>*Writing committee members are required to recuse themselves from voting on sections to which their specific relationships with industry and other entities may apply; see Appendix 1 for recusal information. †ACC/AHA Joint Committee on Clinical Practice Guidelines liaison. ‡American College of Clinical Pharmacy representative. §AHA Patient representative. ║ Society of Hospital Medicine representative. ¶AHA/ACC Joint Committee on Performance Measures liaison. #Society for Cardiovascular Angiography and Interventions representative. **American College of Chest Physicians representative. ††Society of Vascular Nursing representative. ‡‡Society of Interventional Radiology representative. §§Society of Vascular Medicine representative. ║║American College of Emergency Physicians representative. ¶¶Former ACC/AHA Joint Committee on Clinical Practice Guidelines member; current member during the writing effort.</a:t>
            </a:r>
          </a:p>
        </p:txBody>
      </p:sp>
    </p:spTree>
    <p:extLst>
      <p:ext uri="{BB962C8B-B14F-4D97-AF65-F5344CB8AC3E}">
        <p14:creationId xmlns:p14="http://schemas.microsoft.com/office/powerpoint/2010/main" val="5122267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30</a:t>
            </a:fld>
            <a:endParaRPr lang="en-US" dirty="0"/>
          </a:p>
        </p:txBody>
      </p:sp>
      <p:pic>
        <p:nvPicPr>
          <p:cNvPr id="2" name="Picture 1">
            <a:extLst>
              <a:ext uri="{FF2B5EF4-FFF2-40B4-BE49-F238E27FC236}">
                <a16:creationId xmlns:a16="http://schemas.microsoft.com/office/drawing/2014/main" id="{D5796DC0-B473-F0D0-A105-0D68B5561478}"/>
              </a:ext>
            </a:extLst>
          </p:cNvPr>
          <p:cNvPicPr>
            <a:picLocks noChangeAspect="1"/>
          </p:cNvPicPr>
          <p:nvPr/>
        </p:nvPicPr>
        <p:blipFill>
          <a:blip r:embed="rId2">
            <a:extLst>
              <a:ext uri="{28A0092B-C50C-407E-A947-70E740481C1C}">
                <a14:useLocalDpi xmlns:a14="http://schemas.microsoft.com/office/drawing/2010/main" val="0"/>
              </a:ext>
            </a:extLst>
          </a:blip>
          <a:srcRect t="189" b="189"/>
          <a:stretch/>
        </p:blipFill>
        <p:spPr>
          <a:xfrm>
            <a:off x="2133600" y="0"/>
            <a:ext cx="10782300" cy="7582307"/>
          </a:xfrm>
          <a:prstGeom prst="rect">
            <a:avLst/>
          </a:prstGeom>
        </p:spPr>
      </p:pic>
      <p:sp>
        <p:nvSpPr>
          <p:cNvPr id="3" name="TextBox 2">
            <a:extLst>
              <a:ext uri="{FF2B5EF4-FFF2-40B4-BE49-F238E27FC236}">
                <a16:creationId xmlns:a16="http://schemas.microsoft.com/office/drawing/2014/main" id="{E1FD442F-D4CD-0C1E-DFC5-881B73899A70}"/>
              </a:ext>
            </a:extLst>
          </p:cNvPr>
          <p:cNvSpPr txBox="1"/>
          <p:nvPr/>
        </p:nvSpPr>
        <p:spPr>
          <a:xfrm>
            <a:off x="304800" y="1295400"/>
            <a:ext cx="2133600" cy="2246769"/>
          </a:xfrm>
          <a:prstGeom prst="rect">
            <a:avLst/>
          </a:prstGeom>
          <a:noFill/>
        </p:spPr>
        <p:txBody>
          <a:bodyPr wrap="square">
            <a:spAutoFit/>
          </a:bodyPr>
          <a:lstStyle/>
          <a:p>
            <a:r>
              <a:rPr lang="it-IT" sz="2800" dirty="0">
                <a:latin typeface="Lub Dub Medium" panose="020B0603030403020204" pitchFamily="34" charset="0"/>
              </a:rPr>
              <a:t>Figure 2. AHA/ACC Acute PE Clinical Categories</a:t>
            </a:r>
            <a:endParaRPr lang="en-US" sz="2800" dirty="0">
              <a:latin typeface="Lub Dub Medium" panose="020B0603030403020204" pitchFamily="34" charset="0"/>
            </a:endParaRPr>
          </a:p>
        </p:txBody>
      </p:sp>
    </p:spTree>
    <p:extLst>
      <p:ext uri="{BB962C8B-B14F-4D97-AF65-F5344CB8AC3E}">
        <p14:creationId xmlns:p14="http://schemas.microsoft.com/office/powerpoint/2010/main" val="485923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6648EA-1B60-95E0-22E0-F319AC23E996}"/>
              </a:ext>
            </a:extLst>
          </p:cNvPr>
          <p:cNvSpPr txBox="1"/>
          <p:nvPr/>
        </p:nvSpPr>
        <p:spPr>
          <a:xfrm>
            <a:off x="4419600" y="533400"/>
            <a:ext cx="5791200" cy="954107"/>
          </a:xfrm>
          <a:prstGeom prst="rect">
            <a:avLst/>
          </a:prstGeom>
          <a:noFill/>
        </p:spPr>
        <p:txBody>
          <a:bodyPr wrap="square">
            <a:spAutoFit/>
          </a:bodyPr>
          <a:lstStyle/>
          <a:p>
            <a:r>
              <a:rPr lang="it-IT" sz="2800" dirty="0">
                <a:latin typeface="Lub Dub Medium" panose="020B0603030403020204" pitchFamily="34" charset="0"/>
              </a:rPr>
              <a:t>Figure 2. AHA/ACC Acute PE Clinical Categories (con’t.)</a:t>
            </a:r>
            <a:endParaRPr lang="en-US" sz="2800" dirty="0">
              <a:latin typeface="Lub Dub Medium" panose="020B0603030403020204" pitchFamily="34" charset="0"/>
            </a:endParaRPr>
          </a:p>
        </p:txBody>
      </p:sp>
      <p:sp>
        <p:nvSpPr>
          <p:cNvPr id="4" name="TextBox 3">
            <a:extLst>
              <a:ext uri="{FF2B5EF4-FFF2-40B4-BE49-F238E27FC236}">
                <a16:creationId xmlns:a16="http://schemas.microsoft.com/office/drawing/2014/main" id="{2789A0E2-7B41-764C-F696-1D0AEC981D54}"/>
              </a:ext>
            </a:extLst>
          </p:cNvPr>
          <p:cNvSpPr txBox="1"/>
          <p:nvPr/>
        </p:nvSpPr>
        <p:spPr>
          <a:xfrm>
            <a:off x="2933700" y="1676400"/>
            <a:ext cx="8763000" cy="5457904"/>
          </a:xfrm>
          <a:prstGeom prst="rect">
            <a:avLst/>
          </a:prstGeom>
          <a:noFill/>
        </p:spPr>
        <p:txBody>
          <a:bodyPr wrap="square">
            <a:spAutoFit/>
          </a:bodyPr>
          <a:lstStyle/>
          <a:p>
            <a:pPr marL="0" marR="0">
              <a:buNone/>
            </a:pPr>
            <a:r>
              <a:rPr lang="en-US" dirty="0">
                <a:effectLst/>
                <a:latin typeface="Lub Dub Medium" panose="020B0603030403020204" pitchFamily="34" charset="0"/>
                <a:ea typeface="Times New Roman" panose="02020603050405020304" pitchFamily="18" charset="0"/>
              </a:rPr>
              <a:t>When patients meet the respiratory modifier status criteria, then add “R” to the category description (</a:t>
            </a:r>
            <a:r>
              <a:rPr lang="en-US" dirty="0" err="1">
                <a:effectLst/>
                <a:latin typeface="Lub Dub Medium" panose="020B0603030403020204" pitchFamily="34" charset="0"/>
                <a:ea typeface="Times New Roman" panose="02020603050405020304" pitchFamily="18" charset="0"/>
              </a:rPr>
              <a:t>eg</a:t>
            </a:r>
            <a:r>
              <a:rPr lang="en-US" dirty="0">
                <a:effectLst/>
                <a:latin typeface="Lub Dub Medium" panose="020B0603030403020204" pitchFamily="34" charset="0"/>
                <a:ea typeface="Times New Roman" panose="02020603050405020304" pitchFamily="18" charset="0"/>
              </a:rPr>
              <a:t>, C3R, D2R).</a:t>
            </a:r>
          </a:p>
          <a:p>
            <a:pPr marL="0" marR="0">
              <a:buNone/>
            </a:pPr>
            <a:endParaRPr lang="en-US" dirty="0">
              <a:effectLst/>
              <a:latin typeface="Lub Dub Medium" panose="020B0603030403020204" pitchFamily="34" charset="0"/>
              <a:ea typeface="Times New Roman" panose="02020603050405020304" pitchFamily="18" charset="0"/>
            </a:endParaRPr>
          </a:p>
          <a:p>
            <a:pPr marL="0" marR="0">
              <a:buNone/>
            </a:pPr>
            <a:r>
              <a:rPr lang="en-US" dirty="0">
                <a:effectLst/>
                <a:latin typeface="Lub Dub Medium" panose="020B0603030403020204" pitchFamily="34" charset="0"/>
                <a:ea typeface="Times New Roman" panose="02020603050405020304" pitchFamily="18" charset="0"/>
              </a:rPr>
              <a:t>*Low Clinical Severity Score includes PESI ≤85 or </a:t>
            </a:r>
            <a:r>
              <a:rPr lang="en-US" dirty="0" err="1">
                <a:effectLst/>
                <a:latin typeface="Lub Dub Medium" panose="020B0603030403020204" pitchFamily="34" charset="0"/>
                <a:ea typeface="Times New Roman" panose="02020603050405020304" pitchFamily="18" charset="0"/>
              </a:rPr>
              <a:t>sPESI</a:t>
            </a:r>
            <a:r>
              <a:rPr lang="en-US" dirty="0">
                <a:effectLst/>
                <a:latin typeface="Lub Dub Medium" panose="020B0603030403020204" pitchFamily="34" charset="0"/>
                <a:ea typeface="Times New Roman" panose="02020603050405020304" pitchFamily="18" charset="0"/>
              </a:rPr>
              <a:t> =0 or Bova ≤ 4.</a:t>
            </a:r>
          </a:p>
          <a:p>
            <a:pPr marL="0" marR="0">
              <a:buNone/>
            </a:pPr>
            <a:endParaRPr lang="en-US" dirty="0">
              <a:effectLst/>
              <a:latin typeface="Lub Dub Medium" panose="020B0603030403020204" pitchFamily="34" charset="0"/>
              <a:ea typeface="Times New Roman" panose="02020603050405020304" pitchFamily="18" charset="0"/>
            </a:endParaRPr>
          </a:p>
          <a:p>
            <a:pPr marL="0" marR="0">
              <a:buNone/>
            </a:pPr>
            <a:r>
              <a:rPr lang="en-US" dirty="0">
                <a:effectLst/>
                <a:latin typeface="Lub Dub Medium" panose="020B0603030403020204" pitchFamily="34" charset="0"/>
                <a:ea typeface="Times New Roman" panose="02020603050405020304" pitchFamily="18" charset="0"/>
              </a:rPr>
              <a:t>†Elevated Clinical Severity Score includes PESI &gt;85 or </a:t>
            </a:r>
            <a:r>
              <a:rPr lang="en-US" dirty="0" err="1">
                <a:effectLst/>
                <a:latin typeface="Lub Dub Medium" panose="020B0603030403020204" pitchFamily="34" charset="0"/>
                <a:ea typeface="Times New Roman" panose="02020603050405020304" pitchFamily="18" charset="0"/>
              </a:rPr>
              <a:t>sPESI</a:t>
            </a:r>
            <a:r>
              <a:rPr lang="en-US" dirty="0">
                <a:effectLst/>
                <a:latin typeface="Lub Dub Medium" panose="020B0603030403020204" pitchFamily="34" charset="0"/>
                <a:ea typeface="Times New Roman" panose="02020603050405020304" pitchFamily="18" charset="0"/>
              </a:rPr>
              <a:t> ≥1 or Bova &gt; 4.</a:t>
            </a:r>
          </a:p>
          <a:p>
            <a:pPr marL="0" marR="0">
              <a:buNone/>
            </a:pPr>
            <a:endParaRPr lang="en-US" dirty="0">
              <a:effectLst/>
              <a:latin typeface="Lub Dub Medium" panose="020B0603030403020204" pitchFamily="34" charset="0"/>
              <a:ea typeface="Times New Roman" panose="02020603050405020304" pitchFamily="18" charset="0"/>
            </a:endParaRPr>
          </a:p>
          <a:p>
            <a:pPr marL="0" marR="0">
              <a:buNone/>
            </a:pPr>
            <a:r>
              <a:rPr lang="en-US" dirty="0">
                <a:effectLst/>
                <a:latin typeface="Lub Dub Medium" panose="020B0603030403020204" pitchFamily="34" charset="0"/>
                <a:ea typeface="Times New Roman" panose="02020603050405020304" pitchFamily="18" charset="0"/>
              </a:rPr>
              <a:t>‡Systolic blood pressure &lt;90 or decrease &gt;40 mm Hg lasting &lt;15 min or responding to IV fluids.</a:t>
            </a:r>
          </a:p>
          <a:p>
            <a:pPr marL="0" marR="0">
              <a:buNone/>
            </a:pPr>
            <a:endParaRPr lang="en-US" dirty="0">
              <a:effectLst/>
              <a:latin typeface="Lub Dub Medium" panose="020B0603030403020204" pitchFamily="34" charset="0"/>
              <a:ea typeface="Times New Roman" panose="02020603050405020304" pitchFamily="18" charset="0"/>
            </a:endParaRPr>
          </a:p>
          <a:p>
            <a:pPr marL="0" marR="0">
              <a:buNone/>
            </a:pPr>
            <a:r>
              <a:rPr lang="en-US" dirty="0">
                <a:effectLst/>
                <a:latin typeface="Lub Dub Medium" panose="020B0603030403020204" pitchFamily="34" charset="0"/>
                <a:ea typeface="Times New Roman" panose="02020603050405020304" pitchFamily="18" charset="0"/>
              </a:rPr>
              <a:t>§Any: Lactate &gt;2 mmol/L, acute kidney injury, urine output &lt;0.5 mL/kg/</a:t>
            </a:r>
            <a:r>
              <a:rPr lang="en-US" dirty="0" err="1">
                <a:effectLst/>
                <a:latin typeface="Lub Dub Medium" panose="020B0603030403020204" pitchFamily="34" charset="0"/>
                <a:ea typeface="Times New Roman" panose="02020603050405020304" pitchFamily="18" charset="0"/>
              </a:rPr>
              <a:t>hr</a:t>
            </a:r>
            <a:r>
              <a:rPr lang="en-US" dirty="0">
                <a:effectLst/>
                <a:latin typeface="Lub Dub Medium" panose="020B0603030403020204" pitchFamily="34" charset="0"/>
                <a:ea typeface="Times New Roman" panose="02020603050405020304" pitchFamily="18" charset="0"/>
              </a:rPr>
              <a:t>, mental status change, cardiac index &lt;2.2 L/min/m</a:t>
            </a:r>
            <a:r>
              <a:rPr lang="en-US" baseline="30000" dirty="0">
                <a:effectLst/>
                <a:latin typeface="Lub Dub Medium" panose="020B0603030403020204" pitchFamily="34" charset="0"/>
                <a:ea typeface="Times New Roman" panose="02020603050405020304" pitchFamily="18" charset="0"/>
              </a:rPr>
              <a:t>2</a:t>
            </a:r>
            <a:r>
              <a:rPr lang="en-US" dirty="0">
                <a:effectLst/>
                <a:latin typeface="Lub Dub Medium" panose="020B0603030403020204" pitchFamily="34" charset="0"/>
                <a:ea typeface="Times New Roman" panose="02020603050405020304" pitchFamily="18" charset="0"/>
              </a:rPr>
              <a:t>, mean arterial pressure &lt;60 mm Hg, increased shock score/stage (SCAI stage, CPES score). </a:t>
            </a:r>
          </a:p>
          <a:p>
            <a:pPr marL="0" marR="0">
              <a:spcAft>
                <a:spcPts val="800"/>
              </a:spcAft>
              <a:buNone/>
            </a:pPr>
            <a:endParaRPr lang="en-US" dirty="0">
              <a:effectLst/>
              <a:latin typeface="Lub Dub Medium" panose="020B0603030403020204" pitchFamily="34" charset="0"/>
              <a:ea typeface="Times New Roman" panose="02020603050405020304" pitchFamily="18" charset="0"/>
            </a:endParaRPr>
          </a:p>
          <a:p>
            <a:pPr marL="0" marR="0">
              <a:spcAft>
                <a:spcPts val="800"/>
              </a:spcAft>
              <a:buNone/>
            </a:pPr>
            <a:r>
              <a:rPr lang="en-US" dirty="0">
                <a:effectLst/>
                <a:latin typeface="Lub Dub Medium" panose="020B0603030403020204" pitchFamily="34" charset="0"/>
                <a:ea typeface="Times New Roman" panose="02020603050405020304" pitchFamily="18" charset="0"/>
              </a:rPr>
              <a:t>ACC indicates American College of Cardiology; AHA, American Heart Association; CPES, Composite Pulmonary Embolism Shock; IV, intravenous; NC, nasal cannula; NRB, nonrebreather; O</a:t>
            </a:r>
            <a:r>
              <a:rPr lang="en-US" baseline="-25000" dirty="0">
                <a:effectLst/>
                <a:latin typeface="Lub Dub Medium" panose="020B0603030403020204" pitchFamily="34" charset="0"/>
                <a:ea typeface="Times New Roman" panose="02020603050405020304" pitchFamily="18" charset="0"/>
              </a:rPr>
              <a:t>2</a:t>
            </a:r>
            <a:r>
              <a:rPr lang="en-US" dirty="0">
                <a:effectLst/>
                <a:latin typeface="Lub Dub Medium" panose="020B0603030403020204" pitchFamily="34" charset="0"/>
                <a:ea typeface="Times New Roman" panose="02020603050405020304" pitchFamily="18" charset="0"/>
              </a:rPr>
              <a:t>, oxygen; PE, pulmonary embolism; PESI, Pulmonary Embolism Severity Index; RR, respiratory rate; RV, right ventricle; and </a:t>
            </a:r>
            <a:r>
              <a:rPr lang="en-US" dirty="0" err="1">
                <a:effectLst/>
                <a:latin typeface="Lub Dub Medium" panose="020B0603030403020204" pitchFamily="34" charset="0"/>
                <a:ea typeface="Times New Roman" panose="02020603050405020304" pitchFamily="18" charset="0"/>
              </a:rPr>
              <a:t>sPESI</a:t>
            </a:r>
            <a:r>
              <a:rPr lang="en-US" dirty="0">
                <a:effectLst/>
                <a:latin typeface="Lub Dub Medium" panose="020B0603030403020204" pitchFamily="34" charset="0"/>
                <a:ea typeface="Times New Roman" panose="02020603050405020304" pitchFamily="18" charset="0"/>
              </a:rPr>
              <a:t>, simplified PESI.  </a:t>
            </a:r>
          </a:p>
        </p:txBody>
      </p:sp>
    </p:spTree>
    <p:extLst>
      <p:ext uri="{BB962C8B-B14F-4D97-AF65-F5344CB8AC3E}">
        <p14:creationId xmlns:p14="http://schemas.microsoft.com/office/powerpoint/2010/main" val="24989186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32</a:t>
            </a:fld>
            <a:endParaRPr lang="en-US" dirty="0"/>
          </a:p>
        </p:txBody>
      </p:sp>
      <p:sp>
        <p:nvSpPr>
          <p:cNvPr id="2" name="TextBox 1">
            <a:extLst>
              <a:ext uri="{FF2B5EF4-FFF2-40B4-BE49-F238E27FC236}">
                <a16:creationId xmlns:a16="http://schemas.microsoft.com/office/drawing/2014/main" id="{3C4CDD3F-6004-B961-6F75-27E2922B2129}"/>
              </a:ext>
            </a:extLst>
          </p:cNvPr>
          <p:cNvSpPr txBox="1"/>
          <p:nvPr/>
        </p:nvSpPr>
        <p:spPr>
          <a:xfrm>
            <a:off x="3600449" y="490754"/>
            <a:ext cx="7429500" cy="523220"/>
          </a:xfrm>
          <a:prstGeom prst="rect">
            <a:avLst/>
          </a:prstGeom>
          <a:noFill/>
        </p:spPr>
        <p:txBody>
          <a:bodyPr wrap="square">
            <a:spAutoFit/>
          </a:bodyPr>
          <a:lstStyle/>
          <a:p>
            <a:r>
              <a:rPr lang="en-US" sz="2800" dirty="0">
                <a:latin typeface="Lub Dub Medium" panose="020B0603030403020204" pitchFamily="34" charset="0"/>
              </a:rPr>
              <a:t>Risk Assessment Using Clinical Risk Scores</a:t>
            </a:r>
          </a:p>
        </p:txBody>
      </p:sp>
      <p:graphicFrame>
        <p:nvGraphicFramePr>
          <p:cNvPr id="3" name="Table 2">
            <a:extLst>
              <a:ext uri="{FF2B5EF4-FFF2-40B4-BE49-F238E27FC236}">
                <a16:creationId xmlns:a16="http://schemas.microsoft.com/office/drawing/2014/main" id="{130E917F-A2B9-9763-8938-7154FE935418}"/>
              </a:ext>
            </a:extLst>
          </p:cNvPr>
          <p:cNvGraphicFramePr>
            <a:graphicFrameLocks noGrp="1"/>
          </p:cNvGraphicFramePr>
          <p:nvPr>
            <p:extLst>
              <p:ext uri="{D42A27DB-BD31-4B8C-83A1-F6EECF244321}">
                <p14:modId xmlns:p14="http://schemas.microsoft.com/office/powerpoint/2010/main" val="3007477845"/>
              </p:ext>
            </p:extLst>
          </p:nvPr>
        </p:nvGraphicFramePr>
        <p:xfrm>
          <a:off x="2995455" y="1524000"/>
          <a:ext cx="8639489" cy="5691626"/>
        </p:xfrm>
        <a:graphic>
          <a:graphicData uri="http://schemas.openxmlformats.org/drawingml/2006/table">
            <a:tbl>
              <a:tblPr firstRow="1" firstCol="1" bandRow="1"/>
              <a:tblGrid>
                <a:gridCol w="935077">
                  <a:extLst>
                    <a:ext uri="{9D8B030D-6E8A-4147-A177-3AD203B41FA5}">
                      <a16:colId xmlns:a16="http://schemas.microsoft.com/office/drawing/2014/main" val="2683643203"/>
                    </a:ext>
                  </a:extLst>
                </a:gridCol>
                <a:gridCol w="939606">
                  <a:extLst>
                    <a:ext uri="{9D8B030D-6E8A-4147-A177-3AD203B41FA5}">
                      <a16:colId xmlns:a16="http://schemas.microsoft.com/office/drawing/2014/main" val="2677238462"/>
                    </a:ext>
                  </a:extLst>
                </a:gridCol>
                <a:gridCol w="6764806">
                  <a:extLst>
                    <a:ext uri="{9D8B030D-6E8A-4147-A177-3AD203B41FA5}">
                      <a16:colId xmlns:a16="http://schemas.microsoft.com/office/drawing/2014/main" val="1804303104"/>
                    </a:ext>
                  </a:extLst>
                </a:gridCol>
              </a:tblGrid>
              <a:tr h="931645">
                <a:tc>
                  <a:txBody>
                    <a:bodyPr/>
                    <a:lstStyle/>
                    <a:p>
                      <a:pPr marL="0" marR="0" algn="ctr">
                        <a:lnSpc>
                          <a:spcPct val="200000"/>
                        </a:lnSpc>
                        <a:spcAft>
                          <a:spcPts val="800"/>
                        </a:spcAft>
                        <a:buNone/>
                      </a:pPr>
                      <a:r>
                        <a:rPr lang="en-US" sz="1800">
                          <a:effectLst/>
                          <a:latin typeface="Times New Roman" panose="02020603050405020304" pitchFamily="18" charset="0"/>
                          <a:ea typeface="Times New Roman" panose="02020603050405020304" pitchFamily="18" charset="0"/>
                          <a:cs typeface="Arial" panose="020B0604020202020204" pitchFamily="34" charset="0"/>
                        </a:rPr>
                        <a:t> </a:t>
                      </a:r>
                    </a:p>
                  </a:txBody>
                  <a:tcPr marL="55892" marR="55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algn="ctr">
                        <a:lnSpc>
                          <a:spcPct val="150000"/>
                        </a:lnSpc>
                        <a:spcAft>
                          <a:spcPts val="800"/>
                        </a:spcAft>
                        <a:buNone/>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Recommendations for Risk Assessment Using Clinical Risk Scores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0" marR="0" algn="ctr">
                        <a:lnSpc>
                          <a:spcPct val="150000"/>
                        </a:lnSpc>
                        <a:spcAft>
                          <a:spcPts val="800"/>
                        </a:spcAft>
                        <a:buNone/>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Referenced studies that support recommendations are summarized in the Evidence Table.</a:t>
                      </a:r>
                    </a:p>
                  </a:txBody>
                  <a:tcPr marL="55892" marR="55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448616713"/>
                  </a:ext>
                </a:extLst>
              </a:tr>
              <a:tr h="252655">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COR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5892" marR="55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LOE</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5892" marR="55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Recommendations</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5892" marR="55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57972728"/>
                  </a:ext>
                </a:extLst>
              </a:tr>
              <a:tr h="1146934">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5892" marR="55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5892" marR="55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gn="l">
                        <a:lnSpc>
                          <a:spcPct val="100000"/>
                        </a:lnSpc>
                        <a:spcAft>
                          <a:spcPts val="800"/>
                        </a:spcAft>
                        <a:buFont typeface="+mj-lt"/>
                        <a:buAutoNum type="arabicPeriod"/>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In patients diagnosed with acute PE in AHA/ACC PE Categories A and B, use of the Hestia, PESI, and/or </a:t>
                      </a:r>
                      <a:r>
                        <a:rPr lang="en-US" sz="1800" b="1" dirty="0" err="1">
                          <a:effectLst/>
                          <a:latin typeface="Times New Roman" panose="02020603050405020304" pitchFamily="18" charset="0"/>
                          <a:ea typeface="Times New Roman" panose="02020603050405020304" pitchFamily="18" charset="0"/>
                          <a:cs typeface="Arial" panose="020B0604020202020204" pitchFamily="34" charset="0"/>
                        </a:rPr>
                        <a:t>sPESI</a:t>
                      </a: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 risk scores is recommended to identify patients with a low risk for short-term adverse outcomes.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5892" marR="55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04003983"/>
                  </a:ext>
                </a:extLst>
              </a:tr>
              <a:tr h="1146934">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5892" marR="55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5892" marR="55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gn="l">
                        <a:lnSpc>
                          <a:spcPct val="100000"/>
                        </a:lnSpc>
                        <a:spcAft>
                          <a:spcPts val="800"/>
                        </a:spcAft>
                        <a:buFont typeface="+mj-lt"/>
                        <a:buAutoNum type="arabicPeriod" startAt="2"/>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In hemodynamically stable patients diagnosed with acute PE in AHA/ACC PE Categories C and D, using a validated PE-specific risk score is reasonable to identify patients with a higher risk for short-term adverse outcomes.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5892" marR="55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70973476"/>
                  </a:ext>
                </a:extLst>
              </a:tr>
              <a:tr h="1631666">
                <a:tc>
                  <a:txBody>
                    <a:bodyPr/>
                    <a:lstStyle/>
                    <a:p>
                      <a:pPr marL="0" marR="0" algn="ctr">
                        <a:lnSpc>
                          <a:spcPct val="200000"/>
                        </a:lnSpc>
                        <a:spcAft>
                          <a:spcPts val="800"/>
                        </a:spcAft>
                        <a:buNone/>
                      </a:pPr>
                      <a:r>
                        <a:rPr lang="en-US" sz="18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2b</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5892" marR="55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0" marR="0" algn="ctr">
                        <a:lnSpc>
                          <a:spcPct val="200000"/>
                        </a:lnSpc>
                        <a:spcAft>
                          <a:spcPts val="800"/>
                        </a:spcAft>
                        <a:buNone/>
                      </a:pPr>
                      <a:r>
                        <a:rPr lang="en-US" sz="18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5892" marR="55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gn="l">
                        <a:lnSpc>
                          <a:spcPct val="100000"/>
                        </a:lnSpc>
                        <a:spcAft>
                          <a:spcPts val="800"/>
                        </a:spcAft>
                        <a:buFont typeface="+mj-lt"/>
                        <a:buAutoNum type="arabicPeriod" startAt="3"/>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In hemodynamically stable patients diagnosed with acute PE in AHA/ACC PE Categories C and D, the National Early Warning Score (NEWS) and its updated version, NEWS2, scores may be reasonable alternatives to a PE-specific risk score to identify patients with a higher risk for short-term adverse outcomes who may require monitoring for clinical deterioration.</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5892" marR="55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87148748"/>
                  </a:ext>
                </a:extLst>
              </a:tr>
            </a:tbl>
          </a:graphicData>
        </a:graphic>
      </p:graphicFrame>
    </p:spTree>
    <p:extLst>
      <p:ext uri="{BB962C8B-B14F-4D97-AF65-F5344CB8AC3E}">
        <p14:creationId xmlns:p14="http://schemas.microsoft.com/office/powerpoint/2010/main" val="24638702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A82AB1-A7AA-43F7-6915-B51D8A37E57F}"/>
              </a:ext>
            </a:extLst>
          </p:cNvPr>
          <p:cNvSpPr txBox="1"/>
          <p:nvPr/>
        </p:nvSpPr>
        <p:spPr>
          <a:xfrm>
            <a:off x="3705224" y="457200"/>
            <a:ext cx="7219951" cy="954107"/>
          </a:xfrm>
          <a:prstGeom prst="rect">
            <a:avLst/>
          </a:prstGeom>
          <a:noFill/>
        </p:spPr>
        <p:txBody>
          <a:bodyPr wrap="square">
            <a:spAutoFit/>
          </a:bodyPr>
          <a:lstStyle/>
          <a:p>
            <a:r>
              <a:rPr lang="en-US" sz="2800" dirty="0">
                <a:latin typeface="Lub Dub Medium" panose="020B0603030403020204" pitchFamily="34" charset="0"/>
              </a:rPr>
              <a:t>Table 6. Acute PE Clinical Risk Prediction Scores Used in the Acute Care Setting </a:t>
            </a:r>
          </a:p>
        </p:txBody>
      </p:sp>
      <p:graphicFrame>
        <p:nvGraphicFramePr>
          <p:cNvPr id="3" name="Table 2">
            <a:extLst>
              <a:ext uri="{FF2B5EF4-FFF2-40B4-BE49-F238E27FC236}">
                <a16:creationId xmlns:a16="http://schemas.microsoft.com/office/drawing/2014/main" id="{A5915363-5DC9-5D99-0A4C-7A4755AB8F33}"/>
              </a:ext>
            </a:extLst>
          </p:cNvPr>
          <p:cNvGraphicFramePr>
            <a:graphicFrameLocks noGrp="1"/>
          </p:cNvGraphicFramePr>
          <p:nvPr>
            <p:extLst>
              <p:ext uri="{D42A27DB-BD31-4B8C-83A1-F6EECF244321}">
                <p14:modId xmlns:p14="http://schemas.microsoft.com/office/powerpoint/2010/main" val="1174945891"/>
              </p:ext>
            </p:extLst>
          </p:nvPr>
        </p:nvGraphicFramePr>
        <p:xfrm>
          <a:off x="2095499" y="1600200"/>
          <a:ext cx="10439400" cy="5731764"/>
        </p:xfrm>
        <a:graphic>
          <a:graphicData uri="http://schemas.openxmlformats.org/drawingml/2006/table">
            <a:tbl>
              <a:tblPr firstRow="1" firstCol="1" bandRow="1"/>
              <a:tblGrid>
                <a:gridCol w="2279965">
                  <a:extLst>
                    <a:ext uri="{9D8B030D-6E8A-4147-A177-3AD203B41FA5}">
                      <a16:colId xmlns:a16="http://schemas.microsoft.com/office/drawing/2014/main" val="4020993328"/>
                    </a:ext>
                  </a:extLst>
                </a:gridCol>
                <a:gridCol w="3712251">
                  <a:extLst>
                    <a:ext uri="{9D8B030D-6E8A-4147-A177-3AD203B41FA5}">
                      <a16:colId xmlns:a16="http://schemas.microsoft.com/office/drawing/2014/main" val="801519277"/>
                    </a:ext>
                  </a:extLst>
                </a:gridCol>
                <a:gridCol w="1626459">
                  <a:extLst>
                    <a:ext uri="{9D8B030D-6E8A-4147-A177-3AD203B41FA5}">
                      <a16:colId xmlns:a16="http://schemas.microsoft.com/office/drawing/2014/main" val="647421752"/>
                    </a:ext>
                  </a:extLst>
                </a:gridCol>
                <a:gridCol w="2820725">
                  <a:extLst>
                    <a:ext uri="{9D8B030D-6E8A-4147-A177-3AD203B41FA5}">
                      <a16:colId xmlns:a16="http://schemas.microsoft.com/office/drawing/2014/main" val="3300805126"/>
                    </a:ext>
                  </a:extLst>
                </a:gridCol>
              </a:tblGrid>
              <a:tr h="310912">
                <a:tc>
                  <a:txBody>
                    <a:bodyPr/>
                    <a:lstStyle/>
                    <a:p>
                      <a:pPr marL="0" marR="0">
                        <a:lnSpc>
                          <a:spcPct val="15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Risk Score Name</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7894" marR="578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Risk Score Components</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7894" marR="578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Range of Risk Score</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7894" marR="578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Aft>
                          <a:spcPts val="800"/>
                        </a:spcAft>
                        <a:buNone/>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Risk Categories and Definitions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7894" marR="578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39633294"/>
                  </a:ext>
                </a:extLst>
              </a:tr>
              <a:tr h="4910376">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cs typeface="Arial" panose="020B0604020202020204" pitchFamily="34" charset="0"/>
                        </a:rPr>
                        <a:t>PESI</a:t>
                      </a:r>
                    </a:p>
                  </a:txBody>
                  <a:tcPr marL="57894" marR="578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85750" marR="0" lvl="0" indent="-285750">
                        <a:lnSpc>
                          <a:spcPct val="100000"/>
                        </a:lnSpc>
                        <a:spcAft>
                          <a:spcPts val="80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Age </a:t>
                      </a:r>
                    </a:p>
                    <a:p>
                      <a:pPr marL="285750" marR="0" lvl="0" indent="-285750">
                        <a:lnSpc>
                          <a:spcPct val="100000"/>
                        </a:lnSpc>
                        <a:spcAft>
                          <a:spcPts val="80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Male (10 pts)</a:t>
                      </a:r>
                    </a:p>
                    <a:p>
                      <a:pPr marL="285750" marR="0" lvl="0" indent="-285750">
                        <a:lnSpc>
                          <a:spcPct val="100000"/>
                        </a:lnSpc>
                        <a:spcAft>
                          <a:spcPts val="80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History of cancer (30 pts) </a:t>
                      </a:r>
                    </a:p>
                    <a:p>
                      <a:pPr marL="285750" marR="0" lvl="0" indent="-285750">
                        <a:lnSpc>
                          <a:spcPct val="100000"/>
                        </a:lnSpc>
                        <a:spcAft>
                          <a:spcPts val="80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History of heart failure (10 pts)</a:t>
                      </a:r>
                    </a:p>
                    <a:p>
                      <a:pPr marL="285750" marR="0" lvl="0" indent="-285750">
                        <a:lnSpc>
                          <a:spcPct val="100000"/>
                        </a:lnSpc>
                        <a:spcAft>
                          <a:spcPts val="80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Chronic lung disease, (10 pts)</a:t>
                      </a:r>
                    </a:p>
                    <a:p>
                      <a:pPr marL="285750" marR="0" lvl="0" indent="-285750">
                        <a:lnSpc>
                          <a:spcPct val="100000"/>
                        </a:lnSpc>
                        <a:spcAft>
                          <a:spcPts val="80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Heart rate ≥110 bpm (20 pts)</a:t>
                      </a:r>
                    </a:p>
                    <a:p>
                      <a:pPr marL="285750" marR="0" lvl="0" indent="-285750">
                        <a:lnSpc>
                          <a:spcPct val="100000"/>
                        </a:lnSpc>
                        <a:spcAft>
                          <a:spcPts val="80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Systolic blood pressure &lt;100 mm Hg (30 pts)</a:t>
                      </a:r>
                    </a:p>
                    <a:p>
                      <a:pPr marL="285750" marR="0" lvl="0" indent="-285750">
                        <a:lnSpc>
                          <a:spcPct val="100000"/>
                        </a:lnSpc>
                        <a:spcAft>
                          <a:spcPts val="80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Respiratory rate ≥30 bpm (20 pts)</a:t>
                      </a:r>
                    </a:p>
                    <a:p>
                      <a:pPr marL="285750" marR="0" lvl="0" indent="-285750">
                        <a:lnSpc>
                          <a:spcPct val="100000"/>
                        </a:lnSpc>
                        <a:spcAft>
                          <a:spcPts val="80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Temperature &lt;36°C (20 pts)</a:t>
                      </a:r>
                    </a:p>
                    <a:p>
                      <a:pPr marL="285750" marR="0" lvl="0" indent="-285750">
                        <a:lnSpc>
                          <a:spcPct val="100000"/>
                        </a:lnSpc>
                        <a:spcAft>
                          <a:spcPts val="80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Altered mental status (60 pts)</a:t>
                      </a:r>
                    </a:p>
                    <a:p>
                      <a:pPr marL="285750" marR="0" lvl="0" indent="-285750">
                        <a:lnSpc>
                          <a:spcPct val="100000"/>
                        </a:lnSpc>
                        <a:spcAft>
                          <a:spcPts val="80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Oxygen saturation &lt;90% (20 pts)</a:t>
                      </a:r>
                    </a:p>
                    <a:p>
                      <a:pPr marL="285750" marR="0" lvl="0" indent="-285750">
                        <a:lnSpc>
                          <a:spcPct val="100000"/>
                        </a:lnSpc>
                        <a:spcAft>
                          <a:spcPts val="80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Calculate score by adding age (in years) and points by risk factor</a:t>
                      </a:r>
                    </a:p>
                  </a:txBody>
                  <a:tcPr marL="57894" marR="578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cs typeface="Arial" panose="020B0604020202020204" pitchFamily="34" charset="0"/>
                        </a:rPr>
                        <a:t>Class I to V</a:t>
                      </a:r>
                    </a:p>
                  </a:txBody>
                  <a:tcPr marL="57894" marR="578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Class I (lowest risk): ≤65 pts</a:t>
                      </a:r>
                    </a:p>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Class II: 66-85 pts</a:t>
                      </a:r>
                    </a:p>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Class III: 86-105 pts</a:t>
                      </a:r>
                    </a:p>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Class IV: 106-125 pts </a:t>
                      </a:r>
                    </a:p>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Class V: (highest risk) ≥126 pts</a:t>
                      </a:r>
                    </a:p>
                  </a:txBody>
                  <a:tcPr marL="57894" marR="578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2284399"/>
                  </a:ext>
                </a:extLst>
              </a:tr>
            </a:tbl>
          </a:graphicData>
        </a:graphic>
      </p:graphicFrame>
    </p:spTree>
    <p:extLst>
      <p:ext uri="{BB962C8B-B14F-4D97-AF65-F5344CB8AC3E}">
        <p14:creationId xmlns:p14="http://schemas.microsoft.com/office/powerpoint/2010/main" val="9316428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34</a:t>
            </a:fld>
            <a:endParaRPr lang="en-US" dirty="0"/>
          </a:p>
        </p:txBody>
      </p:sp>
      <p:sp>
        <p:nvSpPr>
          <p:cNvPr id="2" name="TextBox 1">
            <a:extLst>
              <a:ext uri="{FF2B5EF4-FFF2-40B4-BE49-F238E27FC236}">
                <a16:creationId xmlns:a16="http://schemas.microsoft.com/office/drawing/2014/main" id="{75ED1217-8CFD-6702-0719-1C6B145082FE}"/>
              </a:ext>
            </a:extLst>
          </p:cNvPr>
          <p:cNvSpPr txBox="1"/>
          <p:nvPr/>
        </p:nvSpPr>
        <p:spPr>
          <a:xfrm>
            <a:off x="3338510" y="483066"/>
            <a:ext cx="7953376" cy="954107"/>
          </a:xfrm>
          <a:prstGeom prst="rect">
            <a:avLst/>
          </a:prstGeom>
          <a:noFill/>
        </p:spPr>
        <p:txBody>
          <a:bodyPr wrap="square">
            <a:spAutoFit/>
          </a:bodyPr>
          <a:lstStyle/>
          <a:p>
            <a:r>
              <a:rPr lang="en-US" sz="2800" dirty="0">
                <a:latin typeface="Lub Dub Medium" panose="020B0603030403020204" pitchFamily="34" charset="0"/>
              </a:rPr>
              <a:t>Table 6. Acute PE Clinical Risk Prediction Scores Used in the Acute Care Setting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472A2689-C891-4437-4593-35E77DE12B02}"/>
              </a:ext>
            </a:extLst>
          </p:cNvPr>
          <p:cNvGraphicFramePr>
            <a:graphicFrameLocks noGrp="1"/>
          </p:cNvGraphicFramePr>
          <p:nvPr>
            <p:extLst>
              <p:ext uri="{D42A27DB-BD31-4B8C-83A1-F6EECF244321}">
                <p14:modId xmlns:p14="http://schemas.microsoft.com/office/powerpoint/2010/main" val="2471741403"/>
              </p:ext>
            </p:extLst>
          </p:nvPr>
        </p:nvGraphicFramePr>
        <p:xfrm>
          <a:off x="1142998" y="1600200"/>
          <a:ext cx="12344400" cy="5679440"/>
        </p:xfrm>
        <a:graphic>
          <a:graphicData uri="http://schemas.openxmlformats.org/drawingml/2006/table">
            <a:tbl>
              <a:tblPr firstRow="1" firstCol="1" bandRow="1"/>
              <a:tblGrid>
                <a:gridCol w="2019302">
                  <a:extLst>
                    <a:ext uri="{9D8B030D-6E8A-4147-A177-3AD203B41FA5}">
                      <a16:colId xmlns:a16="http://schemas.microsoft.com/office/drawing/2014/main" val="4020993328"/>
                    </a:ext>
                  </a:extLst>
                </a:gridCol>
                <a:gridCol w="4572000">
                  <a:extLst>
                    <a:ext uri="{9D8B030D-6E8A-4147-A177-3AD203B41FA5}">
                      <a16:colId xmlns:a16="http://schemas.microsoft.com/office/drawing/2014/main" val="801519277"/>
                    </a:ext>
                  </a:extLst>
                </a:gridCol>
                <a:gridCol w="2286000">
                  <a:extLst>
                    <a:ext uri="{9D8B030D-6E8A-4147-A177-3AD203B41FA5}">
                      <a16:colId xmlns:a16="http://schemas.microsoft.com/office/drawing/2014/main" val="647421752"/>
                    </a:ext>
                  </a:extLst>
                </a:gridCol>
                <a:gridCol w="3467098">
                  <a:extLst>
                    <a:ext uri="{9D8B030D-6E8A-4147-A177-3AD203B41FA5}">
                      <a16:colId xmlns:a16="http://schemas.microsoft.com/office/drawing/2014/main" val="3300805126"/>
                    </a:ext>
                  </a:extLst>
                </a:gridCol>
              </a:tblGrid>
              <a:tr h="310912">
                <a:tc>
                  <a:txBody>
                    <a:bodyPr/>
                    <a:lstStyle/>
                    <a:p>
                      <a:pPr marL="0" marR="0">
                        <a:lnSpc>
                          <a:spcPct val="15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Risk Score Name</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7894" marR="578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Aft>
                          <a:spcPts val="800"/>
                        </a:spcAft>
                        <a:buNone/>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Risk Score Components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7894" marR="578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Range of Risk Score</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7894" marR="578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Aft>
                          <a:spcPts val="800"/>
                        </a:spcAft>
                        <a:buNone/>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Risk Categories and Definitions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7894" marR="578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39633294"/>
                  </a:ext>
                </a:extLst>
              </a:tr>
              <a:tr h="2990596">
                <a:tc>
                  <a:txBody>
                    <a:bodyPr/>
                    <a:lstStyle/>
                    <a:p>
                      <a:pPr marL="0" marR="0">
                        <a:lnSpc>
                          <a:spcPct val="100000"/>
                        </a:lnSpc>
                        <a:spcAft>
                          <a:spcPts val="800"/>
                        </a:spcAft>
                        <a:buNone/>
                      </a:pP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sPESI</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85750" marR="0" lvl="0" indent="-285750">
                        <a:lnSpc>
                          <a:spcPct val="100000"/>
                        </a:lnSpc>
                        <a:spcAft>
                          <a:spcPts val="80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Age &gt;80 yrs</a:t>
                      </a:r>
                    </a:p>
                    <a:p>
                      <a:pPr marL="285750" marR="0" lvl="0" indent="-285750">
                        <a:lnSpc>
                          <a:spcPct val="100000"/>
                        </a:lnSpc>
                        <a:spcAft>
                          <a:spcPts val="80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History of cancer</a:t>
                      </a:r>
                    </a:p>
                    <a:p>
                      <a:pPr marL="285750" marR="0" lvl="0" indent="-285750">
                        <a:lnSpc>
                          <a:spcPct val="100000"/>
                        </a:lnSpc>
                        <a:spcAft>
                          <a:spcPts val="80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Chronic cardiopulmonary disease</a:t>
                      </a:r>
                    </a:p>
                    <a:p>
                      <a:pPr marL="285750" marR="0" lvl="0" indent="-285750">
                        <a:lnSpc>
                          <a:spcPct val="100000"/>
                        </a:lnSpc>
                        <a:spcAft>
                          <a:spcPts val="80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Systolic blood pressure &lt;100 mm Hg</a:t>
                      </a:r>
                    </a:p>
                    <a:p>
                      <a:pPr marL="285750" marR="0" lvl="0" indent="-285750">
                        <a:lnSpc>
                          <a:spcPct val="100000"/>
                        </a:lnSpc>
                        <a:spcAft>
                          <a:spcPts val="80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Heart rate ≥110 bpm </a:t>
                      </a:r>
                    </a:p>
                    <a:p>
                      <a:pPr marL="285750" marR="0" lvl="0" indent="-285750">
                        <a:lnSpc>
                          <a:spcPct val="100000"/>
                        </a:lnSpc>
                        <a:spcAft>
                          <a:spcPts val="80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Arterial oxygen saturation &lt;90%</a:t>
                      </a:r>
                    </a:p>
                    <a:p>
                      <a:pPr marL="285750" marR="0" lvl="0" indent="-285750">
                        <a:lnSpc>
                          <a:spcPct val="100000"/>
                        </a:lnSpc>
                        <a:spcAft>
                          <a:spcPts val="80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Calculate score by adding 1 pt for each of the risk factors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cs typeface="Arial" panose="020B0604020202020204" pitchFamily="34" charset="0"/>
                        </a:rPr>
                        <a:t>Low or High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0 points: Low risk of 30-day mortality</a:t>
                      </a:r>
                    </a:p>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p>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≥1 point: High risk of 30-day mortality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2284399"/>
                  </a:ext>
                </a:extLst>
              </a:tr>
              <a:tr h="2240280">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cs typeface="Arial" panose="020B0604020202020204" pitchFamily="34" charset="0"/>
                        </a:rPr>
                        <a:t>Bova Score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85750" marR="0" lvl="0" indent="-285750">
                        <a:lnSpc>
                          <a:spcPct val="100000"/>
                        </a:lnSpc>
                        <a:spcAft>
                          <a:spcPts val="80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Systolic blood pressure 90-100 mm Hg (2 pts)</a:t>
                      </a:r>
                    </a:p>
                    <a:p>
                      <a:pPr marL="285750" marR="0" lvl="0" indent="-285750">
                        <a:lnSpc>
                          <a:spcPct val="100000"/>
                        </a:lnSpc>
                        <a:spcAft>
                          <a:spcPts val="80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Cardiac troponin elevation (2 pts)</a:t>
                      </a:r>
                    </a:p>
                    <a:p>
                      <a:pPr marL="285750" marR="0" lvl="0" indent="-285750">
                        <a:lnSpc>
                          <a:spcPct val="100000"/>
                        </a:lnSpc>
                        <a:spcAft>
                          <a:spcPts val="80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Right ventricular dysfunction (2 pts)</a:t>
                      </a:r>
                    </a:p>
                    <a:p>
                      <a:pPr marL="285750" marR="0" lvl="0" indent="-285750">
                        <a:lnSpc>
                          <a:spcPct val="100000"/>
                        </a:lnSpc>
                        <a:spcAft>
                          <a:spcPts val="80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Heart rate ≥110 bpm (1 pt)</a:t>
                      </a:r>
                    </a:p>
                    <a:p>
                      <a:pPr marL="285750" marR="0" lvl="0" indent="-285750">
                        <a:lnSpc>
                          <a:spcPct val="100000"/>
                        </a:lnSpc>
                        <a:spcAft>
                          <a:spcPts val="80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Calculate score by adding pts for each of the risk factors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cs typeface="Arial" panose="020B0604020202020204" pitchFamily="34" charset="0"/>
                        </a:rPr>
                        <a:t>0 to 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Stage I (lowest risk): 0-2 pts</a:t>
                      </a:r>
                    </a:p>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Stage II: 3-4 pts</a:t>
                      </a:r>
                    </a:p>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Stage III (highest risk): &gt;4 pts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36810853"/>
                  </a:ext>
                </a:extLst>
              </a:tr>
            </a:tbl>
          </a:graphicData>
        </a:graphic>
      </p:graphicFrame>
    </p:spTree>
    <p:extLst>
      <p:ext uri="{BB962C8B-B14F-4D97-AF65-F5344CB8AC3E}">
        <p14:creationId xmlns:p14="http://schemas.microsoft.com/office/powerpoint/2010/main" val="26855925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D91538-3BD6-FD34-0704-1C7F7479F5F9}"/>
              </a:ext>
            </a:extLst>
          </p:cNvPr>
          <p:cNvSpPr txBox="1"/>
          <p:nvPr/>
        </p:nvSpPr>
        <p:spPr>
          <a:xfrm>
            <a:off x="3338511" y="299595"/>
            <a:ext cx="7953376" cy="954107"/>
          </a:xfrm>
          <a:prstGeom prst="rect">
            <a:avLst/>
          </a:prstGeom>
          <a:noFill/>
        </p:spPr>
        <p:txBody>
          <a:bodyPr wrap="square">
            <a:spAutoFit/>
          </a:bodyPr>
          <a:lstStyle/>
          <a:p>
            <a:r>
              <a:rPr lang="en-US" sz="2800" dirty="0">
                <a:latin typeface="Lub Dub Medium" panose="020B0603030403020204" pitchFamily="34" charset="0"/>
              </a:rPr>
              <a:t>Table 6. Acute PE Clinical Risk Prediction Scores Used in the Acute Care Setting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4B6631DE-FBCC-98CB-A8F0-0A4D601719D6}"/>
              </a:ext>
            </a:extLst>
          </p:cNvPr>
          <p:cNvGraphicFramePr>
            <a:graphicFrameLocks noGrp="1"/>
          </p:cNvGraphicFramePr>
          <p:nvPr>
            <p:extLst>
              <p:ext uri="{D42A27DB-BD31-4B8C-83A1-F6EECF244321}">
                <p14:modId xmlns:p14="http://schemas.microsoft.com/office/powerpoint/2010/main" val="598491967"/>
              </p:ext>
            </p:extLst>
          </p:nvPr>
        </p:nvGraphicFramePr>
        <p:xfrm>
          <a:off x="419100" y="1411307"/>
          <a:ext cx="13792199" cy="6041644"/>
        </p:xfrm>
        <a:graphic>
          <a:graphicData uri="http://schemas.openxmlformats.org/drawingml/2006/table">
            <a:tbl>
              <a:tblPr firstRow="1" firstCol="1" bandRow="1"/>
              <a:tblGrid>
                <a:gridCol w="2057400">
                  <a:extLst>
                    <a:ext uri="{9D8B030D-6E8A-4147-A177-3AD203B41FA5}">
                      <a16:colId xmlns:a16="http://schemas.microsoft.com/office/drawing/2014/main" val="4020993328"/>
                    </a:ext>
                  </a:extLst>
                </a:gridCol>
                <a:gridCol w="5859323">
                  <a:extLst>
                    <a:ext uri="{9D8B030D-6E8A-4147-A177-3AD203B41FA5}">
                      <a16:colId xmlns:a16="http://schemas.microsoft.com/office/drawing/2014/main" val="801519277"/>
                    </a:ext>
                  </a:extLst>
                </a:gridCol>
                <a:gridCol w="2148825">
                  <a:extLst>
                    <a:ext uri="{9D8B030D-6E8A-4147-A177-3AD203B41FA5}">
                      <a16:colId xmlns:a16="http://schemas.microsoft.com/office/drawing/2014/main" val="647421752"/>
                    </a:ext>
                  </a:extLst>
                </a:gridCol>
                <a:gridCol w="3726651">
                  <a:extLst>
                    <a:ext uri="{9D8B030D-6E8A-4147-A177-3AD203B41FA5}">
                      <a16:colId xmlns:a16="http://schemas.microsoft.com/office/drawing/2014/main" val="3300805126"/>
                    </a:ext>
                  </a:extLst>
                </a:gridCol>
              </a:tblGrid>
              <a:tr h="310912">
                <a:tc>
                  <a:txBody>
                    <a:bodyPr/>
                    <a:lstStyle/>
                    <a:p>
                      <a:pPr marL="0" marR="0">
                        <a:lnSpc>
                          <a:spcPct val="15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Risk Score Name</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7894" marR="578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Risk Score Components</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7894" marR="578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Range of Risk Score</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7894" marR="578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Aft>
                          <a:spcPts val="800"/>
                        </a:spcAft>
                        <a:buNone/>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Risk Categories and Definitions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7894" marR="578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39633294"/>
                  </a:ext>
                </a:extLst>
              </a:tr>
              <a:tr h="4910376">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cs typeface="Arial" panose="020B0604020202020204" pitchFamily="34" charset="0"/>
                        </a:rPr>
                        <a:t>Hestia Criteria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a:lnSpc>
                          <a:spcPct val="100000"/>
                        </a:lnSpc>
                        <a:spcAft>
                          <a:spcPts val="800"/>
                        </a:spcAft>
                        <a:buSzPts val="1000"/>
                        <a:buFont typeface="Symbol" panose="05050102010706020507" pitchFamily="18" charset="2"/>
                        <a:buChar char=""/>
                        <a:tabLst>
                          <a:tab pos="228600" algn="l"/>
                        </a:tabLst>
                      </a:pPr>
                      <a:r>
                        <a:rPr lang="en-US" sz="1800">
                          <a:effectLst/>
                          <a:latin typeface="Times New Roman" panose="02020603050405020304" pitchFamily="18" charset="0"/>
                          <a:ea typeface="Times New Roman" panose="02020603050405020304" pitchFamily="18" charset="0"/>
                          <a:cs typeface="Arial" panose="020B0604020202020204" pitchFamily="34" charset="0"/>
                        </a:rPr>
                        <a:t>Is the patient hemodynamically unstable? </a:t>
                      </a:r>
                    </a:p>
                    <a:p>
                      <a:pPr marL="342900" marR="0" lvl="0" indent="-342900">
                        <a:lnSpc>
                          <a:spcPct val="100000"/>
                        </a:lnSpc>
                        <a:spcAft>
                          <a:spcPts val="800"/>
                        </a:spcAft>
                        <a:buSzPts val="1000"/>
                        <a:buFont typeface="Symbol" panose="05050102010706020507" pitchFamily="18" charset="2"/>
                        <a:buChar char=""/>
                        <a:tabLst>
                          <a:tab pos="228600" algn="l"/>
                        </a:tabLst>
                      </a:pPr>
                      <a:r>
                        <a:rPr lang="en-US" sz="1800">
                          <a:effectLst/>
                          <a:latin typeface="Times New Roman" panose="02020603050405020304" pitchFamily="18" charset="0"/>
                          <a:ea typeface="Times New Roman" panose="02020603050405020304" pitchFamily="18" charset="0"/>
                          <a:cs typeface="Arial" panose="020B0604020202020204" pitchFamily="34" charset="0"/>
                        </a:rPr>
                        <a:t>Is thrombolysis or embolectomy necessary?</a:t>
                      </a:r>
                    </a:p>
                    <a:p>
                      <a:pPr marL="342900" marR="0" lvl="0" indent="-342900">
                        <a:lnSpc>
                          <a:spcPct val="100000"/>
                        </a:lnSpc>
                        <a:spcAft>
                          <a:spcPts val="800"/>
                        </a:spcAft>
                        <a:buSzPts val="1000"/>
                        <a:buFont typeface="Symbol" panose="05050102010706020507" pitchFamily="18" charset="2"/>
                        <a:buChar char=""/>
                        <a:tabLst>
                          <a:tab pos="228600" algn="l"/>
                        </a:tabLst>
                      </a:pPr>
                      <a:r>
                        <a:rPr lang="en-US" sz="1800">
                          <a:effectLst/>
                          <a:latin typeface="Times New Roman" panose="02020603050405020304" pitchFamily="18" charset="0"/>
                          <a:ea typeface="Times New Roman" panose="02020603050405020304" pitchFamily="18" charset="0"/>
                          <a:cs typeface="Arial" panose="020B0604020202020204" pitchFamily="34" charset="0"/>
                        </a:rPr>
                        <a:t>Active bleeding or high risk of bleeding? </a:t>
                      </a:r>
                    </a:p>
                    <a:p>
                      <a:pPr marL="342900" marR="0" lvl="0" indent="-342900">
                        <a:lnSpc>
                          <a:spcPct val="100000"/>
                        </a:lnSpc>
                        <a:spcAft>
                          <a:spcPts val="800"/>
                        </a:spcAft>
                        <a:buSzPts val="1000"/>
                        <a:buFont typeface="Symbol" panose="05050102010706020507" pitchFamily="18" charset="2"/>
                        <a:buChar char=""/>
                        <a:tabLst>
                          <a:tab pos="228600" algn="l"/>
                        </a:tabLst>
                      </a:pPr>
                      <a:r>
                        <a:rPr lang="en-US" sz="1800">
                          <a:effectLst/>
                          <a:latin typeface="Times New Roman" panose="02020603050405020304" pitchFamily="18" charset="0"/>
                          <a:ea typeface="Times New Roman" panose="02020603050405020304" pitchFamily="18" charset="0"/>
                          <a:cs typeface="Arial" panose="020B0604020202020204" pitchFamily="34" charset="0"/>
                        </a:rPr>
                        <a:t>More than 24 h of oxygen supply to maintain oxygen saturation &gt;90%?</a:t>
                      </a:r>
                    </a:p>
                    <a:p>
                      <a:pPr marL="342900" marR="0" lvl="0" indent="-342900">
                        <a:lnSpc>
                          <a:spcPct val="100000"/>
                        </a:lnSpc>
                        <a:spcAft>
                          <a:spcPts val="800"/>
                        </a:spcAft>
                        <a:buSzPts val="1000"/>
                        <a:buFont typeface="Symbol" panose="05050102010706020507" pitchFamily="18" charset="2"/>
                        <a:buChar char=""/>
                        <a:tabLst>
                          <a:tab pos="228600" algn="l"/>
                        </a:tabLst>
                      </a:pPr>
                      <a:r>
                        <a:rPr lang="en-US" sz="1800">
                          <a:effectLst/>
                          <a:latin typeface="Times New Roman" panose="02020603050405020304" pitchFamily="18" charset="0"/>
                          <a:ea typeface="Times New Roman" panose="02020603050405020304" pitchFamily="18" charset="0"/>
                          <a:cs typeface="Arial" panose="020B0604020202020204" pitchFamily="34" charset="0"/>
                        </a:rPr>
                        <a:t>Is pulmonary embolism diagnosed during anticoagulant treatment?</a:t>
                      </a:r>
                    </a:p>
                    <a:p>
                      <a:pPr marL="342900" marR="0" lvl="0" indent="-342900">
                        <a:lnSpc>
                          <a:spcPct val="100000"/>
                        </a:lnSpc>
                        <a:spcAft>
                          <a:spcPts val="800"/>
                        </a:spcAft>
                        <a:buSzPts val="1000"/>
                        <a:buFont typeface="Symbol" panose="05050102010706020507" pitchFamily="18" charset="2"/>
                        <a:buChar char=""/>
                        <a:tabLst>
                          <a:tab pos="228600" algn="l"/>
                        </a:tabLst>
                      </a:pPr>
                      <a:r>
                        <a:rPr lang="en-US" sz="1800">
                          <a:effectLst/>
                          <a:latin typeface="Times New Roman" panose="02020603050405020304" pitchFamily="18" charset="0"/>
                          <a:ea typeface="Times New Roman" panose="02020603050405020304" pitchFamily="18" charset="0"/>
                          <a:cs typeface="Arial" panose="020B0604020202020204" pitchFamily="34" charset="0"/>
                        </a:rPr>
                        <a:t>Severe pain needing intravenous pain medication for more than 24 h?</a:t>
                      </a:r>
                    </a:p>
                    <a:p>
                      <a:pPr marL="342900" marR="0" lvl="0" indent="-342900">
                        <a:lnSpc>
                          <a:spcPct val="100000"/>
                        </a:lnSpc>
                        <a:spcAft>
                          <a:spcPts val="800"/>
                        </a:spcAft>
                        <a:buSzPts val="1000"/>
                        <a:buFont typeface="Symbol" panose="05050102010706020507" pitchFamily="18" charset="2"/>
                        <a:buChar char=""/>
                        <a:tabLst>
                          <a:tab pos="228600" algn="l"/>
                        </a:tabLst>
                      </a:pPr>
                      <a:r>
                        <a:rPr lang="en-US" sz="1800">
                          <a:effectLst/>
                          <a:latin typeface="Times New Roman" panose="02020603050405020304" pitchFamily="18" charset="0"/>
                          <a:ea typeface="Times New Roman" panose="02020603050405020304" pitchFamily="18" charset="0"/>
                          <a:cs typeface="Arial" panose="020B0604020202020204" pitchFamily="34" charset="0"/>
                        </a:rPr>
                        <a:t>Medical or social reasons for treatment in the hospital for more than 24 h (infection, cancer, no support system)?</a:t>
                      </a:r>
                    </a:p>
                    <a:p>
                      <a:pPr marL="342900" marR="0" lvl="0" indent="-342900">
                        <a:lnSpc>
                          <a:spcPct val="100000"/>
                        </a:lnSpc>
                        <a:spcAft>
                          <a:spcPts val="800"/>
                        </a:spcAft>
                        <a:buSzPts val="1000"/>
                        <a:buFont typeface="Symbol" panose="05050102010706020507" pitchFamily="18" charset="2"/>
                        <a:buChar char=""/>
                        <a:tabLst>
                          <a:tab pos="228600" algn="l"/>
                        </a:tabLst>
                      </a:pPr>
                      <a:r>
                        <a:rPr lang="en-US" sz="1800">
                          <a:effectLst/>
                          <a:latin typeface="Times New Roman" panose="02020603050405020304" pitchFamily="18" charset="0"/>
                          <a:ea typeface="Times New Roman" panose="02020603050405020304" pitchFamily="18" charset="0"/>
                          <a:cs typeface="Arial" panose="020B0604020202020204" pitchFamily="34" charset="0"/>
                        </a:rPr>
                        <a:t>Does the patient have a creatinine clearance of &lt;30 mL/min?</a:t>
                      </a:r>
                    </a:p>
                    <a:p>
                      <a:pPr marL="342900" marR="0" lvl="0" indent="-342900">
                        <a:lnSpc>
                          <a:spcPct val="100000"/>
                        </a:lnSpc>
                        <a:spcAft>
                          <a:spcPts val="800"/>
                        </a:spcAft>
                        <a:buSzPts val="1000"/>
                        <a:buFont typeface="Symbol" panose="05050102010706020507" pitchFamily="18" charset="2"/>
                        <a:buChar char=""/>
                        <a:tabLst>
                          <a:tab pos="228600" algn="l"/>
                        </a:tabLst>
                      </a:pPr>
                      <a:r>
                        <a:rPr lang="en-US" sz="1800">
                          <a:effectLst/>
                          <a:latin typeface="Times New Roman" panose="02020603050405020304" pitchFamily="18" charset="0"/>
                          <a:ea typeface="Times New Roman" panose="02020603050405020304" pitchFamily="18" charset="0"/>
                          <a:cs typeface="Arial" panose="020B0604020202020204" pitchFamily="34" charset="0"/>
                        </a:rPr>
                        <a:t>Does the patient have severe liver impairment? </a:t>
                      </a:r>
                    </a:p>
                    <a:p>
                      <a:pPr marL="342900" marR="0" lvl="0" indent="-342900">
                        <a:lnSpc>
                          <a:spcPct val="100000"/>
                        </a:lnSpc>
                        <a:spcAft>
                          <a:spcPts val="800"/>
                        </a:spcAft>
                        <a:buSzPts val="1000"/>
                        <a:buFont typeface="Symbol" panose="05050102010706020507" pitchFamily="18" charset="2"/>
                        <a:buChar char=""/>
                        <a:tabLst>
                          <a:tab pos="228600" algn="l"/>
                        </a:tabLst>
                      </a:pPr>
                      <a:r>
                        <a:rPr lang="en-US" sz="1800">
                          <a:effectLst/>
                          <a:latin typeface="Times New Roman" panose="02020603050405020304" pitchFamily="18" charset="0"/>
                          <a:ea typeface="Times New Roman" panose="02020603050405020304" pitchFamily="18" charset="0"/>
                          <a:cs typeface="Arial" panose="020B0604020202020204" pitchFamily="34" charset="0"/>
                        </a:rPr>
                        <a:t>Is the patient pregnant?</a:t>
                      </a:r>
                    </a:p>
                    <a:p>
                      <a:pPr marL="342900" marR="0" lvl="0" indent="-342900">
                        <a:lnSpc>
                          <a:spcPct val="100000"/>
                        </a:lnSpc>
                        <a:spcAft>
                          <a:spcPts val="800"/>
                        </a:spcAft>
                        <a:buSzPts val="1000"/>
                        <a:buFont typeface="Symbol" panose="05050102010706020507" pitchFamily="18" charset="2"/>
                        <a:buChar char=""/>
                        <a:tabLst>
                          <a:tab pos="228600" algn="l"/>
                        </a:tabLst>
                      </a:pPr>
                      <a:r>
                        <a:rPr lang="en-US" sz="1800">
                          <a:effectLst/>
                          <a:latin typeface="Times New Roman" panose="02020603050405020304" pitchFamily="18" charset="0"/>
                          <a:ea typeface="Times New Roman" panose="02020603050405020304" pitchFamily="18" charset="0"/>
                          <a:cs typeface="Arial" panose="020B0604020202020204" pitchFamily="34" charset="0"/>
                        </a:rPr>
                        <a:t>Does the patient have a documented history of heparin-induced thrombocytopenia?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cs typeface="Arial" panose="020B0604020202020204" pitchFamily="34" charset="0"/>
                        </a:rPr>
                        <a:t>Negative versus Positive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85750" marR="0" lvl="0" indent="-285750">
                        <a:lnSpc>
                          <a:spcPct val="100000"/>
                        </a:lnSpc>
                        <a:spcAft>
                          <a:spcPts val="80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If answer to all criteria is no, then Hestia rule is negative and consider outpatient management</a:t>
                      </a:r>
                    </a:p>
                    <a:p>
                      <a:pPr marL="285750" marR="0" lvl="0" indent="-285750">
                        <a:lnSpc>
                          <a:spcPct val="100000"/>
                        </a:lnSpc>
                        <a:spcAft>
                          <a:spcPts val="80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If answer to at least 1 of the criteria is yes, then Hestia rule is positive and consider hospitalization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2284399"/>
                  </a:ext>
                </a:extLst>
              </a:tr>
            </a:tbl>
          </a:graphicData>
        </a:graphic>
      </p:graphicFrame>
    </p:spTree>
    <p:extLst>
      <p:ext uri="{BB962C8B-B14F-4D97-AF65-F5344CB8AC3E}">
        <p14:creationId xmlns:p14="http://schemas.microsoft.com/office/powerpoint/2010/main" val="4818577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36</a:t>
            </a:fld>
            <a:endParaRPr lang="en-US" dirty="0"/>
          </a:p>
        </p:txBody>
      </p:sp>
      <p:sp>
        <p:nvSpPr>
          <p:cNvPr id="2" name="TextBox 1">
            <a:extLst>
              <a:ext uri="{FF2B5EF4-FFF2-40B4-BE49-F238E27FC236}">
                <a16:creationId xmlns:a16="http://schemas.microsoft.com/office/drawing/2014/main" id="{8165D48E-F416-DDAE-655C-BD98C556610C}"/>
              </a:ext>
            </a:extLst>
          </p:cNvPr>
          <p:cNvSpPr txBox="1"/>
          <p:nvPr/>
        </p:nvSpPr>
        <p:spPr>
          <a:xfrm>
            <a:off x="3338512" y="178266"/>
            <a:ext cx="7953376" cy="954107"/>
          </a:xfrm>
          <a:prstGeom prst="rect">
            <a:avLst/>
          </a:prstGeom>
          <a:noFill/>
        </p:spPr>
        <p:txBody>
          <a:bodyPr wrap="square">
            <a:spAutoFit/>
          </a:bodyPr>
          <a:lstStyle/>
          <a:p>
            <a:r>
              <a:rPr lang="en-US" sz="2800" dirty="0">
                <a:latin typeface="Lub Dub Medium" panose="020B0603030403020204" pitchFamily="34" charset="0"/>
              </a:rPr>
              <a:t>Table 6. Acute PE Clinical Risk Prediction Scores Used in the Acute Care Setting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5E788B68-B449-6A29-C9BC-DA9D32DE7E52}"/>
              </a:ext>
            </a:extLst>
          </p:cNvPr>
          <p:cNvGraphicFramePr>
            <a:graphicFrameLocks noGrp="1"/>
          </p:cNvGraphicFramePr>
          <p:nvPr>
            <p:extLst>
              <p:ext uri="{D42A27DB-BD31-4B8C-83A1-F6EECF244321}">
                <p14:modId xmlns:p14="http://schemas.microsoft.com/office/powerpoint/2010/main" val="135475626"/>
              </p:ext>
            </p:extLst>
          </p:nvPr>
        </p:nvGraphicFramePr>
        <p:xfrm>
          <a:off x="423068" y="1132373"/>
          <a:ext cx="13784263" cy="6378407"/>
        </p:xfrm>
        <a:graphic>
          <a:graphicData uri="http://schemas.openxmlformats.org/drawingml/2006/table">
            <a:tbl>
              <a:tblPr firstRow="1" firstCol="1" bandRow="1"/>
              <a:tblGrid>
                <a:gridCol w="2254836">
                  <a:extLst>
                    <a:ext uri="{9D8B030D-6E8A-4147-A177-3AD203B41FA5}">
                      <a16:colId xmlns:a16="http://schemas.microsoft.com/office/drawing/2014/main" val="4020993328"/>
                    </a:ext>
                  </a:extLst>
                </a:gridCol>
                <a:gridCol w="6012865">
                  <a:extLst>
                    <a:ext uri="{9D8B030D-6E8A-4147-A177-3AD203B41FA5}">
                      <a16:colId xmlns:a16="http://schemas.microsoft.com/office/drawing/2014/main" val="801519277"/>
                    </a:ext>
                  </a:extLst>
                </a:gridCol>
                <a:gridCol w="2209800">
                  <a:extLst>
                    <a:ext uri="{9D8B030D-6E8A-4147-A177-3AD203B41FA5}">
                      <a16:colId xmlns:a16="http://schemas.microsoft.com/office/drawing/2014/main" val="647421752"/>
                    </a:ext>
                  </a:extLst>
                </a:gridCol>
                <a:gridCol w="3306762">
                  <a:extLst>
                    <a:ext uri="{9D8B030D-6E8A-4147-A177-3AD203B41FA5}">
                      <a16:colId xmlns:a16="http://schemas.microsoft.com/office/drawing/2014/main" val="3300805126"/>
                    </a:ext>
                  </a:extLst>
                </a:gridCol>
              </a:tblGrid>
              <a:tr h="310912">
                <a:tc>
                  <a:txBody>
                    <a:bodyPr/>
                    <a:lstStyle/>
                    <a:p>
                      <a:pPr marL="0" marR="0">
                        <a:lnSpc>
                          <a:spcPct val="15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Risk Score Name</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7894" marR="578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Aft>
                          <a:spcPts val="800"/>
                        </a:spcAft>
                        <a:buNone/>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Risk Score Components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7894" marR="578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Range of Risk Score</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7894" marR="578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Aft>
                          <a:spcPts val="800"/>
                        </a:spcAft>
                        <a:buNone/>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Risk Categories and Definitions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7894" marR="578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39633294"/>
                  </a:ext>
                </a:extLst>
              </a:tr>
              <a:tr h="2556723">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cs typeface="Arial" panose="020B0604020202020204" pitchFamily="34" charset="0"/>
                        </a:rPr>
                        <a:t>CPES Score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85750" marR="0" lvl="0" indent="-285750">
                        <a:lnSpc>
                          <a:spcPct val="100000"/>
                        </a:lnSpc>
                        <a:spcAft>
                          <a:spcPts val="80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Elevated cardiac troponin</a:t>
                      </a:r>
                    </a:p>
                    <a:p>
                      <a:pPr marL="285750" marR="0" lvl="0" indent="-285750">
                        <a:lnSpc>
                          <a:spcPct val="100000"/>
                        </a:lnSpc>
                        <a:spcAft>
                          <a:spcPts val="80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Elevated B-type natriuretic peptide</a:t>
                      </a:r>
                    </a:p>
                    <a:p>
                      <a:pPr marL="285750" marR="0" lvl="0" indent="-285750">
                        <a:lnSpc>
                          <a:spcPct val="100000"/>
                        </a:lnSpc>
                        <a:spcAft>
                          <a:spcPts val="80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Moderately or severely reduced RV function</a:t>
                      </a:r>
                    </a:p>
                    <a:p>
                      <a:pPr marL="285750" marR="0" lvl="0" indent="-285750">
                        <a:lnSpc>
                          <a:spcPct val="100000"/>
                        </a:lnSpc>
                        <a:spcAft>
                          <a:spcPts val="80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Central thrombus burden (saddle PE)</a:t>
                      </a:r>
                    </a:p>
                    <a:p>
                      <a:pPr marL="285750" marR="0" lvl="0" indent="-285750">
                        <a:lnSpc>
                          <a:spcPct val="100000"/>
                        </a:lnSpc>
                        <a:spcAft>
                          <a:spcPts val="80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Concomitant deep vein thrombosis</a:t>
                      </a:r>
                    </a:p>
                    <a:p>
                      <a:pPr marL="285750" marR="0" lvl="0" indent="-285750">
                        <a:lnSpc>
                          <a:spcPct val="100000"/>
                        </a:lnSpc>
                        <a:spcAft>
                          <a:spcPts val="80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Heart rate ≥100 bpm </a:t>
                      </a:r>
                    </a:p>
                    <a:p>
                      <a:pPr marL="285750" marR="0" lvl="0" indent="-285750">
                        <a:lnSpc>
                          <a:spcPct val="100000"/>
                        </a:lnSpc>
                        <a:spcAft>
                          <a:spcPts val="80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Calculate score by assigning 1 pt for each of the factors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cs typeface="Arial" panose="020B0604020202020204" pitchFamily="34" charset="0"/>
                        </a:rPr>
                        <a:t>0 to 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cs typeface="Arial" panose="020B0604020202020204" pitchFamily="34" charset="0"/>
                        </a:rPr>
                        <a:t>0-5 pts: Lower risk for normotensive shock (cardiac index ≤2.2 L/min/m</a:t>
                      </a:r>
                      <a:r>
                        <a:rPr lang="en-US" sz="1800" baseline="30000">
                          <a:effectLst/>
                          <a:latin typeface="Times New Roman" panose="02020603050405020304" pitchFamily="18" charset="0"/>
                          <a:ea typeface="Times New Roman" panose="02020603050405020304" pitchFamily="18" charset="0"/>
                          <a:cs typeface="Arial" panose="020B0604020202020204" pitchFamily="34" charset="0"/>
                        </a:rPr>
                        <a:t>2</a:t>
                      </a:r>
                      <a:r>
                        <a:rPr lang="en-US" sz="1800">
                          <a:effectLst/>
                          <a:latin typeface="Times New Roman" panose="02020603050405020304" pitchFamily="18" charset="0"/>
                          <a:ea typeface="Times New Roman" panose="02020603050405020304" pitchFamily="18" charset="0"/>
                          <a:cs typeface="Arial" panose="020B0604020202020204" pitchFamily="34" charset="0"/>
                        </a:rPr>
                        <a:t>)</a:t>
                      </a:r>
                    </a:p>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cs typeface="Arial" panose="020B0604020202020204" pitchFamily="34" charset="0"/>
                        </a:rPr>
                        <a:t>6 pts: Higher risk for normotensive shock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2284399"/>
                  </a:ext>
                </a:extLst>
              </a:tr>
              <a:tr h="1524000">
                <a:tc>
                  <a:txBody>
                    <a:bodyPr/>
                    <a:lstStyle/>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Shock Index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cs typeface="Arial" panose="020B0604020202020204" pitchFamily="34" charset="0"/>
                        </a:rPr>
                        <a:t>Heart rate divided by systolic blood pressure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cs typeface="Arial" panose="020B0604020202020204" pitchFamily="34" charset="0"/>
                        </a:rPr>
                        <a:t>Continuous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85750" marR="0" lvl="0" indent="-285750">
                        <a:lnSpc>
                          <a:spcPct val="100000"/>
                        </a:lnSpc>
                        <a:spcAft>
                          <a:spcPts val="80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Lower scores associated with lower risk</a:t>
                      </a:r>
                    </a:p>
                    <a:p>
                      <a:pPr marL="285750" marR="0" lvl="0" indent="-285750">
                        <a:lnSpc>
                          <a:spcPct val="100000"/>
                        </a:lnSpc>
                        <a:spcAft>
                          <a:spcPts val="80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Lack of consensus on which cut-points to use for PE risk stratification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36810853"/>
                  </a:ext>
                </a:extLst>
              </a:tr>
              <a:tr h="1935480">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cs typeface="Arial" panose="020B0604020202020204" pitchFamily="34" charset="0"/>
                        </a:rPr>
                        <a:t>NEWS and NEWS2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85750" marR="0" lvl="0" indent="-285750">
                        <a:lnSpc>
                          <a:spcPct val="100000"/>
                        </a:lnSpc>
                        <a:spcAft>
                          <a:spcPts val="80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Respiratory rate, oxygen saturation, temperature, systolic blood pressure, heart rate, level of consciousness, and need for supplemental oxygen</a:t>
                      </a:r>
                    </a:p>
                    <a:p>
                      <a:pPr marL="285750" marR="0" indent="-285750">
                        <a:lnSpc>
                          <a:spcPct val="100000"/>
                        </a:lnSpc>
                        <a:spcAft>
                          <a:spcPts val="800"/>
                        </a:spcAft>
                        <a:buFont typeface="Arial" panose="020B0604020202020204" pitchFamily="34" charset="0"/>
                        <a:buChar char="•"/>
                      </a:pP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285750" marR="0" lvl="0" indent="-285750">
                        <a:lnSpc>
                          <a:spcPct val="100000"/>
                        </a:lnSpc>
                        <a:spcAft>
                          <a:spcPts val="80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Points are assigned based on individual measurements in each category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cs typeface="Arial" panose="020B0604020202020204" pitchFamily="34" charset="0"/>
                        </a:rPr>
                        <a:t>0 to 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NEWS2 ≥9: High risk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23160646"/>
                  </a:ext>
                </a:extLst>
              </a:tr>
            </a:tbl>
          </a:graphicData>
        </a:graphic>
      </p:graphicFrame>
    </p:spTree>
    <p:extLst>
      <p:ext uri="{BB962C8B-B14F-4D97-AF65-F5344CB8AC3E}">
        <p14:creationId xmlns:p14="http://schemas.microsoft.com/office/powerpoint/2010/main" val="39301684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7DB86D-FCD2-D6A5-BB56-F17029C64BF6}"/>
              </a:ext>
            </a:extLst>
          </p:cNvPr>
          <p:cNvSpPr txBox="1"/>
          <p:nvPr/>
        </p:nvSpPr>
        <p:spPr>
          <a:xfrm>
            <a:off x="3338512" y="1828800"/>
            <a:ext cx="7953376" cy="954107"/>
          </a:xfrm>
          <a:prstGeom prst="rect">
            <a:avLst/>
          </a:prstGeom>
          <a:noFill/>
        </p:spPr>
        <p:txBody>
          <a:bodyPr wrap="square">
            <a:spAutoFit/>
          </a:bodyPr>
          <a:lstStyle/>
          <a:p>
            <a:r>
              <a:rPr lang="en-US" sz="2800" dirty="0">
                <a:latin typeface="Lub Dub Medium" panose="020B0603030403020204" pitchFamily="34" charset="0"/>
              </a:rPr>
              <a:t>Table 6. Acute PE Clinical Risk Prediction Scores Used in the Acute Care Setting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sp>
        <p:nvSpPr>
          <p:cNvPr id="4" name="TextBox 3">
            <a:extLst>
              <a:ext uri="{FF2B5EF4-FFF2-40B4-BE49-F238E27FC236}">
                <a16:creationId xmlns:a16="http://schemas.microsoft.com/office/drawing/2014/main" id="{099AA0BA-EC65-DBEF-FDF9-581DC8AA675D}"/>
              </a:ext>
            </a:extLst>
          </p:cNvPr>
          <p:cNvSpPr txBox="1"/>
          <p:nvPr/>
        </p:nvSpPr>
        <p:spPr>
          <a:xfrm>
            <a:off x="4114800" y="3261842"/>
            <a:ext cx="6400800" cy="1705916"/>
          </a:xfrm>
          <a:prstGeom prst="rect">
            <a:avLst/>
          </a:prstGeom>
          <a:noFill/>
        </p:spPr>
        <p:txBody>
          <a:bodyPr wrap="square">
            <a:spAutoFit/>
          </a:bodyPr>
          <a:lstStyle/>
          <a:p>
            <a:pPr marL="0" marR="0">
              <a:lnSpc>
                <a:spcPct val="150000"/>
              </a:lnSpc>
              <a:spcAft>
                <a:spcPts val="800"/>
              </a:spcAft>
              <a:buNone/>
            </a:pPr>
            <a:r>
              <a:rPr lang="en-US" dirty="0">
                <a:effectLst/>
                <a:latin typeface="Lub Dub Medium" panose="020B0603030403020204" pitchFamily="34" charset="0"/>
                <a:ea typeface="Times New Roman" panose="02020603050405020304" pitchFamily="18" charset="0"/>
              </a:rPr>
              <a:t>CPES indicates Composite Pulmonary Embolism Shock; NEWS, National Early Warning Score; PE, pulmonary embolism; PESI, Pulmonary Embolism Severity Index; RV, right ventricle; and </a:t>
            </a:r>
            <a:r>
              <a:rPr lang="en-US" dirty="0" err="1">
                <a:effectLst/>
                <a:latin typeface="Lub Dub Medium" panose="020B0603030403020204" pitchFamily="34" charset="0"/>
                <a:ea typeface="Times New Roman" panose="02020603050405020304" pitchFamily="18" charset="0"/>
              </a:rPr>
              <a:t>sPESI</a:t>
            </a:r>
            <a:r>
              <a:rPr lang="en-US" dirty="0">
                <a:effectLst/>
                <a:latin typeface="Lub Dub Medium" panose="020B0603030403020204" pitchFamily="34" charset="0"/>
                <a:ea typeface="Times New Roman" panose="02020603050405020304" pitchFamily="18" charset="0"/>
              </a:rPr>
              <a:t>, simplified PESI.</a:t>
            </a:r>
          </a:p>
        </p:txBody>
      </p:sp>
    </p:spTree>
    <p:extLst>
      <p:ext uri="{BB962C8B-B14F-4D97-AF65-F5344CB8AC3E}">
        <p14:creationId xmlns:p14="http://schemas.microsoft.com/office/powerpoint/2010/main" val="10361941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38</a:t>
            </a:fld>
            <a:endParaRPr lang="en-US" dirty="0"/>
          </a:p>
        </p:txBody>
      </p:sp>
      <p:sp>
        <p:nvSpPr>
          <p:cNvPr id="2" name="TextBox 1">
            <a:extLst>
              <a:ext uri="{FF2B5EF4-FFF2-40B4-BE49-F238E27FC236}">
                <a16:creationId xmlns:a16="http://schemas.microsoft.com/office/drawing/2014/main" id="{6DA47013-6A0D-0D58-2DBC-D2BF6EF8EECE}"/>
              </a:ext>
            </a:extLst>
          </p:cNvPr>
          <p:cNvSpPr txBox="1"/>
          <p:nvPr/>
        </p:nvSpPr>
        <p:spPr>
          <a:xfrm>
            <a:off x="4869656" y="878414"/>
            <a:ext cx="4891088" cy="523220"/>
          </a:xfrm>
          <a:prstGeom prst="rect">
            <a:avLst/>
          </a:prstGeom>
          <a:noFill/>
        </p:spPr>
        <p:txBody>
          <a:bodyPr wrap="square">
            <a:spAutoFit/>
          </a:bodyPr>
          <a:lstStyle/>
          <a:p>
            <a:r>
              <a:rPr lang="en-US" sz="2800" dirty="0">
                <a:latin typeface="Lub Dub Medium" panose="020B0603030403020204" pitchFamily="34" charset="0"/>
              </a:rPr>
              <a:t>Hemodynamic Assessment</a:t>
            </a:r>
          </a:p>
        </p:txBody>
      </p:sp>
      <p:graphicFrame>
        <p:nvGraphicFramePr>
          <p:cNvPr id="3" name="Table 2">
            <a:extLst>
              <a:ext uri="{FF2B5EF4-FFF2-40B4-BE49-F238E27FC236}">
                <a16:creationId xmlns:a16="http://schemas.microsoft.com/office/drawing/2014/main" id="{D076C9A6-2889-BDB8-F33D-5E12CDDCBC12}"/>
              </a:ext>
            </a:extLst>
          </p:cNvPr>
          <p:cNvGraphicFramePr>
            <a:graphicFrameLocks noGrp="1"/>
          </p:cNvGraphicFramePr>
          <p:nvPr>
            <p:extLst>
              <p:ext uri="{D42A27DB-BD31-4B8C-83A1-F6EECF244321}">
                <p14:modId xmlns:p14="http://schemas.microsoft.com/office/powerpoint/2010/main" val="762425674"/>
              </p:ext>
            </p:extLst>
          </p:nvPr>
        </p:nvGraphicFramePr>
        <p:xfrm>
          <a:off x="2892264" y="1524000"/>
          <a:ext cx="8690135" cy="4495800"/>
        </p:xfrm>
        <a:graphic>
          <a:graphicData uri="http://schemas.openxmlformats.org/drawingml/2006/table">
            <a:tbl>
              <a:tblPr firstRow="1" firstCol="1" bandRow="1"/>
              <a:tblGrid>
                <a:gridCol w="971697">
                  <a:extLst>
                    <a:ext uri="{9D8B030D-6E8A-4147-A177-3AD203B41FA5}">
                      <a16:colId xmlns:a16="http://schemas.microsoft.com/office/drawing/2014/main" val="1978508727"/>
                    </a:ext>
                  </a:extLst>
                </a:gridCol>
                <a:gridCol w="976217">
                  <a:extLst>
                    <a:ext uri="{9D8B030D-6E8A-4147-A177-3AD203B41FA5}">
                      <a16:colId xmlns:a16="http://schemas.microsoft.com/office/drawing/2014/main" val="3941195826"/>
                    </a:ext>
                  </a:extLst>
                </a:gridCol>
                <a:gridCol w="6742221">
                  <a:extLst>
                    <a:ext uri="{9D8B030D-6E8A-4147-A177-3AD203B41FA5}">
                      <a16:colId xmlns:a16="http://schemas.microsoft.com/office/drawing/2014/main" val="2186520102"/>
                    </a:ext>
                  </a:extLst>
                </a:gridCol>
              </a:tblGrid>
              <a:tr h="1541372">
                <a:tc>
                  <a:txBody>
                    <a:bodyPr/>
                    <a:lstStyle/>
                    <a:p>
                      <a:pPr marL="0" marR="0" algn="ctr">
                        <a:lnSpc>
                          <a:spcPct val="200000"/>
                        </a:lnSpc>
                        <a:spcAft>
                          <a:spcPts val="800"/>
                        </a:spcAft>
                        <a:buNone/>
                      </a:pPr>
                      <a:r>
                        <a:rPr lang="en-US" sz="1800">
                          <a:effectLst/>
                          <a:latin typeface="Times New Roman" panose="02020603050405020304" pitchFamily="18" charset="0"/>
                          <a:ea typeface="Times New Roman" panose="02020603050405020304" pitchFamily="18"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algn="ctr">
                        <a:lnSpc>
                          <a:spcPct val="150000"/>
                        </a:lnSpc>
                        <a:spcAft>
                          <a:spcPts val="800"/>
                        </a:spcAft>
                        <a:buNone/>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Recommendations for Hemodynamic Assessment</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0" marR="0" algn="ctr">
                        <a:lnSpc>
                          <a:spcPct val="150000"/>
                        </a:lnSpc>
                        <a:spcAft>
                          <a:spcPts val="800"/>
                        </a:spcAft>
                        <a:buNone/>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Referenced studies that support recommendations are summarized in the Evidence Table.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654151875"/>
                  </a:ext>
                </a:extLst>
              </a:tr>
              <a:tr h="557096">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COR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LOE</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Recommendations</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80301469"/>
                  </a:ext>
                </a:extLst>
              </a:tr>
              <a:tr h="1411535">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gn="l">
                        <a:lnSpc>
                          <a:spcPct val="100000"/>
                        </a:lnSpc>
                        <a:spcAft>
                          <a:spcPts val="800"/>
                        </a:spcAft>
                        <a:buFont typeface="+mj-lt"/>
                        <a:buAutoNum type="arabicPeriod"/>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In patients with acute PE in AHA/ACC PE Category D2, evaluating for the presence of normotensive shock* can be useful to identify patients at increased risk for clinical deterioration and in-hospital death.</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0344387"/>
                  </a:ext>
                </a:extLst>
              </a:tr>
              <a:tr h="985797">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gn="l">
                        <a:lnSpc>
                          <a:spcPct val="100000"/>
                        </a:lnSpc>
                        <a:spcAft>
                          <a:spcPts val="800"/>
                        </a:spcAft>
                        <a:buFont typeface="+mj-lt"/>
                        <a:buAutoNum type="arabicPeriod" startAt="2"/>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In patients with acute PE in AHA/ACC PE Category C3, a MAP &lt;80 mm Hg may be useful to identify patients who may require escalation of therapy.</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20415822"/>
                  </a:ext>
                </a:extLst>
              </a:tr>
            </a:tbl>
          </a:graphicData>
        </a:graphic>
      </p:graphicFrame>
      <p:sp>
        <p:nvSpPr>
          <p:cNvPr id="6" name="TextBox 5">
            <a:extLst>
              <a:ext uri="{FF2B5EF4-FFF2-40B4-BE49-F238E27FC236}">
                <a16:creationId xmlns:a16="http://schemas.microsoft.com/office/drawing/2014/main" id="{BEB54B18-A438-202D-0CF0-0380ACAFB982}"/>
              </a:ext>
            </a:extLst>
          </p:cNvPr>
          <p:cNvSpPr txBox="1"/>
          <p:nvPr/>
        </p:nvSpPr>
        <p:spPr>
          <a:xfrm>
            <a:off x="2892264" y="6142166"/>
            <a:ext cx="7315200" cy="830997"/>
          </a:xfrm>
          <a:prstGeom prst="rect">
            <a:avLst/>
          </a:prstGeom>
          <a:noFill/>
        </p:spPr>
        <p:txBody>
          <a:bodyPr wrap="square">
            <a:spAutoFit/>
          </a:bodyPr>
          <a:lstStyle/>
          <a:p>
            <a:r>
              <a:rPr lang="en-US" sz="1200" dirty="0">
                <a:latin typeface="Lub Dub Medium" panose="020B0603030403020204" pitchFamily="34" charset="0"/>
              </a:rPr>
              <a:t>*Normotensive shock is defined as isolated hypoperfusion without hypotension identified with any of the following markers: serum lactate &gt;2 mmol/L, urine output &lt;720 mL in 24 hours, creatinine increase ≥0.3 mg/mL in 24 hours, cardiac index ≤2.2 L/min/m2 from peripheral arterial and mixed venous oxygenation saturation values.</a:t>
            </a:r>
          </a:p>
        </p:txBody>
      </p:sp>
    </p:spTree>
    <p:extLst>
      <p:ext uri="{BB962C8B-B14F-4D97-AF65-F5344CB8AC3E}">
        <p14:creationId xmlns:p14="http://schemas.microsoft.com/office/powerpoint/2010/main" val="30813427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E326B5-2B99-F299-C63B-78D79FCF3E12}"/>
              </a:ext>
            </a:extLst>
          </p:cNvPr>
          <p:cNvSpPr txBox="1"/>
          <p:nvPr/>
        </p:nvSpPr>
        <p:spPr>
          <a:xfrm>
            <a:off x="4416028" y="1219200"/>
            <a:ext cx="5798344" cy="523220"/>
          </a:xfrm>
          <a:prstGeom prst="rect">
            <a:avLst/>
          </a:prstGeom>
          <a:noFill/>
        </p:spPr>
        <p:txBody>
          <a:bodyPr wrap="square">
            <a:spAutoFit/>
          </a:bodyPr>
          <a:lstStyle/>
          <a:p>
            <a:r>
              <a:rPr lang="en-US" sz="2800" dirty="0">
                <a:latin typeface="Lub Dub Medium" panose="020B0603030403020204" pitchFamily="34" charset="0"/>
              </a:rPr>
              <a:t>Biomarkers for Risk Stratification </a:t>
            </a:r>
          </a:p>
        </p:txBody>
      </p:sp>
      <p:graphicFrame>
        <p:nvGraphicFramePr>
          <p:cNvPr id="3" name="Table 2">
            <a:extLst>
              <a:ext uri="{FF2B5EF4-FFF2-40B4-BE49-F238E27FC236}">
                <a16:creationId xmlns:a16="http://schemas.microsoft.com/office/drawing/2014/main" id="{DFD8596C-A824-4B80-A284-AA42BAF6FA87}"/>
              </a:ext>
            </a:extLst>
          </p:cNvPr>
          <p:cNvGraphicFramePr>
            <a:graphicFrameLocks noGrp="1"/>
          </p:cNvGraphicFramePr>
          <p:nvPr>
            <p:extLst>
              <p:ext uri="{D42A27DB-BD31-4B8C-83A1-F6EECF244321}">
                <p14:modId xmlns:p14="http://schemas.microsoft.com/office/powerpoint/2010/main" val="3794082746"/>
              </p:ext>
            </p:extLst>
          </p:nvPr>
        </p:nvGraphicFramePr>
        <p:xfrm>
          <a:off x="2743199" y="2133600"/>
          <a:ext cx="9144001" cy="4734580"/>
        </p:xfrm>
        <a:graphic>
          <a:graphicData uri="http://schemas.openxmlformats.org/drawingml/2006/table">
            <a:tbl>
              <a:tblPr firstRow="1" firstCol="1" bandRow="1"/>
              <a:tblGrid>
                <a:gridCol w="1020284">
                  <a:extLst>
                    <a:ext uri="{9D8B030D-6E8A-4147-A177-3AD203B41FA5}">
                      <a16:colId xmlns:a16="http://schemas.microsoft.com/office/drawing/2014/main" val="3625986759"/>
                    </a:ext>
                  </a:extLst>
                </a:gridCol>
                <a:gridCol w="1025227">
                  <a:extLst>
                    <a:ext uri="{9D8B030D-6E8A-4147-A177-3AD203B41FA5}">
                      <a16:colId xmlns:a16="http://schemas.microsoft.com/office/drawing/2014/main" val="1327789524"/>
                    </a:ext>
                  </a:extLst>
                </a:gridCol>
                <a:gridCol w="7098490">
                  <a:extLst>
                    <a:ext uri="{9D8B030D-6E8A-4147-A177-3AD203B41FA5}">
                      <a16:colId xmlns:a16="http://schemas.microsoft.com/office/drawing/2014/main" val="554962853"/>
                    </a:ext>
                  </a:extLst>
                </a:gridCol>
              </a:tblGrid>
              <a:tr h="1112509">
                <a:tc>
                  <a:txBody>
                    <a:bodyPr/>
                    <a:lstStyle/>
                    <a:p>
                      <a:pPr marL="0" marR="0">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6743" marR="66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algn="ctr">
                        <a:lnSpc>
                          <a:spcPct val="150000"/>
                        </a:lnSpc>
                        <a:spcAft>
                          <a:spcPts val="800"/>
                        </a:spcAft>
                        <a:buNone/>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Recommendations for Risk Stratification of PE Using Biomarkers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0" marR="0" algn="ctr">
                        <a:lnSpc>
                          <a:spcPct val="150000"/>
                        </a:lnSpc>
                        <a:spcAft>
                          <a:spcPts val="800"/>
                        </a:spcAft>
                        <a:buNone/>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Referenced studies that support recommendations are summarized in the Evidence Table.</a:t>
                      </a:r>
                    </a:p>
                  </a:txBody>
                  <a:tcPr marL="66743" marR="66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299437969"/>
                  </a:ext>
                </a:extLst>
              </a:tr>
              <a:tr h="301704">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COR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6743" marR="66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LOE</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6743" marR="66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Recommendations</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6743" marR="66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78926068"/>
                  </a:ext>
                </a:extLst>
              </a:tr>
              <a:tr h="1763542">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6743" marR="66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6743" marR="66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fontAlgn="base">
                        <a:lnSpc>
                          <a:spcPct val="100000"/>
                        </a:lnSpc>
                        <a:spcAft>
                          <a:spcPts val="800"/>
                        </a:spcAft>
                        <a:buFont typeface="+mj-lt"/>
                        <a:buAutoNum type="arabicPeriod"/>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In patients with acute PE and an elevated clinical severity score without features of hypotension or shock  (</a:t>
                      </a:r>
                      <a:r>
                        <a:rPr lang="en-US" sz="1800" b="1" dirty="0" err="1">
                          <a:effectLst/>
                          <a:latin typeface="Times New Roman" panose="02020603050405020304" pitchFamily="18" charset="0"/>
                          <a:ea typeface="Times New Roman" panose="02020603050405020304" pitchFamily="18" charset="0"/>
                          <a:cs typeface="Arial" panose="020B0604020202020204" pitchFamily="34" charset="0"/>
                        </a:rPr>
                        <a:t>ie</a:t>
                      </a: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 AHA/ACC PE Category C), measurement of at least 1 cardiac biomarker (</a:t>
                      </a:r>
                      <a:r>
                        <a:rPr lang="en-US" sz="1800" b="1" dirty="0" err="1">
                          <a:effectLst/>
                          <a:latin typeface="Times New Roman" panose="02020603050405020304" pitchFamily="18" charset="0"/>
                          <a:ea typeface="Times New Roman" panose="02020603050405020304" pitchFamily="18" charset="0"/>
                          <a:cs typeface="Arial" panose="020B0604020202020204" pitchFamily="34" charset="0"/>
                        </a:rPr>
                        <a:t>ie</a:t>
                      </a: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 troponin, brain natriuretic peptide [BNP]) is recommended to assist with risk stratification for short-term complications and/or mortality.</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6743" marR="66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25722946"/>
                  </a:ext>
                </a:extLst>
              </a:tr>
              <a:tr h="1219200">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6743" marR="66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6743" marR="66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fontAlgn="base">
                        <a:lnSpc>
                          <a:spcPct val="100000"/>
                        </a:lnSpc>
                        <a:spcAft>
                          <a:spcPts val="800"/>
                        </a:spcAft>
                        <a:buFont typeface="+mj-lt"/>
                        <a:buAutoNum type="arabicPeriod" startAt="2"/>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In  patients with acute PE AHA/ACC PE Categories C to E who are undergoing evaluation at an acute care facility, measurement of lactate (either venous or arterial) is recommended to assist with risk stratification for short-term complications and/or mortality.</a:t>
                      </a:r>
                      <a:r>
                        <a:rPr lang="en-US" sz="1800" b="1" baseline="30000" dirty="0">
                          <a:effectLst/>
                          <a:latin typeface="Times New Roman" panose="02020603050405020304" pitchFamily="18" charset="0"/>
                          <a:ea typeface="Times New Roman" panose="02020603050405020304" pitchFamily="18" charset="0"/>
                          <a:cs typeface="Arial" panose="020B0604020202020204" pitchFamily="34" charset="0"/>
                        </a:rPr>
                        <a:t>12-18</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6743" marR="66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48130123"/>
                  </a:ext>
                </a:extLst>
              </a:tr>
            </a:tbl>
          </a:graphicData>
        </a:graphic>
      </p:graphicFrame>
    </p:spTree>
    <p:extLst>
      <p:ext uri="{BB962C8B-B14F-4D97-AF65-F5344CB8AC3E}">
        <p14:creationId xmlns:p14="http://schemas.microsoft.com/office/powerpoint/2010/main" val="3667245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65CA2AEA-4392-6B88-0BE5-F1E3C44F6D7F}"/>
              </a:ext>
            </a:extLst>
          </p:cNvPr>
          <p:cNvSpPr>
            <a:spLocks noGrp="1"/>
          </p:cNvSpPr>
          <p:nvPr/>
        </p:nvSpPr>
        <p:spPr>
          <a:xfrm>
            <a:off x="3086100" y="3187701"/>
            <a:ext cx="8458200" cy="9143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5000" dirty="0">
                <a:latin typeface="Lub Dub Heavy" panose="020B0903030403020204" pitchFamily="34" charset="0"/>
              </a:rPr>
              <a:t>Top Take-Home Messages</a:t>
            </a:r>
          </a:p>
        </p:txBody>
      </p:sp>
    </p:spTree>
    <p:extLst>
      <p:ext uri="{BB962C8B-B14F-4D97-AF65-F5344CB8AC3E}">
        <p14:creationId xmlns:p14="http://schemas.microsoft.com/office/powerpoint/2010/main" val="10722953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40</a:t>
            </a:fld>
            <a:endParaRPr lang="en-US" dirty="0"/>
          </a:p>
        </p:txBody>
      </p:sp>
      <p:sp>
        <p:nvSpPr>
          <p:cNvPr id="2" name="TextBox 1">
            <a:extLst>
              <a:ext uri="{FF2B5EF4-FFF2-40B4-BE49-F238E27FC236}">
                <a16:creationId xmlns:a16="http://schemas.microsoft.com/office/drawing/2014/main" id="{9F7992BB-6FDE-3EEE-A16F-D82023457AB6}"/>
              </a:ext>
            </a:extLst>
          </p:cNvPr>
          <p:cNvSpPr txBox="1"/>
          <p:nvPr/>
        </p:nvSpPr>
        <p:spPr>
          <a:xfrm>
            <a:off x="3160514" y="1066800"/>
            <a:ext cx="8309372" cy="523220"/>
          </a:xfrm>
          <a:prstGeom prst="rect">
            <a:avLst/>
          </a:prstGeom>
          <a:noFill/>
        </p:spPr>
        <p:txBody>
          <a:bodyPr wrap="square">
            <a:spAutoFit/>
          </a:bodyPr>
          <a:lstStyle/>
          <a:p>
            <a:r>
              <a:rPr lang="en-US" sz="2800" dirty="0">
                <a:latin typeface="Lub Dub Medium" panose="020B0603030403020204" pitchFamily="34" charset="0"/>
              </a:rPr>
              <a:t>Right Ventricular Imaging for Risk Stratification</a:t>
            </a:r>
          </a:p>
        </p:txBody>
      </p:sp>
      <p:graphicFrame>
        <p:nvGraphicFramePr>
          <p:cNvPr id="3" name="Table 2">
            <a:extLst>
              <a:ext uri="{FF2B5EF4-FFF2-40B4-BE49-F238E27FC236}">
                <a16:creationId xmlns:a16="http://schemas.microsoft.com/office/drawing/2014/main" id="{3B2590B9-54DC-FEDF-6BCC-5E812B867659}"/>
              </a:ext>
            </a:extLst>
          </p:cNvPr>
          <p:cNvGraphicFramePr>
            <a:graphicFrameLocks noGrp="1"/>
          </p:cNvGraphicFramePr>
          <p:nvPr>
            <p:extLst>
              <p:ext uri="{D42A27DB-BD31-4B8C-83A1-F6EECF244321}">
                <p14:modId xmlns:p14="http://schemas.microsoft.com/office/powerpoint/2010/main" val="4150391813"/>
              </p:ext>
            </p:extLst>
          </p:nvPr>
        </p:nvGraphicFramePr>
        <p:xfrm>
          <a:off x="2996565" y="2057400"/>
          <a:ext cx="8637270" cy="4449541"/>
        </p:xfrm>
        <a:graphic>
          <a:graphicData uri="http://schemas.openxmlformats.org/drawingml/2006/table">
            <a:tbl>
              <a:tblPr firstRow="1" firstCol="1" bandRow="1"/>
              <a:tblGrid>
                <a:gridCol w="1147795">
                  <a:extLst>
                    <a:ext uri="{9D8B030D-6E8A-4147-A177-3AD203B41FA5}">
                      <a16:colId xmlns:a16="http://schemas.microsoft.com/office/drawing/2014/main" val="2389405589"/>
                    </a:ext>
                  </a:extLst>
                </a:gridCol>
                <a:gridCol w="1316992">
                  <a:extLst>
                    <a:ext uri="{9D8B030D-6E8A-4147-A177-3AD203B41FA5}">
                      <a16:colId xmlns:a16="http://schemas.microsoft.com/office/drawing/2014/main" val="3051477010"/>
                    </a:ext>
                  </a:extLst>
                </a:gridCol>
                <a:gridCol w="6172483">
                  <a:extLst>
                    <a:ext uri="{9D8B030D-6E8A-4147-A177-3AD203B41FA5}">
                      <a16:colId xmlns:a16="http://schemas.microsoft.com/office/drawing/2014/main" val="1787883699"/>
                    </a:ext>
                  </a:extLst>
                </a:gridCol>
              </a:tblGrid>
              <a:tr h="1356525">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algn="ctr">
                        <a:lnSpc>
                          <a:spcPct val="150000"/>
                        </a:lnSpc>
                        <a:spcAft>
                          <a:spcPts val="800"/>
                        </a:spcAft>
                        <a:buNone/>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Recommendations for Right Ventricular Imaging for Risk Stratification</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0" marR="0" algn="ctr">
                        <a:lnSpc>
                          <a:spcPct val="150000"/>
                        </a:lnSpc>
                        <a:spcAft>
                          <a:spcPts val="800"/>
                        </a:spcAft>
                        <a:buNone/>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Referenced studies that support recommendations are summarized in the Evidence Table.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934749621"/>
                  </a:ext>
                </a:extLst>
              </a:tr>
              <a:tr h="490288">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COR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LOE</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Recommendations</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0870931"/>
                  </a:ext>
                </a:extLst>
              </a:tr>
              <a:tr h="1156768">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D93"/>
                    </a:solidFill>
                  </a:tcPr>
                </a:tc>
                <a:tc>
                  <a:txBody>
                    <a:bodyPr/>
                    <a:lstStyle/>
                    <a:p>
                      <a:pPr marL="342900" marR="0" lvl="0" indent="-342900" fontAlgn="base">
                        <a:lnSpc>
                          <a:spcPct val="100000"/>
                        </a:lnSpc>
                        <a:spcAft>
                          <a:spcPts val="800"/>
                        </a:spcAft>
                        <a:buFont typeface="+mj-lt"/>
                        <a:buAutoNum type="arabicPeriod"/>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In patients with acute PE and an elevated clinical severity score but without evidence of shock (</a:t>
                      </a:r>
                      <a:r>
                        <a:rPr lang="en-US" sz="1800" b="1" dirty="0" err="1">
                          <a:effectLst/>
                          <a:latin typeface="Times New Roman" panose="02020603050405020304" pitchFamily="18" charset="0"/>
                          <a:ea typeface="Times New Roman" panose="02020603050405020304" pitchFamily="18" charset="0"/>
                          <a:cs typeface="Arial" panose="020B0604020202020204" pitchFamily="34" charset="0"/>
                        </a:rPr>
                        <a:t>ie</a:t>
                      </a: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 AHA/ACC PE Categories C-D), RV imaging is recommended for short-term risk stratification.</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32992520"/>
                  </a:ext>
                </a:extLst>
              </a:tr>
              <a:tr h="1445960">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fontAlgn="base">
                        <a:lnSpc>
                          <a:spcPct val="100000"/>
                        </a:lnSpc>
                        <a:spcAft>
                          <a:spcPts val="800"/>
                        </a:spcAft>
                        <a:buFont typeface="+mj-lt"/>
                        <a:buAutoNum type="arabicPeriod" startAt="2"/>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In patients with acute PE and an elevated clinical severity score but without evidence of persistent hypotension or shock (</a:t>
                      </a:r>
                      <a:r>
                        <a:rPr lang="en-US" sz="1800" b="1" dirty="0" err="1">
                          <a:effectLst/>
                          <a:latin typeface="Times New Roman" panose="02020603050405020304" pitchFamily="18" charset="0"/>
                          <a:ea typeface="Times New Roman" panose="02020603050405020304" pitchFamily="18" charset="0"/>
                          <a:cs typeface="Arial" panose="020B0604020202020204" pitchFamily="34" charset="0"/>
                        </a:rPr>
                        <a:t>ie</a:t>
                      </a: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 AHA/ACC PE Categories C-D), use of echocardiography over CT is preferred for short-term risk stratification.</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86382195"/>
                  </a:ext>
                </a:extLst>
              </a:tr>
            </a:tbl>
          </a:graphicData>
        </a:graphic>
      </p:graphicFrame>
    </p:spTree>
    <p:extLst>
      <p:ext uri="{BB962C8B-B14F-4D97-AF65-F5344CB8AC3E}">
        <p14:creationId xmlns:p14="http://schemas.microsoft.com/office/powerpoint/2010/main" val="15334604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BDA86E-C426-3F59-0BF0-5EF78B15031B}"/>
              </a:ext>
            </a:extLst>
          </p:cNvPr>
          <p:cNvSpPr txBox="1"/>
          <p:nvPr/>
        </p:nvSpPr>
        <p:spPr>
          <a:xfrm>
            <a:off x="4132957" y="1219200"/>
            <a:ext cx="6364486" cy="954107"/>
          </a:xfrm>
          <a:prstGeom prst="rect">
            <a:avLst/>
          </a:prstGeom>
          <a:noFill/>
        </p:spPr>
        <p:txBody>
          <a:bodyPr wrap="square">
            <a:spAutoFit/>
          </a:bodyPr>
          <a:lstStyle/>
          <a:p>
            <a:r>
              <a:rPr lang="en-US" sz="2800" dirty="0">
                <a:latin typeface="Lub Dub Medium" panose="020B0603030403020204" pitchFamily="34" charset="0"/>
              </a:rPr>
              <a:t>Quantification of Thrombus Burden for Short-Term Risk Stratification</a:t>
            </a:r>
          </a:p>
        </p:txBody>
      </p:sp>
      <p:graphicFrame>
        <p:nvGraphicFramePr>
          <p:cNvPr id="3" name="Table 2">
            <a:extLst>
              <a:ext uri="{FF2B5EF4-FFF2-40B4-BE49-F238E27FC236}">
                <a16:creationId xmlns:a16="http://schemas.microsoft.com/office/drawing/2014/main" id="{D1481322-576B-4154-52D6-6525DFA56BBF}"/>
              </a:ext>
            </a:extLst>
          </p:cNvPr>
          <p:cNvGraphicFramePr>
            <a:graphicFrameLocks noGrp="1"/>
          </p:cNvGraphicFramePr>
          <p:nvPr>
            <p:extLst>
              <p:ext uri="{D42A27DB-BD31-4B8C-83A1-F6EECF244321}">
                <p14:modId xmlns:p14="http://schemas.microsoft.com/office/powerpoint/2010/main" val="2411245579"/>
              </p:ext>
            </p:extLst>
          </p:nvPr>
        </p:nvGraphicFramePr>
        <p:xfrm>
          <a:off x="3408520" y="2480692"/>
          <a:ext cx="7813359" cy="3268216"/>
        </p:xfrm>
        <a:graphic>
          <a:graphicData uri="http://schemas.openxmlformats.org/drawingml/2006/table">
            <a:tbl>
              <a:tblPr firstRow="1" firstCol="1" bandRow="1"/>
              <a:tblGrid>
                <a:gridCol w="1102437">
                  <a:extLst>
                    <a:ext uri="{9D8B030D-6E8A-4147-A177-3AD203B41FA5}">
                      <a16:colId xmlns:a16="http://schemas.microsoft.com/office/drawing/2014/main" val="1268764824"/>
                    </a:ext>
                  </a:extLst>
                </a:gridCol>
                <a:gridCol w="747630">
                  <a:extLst>
                    <a:ext uri="{9D8B030D-6E8A-4147-A177-3AD203B41FA5}">
                      <a16:colId xmlns:a16="http://schemas.microsoft.com/office/drawing/2014/main" val="2526683294"/>
                    </a:ext>
                  </a:extLst>
                </a:gridCol>
                <a:gridCol w="5963292">
                  <a:extLst>
                    <a:ext uri="{9D8B030D-6E8A-4147-A177-3AD203B41FA5}">
                      <a16:colId xmlns:a16="http://schemas.microsoft.com/office/drawing/2014/main" val="583701213"/>
                    </a:ext>
                  </a:extLst>
                </a:gridCol>
              </a:tblGrid>
              <a:tr h="1383445">
                <a:tc>
                  <a:txBody>
                    <a:bodyPr/>
                    <a:lstStyle/>
                    <a:p>
                      <a:pPr marL="0" marR="0" algn="l">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algn="ctr">
                        <a:lnSpc>
                          <a:spcPct val="150000"/>
                        </a:lnSpc>
                        <a:spcAft>
                          <a:spcPts val="800"/>
                        </a:spcAft>
                        <a:buNone/>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Recommendation for Quantification of Thrombus Burden for Short-Term Risk Stratification</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0" marR="0" algn="ctr">
                        <a:lnSpc>
                          <a:spcPct val="150000"/>
                        </a:lnSpc>
                        <a:spcAft>
                          <a:spcPts val="800"/>
                        </a:spcAft>
                        <a:buNone/>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Referenced studies that support the recommendation are summarized in the Evidence Table.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697672594"/>
                  </a:ext>
                </a:extLst>
              </a:tr>
              <a:tr h="617803">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COR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LOE</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Recommendation</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04991221"/>
                  </a:ext>
                </a:extLst>
              </a:tr>
              <a:tr h="952169">
                <a:tc>
                  <a:txBody>
                    <a:bodyPr/>
                    <a:lstStyle/>
                    <a:p>
                      <a:pPr marL="0" marR="0" algn="ctr">
                        <a:lnSpc>
                          <a:spcPct val="150000"/>
                        </a:lnSpc>
                        <a:spcAft>
                          <a:spcPts val="800"/>
                        </a:spcAft>
                        <a:buNone/>
                      </a:pPr>
                      <a:r>
                        <a:rPr lang="en-US" sz="18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 No Benefit</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7F7F"/>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gn="l">
                        <a:lnSpc>
                          <a:spcPct val="100000"/>
                        </a:lnSpc>
                        <a:spcAft>
                          <a:spcPts val="800"/>
                        </a:spcAft>
                        <a:buSzPct val="100000"/>
                        <a:buFont typeface="+mj-lt"/>
                        <a:buAutoNum type="arabicPeriod"/>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In patients with acute PE in AHA/ACC PE Categories A-C, quantification of angiographic thrombus burden for short-term risk stratification is not recommended.</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6920042"/>
                  </a:ext>
                </a:extLst>
              </a:tr>
            </a:tbl>
          </a:graphicData>
        </a:graphic>
      </p:graphicFrame>
    </p:spTree>
    <p:extLst>
      <p:ext uri="{BB962C8B-B14F-4D97-AF65-F5344CB8AC3E}">
        <p14:creationId xmlns:p14="http://schemas.microsoft.com/office/powerpoint/2010/main" val="10686270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49BB86B-0049-1CD7-AD39-630EF2B7593B}"/>
              </a:ext>
            </a:extLst>
          </p:cNvPr>
          <p:cNvSpPr>
            <a:spLocks noGrp="1"/>
          </p:cNvSpPr>
          <p:nvPr>
            <p:ph type="sldNum" sz="quarter" idx="4"/>
          </p:nvPr>
        </p:nvSpPr>
        <p:spPr/>
        <p:txBody>
          <a:bodyPr/>
          <a:lstStyle/>
          <a:p>
            <a:fld id="{01CD3B2E-BC1C-6C4D-9D91-A67B950EE325}" type="slidenum">
              <a:rPr lang="en-US" smtClean="0"/>
              <a:pPr/>
              <a:t>42</a:t>
            </a:fld>
            <a:endParaRPr lang="en-US" dirty="0"/>
          </a:p>
        </p:txBody>
      </p:sp>
      <p:sp>
        <p:nvSpPr>
          <p:cNvPr id="6" name="TextBox 5">
            <a:extLst>
              <a:ext uri="{FF2B5EF4-FFF2-40B4-BE49-F238E27FC236}">
                <a16:creationId xmlns:a16="http://schemas.microsoft.com/office/drawing/2014/main" id="{16ADCB73-B563-3CBE-16AB-BFFBBCC5B88E}"/>
              </a:ext>
            </a:extLst>
          </p:cNvPr>
          <p:cNvSpPr txBox="1"/>
          <p:nvPr/>
        </p:nvSpPr>
        <p:spPr>
          <a:xfrm>
            <a:off x="4019550" y="3683913"/>
            <a:ext cx="6591300" cy="861774"/>
          </a:xfrm>
          <a:prstGeom prst="rect">
            <a:avLst/>
          </a:prstGeom>
          <a:noFill/>
        </p:spPr>
        <p:txBody>
          <a:bodyPr wrap="square">
            <a:spAutoFit/>
          </a:bodyPr>
          <a:lstStyle/>
          <a:p>
            <a:r>
              <a:rPr lang="en-US" sz="5000" dirty="0">
                <a:latin typeface="Lub Dub Heavy" panose="020B0903030403020204" pitchFamily="34" charset="0"/>
              </a:rPr>
              <a:t>Acute Management</a:t>
            </a:r>
          </a:p>
        </p:txBody>
      </p:sp>
    </p:spTree>
    <p:extLst>
      <p:ext uri="{BB962C8B-B14F-4D97-AF65-F5344CB8AC3E}">
        <p14:creationId xmlns:p14="http://schemas.microsoft.com/office/powerpoint/2010/main" val="28046332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43</a:t>
            </a:fld>
            <a:endParaRPr lang="en-US" dirty="0"/>
          </a:p>
        </p:txBody>
      </p:sp>
      <p:sp>
        <p:nvSpPr>
          <p:cNvPr id="2" name="TextBox 1">
            <a:extLst>
              <a:ext uri="{FF2B5EF4-FFF2-40B4-BE49-F238E27FC236}">
                <a16:creationId xmlns:a16="http://schemas.microsoft.com/office/drawing/2014/main" id="{9FA54422-5663-74FE-8B11-E44A21629474}"/>
              </a:ext>
            </a:extLst>
          </p:cNvPr>
          <p:cNvSpPr txBox="1"/>
          <p:nvPr/>
        </p:nvSpPr>
        <p:spPr>
          <a:xfrm>
            <a:off x="304800" y="1295400"/>
            <a:ext cx="2590800" cy="3970318"/>
          </a:xfrm>
          <a:prstGeom prst="rect">
            <a:avLst/>
          </a:prstGeom>
          <a:noFill/>
        </p:spPr>
        <p:txBody>
          <a:bodyPr wrap="square">
            <a:spAutoFit/>
          </a:bodyPr>
          <a:lstStyle/>
          <a:p>
            <a:r>
              <a:rPr lang="en-US" sz="2800" dirty="0">
                <a:latin typeface="Lub Dub Medium" panose="020B0603030403020204" pitchFamily="34" charset="0"/>
              </a:rPr>
              <a:t>Figure 3. Initial Assessment and Management by AHA/ACC Acute PE Clinical Categories</a:t>
            </a:r>
          </a:p>
        </p:txBody>
      </p:sp>
      <p:pic>
        <p:nvPicPr>
          <p:cNvPr id="3" name="Picture 2">
            <a:extLst>
              <a:ext uri="{FF2B5EF4-FFF2-40B4-BE49-F238E27FC236}">
                <a16:creationId xmlns:a16="http://schemas.microsoft.com/office/drawing/2014/main" id="{8919B0D5-3C1D-7534-ADF5-6857723E4E7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027190" y="0"/>
            <a:ext cx="7124699" cy="7543800"/>
          </a:xfrm>
          <a:prstGeom prst="rect">
            <a:avLst/>
          </a:prstGeom>
        </p:spPr>
      </p:pic>
      <p:sp>
        <p:nvSpPr>
          <p:cNvPr id="6" name="TextBox 5">
            <a:extLst>
              <a:ext uri="{FF2B5EF4-FFF2-40B4-BE49-F238E27FC236}">
                <a16:creationId xmlns:a16="http://schemas.microsoft.com/office/drawing/2014/main" id="{309F223D-2FA0-C569-94B1-68586207E75C}"/>
              </a:ext>
            </a:extLst>
          </p:cNvPr>
          <p:cNvSpPr txBox="1"/>
          <p:nvPr/>
        </p:nvSpPr>
        <p:spPr>
          <a:xfrm>
            <a:off x="304800" y="5638800"/>
            <a:ext cx="2971800" cy="1754326"/>
          </a:xfrm>
          <a:prstGeom prst="rect">
            <a:avLst/>
          </a:prstGeom>
          <a:noFill/>
        </p:spPr>
        <p:txBody>
          <a:bodyPr wrap="square">
            <a:spAutoFit/>
          </a:bodyPr>
          <a:lstStyle/>
          <a:p>
            <a:r>
              <a:rPr lang="en-US" sz="1200" dirty="0">
                <a:latin typeface="Lub Dub Medium" panose="020B0603030403020204" pitchFamily="34" charset="0"/>
              </a:rPr>
              <a:t>Initial assessment and management of acute PE by category with associated COR 1 and 2a recommendations along with select COR 2b recommendations. Additional COR 2b recommendations that are not included in this figure may be appropriate in select clinical cases.</a:t>
            </a:r>
          </a:p>
        </p:txBody>
      </p:sp>
      <p:sp>
        <p:nvSpPr>
          <p:cNvPr id="8" name="TextBox 7">
            <a:extLst>
              <a:ext uri="{FF2B5EF4-FFF2-40B4-BE49-F238E27FC236}">
                <a16:creationId xmlns:a16="http://schemas.microsoft.com/office/drawing/2014/main" id="{65451C59-1ED7-5C06-7A8F-33651238E66E}"/>
              </a:ext>
            </a:extLst>
          </p:cNvPr>
          <p:cNvSpPr txBox="1"/>
          <p:nvPr/>
        </p:nvSpPr>
        <p:spPr>
          <a:xfrm>
            <a:off x="11498262" y="4346138"/>
            <a:ext cx="2971800" cy="3046988"/>
          </a:xfrm>
          <a:prstGeom prst="rect">
            <a:avLst/>
          </a:prstGeom>
          <a:noFill/>
        </p:spPr>
        <p:txBody>
          <a:bodyPr wrap="square">
            <a:spAutoFit/>
          </a:bodyPr>
          <a:lstStyle/>
          <a:p>
            <a:r>
              <a:rPr lang="en-US" sz="1200" dirty="0">
                <a:latin typeface="Lub Dub Medium" panose="020B0603030403020204" pitchFamily="34" charset="0"/>
              </a:rPr>
              <a:t>ACC indicates American College of Cardiology; AHA, American Heart Association; CDL, catheter-directed thrombolysis; COR, class of recommendation; CT, computed tomography; DOAC, direct oral anticoagulant; ECMO, extracorporeal membrane oxygenation; LMWH, low-molecular-weight heparin; MT, mechanical thrombectomy; PE, pulmonary embolism; PERT, PE response team; PESI, Pulmonary Embolism Severity Index; RV, right ventricle; </a:t>
            </a:r>
            <a:r>
              <a:rPr lang="en-US" sz="1200" dirty="0" err="1">
                <a:latin typeface="Lub Dub Medium" panose="020B0603030403020204" pitchFamily="34" charset="0"/>
              </a:rPr>
              <a:t>sPESI</a:t>
            </a:r>
            <a:r>
              <a:rPr lang="en-US" sz="1200" dirty="0">
                <a:latin typeface="Lub Dub Medium" panose="020B0603030403020204" pitchFamily="34" charset="0"/>
              </a:rPr>
              <a:t>, simplified PESI; UFH, unfractionated heparin; and VA, </a:t>
            </a:r>
            <a:r>
              <a:rPr lang="en-US" sz="1200" dirty="0" err="1">
                <a:latin typeface="Lub Dub Medium" panose="020B0603030403020204" pitchFamily="34" charset="0"/>
              </a:rPr>
              <a:t>venoarterial</a:t>
            </a:r>
            <a:r>
              <a:rPr lang="en-US" sz="1200" dirty="0">
                <a:latin typeface="Lub Dub Medium" panose="020B0603030403020204" pitchFamily="34" charset="0"/>
              </a:rPr>
              <a:t>.</a:t>
            </a:r>
          </a:p>
        </p:txBody>
      </p:sp>
    </p:spTree>
    <p:extLst>
      <p:ext uri="{BB962C8B-B14F-4D97-AF65-F5344CB8AC3E}">
        <p14:creationId xmlns:p14="http://schemas.microsoft.com/office/powerpoint/2010/main" val="17878710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EA3D777-DC4E-A882-33DE-263C7C227ABA}"/>
              </a:ext>
            </a:extLst>
          </p:cNvPr>
          <p:cNvSpPr txBox="1"/>
          <p:nvPr/>
        </p:nvSpPr>
        <p:spPr>
          <a:xfrm>
            <a:off x="5000178" y="917335"/>
            <a:ext cx="4630043" cy="954107"/>
          </a:xfrm>
          <a:prstGeom prst="rect">
            <a:avLst/>
          </a:prstGeom>
          <a:noFill/>
        </p:spPr>
        <p:txBody>
          <a:bodyPr wrap="square">
            <a:spAutoFit/>
          </a:bodyPr>
          <a:lstStyle/>
          <a:p>
            <a:r>
              <a:rPr lang="en-US" sz="2800" dirty="0">
                <a:latin typeface="Lub Dub Medium" panose="020B0603030403020204" pitchFamily="34" charset="0"/>
              </a:rPr>
              <a:t>Suitability for Outpatient Management of PE</a:t>
            </a:r>
          </a:p>
        </p:txBody>
      </p:sp>
      <p:graphicFrame>
        <p:nvGraphicFramePr>
          <p:cNvPr id="3" name="Table 2">
            <a:extLst>
              <a:ext uri="{FF2B5EF4-FFF2-40B4-BE49-F238E27FC236}">
                <a16:creationId xmlns:a16="http://schemas.microsoft.com/office/drawing/2014/main" id="{ED496731-30A1-16CA-120A-3C7C470D645F}"/>
              </a:ext>
            </a:extLst>
          </p:cNvPr>
          <p:cNvGraphicFramePr>
            <a:graphicFrameLocks noGrp="1"/>
          </p:cNvGraphicFramePr>
          <p:nvPr>
            <p:extLst>
              <p:ext uri="{D42A27DB-BD31-4B8C-83A1-F6EECF244321}">
                <p14:modId xmlns:p14="http://schemas.microsoft.com/office/powerpoint/2010/main" val="1687025957"/>
              </p:ext>
            </p:extLst>
          </p:nvPr>
        </p:nvGraphicFramePr>
        <p:xfrm>
          <a:off x="2753517" y="2135871"/>
          <a:ext cx="9123363" cy="3957858"/>
        </p:xfrm>
        <a:graphic>
          <a:graphicData uri="http://schemas.openxmlformats.org/drawingml/2006/table">
            <a:tbl>
              <a:tblPr firstRow="1" firstCol="1" bandRow="1"/>
              <a:tblGrid>
                <a:gridCol w="1196579">
                  <a:extLst>
                    <a:ext uri="{9D8B030D-6E8A-4147-A177-3AD203B41FA5}">
                      <a16:colId xmlns:a16="http://schemas.microsoft.com/office/drawing/2014/main" val="2629225609"/>
                    </a:ext>
                  </a:extLst>
                </a:gridCol>
                <a:gridCol w="1213483">
                  <a:extLst>
                    <a:ext uri="{9D8B030D-6E8A-4147-A177-3AD203B41FA5}">
                      <a16:colId xmlns:a16="http://schemas.microsoft.com/office/drawing/2014/main" val="3897711900"/>
                    </a:ext>
                  </a:extLst>
                </a:gridCol>
                <a:gridCol w="6713301">
                  <a:extLst>
                    <a:ext uri="{9D8B030D-6E8A-4147-A177-3AD203B41FA5}">
                      <a16:colId xmlns:a16="http://schemas.microsoft.com/office/drawing/2014/main" val="505470411"/>
                    </a:ext>
                  </a:extLst>
                </a:gridCol>
              </a:tblGrid>
              <a:tr h="1223167">
                <a:tc>
                  <a:txBody>
                    <a:bodyPr/>
                    <a:lstStyle/>
                    <a:p>
                      <a:pPr marL="0" marR="0">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algn="ctr">
                        <a:lnSpc>
                          <a:spcPct val="150000"/>
                        </a:lnSpc>
                        <a:spcAft>
                          <a:spcPts val="800"/>
                        </a:spcAft>
                        <a:buNone/>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Recommendations for Suitability for Outpatient Management of PE</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0" marR="0" algn="ctr">
                        <a:lnSpc>
                          <a:spcPct val="150000"/>
                        </a:lnSpc>
                        <a:spcAft>
                          <a:spcPts val="800"/>
                        </a:spcAft>
                        <a:buNone/>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Referenced studies that support recommendations are summarized in the Evidence Table.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144823283"/>
                  </a:ext>
                </a:extLst>
              </a:tr>
              <a:tr h="428153">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COR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LOE</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Recommendations</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91688913"/>
                  </a:ext>
                </a:extLst>
              </a:tr>
              <a:tr h="790320">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fontAlgn="base">
                        <a:lnSpc>
                          <a:spcPct val="100000"/>
                        </a:lnSpc>
                        <a:spcAft>
                          <a:spcPts val="800"/>
                        </a:spcAft>
                        <a:buFont typeface="+mj-lt"/>
                        <a:buAutoNum type="arabicPeriod"/>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In patients diagnosed with acute PE in a clinic or an ED, it is reasonable to use a decision tool</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a:t>
                      </a: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 to identify suitability for outpatient treatment.</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22073657"/>
                  </a:ext>
                </a:extLst>
              </a:tr>
              <a:tr h="1383060">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fontAlgn="base">
                        <a:lnSpc>
                          <a:spcPct val="100000"/>
                        </a:lnSpc>
                        <a:spcAft>
                          <a:spcPts val="800"/>
                        </a:spcAft>
                        <a:buFont typeface="+mj-lt"/>
                        <a:buAutoNum type="arabicPeriod" startAt="2"/>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In select patients diagnosed with acute PE in AHA ACC PE Categories A and B in a clinic or ED, outpatient treatment</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a:t>
                      </a: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 is a reasonable option compared with hospitalization, when the rate of 90-day adverse outcomes is low and it aligns with patient goals.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7661068"/>
                  </a:ext>
                </a:extLst>
              </a:tr>
            </a:tbl>
          </a:graphicData>
        </a:graphic>
      </p:graphicFrame>
      <p:sp>
        <p:nvSpPr>
          <p:cNvPr id="5" name="TextBox 4">
            <a:extLst>
              <a:ext uri="{FF2B5EF4-FFF2-40B4-BE49-F238E27FC236}">
                <a16:creationId xmlns:a16="http://schemas.microsoft.com/office/drawing/2014/main" id="{233CC203-8A7D-EC98-92A7-E4E6ADCBBEF6}"/>
              </a:ext>
            </a:extLst>
          </p:cNvPr>
          <p:cNvSpPr txBox="1"/>
          <p:nvPr/>
        </p:nvSpPr>
        <p:spPr>
          <a:xfrm>
            <a:off x="2753517" y="6345458"/>
            <a:ext cx="9123362" cy="830997"/>
          </a:xfrm>
          <a:prstGeom prst="rect">
            <a:avLst/>
          </a:prstGeom>
          <a:noFill/>
        </p:spPr>
        <p:txBody>
          <a:bodyPr wrap="square">
            <a:spAutoFit/>
          </a:bodyPr>
          <a:lstStyle/>
          <a:p>
            <a:r>
              <a:rPr lang="en-US" sz="1200" dirty="0">
                <a:latin typeface="Lub Dub Medium" panose="020B0603030403020204" pitchFamily="34" charset="0"/>
              </a:rPr>
              <a:t>*Decision tool options include the Hestia rule, the PESI, and the </a:t>
            </a:r>
            <a:r>
              <a:rPr lang="en-US" sz="1200" dirty="0" err="1">
                <a:latin typeface="Lub Dub Medium" panose="020B0603030403020204" pitchFamily="34" charset="0"/>
              </a:rPr>
              <a:t>sPESI</a:t>
            </a:r>
            <a:r>
              <a:rPr lang="en-US" sz="1200" dirty="0">
                <a:latin typeface="Lub Dub Medium" panose="020B0603030403020204" pitchFamily="34" charset="0"/>
              </a:rPr>
              <a:t>. </a:t>
            </a:r>
          </a:p>
          <a:p>
            <a:endParaRPr lang="en-US" sz="1200" dirty="0">
              <a:latin typeface="Lub Dub Medium" panose="020B0603030403020204" pitchFamily="34" charset="0"/>
            </a:endParaRPr>
          </a:p>
          <a:p>
            <a:r>
              <a:rPr lang="en-US" sz="1200" dirty="0">
                <a:latin typeface="Lub Dub Medium" panose="020B0603030403020204" pitchFamily="34" charset="0"/>
              </a:rPr>
              <a:t>†Patients suitable for discharge from the outpatient or emergency setting must have immediate access to anticoagulant medication and rapid, reliable, expert follow-up in place.</a:t>
            </a:r>
          </a:p>
        </p:txBody>
      </p:sp>
    </p:spTree>
    <p:extLst>
      <p:ext uri="{BB962C8B-B14F-4D97-AF65-F5344CB8AC3E}">
        <p14:creationId xmlns:p14="http://schemas.microsoft.com/office/powerpoint/2010/main" val="34742860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45</a:t>
            </a:fld>
            <a:endParaRPr lang="en-US" dirty="0"/>
          </a:p>
        </p:txBody>
      </p:sp>
      <p:sp>
        <p:nvSpPr>
          <p:cNvPr id="2" name="TextBox 1">
            <a:extLst>
              <a:ext uri="{FF2B5EF4-FFF2-40B4-BE49-F238E27FC236}">
                <a16:creationId xmlns:a16="http://schemas.microsoft.com/office/drawing/2014/main" id="{BECE022F-924F-8093-93EB-615AF0FC9FBE}"/>
              </a:ext>
            </a:extLst>
          </p:cNvPr>
          <p:cNvSpPr txBox="1"/>
          <p:nvPr/>
        </p:nvSpPr>
        <p:spPr>
          <a:xfrm>
            <a:off x="4862289" y="1295400"/>
            <a:ext cx="4905822" cy="523220"/>
          </a:xfrm>
          <a:prstGeom prst="rect">
            <a:avLst/>
          </a:prstGeom>
          <a:noFill/>
        </p:spPr>
        <p:txBody>
          <a:bodyPr wrap="square">
            <a:spAutoFit/>
          </a:bodyPr>
          <a:lstStyle/>
          <a:p>
            <a:r>
              <a:rPr lang="en-US" sz="2800" dirty="0">
                <a:latin typeface="Lub Dub Medium" panose="020B0603030403020204" pitchFamily="34" charset="0"/>
              </a:rPr>
              <a:t>Placement in the Hospital</a:t>
            </a:r>
          </a:p>
        </p:txBody>
      </p:sp>
      <p:graphicFrame>
        <p:nvGraphicFramePr>
          <p:cNvPr id="3" name="Table 2">
            <a:extLst>
              <a:ext uri="{FF2B5EF4-FFF2-40B4-BE49-F238E27FC236}">
                <a16:creationId xmlns:a16="http://schemas.microsoft.com/office/drawing/2014/main" id="{27BFA27B-A520-97BB-EA14-E9F04CE6C554}"/>
              </a:ext>
            </a:extLst>
          </p:cNvPr>
          <p:cNvGraphicFramePr>
            <a:graphicFrameLocks noGrp="1"/>
          </p:cNvGraphicFramePr>
          <p:nvPr>
            <p:extLst>
              <p:ext uri="{D42A27DB-BD31-4B8C-83A1-F6EECF244321}">
                <p14:modId xmlns:p14="http://schemas.microsoft.com/office/powerpoint/2010/main" val="3693858796"/>
              </p:ext>
            </p:extLst>
          </p:nvPr>
        </p:nvGraphicFramePr>
        <p:xfrm>
          <a:off x="2859199" y="2113240"/>
          <a:ext cx="8912002" cy="4997457"/>
        </p:xfrm>
        <a:graphic>
          <a:graphicData uri="http://schemas.openxmlformats.org/drawingml/2006/table">
            <a:tbl>
              <a:tblPr firstRow="1" firstCol="1" bandRow="1"/>
              <a:tblGrid>
                <a:gridCol w="1444402">
                  <a:extLst>
                    <a:ext uri="{9D8B030D-6E8A-4147-A177-3AD203B41FA5}">
                      <a16:colId xmlns:a16="http://schemas.microsoft.com/office/drawing/2014/main" val="1109397389"/>
                    </a:ext>
                  </a:extLst>
                </a:gridCol>
                <a:gridCol w="1292992">
                  <a:extLst>
                    <a:ext uri="{9D8B030D-6E8A-4147-A177-3AD203B41FA5}">
                      <a16:colId xmlns:a16="http://schemas.microsoft.com/office/drawing/2014/main" val="6759094"/>
                    </a:ext>
                  </a:extLst>
                </a:gridCol>
                <a:gridCol w="6174608">
                  <a:extLst>
                    <a:ext uri="{9D8B030D-6E8A-4147-A177-3AD203B41FA5}">
                      <a16:colId xmlns:a16="http://schemas.microsoft.com/office/drawing/2014/main" val="3055413271"/>
                    </a:ext>
                  </a:extLst>
                </a:gridCol>
              </a:tblGrid>
              <a:tr h="1096995">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6743" marR="66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algn="ctr">
                        <a:lnSpc>
                          <a:spcPct val="150000"/>
                        </a:lnSpc>
                        <a:spcAft>
                          <a:spcPts val="800"/>
                        </a:spcAft>
                        <a:buNone/>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Recommendations for Triage and Placement in the Hospital</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0" marR="0" algn="ctr">
                        <a:lnSpc>
                          <a:spcPct val="150000"/>
                        </a:lnSpc>
                        <a:spcAft>
                          <a:spcPts val="800"/>
                        </a:spcAft>
                        <a:buNone/>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Referenced studies that support recommendations are summarized in the Evidence Table.</a:t>
                      </a:r>
                    </a:p>
                  </a:txBody>
                  <a:tcPr marL="66743" marR="66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827347659"/>
                  </a:ext>
                </a:extLst>
              </a:tr>
              <a:tr h="396486">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COR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6743" marR="66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LOE</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6743" marR="66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Recommendations</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6743" marR="66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22276180"/>
                  </a:ext>
                </a:extLst>
              </a:tr>
              <a:tr h="1471076">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6743" marR="66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C-EO</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6743" marR="66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Font typeface="+mj-lt"/>
                        <a:buAutoNum type="arabicPeriod"/>
                      </a:pPr>
                      <a:r>
                        <a:rPr lang="en-US" sz="1800" b="1">
                          <a:effectLst/>
                          <a:latin typeface="Times New Roman" panose="02020603050405020304" pitchFamily="18" charset="0"/>
                          <a:ea typeface="Times New Roman" panose="02020603050405020304" pitchFamily="18" charset="0"/>
                          <a:cs typeface="Arial" panose="020B0604020202020204" pitchFamily="34" charset="0"/>
                        </a:rPr>
                        <a:t>In patients with acute PE who are receiving thrombolytic therapy (systemic or CDL), placement in a unit that can provide close monitoring, such as an intensive care unit (ICU) or intermediate level of care unit, is recommended to monitor for adverse events.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6743" marR="66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32940727"/>
                  </a:ext>
                </a:extLst>
              </a:tr>
              <a:tr h="1774543">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6743" marR="66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6743" marR="667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startAt="2"/>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In patients admitted to the hospital with acute PE who undergo mechanical thrombectomy (MT) and are hemodynamically stable, admission to a level of care that can provide continuous telemetry and nursing care familiar with the postprocedural complications of the device used is reasonable.</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6743" marR="667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793657"/>
                  </a:ext>
                </a:extLst>
              </a:tr>
            </a:tbl>
          </a:graphicData>
        </a:graphic>
      </p:graphicFrame>
    </p:spTree>
    <p:extLst>
      <p:ext uri="{BB962C8B-B14F-4D97-AF65-F5344CB8AC3E}">
        <p14:creationId xmlns:p14="http://schemas.microsoft.com/office/powerpoint/2010/main" val="4686338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C32083-214E-5B6B-5A71-1A3EA4486BE4}"/>
              </a:ext>
            </a:extLst>
          </p:cNvPr>
          <p:cNvSpPr txBox="1"/>
          <p:nvPr/>
        </p:nvSpPr>
        <p:spPr>
          <a:xfrm>
            <a:off x="5288643" y="1143000"/>
            <a:ext cx="4053111" cy="523220"/>
          </a:xfrm>
          <a:prstGeom prst="rect">
            <a:avLst/>
          </a:prstGeom>
          <a:noFill/>
        </p:spPr>
        <p:txBody>
          <a:bodyPr wrap="square">
            <a:spAutoFit/>
          </a:bodyPr>
          <a:lstStyle/>
          <a:p>
            <a:r>
              <a:rPr lang="en-US" sz="2800" dirty="0">
                <a:latin typeface="Lub Dub Medium" panose="020B0603030403020204" pitchFamily="34" charset="0"/>
              </a:rPr>
              <a:t>Interhospital Transfers</a:t>
            </a:r>
          </a:p>
        </p:txBody>
      </p:sp>
      <p:graphicFrame>
        <p:nvGraphicFramePr>
          <p:cNvPr id="3" name="Table 2">
            <a:extLst>
              <a:ext uri="{FF2B5EF4-FFF2-40B4-BE49-F238E27FC236}">
                <a16:creationId xmlns:a16="http://schemas.microsoft.com/office/drawing/2014/main" id="{E8198FE6-BD18-9422-560F-90A806FA3260}"/>
              </a:ext>
            </a:extLst>
          </p:cNvPr>
          <p:cNvGraphicFramePr>
            <a:graphicFrameLocks noGrp="1"/>
          </p:cNvGraphicFramePr>
          <p:nvPr>
            <p:extLst>
              <p:ext uri="{D42A27DB-BD31-4B8C-83A1-F6EECF244321}">
                <p14:modId xmlns:p14="http://schemas.microsoft.com/office/powerpoint/2010/main" val="3133355638"/>
              </p:ext>
            </p:extLst>
          </p:nvPr>
        </p:nvGraphicFramePr>
        <p:xfrm>
          <a:off x="3360736" y="2032925"/>
          <a:ext cx="7916864" cy="4367875"/>
        </p:xfrm>
        <a:graphic>
          <a:graphicData uri="http://schemas.openxmlformats.org/drawingml/2006/table">
            <a:tbl>
              <a:tblPr firstRow="1" firstCol="1" bandRow="1"/>
              <a:tblGrid>
                <a:gridCol w="829688">
                  <a:extLst>
                    <a:ext uri="{9D8B030D-6E8A-4147-A177-3AD203B41FA5}">
                      <a16:colId xmlns:a16="http://schemas.microsoft.com/office/drawing/2014/main" val="1622806044"/>
                    </a:ext>
                  </a:extLst>
                </a:gridCol>
                <a:gridCol w="829688">
                  <a:extLst>
                    <a:ext uri="{9D8B030D-6E8A-4147-A177-3AD203B41FA5}">
                      <a16:colId xmlns:a16="http://schemas.microsoft.com/office/drawing/2014/main" val="4269605229"/>
                    </a:ext>
                  </a:extLst>
                </a:gridCol>
                <a:gridCol w="6257488">
                  <a:extLst>
                    <a:ext uri="{9D8B030D-6E8A-4147-A177-3AD203B41FA5}">
                      <a16:colId xmlns:a16="http://schemas.microsoft.com/office/drawing/2014/main" val="149574935"/>
                    </a:ext>
                  </a:extLst>
                </a:gridCol>
              </a:tblGrid>
              <a:tr h="1349847">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7861" marR="67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algn="ctr">
                        <a:lnSpc>
                          <a:spcPct val="150000"/>
                        </a:lnSpc>
                        <a:spcAft>
                          <a:spcPts val="800"/>
                        </a:spcAft>
                        <a:buNone/>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Recommendations for Interhospital Transfers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0" marR="0" algn="ctr">
                        <a:lnSpc>
                          <a:spcPct val="150000"/>
                        </a:lnSpc>
                        <a:spcAft>
                          <a:spcPts val="800"/>
                        </a:spcAft>
                        <a:buNone/>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Referenced studies that support recommendations are summarized in the Evidence Table.</a:t>
                      </a:r>
                    </a:p>
                  </a:txBody>
                  <a:tcPr marL="67861" marR="67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51905861"/>
                  </a:ext>
                </a:extLst>
              </a:tr>
              <a:tr h="515775">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COR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7861" marR="67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LOE</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7861" marR="67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Recommendations</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7861" marR="67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86934035"/>
                  </a:ext>
                </a:extLst>
              </a:tr>
              <a:tr h="1438842">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2b</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7861" marR="67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C-LD</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7861" marR="67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SzPct val="100000"/>
                        <a:buFont typeface="+mj-lt"/>
                        <a:buAutoNum type="arabicPeriod"/>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For patients with acute PE who exhibit high-risk features* but are hemodynamically stable (AHA/ACC PE Categories C3-D), transferring to a center that can provide advanced therapies† may be considered to ensure access to appropriate interventions.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7861" marR="67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54382994"/>
                  </a:ext>
                </a:extLst>
              </a:tr>
              <a:tr h="1063411">
                <a:tc>
                  <a:txBody>
                    <a:bodyPr/>
                    <a:lstStyle/>
                    <a:p>
                      <a:pPr marL="0" marR="0" algn="ctr">
                        <a:lnSpc>
                          <a:spcPct val="100000"/>
                        </a:lnSpc>
                        <a:spcAft>
                          <a:spcPts val="800"/>
                        </a:spcAft>
                        <a:buNone/>
                      </a:pPr>
                      <a:r>
                        <a:rPr lang="en-US" sz="18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3: Harm</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7861" marR="67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1C08"/>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C-EO</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7861" marR="678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SzPct val="100000"/>
                        <a:buFont typeface="+mj-lt"/>
                        <a:buAutoNum type="arabicPeriod" startAt="2"/>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Unstable patients with acute PE (AHA/ACC PE Category E) should not be transferred to another medical center before stabilizing their condition.</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7861" marR="67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27680727"/>
                  </a:ext>
                </a:extLst>
              </a:tr>
            </a:tbl>
          </a:graphicData>
        </a:graphic>
      </p:graphicFrame>
      <p:sp>
        <p:nvSpPr>
          <p:cNvPr id="5" name="TextBox 4">
            <a:extLst>
              <a:ext uri="{FF2B5EF4-FFF2-40B4-BE49-F238E27FC236}">
                <a16:creationId xmlns:a16="http://schemas.microsoft.com/office/drawing/2014/main" id="{A82C4A04-41BE-1957-02B7-A8EE3AC6D4B9}"/>
              </a:ext>
            </a:extLst>
          </p:cNvPr>
          <p:cNvSpPr txBox="1"/>
          <p:nvPr/>
        </p:nvSpPr>
        <p:spPr>
          <a:xfrm>
            <a:off x="3360736" y="6629400"/>
            <a:ext cx="7916864" cy="646331"/>
          </a:xfrm>
          <a:prstGeom prst="rect">
            <a:avLst/>
          </a:prstGeom>
          <a:noFill/>
        </p:spPr>
        <p:txBody>
          <a:bodyPr wrap="square">
            <a:spAutoFit/>
          </a:bodyPr>
          <a:lstStyle/>
          <a:p>
            <a:r>
              <a:rPr lang="en-US" sz="1200" dirty="0">
                <a:latin typeface="Lub Dub Medium" panose="020B0603030403020204" pitchFamily="34" charset="0"/>
              </a:rPr>
              <a:t>*High-risk features include RV dysfunction and elevated cardiac biomarkers. </a:t>
            </a:r>
          </a:p>
          <a:p>
            <a:endParaRPr lang="en-US" sz="1200" dirty="0">
              <a:latin typeface="Lub Dub Medium" panose="020B0603030403020204" pitchFamily="34" charset="0"/>
            </a:endParaRPr>
          </a:p>
          <a:p>
            <a:r>
              <a:rPr lang="en-US" sz="1200" dirty="0">
                <a:latin typeface="Lub Dub Medium" panose="020B0603030403020204" pitchFamily="34" charset="0"/>
              </a:rPr>
              <a:t>†Advanced therapy examples: surgical embolectomy, CDL, MT, ECMO, and placement of an IVC filter.</a:t>
            </a:r>
          </a:p>
        </p:txBody>
      </p:sp>
    </p:spTree>
    <p:extLst>
      <p:ext uri="{BB962C8B-B14F-4D97-AF65-F5344CB8AC3E}">
        <p14:creationId xmlns:p14="http://schemas.microsoft.com/office/powerpoint/2010/main" val="41055498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47</a:t>
            </a:fld>
            <a:endParaRPr lang="en-US" dirty="0"/>
          </a:p>
        </p:txBody>
      </p:sp>
      <p:sp>
        <p:nvSpPr>
          <p:cNvPr id="2" name="TextBox 1">
            <a:extLst>
              <a:ext uri="{FF2B5EF4-FFF2-40B4-BE49-F238E27FC236}">
                <a16:creationId xmlns:a16="http://schemas.microsoft.com/office/drawing/2014/main" id="{34D39287-A163-155F-62BE-2FE9FAA0B571}"/>
              </a:ext>
            </a:extLst>
          </p:cNvPr>
          <p:cNvSpPr txBox="1"/>
          <p:nvPr/>
        </p:nvSpPr>
        <p:spPr>
          <a:xfrm>
            <a:off x="3977821" y="1447800"/>
            <a:ext cx="6674757" cy="523220"/>
          </a:xfrm>
          <a:prstGeom prst="rect">
            <a:avLst/>
          </a:prstGeom>
          <a:noFill/>
        </p:spPr>
        <p:txBody>
          <a:bodyPr wrap="square">
            <a:spAutoFit/>
          </a:bodyPr>
          <a:lstStyle/>
          <a:p>
            <a:r>
              <a:rPr lang="en-US" sz="2800" dirty="0">
                <a:latin typeface="Lub Dub Medium" panose="020B0603030403020204" pitchFamily="34" charset="0"/>
              </a:rPr>
              <a:t>Pulmonary Embolism Response Team </a:t>
            </a:r>
          </a:p>
        </p:txBody>
      </p:sp>
      <p:graphicFrame>
        <p:nvGraphicFramePr>
          <p:cNvPr id="3" name="Table 2">
            <a:extLst>
              <a:ext uri="{FF2B5EF4-FFF2-40B4-BE49-F238E27FC236}">
                <a16:creationId xmlns:a16="http://schemas.microsoft.com/office/drawing/2014/main" id="{8F7D23F3-E636-F8CE-90E7-36F8AA52B3E1}"/>
              </a:ext>
            </a:extLst>
          </p:cNvPr>
          <p:cNvGraphicFramePr>
            <a:graphicFrameLocks noGrp="1"/>
          </p:cNvGraphicFramePr>
          <p:nvPr>
            <p:extLst>
              <p:ext uri="{D42A27DB-BD31-4B8C-83A1-F6EECF244321}">
                <p14:modId xmlns:p14="http://schemas.microsoft.com/office/powerpoint/2010/main" val="586727419"/>
              </p:ext>
            </p:extLst>
          </p:nvPr>
        </p:nvGraphicFramePr>
        <p:xfrm>
          <a:off x="3502977" y="2468175"/>
          <a:ext cx="7624446" cy="3293250"/>
        </p:xfrm>
        <a:graphic>
          <a:graphicData uri="http://schemas.openxmlformats.org/drawingml/2006/table">
            <a:tbl>
              <a:tblPr firstRow="1" firstCol="1" bandRow="1"/>
              <a:tblGrid>
                <a:gridCol w="1280787">
                  <a:extLst>
                    <a:ext uri="{9D8B030D-6E8A-4147-A177-3AD203B41FA5}">
                      <a16:colId xmlns:a16="http://schemas.microsoft.com/office/drawing/2014/main" val="270725520"/>
                    </a:ext>
                  </a:extLst>
                </a:gridCol>
                <a:gridCol w="1070626">
                  <a:extLst>
                    <a:ext uri="{9D8B030D-6E8A-4147-A177-3AD203B41FA5}">
                      <a16:colId xmlns:a16="http://schemas.microsoft.com/office/drawing/2014/main" val="4203525112"/>
                    </a:ext>
                  </a:extLst>
                </a:gridCol>
                <a:gridCol w="5273033">
                  <a:extLst>
                    <a:ext uri="{9D8B030D-6E8A-4147-A177-3AD203B41FA5}">
                      <a16:colId xmlns:a16="http://schemas.microsoft.com/office/drawing/2014/main" val="1521183928"/>
                    </a:ext>
                  </a:extLst>
                </a:gridCol>
              </a:tblGrid>
              <a:tr h="1205062">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algn="ctr">
                        <a:lnSpc>
                          <a:spcPct val="150000"/>
                        </a:lnSpc>
                        <a:spcAft>
                          <a:spcPts val="800"/>
                        </a:spcAft>
                        <a:buNone/>
                      </a:pPr>
                      <a:r>
                        <a:rPr lang="en-US" sz="1800" b="1" dirty="0">
                          <a:effectLst/>
                          <a:latin typeface="Times New Roman" panose="02020603050405020304" pitchFamily="18" charset="0"/>
                          <a:ea typeface="Calibri" panose="020F0502020204030204" pitchFamily="34" charset="0"/>
                          <a:cs typeface="Arial" panose="020B0604020202020204" pitchFamily="34" charset="0"/>
                        </a:rPr>
                        <a:t>Recommendation for PERT</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0" marR="0" algn="ctr">
                        <a:lnSpc>
                          <a:spcPct val="150000"/>
                        </a:lnSpc>
                        <a:spcAft>
                          <a:spcPts val="800"/>
                        </a:spcAft>
                        <a:buNone/>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Referenced studies that support the recommendation are summarized in the Evidence Table.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4155185919"/>
                  </a:ext>
                </a:extLst>
              </a:tr>
              <a:tr h="435544">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COR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LOE</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Recommendation</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43422665"/>
                  </a:ext>
                </a:extLst>
              </a:tr>
              <a:tr h="1541412">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gn="l">
                        <a:lnSpc>
                          <a:spcPct val="100000"/>
                        </a:lnSpc>
                        <a:spcAft>
                          <a:spcPts val="800"/>
                        </a:spcAft>
                        <a:buFont typeface="+mj-lt"/>
                        <a:buAutoNum type="arabicPeriod"/>
                      </a:pPr>
                      <a:r>
                        <a:rPr lang="en-US" sz="1800" b="1" dirty="0">
                          <a:solidFill>
                            <a:srgbClr val="1B1B1B"/>
                          </a:solidFill>
                          <a:effectLst/>
                          <a:latin typeface="Times New Roman" panose="02020603050405020304" pitchFamily="18" charset="0"/>
                          <a:ea typeface="Times New Roman" panose="02020603050405020304" pitchFamily="18" charset="0"/>
                          <a:cs typeface="Arial" panose="020B0604020202020204" pitchFamily="34" charset="0"/>
                        </a:rPr>
                        <a:t>In patients with acute PE who are at increased risk of adverse outcomes (</a:t>
                      </a:r>
                      <a:r>
                        <a:rPr lang="en-US" sz="1800" b="1" dirty="0" err="1">
                          <a:solidFill>
                            <a:srgbClr val="1B1B1B"/>
                          </a:solidFill>
                          <a:effectLst/>
                          <a:latin typeface="Times New Roman" panose="02020603050405020304" pitchFamily="18" charset="0"/>
                          <a:ea typeface="Times New Roman" panose="02020603050405020304" pitchFamily="18" charset="0"/>
                          <a:cs typeface="Arial" panose="020B0604020202020204" pitchFamily="34" charset="0"/>
                        </a:rPr>
                        <a:t>ie</a:t>
                      </a:r>
                      <a:r>
                        <a:rPr lang="en-US" sz="1800" b="1" dirty="0">
                          <a:solidFill>
                            <a:srgbClr val="1B1B1B"/>
                          </a:solidFill>
                          <a:effectLst/>
                          <a:latin typeface="Times New Roman" panose="02020603050405020304" pitchFamily="18" charset="0"/>
                          <a:ea typeface="Times New Roman" panose="02020603050405020304" pitchFamily="18" charset="0"/>
                          <a:cs typeface="Arial" panose="020B0604020202020204" pitchFamily="34" charset="0"/>
                        </a:rPr>
                        <a:t>, AHA/ACC PE Categories C-E)*, a multidisciplinary PERT assessment is recommended to improve in-hospital clinical care delivery.</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95711805"/>
                  </a:ext>
                </a:extLst>
              </a:tr>
            </a:tbl>
          </a:graphicData>
        </a:graphic>
      </p:graphicFrame>
      <p:sp>
        <p:nvSpPr>
          <p:cNvPr id="6" name="TextBox 5">
            <a:extLst>
              <a:ext uri="{FF2B5EF4-FFF2-40B4-BE49-F238E27FC236}">
                <a16:creationId xmlns:a16="http://schemas.microsoft.com/office/drawing/2014/main" id="{3719C80A-278F-6962-B3E9-0DFC9AA14B78}"/>
              </a:ext>
            </a:extLst>
          </p:cNvPr>
          <p:cNvSpPr txBox="1"/>
          <p:nvPr/>
        </p:nvSpPr>
        <p:spPr>
          <a:xfrm>
            <a:off x="3502976" y="5935414"/>
            <a:ext cx="7624445" cy="461665"/>
          </a:xfrm>
          <a:prstGeom prst="rect">
            <a:avLst/>
          </a:prstGeom>
          <a:noFill/>
        </p:spPr>
        <p:txBody>
          <a:bodyPr wrap="square">
            <a:spAutoFit/>
          </a:bodyPr>
          <a:lstStyle/>
          <a:p>
            <a:r>
              <a:rPr lang="en-US" sz="1200" dirty="0">
                <a:latin typeface="Lub Dub Medium" panose="020B0603030403020204" pitchFamily="34" charset="0"/>
              </a:rPr>
              <a:t>*AHA/ACC PE Categories A or B with multiple comorbidities may also benefit from a PERT (</a:t>
            </a:r>
            <a:r>
              <a:rPr lang="en-US" sz="1200" dirty="0" err="1">
                <a:latin typeface="Lub Dub Medium" panose="020B0603030403020204" pitchFamily="34" charset="0"/>
              </a:rPr>
              <a:t>eg</a:t>
            </a:r>
            <a:r>
              <a:rPr lang="en-US" sz="1200" dirty="0">
                <a:latin typeface="Lub Dub Medium" panose="020B0603030403020204" pitchFamily="34" charset="0"/>
              </a:rPr>
              <a:t>, Category B with intracranial hemorrhage).</a:t>
            </a:r>
          </a:p>
        </p:txBody>
      </p:sp>
    </p:spTree>
    <p:extLst>
      <p:ext uri="{BB962C8B-B14F-4D97-AF65-F5344CB8AC3E}">
        <p14:creationId xmlns:p14="http://schemas.microsoft.com/office/powerpoint/2010/main" val="20765269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D216EB-1B35-4D6D-E98B-B5FEF47F12A7}"/>
              </a:ext>
            </a:extLst>
          </p:cNvPr>
          <p:cNvSpPr txBox="1"/>
          <p:nvPr/>
        </p:nvSpPr>
        <p:spPr>
          <a:xfrm>
            <a:off x="304800" y="1295400"/>
            <a:ext cx="2362200" cy="1815882"/>
          </a:xfrm>
          <a:prstGeom prst="rect">
            <a:avLst/>
          </a:prstGeom>
          <a:noFill/>
        </p:spPr>
        <p:txBody>
          <a:bodyPr wrap="square">
            <a:spAutoFit/>
          </a:bodyPr>
          <a:lstStyle/>
          <a:p>
            <a:r>
              <a:rPr lang="en-US" sz="2800" dirty="0">
                <a:latin typeface="Lub Dub Medium" panose="020B0603030403020204" pitchFamily="34" charset="0"/>
              </a:rPr>
              <a:t>Figure 4. Benefits of a PERT Program </a:t>
            </a:r>
          </a:p>
        </p:txBody>
      </p:sp>
      <p:sp>
        <p:nvSpPr>
          <p:cNvPr id="5" name="TextBox 4">
            <a:extLst>
              <a:ext uri="{FF2B5EF4-FFF2-40B4-BE49-F238E27FC236}">
                <a16:creationId xmlns:a16="http://schemas.microsoft.com/office/drawing/2014/main" id="{FA0AC643-FAD1-754F-0C84-FA3A848D0712}"/>
              </a:ext>
            </a:extLst>
          </p:cNvPr>
          <p:cNvSpPr txBox="1"/>
          <p:nvPr/>
        </p:nvSpPr>
        <p:spPr>
          <a:xfrm>
            <a:off x="304800" y="4279374"/>
            <a:ext cx="2667000" cy="2123658"/>
          </a:xfrm>
          <a:prstGeom prst="rect">
            <a:avLst/>
          </a:prstGeom>
          <a:noFill/>
        </p:spPr>
        <p:txBody>
          <a:bodyPr wrap="square">
            <a:spAutoFit/>
          </a:bodyPr>
          <a:lstStyle/>
          <a:p>
            <a:r>
              <a:rPr lang="en-US" sz="1200" dirty="0">
                <a:latin typeface="Lub Dub Medium" panose="020B0603030403020204" pitchFamily="34" charset="0"/>
              </a:rPr>
              <a:t>PERT teams can make a significant impact on the clinical care delivery model by improving risk stratification, expediting initiation of treatments, such as anticoagulation therapy, and aiding the clinician in selecting the most appropriate advanced interventions when deemed appropriate. </a:t>
            </a:r>
          </a:p>
        </p:txBody>
      </p:sp>
      <p:sp>
        <p:nvSpPr>
          <p:cNvPr id="7" name="TextBox 6">
            <a:extLst>
              <a:ext uri="{FF2B5EF4-FFF2-40B4-BE49-F238E27FC236}">
                <a16:creationId xmlns:a16="http://schemas.microsoft.com/office/drawing/2014/main" id="{8590089A-4BA2-0B36-FB18-2743289A2D80}"/>
              </a:ext>
            </a:extLst>
          </p:cNvPr>
          <p:cNvSpPr txBox="1"/>
          <p:nvPr/>
        </p:nvSpPr>
        <p:spPr>
          <a:xfrm>
            <a:off x="11963400" y="6707849"/>
            <a:ext cx="2173344" cy="830997"/>
          </a:xfrm>
          <a:prstGeom prst="rect">
            <a:avLst/>
          </a:prstGeom>
          <a:noFill/>
        </p:spPr>
        <p:txBody>
          <a:bodyPr wrap="square">
            <a:spAutoFit/>
          </a:bodyPr>
          <a:lstStyle/>
          <a:p>
            <a:endParaRPr lang="en-US" sz="1200" dirty="0">
              <a:latin typeface="Lub Dub Medium" panose="020B0603030403020204" pitchFamily="34" charset="0"/>
            </a:endParaRPr>
          </a:p>
          <a:p>
            <a:r>
              <a:rPr lang="en-US" sz="1200" dirty="0">
                <a:latin typeface="Lub Dub Medium" panose="020B0603030403020204" pitchFamily="34" charset="0"/>
              </a:rPr>
              <a:t>Modified with permission from Bejjani et al.3  Copyright 2022 MDPI.</a:t>
            </a:r>
          </a:p>
        </p:txBody>
      </p:sp>
      <p:sp>
        <p:nvSpPr>
          <p:cNvPr id="9" name="TextBox 8">
            <a:extLst>
              <a:ext uri="{FF2B5EF4-FFF2-40B4-BE49-F238E27FC236}">
                <a16:creationId xmlns:a16="http://schemas.microsoft.com/office/drawing/2014/main" id="{2A7BF1C3-973A-1404-004F-DBE12408EB8E}"/>
              </a:ext>
            </a:extLst>
          </p:cNvPr>
          <p:cNvSpPr txBox="1"/>
          <p:nvPr/>
        </p:nvSpPr>
        <p:spPr>
          <a:xfrm>
            <a:off x="304800" y="6707849"/>
            <a:ext cx="2667000" cy="461665"/>
          </a:xfrm>
          <a:prstGeom prst="rect">
            <a:avLst/>
          </a:prstGeom>
          <a:noFill/>
        </p:spPr>
        <p:txBody>
          <a:bodyPr wrap="square">
            <a:spAutoFit/>
          </a:bodyPr>
          <a:lstStyle/>
          <a:p>
            <a:r>
              <a:rPr lang="en-US" sz="1200" dirty="0">
                <a:latin typeface="Lub Dub Medium" panose="020B0603030403020204" pitchFamily="34" charset="0"/>
              </a:rPr>
              <a:t>PERT indicates pulmonary embolism response team.</a:t>
            </a:r>
          </a:p>
        </p:txBody>
      </p:sp>
      <p:pic>
        <p:nvPicPr>
          <p:cNvPr id="6" name="Picture 5">
            <a:extLst>
              <a:ext uri="{FF2B5EF4-FFF2-40B4-BE49-F238E27FC236}">
                <a16:creationId xmlns:a16="http://schemas.microsoft.com/office/drawing/2014/main" id="{573C5BB9-4DE9-FA2C-97A1-B61B37FF125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971800" y="45198"/>
            <a:ext cx="8799456" cy="7498600"/>
          </a:xfrm>
          <a:prstGeom prst="rect">
            <a:avLst/>
          </a:prstGeom>
        </p:spPr>
      </p:pic>
    </p:spTree>
    <p:extLst>
      <p:ext uri="{BB962C8B-B14F-4D97-AF65-F5344CB8AC3E}">
        <p14:creationId xmlns:p14="http://schemas.microsoft.com/office/powerpoint/2010/main" val="26849483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49</a:t>
            </a:fld>
            <a:endParaRPr lang="en-US" dirty="0"/>
          </a:p>
        </p:txBody>
      </p:sp>
      <p:sp>
        <p:nvSpPr>
          <p:cNvPr id="2" name="TextBox 1">
            <a:extLst>
              <a:ext uri="{FF2B5EF4-FFF2-40B4-BE49-F238E27FC236}">
                <a16:creationId xmlns:a16="http://schemas.microsoft.com/office/drawing/2014/main" id="{BC28F97B-8F6F-3672-08FA-158D71874514}"/>
              </a:ext>
            </a:extLst>
          </p:cNvPr>
          <p:cNvSpPr txBox="1"/>
          <p:nvPr/>
        </p:nvSpPr>
        <p:spPr>
          <a:xfrm>
            <a:off x="304800" y="1295400"/>
            <a:ext cx="2362200" cy="1815882"/>
          </a:xfrm>
          <a:prstGeom prst="rect">
            <a:avLst/>
          </a:prstGeom>
          <a:noFill/>
        </p:spPr>
        <p:txBody>
          <a:bodyPr wrap="square">
            <a:spAutoFit/>
          </a:bodyPr>
          <a:lstStyle/>
          <a:p>
            <a:r>
              <a:rPr lang="en-US" sz="2800" dirty="0">
                <a:latin typeface="Lub Dub Medium" panose="020B0603030403020204" pitchFamily="34" charset="0"/>
              </a:rPr>
              <a:t>Figure 5. Possible Members of the PERT </a:t>
            </a:r>
          </a:p>
        </p:txBody>
      </p:sp>
      <p:sp>
        <p:nvSpPr>
          <p:cNvPr id="6" name="TextBox 5">
            <a:extLst>
              <a:ext uri="{FF2B5EF4-FFF2-40B4-BE49-F238E27FC236}">
                <a16:creationId xmlns:a16="http://schemas.microsoft.com/office/drawing/2014/main" id="{49BCC246-FA64-0DF0-BD4D-79577DC462DD}"/>
              </a:ext>
            </a:extLst>
          </p:cNvPr>
          <p:cNvSpPr txBox="1"/>
          <p:nvPr/>
        </p:nvSpPr>
        <p:spPr>
          <a:xfrm>
            <a:off x="279400" y="5918537"/>
            <a:ext cx="2743200" cy="1015663"/>
          </a:xfrm>
          <a:prstGeom prst="rect">
            <a:avLst/>
          </a:prstGeom>
          <a:noFill/>
        </p:spPr>
        <p:txBody>
          <a:bodyPr wrap="square">
            <a:spAutoFit/>
          </a:bodyPr>
          <a:lstStyle/>
          <a:p>
            <a:r>
              <a:rPr lang="en-US" sz="1200" dirty="0">
                <a:latin typeface="Lub Dub Medium" panose="020B0603030403020204" pitchFamily="34" charset="0"/>
              </a:rPr>
              <a:t>Not all PERT programs will include all of these specialties. </a:t>
            </a:r>
          </a:p>
          <a:p>
            <a:endParaRPr lang="en-US" sz="1200" dirty="0">
              <a:latin typeface="Lub Dub Medium" panose="020B0603030403020204" pitchFamily="34" charset="0"/>
            </a:endParaRPr>
          </a:p>
          <a:p>
            <a:r>
              <a:rPr lang="en-US" sz="1200" dirty="0">
                <a:latin typeface="Lub Dub Medium" panose="020B0603030403020204" pitchFamily="34" charset="0"/>
              </a:rPr>
              <a:t>PERT indicates pulmonary embolism response team.</a:t>
            </a:r>
          </a:p>
        </p:txBody>
      </p:sp>
      <p:sp>
        <p:nvSpPr>
          <p:cNvPr id="8" name="TextBox 7">
            <a:extLst>
              <a:ext uri="{FF2B5EF4-FFF2-40B4-BE49-F238E27FC236}">
                <a16:creationId xmlns:a16="http://schemas.microsoft.com/office/drawing/2014/main" id="{4287AFA1-8650-804E-146C-35134C3A5739}"/>
              </a:ext>
            </a:extLst>
          </p:cNvPr>
          <p:cNvSpPr txBox="1"/>
          <p:nvPr/>
        </p:nvSpPr>
        <p:spPr>
          <a:xfrm>
            <a:off x="12089970" y="6287869"/>
            <a:ext cx="2261030" cy="646331"/>
          </a:xfrm>
          <a:prstGeom prst="rect">
            <a:avLst/>
          </a:prstGeom>
          <a:noFill/>
        </p:spPr>
        <p:txBody>
          <a:bodyPr wrap="square">
            <a:spAutoFit/>
          </a:bodyPr>
          <a:lstStyle/>
          <a:p>
            <a:r>
              <a:rPr lang="en-US" sz="1200" dirty="0">
                <a:latin typeface="Lub Dub Medium" panose="020B0603030403020204" pitchFamily="34" charset="0"/>
              </a:rPr>
              <a:t>Modified from Rosovsky et al. Copyright 2018, with permission from Elsevier.</a:t>
            </a:r>
          </a:p>
        </p:txBody>
      </p:sp>
      <p:pic>
        <p:nvPicPr>
          <p:cNvPr id="7" name="Picture 6">
            <a:extLst>
              <a:ext uri="{FF2B5EF4-FFF2-40B4-BE49-F238E27FC236}">
                <a16:creationId xmlns:a16="http://schemas.microsoft.com/office/drawing/2014/main" id="{4A5FE3E5-D993-6F53-DC95-FF68AB94D29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22600" y="0"/>
            <a:ext cx="8889569" cy="7575393"/>
          </a:xfrm>
          <a:prstGeom prst="rect">
            <a:avLst/>
          </a:prstGeom>
        </p:spPr>
      </p:pic>
    </p:spTree>
    <p:extLst>
      <p:ext uri="{BB962C8B-B14F-4D97-AF65-F5344CB8AC3E}">
        <p14:creationId xmlns:p14="http://schemas.microsoft.com/office/powerpoint/2010/main" val="3300913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5</a:t>
            </a:fld>
            <a:endParaRPr lang="en-US" dirty="0"/>
          </a:p>
        </p:txBody>
      </p:sp>
      <p:sp>
        <p:nvSpPr>
          <p:cNvPr id="2" name="Title 3">
            <a:extLst>
              <a:ext uri="{FF2B5EF4-FFF2-40B4-BE49-F238E27FC236}">
                <a16:creationId xmlns:a16="http://schemas.microsoft.com/office/drawing/2014/main" id="{9EF430EB-9065-B8D4-139F-EC5D71E3908B}"/>
              </a:ext>
            </a:extLst>
          </p:cNvPr>
          <p:cNvSpPr>
            <a:spLocks noGrp="1"/>
          </p:cNvSpPr>
          <p:nvPr/>
        </p:nvSpPr>
        <p:spPr>
          <a:xfrm>
            <a:off x="4400550" y="1600200"/>
            <a:ext cx="5829300" cy="6095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Top Take Home Messages</a:t>
            </a:r>
          </a:p>
        </p:txBody>
      </p:sp>
      <p:sp>
        <p:nvSpPr>
          <p:cNvPr id="3" name="TextBox 2">
            <a:extLst>
              <a:ext uri="{FF2B5EF4-FFF2-40B4-BE49-F238E27FC236}">
                <a16:creationId xmlns:a16="http://schemas.microsoft.com/office/drawing/2014/main" id="{DA896673-9269-EA6D-4CEC-3E01AF080D4E}"/>
              </a:ext>
            </a:extLst>
          </p:cNvPr>
          <p:cNvSpPr txBox="1"/>
          <p:nvPr/>
        </p:nvSpPr>
        <p:spPr>
          <a:xfrm>
            <a:off x="2400300" y="2560528"/>
            <a:ext cx="9829800" cy="3108543"/>
          </a:xfrm>
          <a:prstGeom prst="rect">
            <a:avLst/>
          </a:prstGeom>
          <a:noFill/>
        </p:spPr>
        <p:txBody>
          <a:bodyPr wrap="square" rtlCol="0">
            <a:spAutoFit/>
          </a:bodyPr>
          <a:lstStyle/>
          <a:p>
            <a:r>
              <a:rPr lang="en-US" sz="2800" b="1" dirty="0">
                <a:latin typeface="Lub Dub Medium" panose="020B0603030403020204" pitchFamily="34" charset="0"/>
              </a:rPr>
              <a:t>1. </a:t>
            </a:r>
            <a:r>
              <a:rPr lang="en-US" sz="2800" dirty="0">
                <a:latin typeface="Lub Dub Medium" panose="020B0603030403020204" pitchFamily="34" charset="0"/>
              </a:rPr>
              <a:t>A new clinical classification scheme is presented, entitled “Acute Pulmonary Embolism Clinical Categories,” with 5 categories (A-E) and subcategories, ranging from low to high risk for adverse outcomes, in order to enhance the precision of severity classification, prognosis assessment, and evidence-based therapeutic decision-making for patients presenting with acute PE.</a:t>
            </a:r>
          </a:p>
        </p:txBody>
      </p:sp>
    </p:spTree>
    <p:extLst>
      <p:ext uri="{BB962C8B-B14F-4D97-AF65-F5344CB8AC3E}">
        <p14:creationId xmlns:p14="http://schemas.microsoft.com/office/powerpoint/2010/main" val="19651759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3D2009-636F-4302-685F-5B48B1F12B12}"/>
              </a:ext>
            </a:extLst>
          </p:cNvPr>
          <p:cNvSpPr txBox="1"/>
          <p:nvPr/>
        </p:nvSpPr>
        <p:spPr>
          <a:xfrm>
            <a:off x="304800" y="1295400"/>
            <a:ext cx="2362200" cy="1815882"/>
          </a:xfrm>
          <a:prstGeom prst="rect">
            <a:avLst/>
          </a:prstGeom>
          <a:noFill/>
        </p:spPr>
        <p:txBody>
          <a:bodyPr wrap="square">
            <a:spAutoFit/>
          </a:bodyPr>
          <a:lstStyle/>
          <a:p>
            <a:r>
              <a:rPr lang="en-US" sz="2800" dirty="0">
                <a:latin typeface="Lub Dub Medium" panose="020B0603030403020204" pitchFamily="34" charset="0"/>
              </a:rPr>
              <a:t>Figure 6. Example of a PERT Activation</a:t>
            </a:r>
          </a:p>
        </p:txBody>
      </p:sp>
      <p:pic>
        <p:nvPicPr>
          <p:cNvPr id="3" name="Picture 2">
            <a:extLst>
              <a:ext uri="{FF2B5EF4-FFF2-40B4-BE49-F238E27FC236}">
                <a16:creationId xmlns:a16="http://schemas.microsoft.com/office/drawing/2014/main" id="{1455126F-2AA7-A4D2-EC7A-900729C8012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160633" y="25400"/>
            <a:ext cx="6431053" cy="7565944"/>
          </a:xfrm>
          <a:prstGeom prst="rect">
            <a:avLst/>
          </a:prstGeom>
        </p:spPr>
      </p:pic>
      <p:sp>
        <p:nvSpPr>
          <p:cNvPr id="5" name="TextBox 4">
            <a:extLst>
              <a:ext uri="{FF2B5EF4-FFF2-40B4-BE49-F238E27FC236}">
                <a16:creationId xmlns:a16="http://schemas.microsoft.com/office/drawing/2014/main" id="{104EA016-8823-EDE0-81D8-5EF2DFC89A94}"/>
              </a:ext>
            </a:extLst>
          </p:cNvPr>
          <p:cNvSpPr txBox="1"/>
          <p:nvPr/>
        </p:nvSpPr>
        <p:spPr>
          <a:xfrm>
            <a:off x="304800" y="3297450"/>
            <a:ext cx="2921000" cy="3048000"/>
          </a:xfrm>
          <a:prstGeom prst="rect">
            <a:avLst/>
          </a:prstGeom>
          <a:noFill/>
        </p:spPr>
        <p:txBody>
          <a:bodyPr wrap="square">
            <a:spAutoFit/>
          </a:bodyPr>
          <a:lstStyle/>
          <a:p>
            <a:r>
              <a:rPr lang="en-US" sz="1200" dirty="0">
                <a:latin typeface="Lub Dub Medium" panose="020B0603030403020204" pitchFamily="34" charset="0"/>
              </a:rPr>
              <a:t>The model and process of PERT activation. When a PE is diagnosed, the designated in-house PERT physician is paged, pertinent clinical information is gathered, and the severity of the case is assessed. If necessary, members of a multidisciplinary team discuss the case via phone, virtual meeting, or in person. Diagnostic and treatment options are discussed, recommendations are generated, and appropriate resources are mobilized. Upon discharge, patients follow up in a multidisciplinary clinic. </a:t>
            </a:r>
          </a:p>
        </p:txBody>
      </p:sp>
      <p:sp>
        <p:nvSpPr>
          <p:cNvPr id="7" name="TextBox 6">
            <a:extLst>
              <a:ext uri="{FF2B5EF4-FFF2-40B4-BE49-F238E27FC236}">
                <a16:creationId xmlns:a16="http://schemas.microsoft.com/office/drawing/2014/main" id="{DE6EAAAF-72BD-E84F-0B63-BF93B8E5894C}"/>
              </a:ext>
            </a:extLst>
          </p:cNvPr>
          <p:cNvSpPr txBox="1"/>
          <p:nvPr/>
        </p:nvSpPr>
        <p:spPr>
          <a:xfrm>
            <a:off x="10927080" y="6896100"/>
            <a:ext cx="3398520" cy="461665"/>
          </a:xfrm>
          <a:prstGeom prst="rect">
            <a:avLst/>
          </a:prstGeom>
          <a:noFill/>
        </p:spPr>
        <p:txBody>
          <a:bodyPr wrap="square">
            <a:spAutoFit/>
          </a:bodyPr>
          <a:lstStyle/>
          <a:p>
            <a:r>
              <a:rPr lang="en-US" sz="1200" dirty="0">
                <a:latin typeface="Lub Dub Medium" panose="020B0603030403020204" pitchFamily="34" charset="0"/>
              </a:rPr>
              <a:t>Modified from Rosovsky. Copyright 2018, with permission from Elsevier.</a:t>
            </a:r>
          </a:p>
        </p:txBody>
      </p:sp>
      <p:sp>
        <p:nvSpPr>
          <p:cNvPr id="9" name="TextBox 8">
            <a:extLst>
              <a:ext uri="{FF2B5EF4-FFF2-40B4-BE49-F238E27FC236}">
                <a16:creationId xmlns:a16="http://schemas.microsoft.com/office/drawing/2014/main" id="{FE2B63D5-3961-E2E8-6380-F51E114371F5}"/>
              </a:ext>
            </a:extLst>
          </p:cNvPr>
          <p:cNvSpPr txBox="1"/>
          <p:nvPr/>
        </p:nvSpPr>
        <p:spPr>
          <a:xfrm>
            <a:off x="330200" y="6531619"/>
            <a:ext cx="3048000" cy="830997"/>
          </a:xfrm>
          <a:prstGeom prst="rect">
            <a:avLst/>
          </a:prstGeom>
          <a:noFill/>
        </p:spPr>
        <p:txBody>
          <a:bodyPr wrap="square">
            <a:spAutoFit/>
          </a:bodyPr>
          <a:lstStyle/>
          <a:p>
            <a:r>
              <a:rPr lang="en-US" sz="1200" dirty="0">
                <a:latin typeface="Lub Dub Medium" panose="020B0603030403020204" pitchFamily="34" charset="0"/>
              </a:rPr>
              <a:t>COR indicates class of recommendation; PE, pulmonary embolism; PERT, pulmonary embolism response team.</a:t>
            </a:r>
          </a:p>
        </p:txBody>
      </p:sp>
    </p:spTree>
    <p:extLst>
      <p:ext uri="{BB962C8B-B14F-4D97-AF65-F5344CB8AC3E}">
        <p14:creationId xmlns:p14="http://schemas.microsoft.com/office/powerpoint/2010/main" val="34859329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51</a:t>
            </a:fld>
            <a:endParaRPr lang="en-US" dirty="0"/>
          </a:p>
        </p:txBody>
      </p:sp>
      <p:sp>
        <p:nvSpPr>
          <p:cNvPr id="2" name="TextBox 1">
            <a:extLst>
              <a:ext uri="{FF2B5EF4-FFF2-40B4-BE49-F238E27FC236}">
                <a16:creationId xmlns:a16="http://schemas.microsoft.com/office/drawing/2014/main" id="{E65CA951-404B-8D30-0012-D83DA690548C}"/>
              </a:ext>
            </a:extLst>
          </p:cNvPr>
          <p:cNvSpPr txBox="1"/>
          <p:nvPr/>
        </p:nvSpPr>
        <p:spPr>
          <a:xfrm>
            <a:off x="5036910" y="685800"/>
            <a:ext cx="4556579" cy="523220"/>
          </a:xfrm>
          <a:prstGeom prst="rect">
            <a:avLst/>
          </a:prstGeom>
          <a:noFill/>
        </p:spPr>
        <p:txBody>
          <a:bodyPr wrap="square">
            <a:spAutoFit/>
          </a:bodyPr>
          <a:lstStyle/>
          <a:p>
            <a:r>
              <a:rPr lang="en-US" sz="2800" dirty="0">
                <a:latin typeface="Lub Dub Medium" panose="020B0603030403020204" pitchFamily="34" charset="0"/>
              </a:rPr>
              <a:t>Anticoagulation Therapy</a:t>
            </a:r>
          </a:p>
        </p:txBody>
      </p:sp>
      <p:graphicFrame>
        <p:nvGraphicFramePr>
          <p:cNvPr id="4" name="Table 3">
            <a:extLst>
              <a:ext uri="{FF2B5EF4-FFF2-40B4-BE49-F238E27FC236}">
                <a16:creationId xmlns:a16="http://schemas.microsoft.com/office/drawing/2014/main" id="{634C5244-D661-C0D0-21D2-83D8F04FFF04}"/>
              </a:ext>
            </a:extLst>
          </p:cNvPr>
          <p:cNvGraphicFramePr>
            <a:graphicFrameLocks noGrp="1"/>
          </p:cNvGraphicFramePr>
          <p:nvPr>
            <p:extLst>
              <p:ext uri="{D42A27DB-BD31-4B8C-83A1-F6EECF244321}">
                <p14:modId xmlns:p14="http://schemas.microsoft.com/office/powerpoint/2010/main" val="3334576817"/>
              </p:ext>
            </p:extLst>
          </p:nvPr>
        </p:nvGraphicFramePr>
        <p:xfrm>
          <a:off x="1828799" y="1447800"/>
          <a:ext cx="10972801" cy="5665140"/>
        </p:xfrm>
        <a:graphic>
          <a:graphicData uri="http://schemas.openxmlformats.org/drawingml/2006/table">
            <a:tbl>
              <a:tblPr firstRow="1" firstCol="1" bandRow="1"/>
              <a:tblGrid>
                <a:gridCol w="1752601">
                  <a:extLst>
                    <a:ext uri="{9D8B030D-6E8A-4147-A177-3AD203B41FA5}">
                      <a16:colId xmlns:a16="http://schemas.microsoft.com/office/drawing/2014/main" val="1248869167"/>
                    </a:ext>
                  </a:extLst>
                </a:gridCol>
                <a:gridCol w="1624580">
                  <a:extLst>
                    <a:ext uri="{9D8B030D-6E8A-4147-A177-3AD203B41FA5}">
                      <a16:colId xmlns:a16="http://schemas.microsoft.com/office/drawing/2014/main" val="940439372"/>
                    </a:ext>
                  </a:extLst>
                </a:gridCol>
                <a:gridCol w="7595620">
                  <a:extLst>
                    <a:ext uri="{9D8B030D-6E8A-4147-A177-3AD203B41FA5}">
                      <a16:colId xmlns:a16="http://schemas.microsoft.com/office/drawing/2014/main" val="3526347515"/>
                    </a:ext>
                  </a:extLst>
                </a:gridCol>
              </a:tblGrid>
              <a:tr h="911092">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8077" marR="48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algn="ctr">
                        <a:lnSpc>
                          <a:spcPct val="150000"/>
                        </a:lnSpc>
                        <a:spcAft>
                          <a:spcPts val="800"/>
                        </a:spcAft>
                        <a:buNone/>
                      </a:pPr>
                      <a:r>
                        <a:rPr lang="en-US" sz="1800" b="1" dirty="0">
                          <a:effectLst/>
                          <a:latin typeface="Times New Roman" panose="02020603050405020304" pitchFamily="18" charset="0"/>
                          <a:ea typeface="Calibri" panose="020F0502020204030204" pitchFamily="34" charset="0"/>
                          <a:cs typeface="Arial" panose="020B0604020202020204" pitchFamily="34" charset="0"/>
                        </a:rPr>
                        <a:t>Recommendations for Anticoagulation Therapy</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0" marR="0" algn="ctr">
                        <a:lnSpc>
                          <a:spcPct val="150000"/>
                        </a:lnSpc>
                        <a:spcAft>
                          <a:spcPts val="80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Referenced studies that support recommendations are summarized in the Evidence Table.</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8077" marR="48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84927636"/>
                  </a:ext>
                </a:extLst>
              </a:tr>
              <a:tr h="441303">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COR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8077" marR="480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LOE</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8077" marR="480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General Recommendations</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8077" marR="480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98770437"/>
                  </a:ext>
                </a:extLst>
              </a:tr>
              <a:tr h="1041194">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8077" marR="480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8077" marR="480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SzPct val="100000"/>
                        <a:buFont typeface="Times New Roman" panose="02020603050405020304" pitchFamily="18" charset="0"/>
                        <a:buAutoNum type="arabicPeriod"/>
                      </a:pPr>
                      <a:r>
                        <a:rPr lang="en-US" sz="1800" b="1" dirty="0">
                          <a:effectLst/>
                          <a:latin typeface="Times New Roman" panose="02020603050405020304" pitchFamily="18" charset="0"/>
                          <a:ea typeface="FrutigerLTStd-Light"/>
                          <a:cs typeface="Arial" panose="020B0604020202020204" pitchFamily="34" charset="0"/>
                        </a:rPr>
                        <a:t>In patients with acute PE who do not have an absolute contraindication to anticoagulation therapy, anticoagulation therapy should be initiated to reduce the risk of recurrent VTE and death.</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8077" marR="48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60115212"/>
                  </a:ext>
                </a:extLst>
              </a:tr>
              <a:tr h="1041194">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8077" marR="480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8077" marR="480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SzPct val="100000"/>
                        <a:buFont typeface="+mj-lt"/>
                        <a:buAutoNum type="arabicPeriod" startAt="2"/>
                      </a:pPr>
                      <a:r>
                        <a:rPr lang="en-US" sz="1800" b="1" dirty="0">
                          <a:effectLst/>
                          <a:latin typeface="Times New Roman" panose="02020603050405020304" pitchFamily="18" charset="0"/>
                          <a:ea typeface="FrutigerLTStd-Light"/>
                          <a:cs typeface="Arial" panose="020B0604020202020204" pitchFamily="34" charset="0"/>
                        </a:rPr>
                        <a:t>In patients with acute PE in AHA/ACC Categories C1-E1 who require parenteral anticoagulant therapy initially, LMWH is recommended over UFH to reduce recurrent VTE and major bleeding.</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8077" marR="48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39092423"/>
                  </a:ext>
                </a:extLst>
              </a:tr>
              <a:tr h="1041194">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8077" marR="480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8077" marR="480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SzPct val="100000"/>
                        <a:buFont typeface="+mj-lt"/>
                        <a:buAutoNum type="arabicPeriod" startAt="3"/>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In patients with acute PE who are eligible for oral anticoagulation, DOACs are recommended over vitamin K antagonists (VKAs), unless contraindicated, to prevent recurrent VTE and reduce major bleeding. </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8077" marR="48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1693075"/>
                  </a:ext>
                </a:extLst>
              </a:tr>
              <a:tr h="1165392">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8077" marR="480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C-EO</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8077" marR="480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SzPct val="100000"/>
                        <a:buFont typeface="+mj-lt"/>
                        <a:buAutoNum type="arabicPeriod" startAt="4"/>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In patients with suspected acute PE in AHA/ACC PE Category C2 or higher and in whom the bleeding risk is low, it may be beneficial to administer therapeutic anticoagulation when imaging is delayed or not immediately accessible. </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8077" marR="480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48946683"/>
                  </a:ext>
                </a:extLst>
              </a:tr>
            </a:tbl>
          </a:graphicData>
        </a:graphic>
      </p:graphicFrame>
    </p:spTree>
    <p:extLst>
      <p:ext uri="{BB962C8B-B14F-4D97-AF65-F5344CB8AC3E}">
        <p14:creationId xmlns:p14="http://schemas.microsoft.com/office/powerpoint/2010/main" val="39506911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B143EED-653A-0551-F33D-1D244361D7C0}"/>
              </a:ext>
            </a:extLst>
          </p:cNvPr>
          <p:cNvSpPr txBox="1"/>
          <p:nvPr/>
        </p:nvSpPr>
        <p:spPr>
          <a:xfrm>
            <a:off x="4385355" y="304800"/>
            <a:ext cx="5859690" cy="523220"/>
          </a:xfrm>
          <a:prstGeom prst="rect">
            <a:avLst/>
          </a:prstGeom>
          <a:noFill/>
        </p:spPr>
        <p:txBody>
          <a:bodyPr wrap="square">
            <a:spAutoFit/>
          </a:bodyPr>
          <a:lstStyle/>
          <a:p>
            <a:r>
              <a:rPr lang="en-US" sz="2800" dirty="0">
                <a:latin typeface="Lub Dub Medium" panose="020B0603030403020204" pitchFamily="34" charset="0"/>
              </a:rPr>
              <a:t>Anticoagulation Therapy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4FD7124F-7085-88CB-64F9-D06C8EF48793}"/>
              </a:ext>
            </a:extLst>
          </p:cNvPr>
          <p:cNvGraphicFramePr>
            <a:graphicFrameLocks noGrp="1"/>
          </p:cNvGraphicFramePr>
          <p:nvPr>
            <p:extLst>
              <p:ext uri="{D42A27DB-BD31-4B8C-83A1-F6EECF244321}">
                <p14:modId xmlns:p14="http://schemas.microsoft.com/office/powerpoint/2010/main" val="2600259842"/>
              </p:ext>
            </p:extLst>
          </p:nvPr>
        </p:nvGraphicFramePr>
        <p:xfrm>
          <a:off x="2990850" y="1066800"/>
          <a:ext cx="8648700" cy="6311367"/>
        </p:xfrm>
        <a:graphic>
          <a:graphicData uri="http://schemas.openxmlformats.org/drawingml/2006/table">
            <a:tbl>
              <a:tblPr firstRow="1" firstCol="1" bandRow="1"/>
              <a:tblGrid>
                <a:gridCol w="1250341">
                  <a:extLst>
                    <a:ext uri="{9D8B030D-6E8A-4147-A177-3AD203B41FA5}">
                      <a16:colId xmlns:a16="http://schemas.microsoft.com/office/drawing/2014/main" val="314899483"/>
                    </a:ext>
                  </a:extLst>
                </a:gridCol>
                <a:gridCol w="1411536">
                  <a:extLst>
                    <a:ext uri="{9D8B030D-6E8A-4147-A177-3AD203B41FA5}">
                      <a16:colId xmlns:a16="http://schemas.microsoft.com/office/drawing/2014/main" val="2541480760"/>
                    </a:ext>
                  </a:extLst>
                </a:gridCol>
                <a:gridCol w="5986823">
                  <a:extLst>
                    <a:ext uri="{9D8B030D-6E8A-4147-A177-3AD203B41FA5}">
                      <a16:colId xmlns:a16="http://schemas.microsoft.com/office/drawing/2014/main" val="4068518756"/>
                    </a:ext>
                  </a:extLst>
                </a:gridCol>
              </a:tblGrid>
              <a:tr h="443178">
                <a:tc gridSpan="3">
                  <a:txBody>
                    <a:bodyPr/>
                    <a:lstStyle/>
                    <a:p>
                      <a:pPr marL="0" marR="0" algn="ctr">
                        <a:lnSpc>
                          <a:spcPct val="150000"/>
                        </a:lnSpc>
                        <a:spcAft>
                          <a:spcPts val="800"/>
                        </a:spcAft>
                        <a:buNone/>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Anticoagulation Therapy and Special Considerations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2440" marR="62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2670598"/>
                  </a:ext>
                </a:extLst>
              </a:tr>
              <a:tr h="429517">
                <a:tc gridSpan="3">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Obesity</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2440" marR="62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21626923"/>
                  </a:ext>
                </a:extLst>
              </a:tr>
              <a:tr h="1490894">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2440" marR="62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200000"/>
                        </a:lnSpc>
                        <a:spcAft>
                          <a:spcPts val="800"/>
                        </a:spcAft>
                        <a:buNone/>
                      </a:pPr>
                      <a:r>
                        <a:rPr lang="en-US" sz="18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2440" marR="62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SzPct val="100000"/>
                        <a:buFont typeface="+mj-lt"/>
                        <a:buAutoNum type="arabicPeriod" startAt="5"/>
                      </a:pPr>
                      <a:r>
                        <a:rPr lang="en-US" sz="1800" b="1" dirty="0">
                          <a:effectLst/>
                          <a:latin typeface="Times New Roman" panose="02020603050405020304" pitchFamily="18" charset="0"/>
                          <a:ea typeface="FrutigerLTStd-Light"/>
                          <a:cs typeface="Arial" panose="020B0604020202020204" pitchFamily="34" charset="0"/>
                        </a:rPr>
                        <a:t>In patients with obesity (body mass index [BMI] &gt;30 kg/m</a:t>
                      </a:r>
                      <a:r>
                        <a:rPr lang="en-US" sz="1800" b="1" baseline="30000" dirty="0">
                          <a:effectLst/>
                          <a:latin typeface="Times New Roman" panose="02020603050405020304" pitchFamily="18" charset="0"/>
                          <a:ea typeface="FrutigerLTStd-Light"/>
                          <a:cs typeface="Arial" panose="020B0604020202020204" pitchFamily="34" charset="0"/>
                        </a:rPr>
                        <a:t>2</a:t>
                      </a:r>
                      <a:r>
                        <a:rPr lang="en-US" sz="1800" b="1" dirty="0">
                          <a:effectLst/>
                          <a:latin typeface="Times New Roman" panose="02020603050405020304" pitchFamily="18" charset="0"/>
                          <a:ea typeface="FrutigerLTStd-Light"/>
                          <a:cs typeface="Arial" panose="020B0604020202020204" pitchFamily="34" charset="0"/>
                        </a:rPr>
                        <a:t>) and acute PE who are receiving oral anticoagulant therapy, treatment with a DOAC (unless contraindicated) over a VKA is reasonable to prevent recurrent PE and reduce major bleeding.</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2440" marR="624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25254142"/>
                  </a:ext>
                </a:extLst>
              </a:tr>
              <a:tr h="1183339">
                <a:tc>
                  <a:txBody>
                    <a:bodyPr/>
                    <a:lstStyle/>
                    <a:p>
                      <a:pPr marL="0" marR="0" algn="ctr">
                        <a:lnSpc>
                          <a:spcPct val="200000"/>
                        </a:lnSpc>
                        <a:spcAft>
                          <a:spcPts val="800"/>
                        </a:spcAft>
                        <a:buNone/>
                      </a:pPr>
                      <a:r>
                        <a:rPr lang="en-US" sz="18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2b</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2440" marR="62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2440" marR="62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SzPct val="100000"/>
                        <a:buFont typeface="+mj-lt"/>
                        <a:buAutoNum type="arabicPeriod" startAt="6"/>
                      </a:pPr>
                      <a:r>
                        <a:rPr lang="en-US" sz="1800" b="1" dirty="0">
                          <a:effectLst/>
                          <a:latin typeface="Times New Roman" panose="02020603050405020304" pitchFamily="18" charset="0"/>
                          <a:ea typeface="FrutigerLTStd-Light"/>
                          <a:cs typeface="Arial" panose="020B0604020202020204" pitchFamily="34" charset="0"/>
                        </a:rPr>
                        <a:t>In patients with class III obesity (BMI &gt;40 kg/m</a:t>
                      </a:r>
                      <a:r>
                        <a:rPr lang="en-US" sz="1800" b="1" baseline="30000" dirty="0">
                          <a:effectLst/>
                          <a:latin typeface="Times New Roman" panose="02020603050405020304" pitchFamily="18" charset="0"/>
                          <a:ea typeface="FrutigerLTStd-Light"/>
                          <a:cs typeface="Arial" panose="020B0604020202020204" pitchFamily="34" charset="0"/>
                        </a:rPr>
                        <a:t>2</a:t>
                      </a:r>
                      <a:r>
                        <a:rPr lang="en-US" sz="1800" b="1" dirty="0">
                          <a:effectLst/>
                          <a:latin typeface="Times New Roman" panose="02020603050405020304" pitchFamily="18" charset="0"/>
                          <a:ea typeface="FrutigerLTStd-Light"/>
                          <a:cs typeface="Arial" panose="020B0604020202020204" pitchFamily="34" charset="0"/>
                        </a:rPr>
                        <a:t>) and acute PE who are receiving LMWH therapy, reducing the dose of LMWH may be reasonable to reduce the risk of bleeding.</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2440" marR="624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23971884"/>
                  </a:ext>
                </a:extLst>
              </a:tr>
              <a:tr h="334512">
                <a:tc gridSpan="3">
                  <a:txBody>
                    <a:bodyPr/>
                    <a:lstStyle/>
                    <a:p>
                      <a:pPr marL="0" marR="0" algn="ctr">
                        <a:lnSpc>
                          <a:spcPct val="150000"/>
                        </a:lnSpc>
                        <a:spcAft>
                          <a:spcPts val="800"/>
                        </a:spcAft>
                        <a:buNone/>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Thrombotic Antiphospholipid Antibody Syndrome</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2440" marR="62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71537132"/>
                  </a:ext>
                </a:extLst>
              </a:tr>
              <a:tr h="1183339">
                <a:tc>
                  <a:txBody>
                    <a:bodyPr/>
                    <a:lstStyle/>
                    <a:p>
                      <a:pPr marL="0" marR="0" algn="ctr">
                        <a:lnSpc>
                          <a:spcPct val="200000"/>
                        </a:lnSpc>
                        <a:spcAft>
                          <a:spcPts val="800"/>
                        </a:spcAft>
                        <a:buNone/>
                      </a:pPr>
                      <a:r>
                        <a:rPr lang="en-US" sz="18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2440" marR="62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2440" marR="62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D93"/>
                    </a:solidFill>
                  </a:tcPr>
                </a:tc>
                <a:tc>
                  <a:txBody>
                    <a:bodyPr/>
                    <a:lstStyle/>
                    <a:p>
                      <a:pPr marL="342900" marR="0" lvl="0" indent="-342900">
                        <a:lnSpc>
                          <a:spcPct val="100000"/>
                        </a:lnSpc>
                        <a:spcAft>
                          <a:spcPts val="800"/>
                        </a:spcAft>
                        <a:buSzPct val="100000"/>
                        <a:buFont typeface="+mj-lt"/>
                        <a:buAutoNum type="arabicPeriod" startAt="7"/>
                      </a:pPr>
                      <a:r>
                        <a:rPr lang="en-US" sz="1800" b="1" dirty="0">
                          <a:effectLst/>
                          <a:latin typeface="Times New Roman" panose="02020603050405020304" pitchFamily="18" charset="0"/>
                          <a:ea typeface="FrutigerLTStd-Light"/>
                          <a:cs typeface="Arial" panose="020B0604020202020204" pitchFamily="34" charset="0"/>
                        </a:rPr>
                        <a:t>In patients with acute PE and established thrombotic antiphospholipid antibody syndrome, a VKA is recommended in preference to a DOAC for the prevention of venous and arterial thrombosis.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2440" marR="624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08032812"/>
                  </a:ext>
                </a:extLst>
              </a:tr>
              <a:tr h="1183339">
                <a:tc>
                  <a:txBody>
                    <a:bodyPr/>
                    <a:lstStyle/>
                    <a:p>
                      <a:pPr marL="0" marR="0" algn="ctr">
                        <a:lnSpc>
                          <a:spcPct val="200000"/>
                        </a:lnSpc>
                        <a:spcAft>
                          <a:spcPts val="800"/>
                        </a:spcAft>
                        <a:buNone/>
                      </a:pPr>
                      <a:r>
                        <a:rPr lang="en-US" sz="18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2b</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0" marR="0" algn="ctr">
                        <a:lnSpc>
                          <a:spcPct val="200000"/>
                        </a:lnSpc>
                        <a:spcAft>
                          <a:spcPts val="800"/>
                        </a:spcAft>
                        <a:buNone/>
                      </a:pPr>
                      <a:r>
                        <a:rPr lang="en-US" sz="18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B-R</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SzPct val="100000"/>
                        <a:buFont typeface="+mj-lt"/>
                        <a:buAutoNum type="arabicPeriod" startAt="8"/>
                      </a:pPr>
                      <a:r>
                        <a:rPr lang="en-US" sz="1800" b="1" dirty="0">
                          <a:effectLst/>
                          <a:latin typeface="Times New Roman" panose="02020603050405020304" pitchFamily="18" charset="0"/>
                          <a:ea typeface="FrutigerLTStd-Light"/>
                          <a:cs typeface="Arial" panose="020B0604020202020204" pitchFamily="34" charset="0"/>
                        </a:rPr>
                        <a:t>In patients with acute PE determined to have only a single anticardiolipin antibody or a β2-glycoprotein  antibody, a DOAC might be a reasonable alternative to a VKA to prevent recurrent PE.</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39749737"/>
                  </a:ext>
                </a:extLst>
              </a:tr>
            </a:tbl>
          </a:graphicData>
        </a:graphic>
      </p:graphicFrame>
    </p:spTree>
    <p:extLst>
      <p:ext uri="{BB962C8B-B14F-4D97-AF65-F5344CB8AC3E}">
        <p14:creationId xmlns:p14="http://schemas.microsoft.com/office/powerpoint/2010/main" val="40965215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53</a:t>
            </a:fld>
            <a:endParaRPr lang="en-US" dirty="0"/>
          </a:p>
        </p:txBody>
      </p:sp>
      <p:sp>
        <p:nvSpPr>
          <p:cNvPr id="2" name="TextBox 1">
            <a:extLst>
              <a:ext uri="{FF2B5EF4-FFF2-40B4-BE49-F238E27FC236}">
                <a16:creationId xmlns:a16="http://schemas.microsoft.com/office/drawing/2014/main" id="{5FF626B6-61E5-5F58-7405-6E8C40481D8C}"/>
              </a:ext>
            </a:extLst>
          </p:cNvPr>
          <p:cNvSpPr txBox="1"/>
          <p:nvPr/>
        </p:nvSpPr>
        <p:spPr>
          <a:xfrm>
            <a:off x="4385355" y="1143000"/>
            <a:ext cx="5859690" cy="523220"/>
          </a:xfrm>
          <a:prstGeom prst="rect">
            <a:avLst/>
          </a:prstGeom>
          <a:noFill/>
        </p:spPr>
        <p:txBody>
          <a:bodyPr wrap="square">
            <a:spAutoFit/>
          </a:bodyPr>
          <a:lstStyle/>
          <a:p>
            <a:r>
              <a:rPr lang="en-US" sz="2800" dirty="0">
                <a:latin typeface="Lub Dub Medium" panose="020B0603030403020204" pitchFamily="34" charset="0"/>
              </a:rPr>
              <a:t>Anticoagulation Therapy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1ACB6653-C2CA-5A7C-09C7-286F90D555D8}"/>
              </a:ext>
            </a:extLst>
          </p:cNvPr>
          <p:cNvGraphicFramePr>
            <a:graphicFrameLocks noGrp="1"/>
          </p:cNvGraphicFramePr>
          <p:nvPr>
            <p:extLst>
              <p:ext uri="{D42A27DB-BD31-4B8C-83A1-F6EECF244321}">
                <p14:modId xmlns:p14="http://schemas.microsoft.com/office/powerpoint/2010/main" val="4067678833"/>
              </p:ext>
            </p:extLst>
          </p:nvPr>
        </p:nvGraphicFramePr>
        <p:xfrm>
          <a:off x="2996246" y="2057400"/>
          <a:ext cx="8637907" cy="4462993"/>
        </p:xfrm>
        <a:graphic>
          <a:graphicData uri="http://schemas.openxmlformats.org/drawingml/2006/table">
            <a:tbl>
              <a:tblPr firstRow="1" firstCol="1" bandRow="1"/>
              <a:tblGrid>
                <a:gridCol w="1248781">
                  <a:extLst>
                    <a:ext uri="{9D8B030D-6E8A-4147-A177-3AD203B41FA5}">
                      <a16:colId xmlns:a16="http://schemas.microsoft.com/office/drawing/2014/main" val="91343656"/>
                    </a:ext>
                  </a:extLst>
                </a:gridCol>
                <a:gridCol w="1409773">
                  <a:extLst>
                    <a:ext uri="{9D8B030D-6E8A-4147-A177-3AD203B41FA5}">
                      <a16:colId xmlns:a16="http://schemas.microsoft.com/office/drawing/2014/main" val="1994632157"/>
                    </a:ext>
                  </a:extLst>
                </a:gridCol>
                <a:gridCol w="5979353">
                  <a:extLst>
                    <a:ext uri="{9D8B030D-6E8A-4147-A177-3AD203B41FA5}">
                      <a16:colId xmlns:a16="http://schemas.microsoft.com/office/drawing/2014/main" val="3150934920"/>
                    </a:ext>
                  </a:extLst>
                </a:gridCol>
              </a:tblGrid>
              <a:tr h="308520">
                <a:tc gridSpan="3">
                  <a:txBody>
                    <a:bodyPr/>
                    <a:lstStyle/>
                    <a:p>
                      <a:pPr marL="0" marR="0" algn="ctr">
                        <a:lnSpc>
                          <a:spcPct val="150000"/>
                        </a:lnSpc>
                        <a:spcAft>
                          <a:spcPts val="800"/>
                        </a:spcAft>
                        <a:buNone/>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Primary or Metastatic Brain Tumor</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38617404"/>
                  </a:ext>
                </a:extLst>
              </a:tr>
              <a:tr h="1168308">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2b</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C-LD</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SzPct val="100000"/>
                        <a:buFont typeface="+mj-lt"/>
                        <a:buAutoNum type="arabicPeriod" startAt="9"/>
                      </a:pPr>
                      <a:r>
                        <a:rPr lang="en-US" sz="1800" b="1" dirty="0">
                          <a:effectLst/>
                          <a:latin typeface="Times New Roman" panose="02020603050405020304" pitchFamily="18" charset="0"/>
                          <a:ea typeface="FrutigerLTStd-Light"/>
                          <a:cs typeface="Arial" panose="020B0604020202020204" pitchFamily="34" charset="0"/>
                        </a:rPr>
                        <a:t>In patients with primary or metastatic brain tumors and acute PE who are otherwise eligible for oral anticoagulation, a DOAC may be considered over LMWH to reduce the risk of ICH.</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9120102"/>
                  </a:ext>
                </a:extLst>
              </a:tr>
              <a:tr h="308520">
                <a:tc gridSpan="3">
                  <a:txBody>
                    <a:bodyPr/>
                    <a:lstStyle/>
                    <a:p>
                      <a:pPr marL="0" marR="0" algn="ctr">
                        <a:lnSpc>
                          <a:spcPct val="150000"/>
                        </a:lnSpc>
                        <a:spcAft>
                          <a:spcPts val="800"/>
                        </a:spcAft>
                        <a:buNone/>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Chronic Kidney Disease</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94049491"/>
                  </a:ext>
                </a:extLst>
              </a:tr>
              <a:tr h="1168308">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D93"/>
                    </a:solidFill>
                  </a:tcPr>
                </a:tc>
                <a:tc>
                  <a:txBody>
                    <a:bodyPr/>
                    <a:lstStyle/>
                    <a:p>
                      <a:pPr marL="342900" marR="0" lvl="0" indent="-342900">
                        <a:lnSpc>
                          <a:spcPct val="100000"/>
                        </a:lnSpc>
                        <a:spcAft>
                          <a:spcPts val="800"/>
                        </a:spcAft>
                        <a:buSzPct val="100000"/>
                        <a:buFont typeface="+mj-lt"/>
                        <a:buAutoNum type="arabicPeriod" startAt="10"/>
                      </a:pPr>
                      <a:r>
                        <a:rPr lang="en-US" sz="1800" b="1" dirty="0">
                          <a:effectLst/>
                          <a:latin typeface="Times New Roman" panose="02020603050405020304" pitchFamily="18" charset="0"/>
                          <a:ea typeface="FrutigerLTStd-Light"/>
                          <a:cs typeface="Arial" panose="020B0604020202020204" pitchFamily="34" charset="0"/>
                        </a:rPr>
                        <a:t>In patients with mild-to-moderate (stage 2-3) chronic kidney disease (CKD) and acute PE who require oral anticoagulant therapy, a DOAC is recommended over a VKA to reduce major bleeding.</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04957821"/>
                  </a:ext>
                </a:extLst>
              </a:tr>
              <a:tr h="1401969">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2b</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SzPct val="100000"/>
                        <a:buFont typeface="+mj-lt"/>
                        <a:buAutoNum type="arabicPeriod" startAt="11"/>
                      </a:pPr>
                      <a:r>
                        <a:rPr lang="en-US" sz="1800" b="1" dirty="0">
                          <a:effectLst/>
                          <a:latin typeface="Times New Roman" panose="02020603050405020304" pitchFamily="18" charset="0"/>
                          <a:ea typeface="FrutigerLTStd-Light"/>
                          <a:cs typeface="Arial" panose="020B0604020202020204" pitchFamily="34" charset="0"/>
                        </a:rPr>
                        <a:t>In patients with severe kidney disease (stage 4-5) or </a:t>
                      </a:r>
                      <a:r>
                        <a:rPr lang="en-US" sz="1800" b="1" dirty="0" err="1">
                          <a:effectLst/>
                          <a:latin typeface="Times New Roman" panose="02020603050405020304" pitchFamily="18" charset="0"/>
                          <a:ea typeface="FrutigerLTStd-Light"/>
                          <a:cs typeface="Arial" panose="020B0604020202020204" pitchFamily="34" charset="0"/>
                        </a:rPr>
                        <a:t>endstage</a:t>
                      </a:r>
                      <a:r>
                        <a:rPr lang="en-US" sz="1800" b="1" dirty="0">
                          <a:effectLst/>
                          <a:latin typeface="Times New Roman" panose="02020603050405020304" pitchFamily="18" charset="0"/>
                          <a:ea typeface="FrutigerLTStd-Light"/>
                          <a:cs typeface="Arial" panose="020B0604020202020204" pitchFamily="34" charset="0"/>
                        </a:rPr>
                        <a:t> kidney disease on hemodialysis and confirmed PE who require oral anticoagulant therapy, it is uncertain whether apixaban is better than VKA to reduce major bleeding.</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53089314"/>
                  </a:ext>
                </a:extLst>
              </a:tr>
            </a:tbl>
          </a:graphicData>
        </a:graphic>
      </p:graphicFrame>
    </p:spTree>
    <p:extLst>
      <p:ext uri="{BB962C8B-B14F-4D97-AF65-F5344CB8AC3E}">
        <p14:creationId xmlns:p14="http://schemas.microsoft.com/office/powerpoint/2010/main" val="15583789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B4AFAF9-1363-160A-AE57-FB5871F37904}"/>
              </a:ext>
            </a:extLst>
          </p:cNvPr>
          <p:cNvSpPr txBox="1"/>
          <p:nvPr/>
        </p:nvSpPr>
        <p:spPr>
          <a:xfrm>
            <a:off x="4385355" y="1143000"/>
            <a:ext cx="5859690" cy="523220"/>
          </a:xfrm>
          <a:prstGeom prst="rect">
            <a:avLst/>
          </a:prstGeom>
          <a:noFill/>
        </p:spPr>
        <p:txBody>
          <a:bodyPr wrap="square">
            <a:spAutoFit/>
          </a:bodyPr>
          <a:lstStyle/>
          <a:p>
            <a:r>
              <a:rPr lang="en-US" sz="2800" dirty="0">
                <a:latin typeface="Lub Dub Medium" panose="020B0603030403020204" pitchFamily="34" charset="0"/>
              </a:rPr>
              <a:t>Anticoagulation Therapy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ACFFEEA7-B056-2087-00AE-8170DA1B8EE3}"/>
              </a:ext>
            </a:extLst>
          </p:cNvPr>
          <p:cNvGraphicFramePr>
            <a:graphicFrameLocks noGrp="1"/>
          </p:cNvGraphicFramePr>
          <p:nvPr>
            <p:extLst>
              <p:ext uri="{D42A27DB-BD31-4B8C-83A1-F6EECF244321}">
                <p14:modId xmlns:p14="http://schemas.microsoft.com/office/powerpoint/2010/main" val="1697129399"/>
              </p:ext>
            </p:extLst>
          </p:nvPr>
        </p:nvGraphicFramePr>
        <p:xfrm>
          <a:off x="3529647" y="2018598"/>
          <a:ext cx="7571105" cy="4192403"/>
        </p:xfrm>
        <a:graphic>
          <a:graphicData uri="http://schemas.openxmlformats.org/drawingml/2006/table">
            <a:tbl>
              <a:tblPr firstRow="1" firstCol="1" bandRow="1"/>
              <a:tblGrid>
                <a:gridCol w="1094553">
                  <a:extLst>
                    <a:ext uri="{9D8B030D-6E8A-4147-A177-3AD203B41FA5}">
                      <a16:colId xmlns:a16="http://schemas.microsoft.com/office/drawing/2014/main" val="1008034062"/>
                    </a:ext>
                  </a:extLst>
                </a:gridCol>
                <a:gridCol w="1235663">
                  <a:extLst>
                    <a:ext uri="{9D8B030D-6E8A-4147-A177-3AD203B41FA5}">
                      <a16:colId xmlns:a16="http://schemas.microsoft.com/office/drawing/2014/main" val="4125261994"/>
                    </a:ext>
                  </a:extLst>
                </a:gridCol>
                <a:gridCol w="5240889">
                  <a:extLst>
                    <a:ext uri="{9D8B030D-6E8A-4147-A177-3AD203B41FA5}">
                      <a16:colId xmlns:a16="http://schemas.microsoft.com/office/drawing/2014/main" val="1407121037"/>
                    </a:ext>
                  </a:extLst>
                </a:gridCol>
              </a:tblGrid>
              <a:tr h="280234">
                <a:tc gridSpan="3">
                  <a:txBody>
                    <a:bodyPr/>
                    <a:lstStyle/>
                    <a:p>
                      <a:pPr marL="0" marR="0" algn="ctr">
                        <a:lnSpc>
                          <a:spcPct val="150000"/>
                        </a:lnSpc>
                        <a:spcAft>
                          <a:spcPts val="800"/>
                        </a:spcAft>
                        <a:buNone/>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Pregnancy</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86069582"/>
                  </a:ext>
                </a:extLst>
              </a:tr>
              <a:tr h="1061196">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C-LD</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SzPct val="100000"/>
                        <a:buFont typeface="+mj-lt"/>
                        <a:buAutoNum type="arabicPeriod" startAt="12"/>
                      </a:pPr>
                      <a:r>
                        <a:rPr lang="en-US" sz="1800" b="1" dirty="0">
                          <a:effectLst/>
                          <a:latin typeface="Times New Roman" panose="02020603050405020304" pitchFamily="18" charset="0"/>
                          <a:ea typeface="FrutigerLTStd-Light"/>
                          <a:cs typeface="Arial" panose="020B0604020202020204" pitchFamily="34" charset="0"/>
                        </a:rPr>
                        <a:t>In patients who are pregnant, have acute PE, and can receive anticoagulation, either LMWH or UFH are recommended to prevent recurrent VTE.</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4582141"/>
                  </a:ext>
                </a:extLst>
              </a:tr>
              <a:tr h="848956">
                <a:tc>
                  <a:txBody>
                    <a:bodyPr/>
                    <a:lstStyle/>
                    <a:p>
                      <a:pPr marL="0" marR="0" algn="ctr">
                        <a:lnSpc>
                          <a:spcPct val="100000"/>
                        </a:lnSpc>
                        <a:spcAft>
                          <a:spcPts val="800"/>
                        </a:spcAft>
                        <a:buNone/>
                      </a:pPr>
                      <a:r>
                        <a:rPr lang="en-US" sz="18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3: Harm</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1C08"/>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C-LD</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SzPct val="100000"/>
                        <a:buFont typeface="+mj-lt"/>
                        <a:buAutoNum type="arabicPeriod" startAt="13"/>
                      </a:pPr>
                      <a:r>
                        <a:rPr lang="en-US" sz="1800" b="1" dirty="0">
                          <a:effectLst/>
                          <a:latin typeface="Times New Roman" panose="02020603050405020304" pitchFamily="18" charset="0"/>
                          <a:ea typeface="FrutigerLTStd-Light"/>
                          <a:cs typeface="Arial" panose="020B0604020202020204" pitchFamily="34" charset="0"/>
                        </a:rPr>
                        <a:t>In patients who are pregnant and have acute PE, DOACs and warfarin are potentially harmful and may result in miscarriages or fetal anomalies.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29968716"/>
                  </a:ext>
                </a:extLst>
              </a:tr>
              <a:tr h="280234">
                <a:tc gridSpan="3">
                  <a:txBody>
                    <a:bodyPr/>
                    <a:lstStyle/>
                    <a:p>
                      <a:pPr marL="0" marR="0" algn="ctr">
                        <a:lnSpc>
                          <a:spcPct val="150000"/>
                        </a:lnSpc>
                        <a:spcAft>
                          <a:spcPts val="800"/>
                        </a:spcAft>
                        <a:buNone/>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Breastfeeding</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75395317"/>
                  </a:ext>
                </a:extLst>
              </a:tr>
              <a:tr h="1273435">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C-LD</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SzPct val="100000"/>
                        <a:buFont typeface="+mj-lt"/>
                        <a:buAutoNum type="arabicPeriod" startAt="14"/>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In patients with acute PE who are breastfeeding and require anticoagulation,</a:t>
                      </a:r>
                      <a:r>
                        <a:rPr lang="en-US" sz="1800" b="1" dirty="0">
                          <a:effectLst/>
                          <a:latin typeface="Times New Roman" panose="02020603050405020304" pitchFamily="18" charset="0"/>
                          <a:ea typeface="FrutigerLTStd-Light"/>
                          <a:cs typeface="Arial" panose="020B0604020202020204" pitchFamily="34" charset="0"/>
                        </a:rPr>
                        <a:t> LMWH, UFH, or warfarin are recommended over a DOAC, to prevent</a:t>
                      </a: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 potential bleeding in the infant</a:t>
                      </a:r>
                      <a:r>
                        <a:rPr lang="en-US" sz="1800" b="1" dirty="0">
                          <a:effectLst/>
                          <a:latin typeface="Times New Roman" panose="02020603050405020304" pitchFamily="18" charset="0"/>
                          <a:ea typeface="FrutigerLTStd-Light"/>
                          <a:cs typeface="Arial" panose="020B0604020202020204" pitchFamily="34" charset="0"/>
                        </a:rPr>
                        <a:t>.</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24392720"/>
                  </a:ext>
                </a:extLst>
              </a:tr>
            </a:tbl>
          </a:graphicData>
        </a:graphic>
      </p:graphicFrame>
    </p:spTree>
    <p:extLst>
      <p:ext uri="{BB962C8B-B14F-4D97-AF65-F5344CB8AC3E}">
        <p14:creationId xmlns:p14="http://schemas.microsoft.com/office/powerpoint/2010/main" val="20616613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55</a:t>
            </a:fld>
            <a:endParaRPr lang="en-US" dirty="0"/>
          </a:p>
        </p:txBody>
      </p:sp>
      <p:sp>
        <p:nvSpPr>
          <p:cNvPr id="2" name="TextBox 1">
            <a:extLst>
              <a:ext uri="{FF2B5EF4-FFF2-40B4-BE49-F238E27FC236}">
                <a16:creationId xmlns:a16="http://schemas.microsoft.com/office/drawing/2014/main" id="{51152319-315B-68B7-6FD8-29EC99312E33}"/>
              </a:ext>
            </a:extLst>
          </p:cNvPr>
          <p:cNvSpPr txBox="1"/>
          <p:nvPr/>
        </p:nvSpPr>
        <p:spPr>
          <a:xfrm>
            <a:off x="4385355" y="1447800"/>
            <a:ext cx="5859690" cy="523220"/>
          </a:xfrm>
          <a:prstGeom prst="rect">
            <a:avLst/>
          </a:prstGeom>
          <a:noFill/>
        </p:spPr>
        <p:txBody>
          <a:bodyPr wrap="square">
            <a:spAutoFit/>
          </a:bodyPr>
          <a:lstStyle/>
          <a:p>
            <a:r>
              <a:rPr lang="en-US" sz="2800" dirty="0">
                <a:latin typeface="Lub Dub Medium" panose="020B0603030403020204" pitchFamily="34" charset="0"/>
              </a:rPr>
              <a:t>Anticoagulation Therapy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4" name="Table 3">
            <a:extLst>
              <a:ext uri="{FF2B5EF4-FFF2-40B4-BE49-F238E27FC236}">
                <a16:creationId xmlns:a16="http://schemas.microsoft.com/office/drawing/2014/main" id="{F2E3D931-1D6D-D01E-C1E2-5C5F0FFE02B7}"/>
              </a:ext>
            </a:extLst>
          </p:cNvPr>
          <p:cNvGraphicFramePr>
            <a:graphicFrameLocks noGrp="1"/>
          </p:cNvGraphicFramePr>
          <p:nvPr>
            <p:extLst>
              <p:ext uri="{D42A27DB-BD31-4B8C-83A1-F6EECF244321}">
                <p14:modId xmlns:p14="http://schemas.microsoft.com/office/powerpoint/2010/main" val="3570842252"/>
              </p:ext>
            </p:extLst>
          </p:nvPr>
        </p:nvGraphicFramePr>
        <p:xfrm>
          <a:off x="3415347" y="2409927"/>
          <a:ext cx="7799706" cy="3409745"/>
        </p:xfrm>
        <a:graphic>
          <a:graphicData uri="http://schemas.openxmlformats.org/drawingml/2006/table">
            <a:tbl>
              <a:tblPr firstRow="1" firstCol="1" bandRow="1"/>
              <a:tblGrid>
                <a:gridCol w="1127602">
                  <a:extLst>
                    <a:ext uri="{9D8B030D-6E8A-4147-A177-3AD203B41FA5}">
                      <a16:colId xmlns:a16="http://schemas.microsoft.com/office/drawing/2014/main" val="3486749213"/>
                    </a:ext>
                  </a:extLst>
                </a:gridCol>
                <a:gridCol w="1272972">
                  <a:extLst>
                    <a:ext uri="{9D8B030D-6E8A-4147-A177-3AD203B41FA5}">
                      <a16:colId xmlns:a16="http://schemas.microsoft.com/office/drawing/2014/main" val="219662701"/>
                    </a:ext>
                  </a:extLst>
                </a:gridCol>
                <a:gridCol w="5399132">
                  <a:extLst>
                    <a:ext uri="{9D8B030D-6E8A-4147-A177-3AD203B41FA5}">
                      <a16:colId xmlns:a16="http://schemas.microsoft.com/office/drawing/2014/main" val="2083967790"/>
                    </a:ext>
                  </a:extLst>
                </a:gridCol>
              </a:tblGrid>
              <a:tr h="331267">
                <a:tc gridSpan="3">
                  <a:txBody>
                    <a:bodyPr/>
                    <a:lstStyle/>
                    <a:p>
                      <a:pPr marL="0" marR="0" algn="ctr">
                        <a:lnSpc>
                          <a:spcPct val="150000"/>
                        </a:lnSpc>
                        <a:spcAft>
                          <a:spcPts val="800"/>
                        </a:spcAft>
                        <a:buNone/>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Chronic Liver Disease</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62203951"/>
                  </a:ext>
                </a:extLst>
              </a:tr>
              <a:tr h="852981">
                <a:tc>
                  <a:txBody>
                    <a:bodyPr/>
                    <a:lstStyle/>
                    <a:p>
                      <a:pPr marL="0" marR="0" algn="ctr">
                        <a:lnSpc>
                          <a:spcPct val="200000"/>
                        </a:lnSpc>
                        <a:spcAft>
                          <a:spcPts val="800"/>
                        </a:spcAft>
                        <a:buNone/>
                      </a:pPr>
                      <a:r>
                        <a:rPr lang="en-US" sz="1800" b="1" dirty="0">
                          <a:solidFill>
                            <a:srgbClr val="000000"/>
                          </a:solidFill>
                          <a:effectLst/>
                          <a:latin typeface="Times New Roman"/>
                          <a:ea typeface="Times New Roman" panose="02020603050405020304" pitchFamily="18" charset="0"/>
                          <a:cs typeface="Arial"/>
                        </a:rPr>
                        <a:t>2a</a:t>
                      </a:r>
                      <a:endParaRPr lang="en-US" sz="1800" dirty="0">
                        <a:effectLst/>
                        <a:latin typeface="Times New Roman"/>
                        <a:ea typeface="Times New Roman" panose="02020603050405020304" pitchFamily="18" charset="0"/>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200000"/>
                        </a:lnSpc>
                        <a:spcAft>
                          <a:spcPts val="800"/>
                        </a:spcAft>
                        <a:buNone/>
                      </a:pPr>
                      <a:r>
                        <a:rPr lang="en-US" sz="1800" b="1" dirty="0">
                          <a:solidFill>
                            <a:srgbClr val="000000"/>
                          </a:solidFill>
                          <a:effectLst/>
                          <a:latin typeface="Times New Roman"/>
                          <a:ea typeface="Times New Roman" panose="02020603050405020304" pitchFamily="18" charset="0"/>
                          <a:cs typeface="Arial"/>
                        </a:rPr>
                        <a:t>C-LD</a:t>
                      </a:r>
                      <a:endParaRPr lang="en-US" sz="1800" dirty="0">
                        <a:effectLst/>
                        <a:latin typeface="Times New Roman"/>
                        <a:ea typeface="Times New Roman" panose="02020603050405020304" pitchFamily="18" charset="0"/>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SzPct val="100000"/>
                        <a:buFont typeface="+mj-lt"/>
                        <a:buAutoNum type="arabicPeriod" startAt="15"/>
                      </a:pPr>
                      <a:r>
                        <a:rPr lang="en-US" sz="1800" b="1" dirty="0">
                          <a:effectLst/>
                          <a:latin typeface="Times New Roman"/>
                          <a:ea typeface="FrutigerLTStd-Light"/>
                          <a:cs typeface="Arial"/>
                        </a:rPr>
                        <a:t>In patients with Child-Pugh class A chronic liver disease and acute PE, treatment with a DOAC instead of a VKA is reasonable to reduce bleeding.</a:t>
                      </a:r>
                      <a:endParaRPr lang="en-US" sz="1800" dirty="0">
                        <a:effectLst/>
                        <a:latin typeface="Times New Roman"/>
                        <a:ea typeface="Times New Roman" panose="02020603050405020304" pitchFamily="18" charset="0"/>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36758146"/>
                  </a:ext>
                </a:extLst>
              </a:tr>
              <a:tr h="1066226">
                <a:tc>
                  <a:txBody>
                    <a:bodyPr/>
                    <a:lstStyle/>
                    <a:p>
                      <a:pPr marL="0" marR="0" algn="ctr">
                        <a:lnSpc>
                          <a:spcPct val="200000"/>
                        </a:lnSpc>
                        <a:spcAft>
                          <a:spcPts val="800"/>
                        </a:spcAft>
                        <a:buNone/>
                      </a:pPr>
                      <a:r>
                        <a:rPr lang="en-US" sz="1800" b="1" dirty="0">
                          <a:solidFill>
                            <a:srgbClr val="000000"/>
                          </a:solidFill>
                          <a:effectLst/>
                          <a:latin typeface="Times New Roman"/>
                          <a:ea typeface="Times New Roman" panose="02020603050405020304" pitchFamily="18" charset="0"/>
                          <a:cs typeface="Arial"/>
                        </a:rPr>
                        <a:t>2b</a:t>
                      </a:r>
                      <a:endParaRPr lang="en-US" sz="1800" dirty="0">
                        <a:effectLst/>
                        <a:latin typeface="Times New Roman"/>
                        <a:ea typeface="Times New Roman" panose="02020603050405020304" pitchFamily="18" charset="0"/>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0" marR="0" algn="ctr">
                        <a:lnSpc>
                          <a:spcPct val="200000"/>
                        </a:lnSpc>
                        <a:spcAft>
                          <a:spcPts val="800"/>
                        </a:spcAft>
                        <a:buNone/>
                      </a:pPr>
                      <a:r>
                        <a:rPr lang="en-US" sz="1800" b="1" dirty="0">
                          <a:solidFill>
                            <a:srgbClr val="000000"/>
                          </a:solidFill>
                          <a:effectLst/>
                          <a:latin typeface="Times New Roman"/>
                          <a:ea typeface="Times New Roman" panose="02020603050405020304" pitchFamily="18" charset="0"/>
                          <a:cs typeface="Arial"/>
                        </a:rPr>
                        <a:t>C-LD</a:t>
                      </a:r>
                      <a:endParaRPr lang="en-US" sz="1800" dirty="0">
                        <a:effectLst/>
                        <a:latin typeface="Times New Roman"/>
                        <a:ea typeface="Times New Roman" panose="02020603050405020304" pitchFamily="18" charset="0"/>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SzPct val="100000"/>
                        <a:buFont typeface="+mj-lt"/>
                        <a:buAutoNum type="arabicPeriod" startAt="16"/>
                      </a:pPr>
                      <a:r>
                        <a:rPr lang="en-US" sz="1800" b="1" dirty="0">
                          <a:effectLst/>
                          <a:latin typeface="Times New Roman" panose="02020603050405020304" pitchFamily="18" charset="0"/>
                          <a:ea typeface="FrutigerLTStd-Light"/>
                          <a:cs typeface="Arial" panose="020B0604020202020204" pitchFamily="34" charset="0"/>
                        </a:rPr>
                        <a:t>In patients with Child-Pugh class B chronic liver disease and acute PE, treatment with a DOAC instead of a VKA may be reasonable to reduce bleeding risk.</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8454133"/>
                  </a:ext>
                </a:extLst>
              </a:tr>
              <a:tr h="1066226">
                <a:tc>
                  <a:txBody>
                    <a:bodyPr/>
                    <a:lstStyle/>
                    <a:p>
                      <a:pPr marL="0" marR="0" algn="ctr">
                        <a:lnSpc>
                          <a:spcPct val="200000"/>
                        </a:lnSpc>
                        <a:spcAft>
                          <a:spcPts val="800"/>
                        </a:spcAft>
                        <a:buNone/>
                      </a:pPr>
                      <a:r>
                        <a:rPr lang="en-US" sz="18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3: Harm</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1C08"/>
                    </a:solidFill>
                  </a:tcPr>
                </a:tc>
                <a:tc>
                  <a:txBody>
                    <a:bodyPr/>
                    <a:lstStyle/>
                    <a:p>
                      <a:pPr marL="0" marR="0" algn="ctr">
                        <a:lnSpc>
                          <a:spcPct val="200000"/>
                        </a:lnSpc>
                        <a:spcAft>
                          <a:spcPts val="800"/>
                        </a:spcAft>
                        <a:buNone/>
                      </a:pPr>
                      <a:r>
                        <a:rPr lang="en-US" sz="1800" b="1" dirty="0">
                          <a:solidFill>
                            <a:srgbClr val="000000"/>
                          </a:solidFill>
                          <a:effectLst/>
                          <a:latin typeface="Times New Roman"/>
                          <a:ea typeface="Times New Roman" panose="02020603050405020304" pitchFamily="18" charset="0"/>
                          <a:cs typeface="Arial"/>
                        </a:rPr>
                        <a:t>C-LD</a:t>
                      </a:r>
                      <a:endParaRPr lang="en-US" sz="1800" dirty="0">
                        <a:effectLst/>
                        <a:latin typeface="Times New Roman"/>
                        <a:ea typeface="Times New Roman" panose="02020603050405020304" pitchFamily="18" charset="0"/>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SzPct val="100000"/>
                        <a:buFont typeface="+mj-lt"/>
                        <a:buAutoNum type="arabicPeriod" startAt="17"/>
                      </a:pPr>
                      <a:r>
                        <a:rPr lang="en-US" sz="1800" b="1" dirty="0">
                          <a:effectLst/>
                          <a:latin typeface="Times New Roman" panose="02020603050405020304" pitchFamily="18" charset="0"/>
                          <a:ea typeface="FrutigerLTStd-Light"/>
                          <a:cs typeface="Arial" panose="020B0604020202020204" pitchFamily="34" charset="0"/>
                        </a:rPr>
                        <a:t>In patients with Child-Pugh class C chronic liver disease and acute PE, treatment with a DOAC instead of a VKA is not recommended due to potential for increased bleeding.</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71620075"/>
                  </a:ext>
                </a:extLst>
              </a:tr>
            </a:tbl>
          </a:graphicData>
        </a:graphic>
      </p:graphicFrame>
    </p:spTree>
    <p:extLst>
      <p:ext uri="{BB962C8B-B14F-4D97-AF65-F5344CB8AC3E}">
        <p14:creationId xmlns:p14="http://schemas.microsoft.com/office/powerpoint/2010/main" val="3533189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32E1FE-FA17-18D3-13D0-16681E697F8F}"/>
              </a:ext>
            </a:extLst>
          </p:cNvPr>
          <p:cNvSpPr txBox="1"/>
          <p:nvPr/>
        </p:nvSpPr>
        <p:spPr>
          <a:xfrm>
            <a:off x="4385354" y="990600"/>
            <a:ext cx="5859690" cy="523220"/>
          </a:xfrm>
          <a:prstGeom prst="rect">
            <a:avLst/>
          </a:prstGeom>
          <a:noFill/>
        </p:spPr>
        <p:txBody>
          <a:bodyPr wrap="square">
            <a:spAutoFit/>
          </a:bodyPr>
          <a:lstStyle/>
          <a:p>
            <a:r>
              <a:rPr lang="en-US" sz="2800" dirty="0">
                <a:latin typeface="Lub Dub Medium" panose="020B0603030403020204" pitchFamily="34" charset="0"/>
              </a:rPr>
              <a:t>Anticoagulation Therapy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2D4432E4-1C4E-3283-0A3D-54AD2857A878}"/>
              </a:ext>
            </a:extLst>
          </p:cNvPr>
          <p:cNvGraphicFramePr>
            <a:graphicFrameLocks noGrp="1"/>
          </p:cNvGraphicFramePr>
          <p:nvPr>
            <p:extLst>
              <p:ext uri="{D42A27DB-BD31-4B8C-83A1-F6EECF244321}">
                <p14:modId xmlns:p14="http://schemas.microsoft.com/office/powerpoint/2010/main" val="2717379776"/>
              </p:ext>
            </p:extLst>
          </p:nvPr>
        </p:nvGraphicFramePr>
        <p:xfrm>
          <a:off x="3262947" y="1779965"/>
          <a:ext cx="8104505" cy="4669670"/>
        </p:xfrm>
        <a:graphic>
          <a:graphicData uri="http://schemas.openxmlformats.org/drawingml/2006/table">
            <a:tbl>
              <a:tblPr firstRow="1" firstCol="1" bandRow="1"/>
              <a:tblGrid>
                <a:gridCol w="1171667">
                  <a:extLst>
                    <a:ext uri="{9D8B030D-6E8A-4147-A177-3AD203B41FA5}">
                      <a16:colId xmlns:a16="http://schemas.microsoft.com/office/drawing/2014/main" val="2094159310"/>
                    </a:ext>
                  </a:extLst>
                </a:gridCol>
                <a:gridCol w="1322718">
                  <a:extLst>
                    <a:ext uri="{9D8B030D-6E8A-4147-A177-3AD203B41FA5}">
                      <a16:colId xmlns:a16="http://schemas.microsoft.com/office/drawing/2014/main" val="195613654"/>
                    </a:ext>
                  </a:extLst>
                </a:gridCol>
                <a:gridCol w="5610120">
                  <a:extLst>
                    <a:ext uri="{9D8B030D-6E8A-4147-A177-3AD203B41FA5}">
                      <a16:colId xmlns:a16="http://schemas.microsoft.com/office/drawing/2014/main" val="2894759432"/>
                    </a:ext>
                  </a:extLst>
                </a:gridCol>
              </a:tblGrid>
              <a:tr h="282576">
                <a:tc gridSpan="3">
                  <a:txBody>
                    <a:bodyPr/>
                    <a:lstStyle/>
                    <a:p>
                      <a:pPr marL="0" marR="0" algn="ctr">
                        <a:lnSpc>
                          <a:spcPct val="150000"/>
                        </a:lnSpc>
                        <a:spcAft>
                          <a:spcPts val="800"/>
                        </a:spcAft>
                        <a:buNone/>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Anticoagulation Therapy and Endovascular Procedures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94178628"/>
                  </a:ext>
                </a:extLst>
              </a:tr>
              <a:tr h="1498087">
                <a:tc>
                  <a:txBody>
                    <a:bodyPr/>
                    <a:lstStyle/>
                    <a:p>
                      <a:pPr marL="0" marR="0" algn="ctr">
                        <a:lnSpc>
                          <a:spcPct val="200000"/>
                        </a:lnSpc>
                        <a:spcAft>
                          <a:spcPts val="800"/>
                        </a:spcAft>
                        <a:buNone/>
                      </a:pPr>
                      <a:r>
                        <a:rPr lang="en-US" sz="1800" b="1" dirty="0">
                          <a:solidFill>
                            <a:srgbClr val="000000"/>
                          </a:solidFill>
                          <a:effectLst/>
                          <a:latin typeface="Times New Roman"/>
                          <a:ea typeface="Times New Roman" panose="02020603050405020304" pitchFamily="18" charset="0"/>
                          <a:cs typeface="Arial"/>
                        </a:rPr>
                        <a:t>1</a:t>
                      </a:r>
                      <a:endParaRPr lang="en-US" sz="1800" dirty="0">
                        <a:effectLst/>
                        <a:latin typeface="Times New Roman"/>
                        <a:ea typeface="Times New Roman" panose="02020603050405020304" pitchFamily="18" charset="0"/>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dirty="0">
                          <a:solidFill>
                            <a:srgbClr val="000000"/>
                          </a:solidFill>
                          <a:effectLst/>
                          <a:latin typeface="Times New Roman"/>
                          <a:ea typeface="Times New Roman" panose="02020603050405020304" pitchFamily="18" charset="0"/>
                          <a:cs typeface="Arial"/>
                        </a:rPr>
                        <a:t>C-LD</a:t>
                      </a:r>
                      <a:endParaRPr lang="en-US" sz="1800" dirty="0">
                        <a:effectLst/>
                        <a:latin typeface="Times New Roman"/>
                        <a:ea typeface="Times New Roman" panose="02020603050405020304" pitchFamily="18" charset="0"/>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SzPct val="100000"/>
                        <a:buFont typeface="+mj-lt"/>
                        <a:buAutoNum type="arabicPeriod" startAt="18"/>
                      </a:pPr>
                      <a:r>
                        <a:rPr lang="en-US" sz="1800" b="1" dirty="0">
                          <a:effectLst/>
                          <a:latin typeface="Times New Roman"/>
                          <a:ea typeface="Times New Roman" panose="02020603050405020304" pitchFamily="18" charset="0"/>
                          <a:cs typeface="Arial"/>
                        </a:rPr>
                        <a:t>In patients with acute PE undergoing CDL, concurrent therapeutic anticoagulation (LMWH or UFH) or subtherapeutic anticoagulation (UFH) is recommended over no anticoagulation to prevent recurrent PE.</a:t>
                      </a:r>
                      <a:endParaRPr lang="en-US" sz="1800" dirty="0">
                        <a:effectLst/>
                        <a:latin typeface="Times New Roman"/>
                        <a:ea typeface="Times New Roman" panose="02020603050405020304" pitchFamily="18" charset="0"/>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45769109"/>
                  </a:ext>
                </a:extLst>
              </a:tr>
              <a:tr h="1712099">
                <a:tc>
                  <a:txBody>
                    <a:bodyPr/>
                    <a:lstStyle/>
                    <a:p>
                      <a:pPr marL="0" marR="0" algn="ctr">
                        <a:lnSpc>
                          <a:spcPct val="200000"/>
                        </a:lnSpc>
                        <a:spcAft>
                          <a:spcPts val="800"/>
                        </a:spcAft>
                        <a:buNone/>
                      </a:pPr>
                      <a:r>
                        <a:rPr lang="en-US" sz="1800" b="1" dirty="0">
                          <a:solidFill>
                            <a:srgbClr val="000000"/>
                          </a:solidFill>
                          <a:effectLst/>
                          <a:latin typeface="Times New Roman"/>
                          <a:ea typeface="Calibri"/>
                          <a:cs typeface="Arial"/>
                        </a:rPr>
                        <a:t>1</a:t>
                      </a:r>
                      <a:endParaRPr lang="en-US" sz="1800" dirty="0">
                        <a:effectLst/>
                        <a:latin typeface="Times New Roman"/>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dirty="0">
                          <a:solidFill>
                            <a:srgbClr val="000000"/>
                          </a:solidFill>
                          <a:effectLst/>
                          <a:latin typeface="Times New Roman"/>
                          <a:ea typeface="Calibri"/>
                          <a:cs typeface="Arial"/>
                        </a:rPr>
                        <a:t>B-NR</a:t>
                      </a:r>
                      <a:endParaRPr lang="en-US" sz="1800" dirty="0">
                        <a:effectLst/>
                        <a:latin typeface="Times New Roman"/>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SzPct val="100000"/>
                        <a:buFont typeface="+mj-lt"/>
                        <a:buAutoNum type="arabicPeriod" startAt="19"/>
                      </a:pPr>
                      <a:r>
                        <a:rPr lang="en-US" sz="1800" b="1" dirty="0">
                          <a:effectLst/>
                          <a:latin typeface="Times New Roman" panose="02020603050405020304" pitchFamily="18" charset="0"/>
                          <a:ea typeface="Yu Mincho" panose="02020400000000000000" pitchFamily="18" charset="-128"/>
                          <a:cs typeface="Arial" panose="020B0604020202020204" pitchFamily="34" charset="0"/>
                        </a:rPr>
                        <a:t>In patients with acute PE who have undergone an endovascular procedure or received thrombolytic therapy, initial parenteral anticoagulation with LMWH is preferred over UFH to provide reliable therapeutic anticoagulation and reduce the risk of recurrent VTE.</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13545486"/>
                  </a:ext>
                </a:extLst>
              </a:tr>
              <a:tr h="1070062">
                <a:tc>
                  <a:txBody>
                    <a:bodyPr/>
                    <a:lstStyle/>
                    <a:p>
                      <a:pPr marL="0" marR="0" algn="ctr">
                        <a:lnSpc>
                          <a:spcPct val="200000"/>
                        </a:lnSpc>
                        <a:spcAft>
                          <a:spcPts val="800"/>
                        </a:spcAft>
                        <a:buNone/>
                      </a:pPr>
                      <a:r>
                        <a:rPr lang="en-US" sz="1800" b="1" dirty="0">
                          <a:solidFill>
                            <a:srgbClr val="000000"/>
                          </a:solidFill>
                          <a:effectLst/>
                          <a:latin typeface="Times New Roman"/>
                          <a:ea typeface="Calibri"/>
                          <a:cs typeface="Arial"/>
                        </a:rPr>
                        <a:t>2a</a:t>
                      </a:r>
                      <a:endParaRPr lang="en-US" sz="1800" dirty="0">
                        <a:effectLst/>
                        <a:latin typeface="Times New Roman"/>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200000"/>
                        </a:lnSpc>
                        <a:spcAft>
                          <a:spcPts val="800"/>
                        </a:spcAft>
                        <a:buNone/>
                      </a:pPr>
                      <a:r>
                        <a:rPr lang="en-US" sz="1800" b="1" dirty="0">
                          <a:solidFill>
                            <a:srgbClr val="000000"/>
                          </a:solidFill>
                          <a:effectLst/>
                          <a:latin typeface="Times New Roman"/>
                          <a:ea typeface="Calibri"/>
                          <a:cs typeface="Arial"/>
                        </a:rPr>
                        <a:t>C-LD</a:t>
                      </a:r>
                      <a:endParaRPr lang="en-US" sz="1800" dirty="0">
                        <a:effectLst/>
                        <a:latin typeface="Times New Roman"/>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SzPct val="100000"/>
                        <a:buFont typeface="+mj-lt"/>
                        <a:buAutoNum type="arabicPeriod" startAt="20"/>
                      </a:pPr>
                      <a:r>
                        <a:rPr lang="en-US" sz="1800" b="1" dirty="0">
                          <a:effectLst/>
                          <a:latin typeface="Times New Roman" panose="02020603050405020304" pitchFamily="18" charset="0"/>
                          <a:ea typeface="FrutigerLTStd-Light"/>
                          <a:cs typeface="Arial" panose="020B0604020202020204" pitchFamily="34" charset="0"/>
                        </a:rPr>
                        <a:t>In patients with acute PE likely to undergo endovascular procedures for PE management, LMWH is reasonable over UFH to provide more effective anticoagulation.</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98021544"/>
                  </a:ext>
                </a:extLst>
              </a:tr>
            </a:tbl>
          </a:graphicData>
        </a:graphic>
      </p:graphicFrame>
    </p:spTree>
    <p:extLst>
      <p:ext uri="{BB962C8B-B14F-4D97-AF65-F5344CB8AC3E}">
        <p14:creationId xmlns:p14="http://schemas.microsoft.com/office/powerpoint/2010/main" val="34013980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57</a:t>
            </a:fld>
            <a:endParaRPr lang="en-US" dirty="0"/>
          </a:p>
        </p:txBody>
      </p:sp>
      <p:sp>
        <p:nvSpPr>
          <p:cNvPr id="2" name="TextBox 1">
            <a:extLst>
              <a:ext uri="{FF2B5EF4-FFF2-40B4-BE49-F238E27FC236}">
                <a16:creationId xmlns:a16="http://schemas.microsoft.com/office/drawing/2014/main" id="{2BD6C139-8D11-8F99-6054-CF12E1076416}"/>
              </a:ext>
            </a:extLst>
          </p:cNvPr>
          <p:cNvSpPr txBox="1"/>
          <p:nvPr/>
        </p:nvSpPr>
        <p:spPr>
          <a:xfrm>
            <a:off x="4385355" y="1143000"/>
            <a:ext cx="5859690" cy="523220"/>
          </a:xfrm>
          <a:prstGeom prst="rect">
            <a:avLst/>
          </a:prstGeom>
          <a:noFill/>
        </p:spPr>
        <p:txBody>
          <a:bodyPr wrap="square">
            <a:spAutoFit/>
          </a:bodyPr>
          <a:lstStyle/>
          <a:p>
            <a:r>
              <a:rPr lang="en-US" sz="2800" dirty="0">
                <a:latin typeface="Lub Dub Medium" panose="020B0603030403020204" pitchFamily="34" charset="0"/>
              </a:rPr>
              <a:t>Anticoagulation Therapy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E9DCCF1D-7590-5B2C-BB49-E529D1288BCC}"/>
              </a:ext>
            </a:extLst>
          </p:cNvPr>
          <p:cNvGraphicFramePr>
            <a:graphicFrameLocks noGrp="1"/>
          </p:cNvGraphicFramePr>
          <p:nvPr>
            <p:extLst>
              <p:ext uri="{D42A27DB-BD31-4B8C-83A1-F6EECF244321}">
                <p14:modId xmlns:p14="http://schemas.microsoft.com/office/powerpoint/2010/main" val="3572835030"/>
              </p:ext>
            </p:extLst>
          </p:nvPr>
        </p:nvGraphicFramePr>
        <p:xfrm>
          <a:off x="3048000" y="2059559"/>
          <a:ext cx="9031877" cy="4628302"/>
        </p:xfrm>
        <a:graphic>
          <a:graphicData uri="http://schemas.openxmlformats.org/drawingml/2006/table">
            <a:tbl>
              <a:tblPr firstRow="1" firstCol="1" bandRow="1"/>
              <a:tblGrid>
                <a:gridCol w="1305736">
                  <a:extLst>
                    <a:ext uri="{9D8B030D-6E8A-4147-A177-3AD203B41FA5}">
                      <a16:colId xmlns:a16="http://schemas.microsoft.com/office/drawing/2014/main" val="2754743668"/>
                    </a:ext>
                  </a:extLst>
                </a:gridCol>
                <a:gridCol w="1474072">
                  <a:extLst>
                    <a:ext uri="{9D8B030D-6E8A-4147-A177-3AD203B41FA5}">
                      <a16:colId xmlns:a16="http://schemas.microsoft.com/office/drawing/2014/main" val="3368290220"/>
                    </a:ext>
                  </a:extLst>
                </a:gridCol>
                <a:gridCol w="6252069">
                  <a:extLst>
                    <a:ext uri="{9D8B030D-6E8A-4147-A177-3AD203B41FA5}">
                      <a16:colId xmlns:a16="http://schemas.microsoft.com/office/drawing/2014/main" val="852134537"/>
                    </a:ext>
                  </a:extLst>
                </a:gridCol>
              </a:tblGrid>
              <a:tr h="362809">
                <a:tc gridSpan="3">
                  <a:txBody>
                    <a:bodyPr/>
                    <a:lstStyle/>
                    <a:p>
                      <a:pPr marL="0" marR="0" algn="ctr">
                        <a:lnSpc>
                          <a:spcPct val="150000"/>
                        </a:lnSpc>
                        <a:spcAft>
                          <a:spcPts val="800"/>
                        </a:spcAft>
                        <a:buNone/>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Anticoagulation Monitoring and Special Considerations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2230" marR="622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46770803"/>
                  </a:ext>
                </a:extLst>
              </a:tr>
              <a:tr h="1796613">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2230" marR="622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C-LD</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2230" marR="622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SzPct val="100000"/>
                        <a:buFont typeface="+mj-lt"/>
                        <a:buAutoNum type="arabicPeriod" startAt="21"/>
                      </a:pPr>
                      <a:r>
                        <a:rPr lang="en-US" sz="1800" b="1" dirty="0">
                          <a:effectLst/>
                          <a:latin typeface="Times New Roman" panose="02020603050405020304" pitchFamily="18" charset="0"/>
                          <a:ea typeface="Yu Mincho" panose="02020400000000000000" pitchFamily="18" charset="-128"/>
                          <a:cs typeface="Arial" panose="020B0604020202020204" pitchFamily="34" charset="0"/>
                        </a:rPr>
                        <a:t>In patients with acute PE in whom LMWH is monitored, measuring a peak anti-Xa level 3 to 5 hours after an LMWH dose once a steady state is reached (≥3 doses) is recommended in preference to checking trough or random levels in order to most accurately identify if the patient is within the expected therapeutic range.</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2230" marR="62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07328639"/>
                  </a:ext>
                </a:extLst>
              </a:tr>
              <a:tr h="884682">
                <a:tc>
                  <a:txBody>
                    <a:bodyPr/>
                    <a:lstStyle/>
                    <a:p>
                      <a:pPr marL="0" marR="0" algn="ctr">
                        <a:lnSpc>
                          <a:spcPct val="200000"/>
                        </a:lnSpc>
                        <a:spcAft>
                          <a:spcPts val="800"/>
                        </a:spcAft>
                        <a:buNone/>
                      </a:pPr>
                      <a:r>
                        <a:rPr lang="en-US" sz="1800"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2a</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2230" marR="622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C-LD</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2230" marR="622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SzPct val="100000"/>
                        <a:buFont typeface="+mj-lt"/>
                        <a:buAutoNum type="arabicPeriod" startAt="22"/>
                      </a:pPr>
                      <a:r>
                        <a:rPr lang="en-US" sz="1800" b="1" dirty="0">
                          <a:effectLst/>
                          <a:latin typeface="Times New Roman" panose="02020603050405020304" pitchFamily="18" charset="0"/>
                          <a:ea typeface="Yu Mincho" panose="02020400000000000000" pitchFamily="18" charset="-128"/>
                          <a:cs typeface="Arial" panose="020B0604020202020204" pitchFamily="34" charset="0"/>
                        </a:rPr>
                        <a:t>In patients with acute PE who have severe CKD (</a:t>
                      </a:r>
                      <a:r>
                        <a:rPr lang="en-US" sz="1800" b="1" dirty="0" err="1">
                          <a:effectLst/>
                          <a:latin typeface="Times New Roman" panose="02020603050405020304" pitchFamily="18" charset="0"/>
                          <a:ea typeface="Yu Mincho" panose="02020400000000000000" pitchFamily="18" charset="-128"/>
                          <a:cs typeface="Arial" panose="020B0604020202020204" pitchFamily="34" charset="0"/>
                        </a:rPr>
                        <a:t>CrCl</a:t>
                      </a:r>
                      <a:r>
                        <a:rPr lang="en-US" sz="1800" b="1" dirty="0">
                          <a:effectLst/>
                          <a:latin typeface="Times New Roman" panose="02020603050405020304" pitchFamily="18" charset="0"/>
                          <a:ea typeface="Yu Mincho" panose="02020400000000000000" pitchFamily="18" charset="-128"/>
                          <a:cs typeface="Arial" panose="020B0604020202020204" pitchFamily="34" charset="0"/>
                        </a:rPr>
                        <a:t> of &lt;30 mL/min) and are being treated with LMWH, it is reasonable to monitor anti-Xa levels to guide dose adjustment in order to reduce bleeding risk.</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2230" marR="62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20590722"/>
                  </a:ext>
                </a:extLst>
              </a:tr>
              <a:tr h="884682">
                <a:tc>
                  <a:txBody>
                    <a:bodyPr/>
                    <a:lstStyle/>
                    <a:p>
                      <a:pPr marL="0" marR="0" algn="ctr">
                        <a:lnSpc>
                          <a:spcPct val="200000"/>
                        </a:lnSpc>
                        <a:spcAft>
                          <a:spcPts val="800"/>
                        </a:spcAft>
                        <a:buNone/>
                      </a:pPr>
                      <a:r>
                        <a:rPr lang="en-US" sz="1800"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2b</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0" marR="0" algn="ctr">
                        <a:lnSpc>
                          <a:spcPct val="200000"/>
                        </a:lnSpc>
                        <a:spcAft>
                          <a:spcPts val="800"/>
                        </a:spcAft>
                        <a:buNone/>
                      </a:pPr>
                      <a:r>
                        <a:rPr lang="en-US" sz="1800"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C-LD</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defTabSz="914400" rtl="0" eaLnBrk="1" fontAlgn="auto" latinLnBrk="0" hangingPunct="1">
                        <a:lnSpc>
                          <a:spcPct val="100000"/>
                        </a:lnSpc>
                        <a:spcBef>
                          <a:spcPts val="0"/>
                        </a:spcBef>
                        <a:spcAft>
                          <a:spcPts val="800"/>
                        </a:spcAft>
                        <a:buClrTx/>
                        <a:buSzPct val="100000"/>
                        <a:buFont typeface="+mj-lt"/>
                        <a:buAutoNum type="arabicPeriod" startAt="23"/>
                        <a:tabLst/>
                        <a:defRPr/>
                      </a:pPr>
                      <a:r>
                        <a:rPr lang="en-US" sz="1800" b="1" dirty="0">
                          <a:effectLst/>
                          <a:latin typeface="Times New Roman" panose="02020603050405020304" pitchFamily="18" charset="0"/>
                          <a:ea typeface="Yu Mincho" panose="02020400000000000000" pitchFamily="18" charset="-128"/>
                          <a:cs typeface="Arial" panose="020B0604020202020204" pitchFamily="34" charset="0"/>
                        </a:rPr>
                        <a:t>In pregnant patients treated with LMWH for acute PE, the usefulness of monitoring the peak anti-Xa level at least once per trimester is not well established to guide dose adjustment and reduce bleeding and/or thromboembolic risk.</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2230" marR="62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29055203"/>
                  </a:ext>
                </a:extLst>
              </a:tr>
            </a:tbl>
          </a:graphicData>
        </a:graphic>
      </p:graphicFrame>
    </p:spTree>
    <p:extLst>
      <p:ext uri="{BB962C8B-B14F-4D97-AF65-F5344CB8AC3E}">
        <p14:creationId xmlns:p14="http://schemas.microsoft.com/office/powerpoint/2010/main" val="7518226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80D2BE-3CC2-DC08-7A4B-A9AE76FBF5E2}"/>
              </a:ext>
            </a:extLst>
          </p:cNvPr>
          <p:cNvSpPr txBox="1"/>
          <p:nvPr/>
        </p:nvSpPr>
        <p:spPr>
          <a:xfrm>
            <a:off x="4385355" y="1143000"/>
            <a:ext cx="5859690" cy="523220"/>
          </a:xfrm>
          <a:prstGeom prst="rect">
            <a:avLst/>
          </a:prstGeom>
          <a:noFill/>
        </p:spPr>
        <p:txBody>
          <a:bodyPr wrap="square">
            <a:spAutoFit/>
          </a:bodyPr>
          <a:lstStyle/>
          <a:p>
            <a:r>
              <a:rPr lang="en-US" sz="2800" dirty="0">
                <a:latin typeface="Lub Dub Medium" panose="020B0603030403020204" pitchFamily="34" charset="0"/>
              </a:rPr>
              <a:t>Anticoagulation Therapy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F2AB43DA-6B42-6EFD-B9C7-BF782E6685FE}"/>
              </a:ext>
            </a:extLst>
          </p:cNvPr>
          <p:cNvGraphicFramePr>
            <a:graphicFrameLocks noGrp="1"/>
          </p:cNvGraphicFramePr>
          <p:nvPr>
            <p:extLst>
              <p:ext uri="{D42A27DB-BD31-4B8C-83A1-F6EECF244321}">
                <p14:modId xmlns:p14="http://schemas.microsoft.com/office/powerpoint/2010/main" val="369947599"/>
              </p:ext>
            </p:extLst>
          </p:nvPr>
        </p:nvGraphicFramePr>
        <p:xfrm>
          <a:off x="3072447" y="2286311"/>
          <a:ext cx="8485506" cy="3656977"/>
        </p:xfrm>
        <a:graphic>
          <a:graphicData uri="http://schemas.openxmlformats.org/drawingml/2006/table">
            <a:tbl>
              <a:tblPr firstRow="1" firstCol="1" bandRow="1"/>
              <a:tblGrid>
                <a:gridCol w="1226748">
                  <a:extLst>
                    <a:ext uri="{9D8B030D-6E8A-4147-A177-3AD203B41FA5}">
                      <a16:colId xmlns:a16="http://schemas.microsoft.com/office/drawing/2014/main" val="2428058507"/>
                    </a:ext>
                  </a:extLst>
                </a:gridCol>
                <a:gridCol w="1384901">
                  <a:extLst>
                    <a:ext uri="{9D8B030D-6E8A-4147-A177-3AD203B41FA5}">
                      <a16:colId xmlns:a16="http://schemas.microsoft.com/office/drawing/2014/main" val="2660798402"/>
                    </a:ext>
                  </a:extLst>
                </a:gridCol>
                <a:gridCol w="5873857">
                  <a:extLst>
                    <a:ext uri="{9D8B030D-6E8A-4147-A177-3AD203B41FA5}">
                      <a16:colId xmlns:a16="http://schemas.microsoft.com/office/drawing/2014/main" val="3159303300"/>
                    </a:ext>
                  </a:extLst>
                </a:gridCol>
              </a:tblGrid>
              <a:tr h="1462417">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2b</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C-LD</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SzPct val="100000"/>
                        <a:buFont typeface="+mj-lt"/>
                        <a:buAutoNum type="arabicPeriod" startAt="24"/>
                      </a:pPr>
                      <a:r>
                        <a:rPr lang="en-US" sz="1800" b="1" dirty="0">
                          <a:effectLst/>
                          <a:latin typeface="Times New Roman" panose="02020603050405020304" pitchFamily="18" charset="0"/>
                          <a:ea typeface="Calibri" panose="020F0502020204030204" pitchFamily="34" charset="0"/>
                          <a:cs typeface="Arial" panose="020B0604020202020204" pitchFamily="34" charset="0"/>
                        </a:rPr>
                        <a:t>In patients who weigh &gt;150 kg or have a BMI of &gt;40 kg/m</a:t>
                      </a:r>
                      <a:r>
                        <a:rPr lang="en-US" sz="1800" b="1" baseline="30000" dirty="0">
                          <a:effectLst/>
                          <a:latin typeface="Times New Roman" panose="02020603050405020304" pitchFamily="18" charset="0"/>
                          <a:ea typeface="Calibri" panose="020F0502020204030204" pitchFamily="34" charset="0"/>
                          <a:cs typeface="Arial" panose="020B0604020202020204" pitchFamily="34" charset="0"/>
                        </a:rPr>
                        <a:t>2</a:t>
                      </a:r>
                      <a:r>
                        <a:rPr lang="en-US" sz="1800" b="1" dirty="0">
                          <a:effectLst/>
                          <a:latin typeface="Times New Roman" panose="02020603050405020304" pitchFamily="18" charset="0"/>
                          <a:ea typeface="Calibri" panose="020F0502020204030204" pitchFamily="34" charset="0"/>
                          <a:cs typeface="Arial" panose="020B0604020202020204" pitchFamily="34" charset="0"/>
                        </a:rPr>
                        <a:t> and are receiving LMWH for treatment of acute PE, the benefit of monitoring anti-Xa levels is not established to avoid supratherapeutic levels of LMWH after initial therapy.</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54070328"/>
                  </a:ext>
                </a:extLst>
              </a:tr>
              <a:tr h="1044583">
                <a:tc>
                  <a:txBody>
                    <a:bodyPr/>
                    <a:lstStyle/>
                    <a:p>
                      <a:pPr marL="0" marR="0" algn="ctr">
                        <a:lnSpc>
                          <a:spcPct val="200000"/>
                        </a:lnSpc>
                        <a:spcAft>
                          <a:spcPts val="800"/>
                        </a:spcAft>
                        <a:buNone/>
                      </a:pPr>
                      <a:r>
                        <a:rPr lang="en-US" sz="1800"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2b</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C-LD</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SzPct val="100000"/>
                        <a:buFont typeface="+mj-lt"/>
                        <a:buAutoNum type="arabicPeriod" startAt="25"/>
                      </a:pPr>
                      <a:r>
                        <a:rPr lang="en-US" sz="1800" b="1" dirty="0">
                          <a:effectLst/>
                          <a:latin typeface="Times New Roman" panose="02020603050405020304" pitchFamily="18" charset="0"/>
                          <a:ea typeface="Calibri" panose="020F0502020204030204" pitchFamily="34" charset="0"/>
                          <a:cs typeface="Arial" panose="020B0604020202020204" pitchFamily="34" charset="0"/>
                        </a:rPr>
                        <a:t>In patients with acute PE treated with LMWH in the ICU, the benefit of monitoring anti-Xa levels is not established to avoid supratherapeutic and/or subtherapeutic levels.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08097692"/>
                  </a:ext>
                </a:extLst>
              </a:tr>
              <a:tr h="1044583">
                <a:tc>
                  <a:txBody>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panose="020B0604020202020204" pitchFamily="34" charset="0"/>
                        </a:rPr>
                        <a:t>3:</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a:t>
                      </a:r>
                      <a:r>
                        <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panose="020B0604020202020204" pitchFamily="34" charset="0"/>
                        </a:rPr>
                        <a:t>No Benefit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7F7F"/>
                    </a:solidFill>
                  </a:tcPr>
                </a:tc>
                <a:tc>
                  <a:txBody>
                    <a:bodyPr/>
                    <a:lstStyle/>
                    <a:p>
                      <a:pPr marL="0" marR="0" lvl="0" indent="0" algn="ctr" defTabSz="914400" rtl="0" eaLnBrk="1" fontAlgn="auto" latinLnBrk="0" hangingPunct="1">
                        <a:lnSpc>
                          <a:spcPct val="200000"/>
                        </a:lnSpc>
                        <a:spcBef>
                          <a:spcPts val="0"/>
                        </a:spcBef>
                        <a:spcAft>
                          <a:spcPts val="80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Arial" panose="020B0604020202020204" pitchFamily="34" charset="0"/>
                        </a:rPr>
                        <a:t>A</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D93"/>
                    </a:solidFill>
                  </a:tcPr>
                </a:tc>
                <a:tc>
                  <a:txBody>
                    <a:bodyPr/>
                    <a:lstStyle/>
                    <a:p>
                      <a:pPr marL="342900" marR="0" lvl="0" indent="-342900" algn="l" defTabSz="914400" rtl="0" eaLnBrk="1" fontAlgn="auto" latinLnBrk="0" hangingPunct="1">
                        <a:lnSpc>
                          <a:spcPct val="100000"/>
                        </a:lnSpc>
                        <a:spcBef>
                          <a:spcPts val="0"/>
                        </a:spcBef>
                        <a:spcAft>
                          <a:spcPts val="800"/>
                        </a:spcAft>
                        <a:buClrTx/>
                        <a:buSzPct val="100000"/>
                        <a:buFont typeface="+mj-lt"/>
                        <a:buAutoNum type="arabicPeriod" startAt="26"/>
                        <a:tabLst/>
                        <a:defRPr/>
                      </a:pPr>
                      <a:r>
                        <a:rPr lang="en-US" sz="1800" b="1" dirty="0">
                          <a:effectLst/>
                          <a:latin typeface="Times New Roman" panose="02020603050405020304" pitchFamily="18" charset="0"/>
                          <a:ea typeface="FrutigerLTStd-Light"/>
                          <a:cs typeface="Arial" panose="020B0604020202020204" pitchFamily="34" charset="0"/>
                        </a:rPr>
                        <a:t>In most patients with acute PE treated with weight-based LMWH, laboratory monitoring of anti-Xa level and dose adjustment is not indicated to reduce recurrent VTE or bleeding.</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1645478"/>
                  </a:ext>
                </a:extLst>
              </a:tr>
            </a:tbl>
          </a:graphicData>
        </a:graphic>
      </p:graphicFrame>
    </p:spTree>
    <p:extLst>
      <p:ext uri="{BB962C8B-B14F-4D97-AF65-F5344CB8AC3E}">
        <p14:creationId xmlns:p14="http://schemas.microsoft.com/office/powerpoint/2010/main" val="23265362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59</a:t>
            </a:fld>
            <a:endParaRPr lang="en-US" dirty="0"/>
          </a:p>
        </p:txBody>
      </p:sp>
      <p:sp>
        <p:nvSpPr>
          <p:cNvPr id="2" name="TextBox 1">
            <a:extLst>
              <a:ext uri="{FF2B5EF4-FFF2-40B4-BE49-F238E27FC236}">
                <a16:creationId xmlns:a16="http://schemas.microsoft.com/office/drawing/2014/main" id="{93417C1A-A322-AF1A-2D2C-840C0776C33E}"/>
              </a:ext>
            </a:extLst>
          </p:cNvPr>
          <p:cNvSpPr txBox="1"/>
          <p:nvPr/>
        </p:nvSpPr>
        <p:spPr>
          <a:xfrm>
            <a:off x="4288177" y="715604"/>
            <a:ext cx="6054045" cy="523220"/>
          </a:xfrm>
          <a:prstGeom prst="rect">
            <a:avLst/>
          </a:prstGeom>
          <a:noFill/>
        </p:spPr>
        <p:txBody>
          <a:bodyPr wrap="square">
            <a:spAutoFit/>
          </a:bodyPr>
          <a:lstStyle/>
          <a:p>
            <a:r>
              <a:rPr lang="en-US" sz="2800" dirty="0">
                <a:latin typeface="Lub Dub Medium" panose="020B0603030403020204" pitchFamily="34" charset="0"/>
              </a:rPr>
              <a:t>Hemodynamic Pharmacotherapy </a:t>
            </a:r>
          </a:p>
        </p:txBody>
      </p:sp>
      <p:graphicFrame>
        <p:nvGraphicFramePr>
          <p:cNvPr id="3" name="Table 2">
            <a:extLst>
              <a:ext uri="{FF2B5EF4-FFF2-40B4-BE49-F238E27FC236}">
                <a16:creationId xmlns:a16="http://schemas.microsoft.com/office/drawing/2014/main" id="{D69E6EF6-659D-395F-C36C-C5955FD15041}"/>
              </a:ext>
            </a:extLst>
          </p:cNvPr>
          <p:cNvGraphicFramePr>
            <a:graphicFrameLocks noGrp="1"/>
          </p:cNvGraphicFramePr>
          <p:nvPr>
            <p:extLst>
              <p:ext uri="{D42A27DB-BD31-4B8C-83A1-F6EECF244321}">
                <p14:modId xmlns:p14="http://schemas.microsoft.com/office/powerpoint/2010/main" val="3205651258"/>
              </p:ext>
            </p:extLst>
          </p:nvPr>
        </p:nvGraphicFramePr>
        <p:xfrm>
          <a:off x="3024052" y="1489362"/>
          <a:ext cx="8582294" cy="5250876"/>
        </p:xfrm>
        <a:graphic>
          <a:graphicData uri="http://schemas.openxmlformats.org/drawingml/2006/table">
            <a:tbl>
              <a:tblPr firstRow="1" firstCol="1" bandRow="1"/>
              <a:tblGrid>
                <a:gridCol w="1145945">
                  <a:extLst>
                    <a:ext uri="{9D8B030D-6E8A-4147-A177-3AD203B41FA5}">
                      <a16:colId xmlns:a16="http://schemas.microsoft.com/office/drawing/2014/main" val="2061292767"/>
                    </a:ext>
                  </a:extLst>
                </a:gridCol>
                <a:gridCol w="1239392">
                  <a:extLst>
                    <a:ext uri="{9D8B030D-6E8A-4147-A177-3AD203B41FA5}">
                      <a16:colId xmlns:a16="http://schemas.microsoft.com/office/drawing/2014/main" val="2793442411"/>
                    </a:ext>
                  </a:extLst>
                </a:gridCol>
                <a:gridCol w="6196957">
                  <a:extLst>
                    <a:ext uri="{9D8B030D-6E8A-4147-A177-3AD203B41FA5}">
                      <a16:colId xmlns:a16="http://schemas.microsoft.com/office/drawing/2014/main" val="3901247891"/>
                    </a:ext>
                  </a:extLst>
                </a:gridCol>
              </a:tblGrid>
              <a:tr h="1069356">
                <a:tc>
                  <a:txBody>
                    <a:bodyPr/>
                    <a:lstStyle/>
                    <a:p>
                      <a:pPr marL="0" marR="0" algn="ctr">
                        <a:lnSpc>
                          <a:spcPct val="150000"/>
                        </a:lnSpc>
                        <a:spcAft>
                          <a:spcPts val="800"/>
                        </a:spcAft>
                        <a:buNone/>
                      </a:pPr>
                      <a:r>
                        <a:rPr lang="en-US" sz="1800" b="1">
                          <a:effectLst/>
                          <a:latin typeface="Times New Roman" panose="02020603050405020304" pitchFamily="18" charset="0"/>
                          <a:ea typeface="Calibri" panose="020F0502020204030204" pitchFamily="34" charset="0"/>
                          <a:cs typeface="Arial" panose="020B0604020202020204" pitchFamily="34" charset="0"/>
                        </a:rPr>
                        <a:t>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5892" marR="55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algn="ctr">
                        <a:lnSpc>
                          <a:spcPct val="150000"/>
                        </a:lnSpc>
                        <a:spcAft>
                          <a:spcPts val="800"/>
                        </a:spcAft>
                        <a:buNone/>
                      </a:pPr>
                      <a:r>
                        <a:rPr lang="en-US" sz="1800" b="1" dirty="0">
                          <a:effectLst/>
                          <a:latin typeface="Times New Roman" panose="02020603050405020304" pitchFamily="18" charset="0"/>
                          <a:ea typeface="Calibri" panose="020F0502020204030204" pitchFamily="34" charset="0"/>
                          <a:cs typeface="Arial" panose="020B0604020202020204" pitchFamily="34" charset="0"/>
                        </a:rPr>
                        <a:t>Recommendations for </a:t>
                      </a:r>
                      <a:r>
                        <a:rPr lang="en-US" sz="1800" b="1" dirty="0">
                          <a:effectLst/>
                          <a:latin typeface="Times New Roman" panose="02020603050405020304" pitchFamily="18" charset="0"/>
                          <a:ea typeface="Yu Mincho" panose="02020400000000000000" pitchFamily="18" charset="-128"/>
                          <a:cs typeface="Arial" panose="020B0604020202020204" pitchFamily="34" charset="0"/>
                        </a:rPr>
                        <a:t>Hemodynamic Pharmacotherapy</a:t>
                      </a:r>
                      <a:r>
                        <a:rPr lang="en-US" sz="1800" dirty="0">
                          <a:effectLst/>
                          <a:latin typeface="Times New Roman" panose="02020603050405020304" pitchFamily="18" charset="0"/>
                          <a:ea typeface="Calibri" panose="020F0502020204030204" pitchFamily="34" charset="0"/>
                          <a:cs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0" marR="0" algn="ctr">
                        <a:lnSpc>
                          <a:spcPct val="150000"/>
                        </a:lnSpc>
                        <a:spcAft>
                          <a:spcPts val="80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Referenced studies that support recommendations are summarized in the Evidence Table.</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5892" marR="55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657915033"/>
                  </a:ext>
                </a:extLst>
              </a:tr>
              <a:tr h="386496">
                <a:tc>
                  <a:txBody>
                    <a:bodyPr/>
                    <a:lstStyle/>
                    <a:p>
                      <a:pPr marL="0" marR="0" algn="ctr">
                        <a:lnSpc>
                          <a:spcPct val="200000"/>
                        </a:lnSpc>
                        <a:spcAft>
                          <a:spcPts val="800"/>
                        </a:spcAft>
                        <a:buNone/>
                      </a:pPr>
                      <a:r>
                        <a:rPr lang="en-US" sz="1800" b="1">
                          <a:effectLst/>
                          <a:latin typeface="Times New Roman" panose="02020603050405020304" pitchFamily="18" charset="0"/>
                          <a:ea typeface="Calibri" panose="020F0502020204030204" pitchFamily="34" charset="0"/>
                          <a:cs typeface="Arial" panose="020B0604020202020204" pitchFamily="34" charset="0"/>
                        </a:rPr>
                        <a:t>COR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5892" marR="55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200000"/>
                        </a:lnSpc>
                        <a:spcAft>
                          <a:spcPts val="800"/>
                        </a:spcAft>
                        <a:buNone/>
                      </a:pPr>
                      <a:r>
                        <a:rPr lang="en-US" sz="1800" b="1">
                          <a:effectLst/>
                          <a:latin typeface="Times New Roman" panose="02020603050405020304" pitchFamily="18" charset="0"/>
                          <a:ea typeface="Calibri" panose="020F0502020204030204" pitchFamily="34" charset="0"/>
                          <a:cs typeface="Arial" panose="020B0604020202020204" pitchFamily="34" charset="0"/>
                        </a:rPr>
                        <a:t>LOE</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5892" marR="55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200000"/>
                        </a:lnSpc>
                        <a:spcAft>
                          <a:spcPts val="800"/>
                        </a:spcAft>
                        <a:buNone/>
                      </a:pPr>
                      <a:r>
                        <a:rPr lang="en-US" sz="1800" b="1">
                          <a:effectLst/>
                          <a:latin typeface="Times New Roman" panose="02020603050405020304" pitchFamily="18" charset="0"/>
                          <a:ea typeface="Calibri" panose="020F0502020204030204" pitchFamily="34" charset="0"/>
                          <a:cs typeface="Arial" panose="020B0604020202020204" pitchFamily="34" charset="0"/>
                        </a:rPr>
                        <a:t>Recommendations</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5892" marR="55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799226"/>
                  </a:ext>
                </a:extLst>
              </a:tr>
              <a:tr h="953151">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5892" marR="55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C-LD</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5892" marR="55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fontAlgn="base">
                        <a:lnSpc>
                          <a:spcPct val="100000"/>
                        </a:lnSpc>
                        <a:spcAft>
                          <a:spcPts val="800"/>
                        </a:spcAft>
                        <a:buFont typeface="+mj-lt"/>
                        <a:buAutoNum type="arabicPeriod"/>
                      </a:pPr>
                      <a:r>
                        <a:rPr lang="en-US" sz="1800" b="1" dirty="0">
                          <a:effectLst/>
                          <a:latin typeface="Times New Roman" panose="02020603050405020304" pitchFamily="18" charset="0"/>
                          <a:ea typeface="FrutigerLTStd-Light"/>
                          <a:cs typeface="Arial" panose="020B0604020202020204" pitchFamily="34" charset="0"/>
                        </a:rPr>
                        <a:t>For patients with cardiogenic shock due to acute PE (AHA/ACC PE Categories D2-E2), the use of vasopressors and/or inotropes is recommended to improve cardiac output and systemic perfusion.</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5892" marR="55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78659382"/>
                  </a:ext>
                </a:extLst>
              </a:tr>
              <a:tr h="1448607">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2b</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5892" marR="55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C-LD</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5892" marR="55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fontAlgn="base">
                        <a:lnSpc>
                          <a:spcPct val="100000"/>
                        </a:lnSpc>
                        <a:spcAft>
                          <a:spcPts val="800"/>
                        </a:spcAft>
                        <a:buFont typeface="+mj-lt"/>
                        <a:buAutoNum type="arabicPeriod" startAt="2"/>
                      </a:pPr>
                      <a:r>
                        <a:rPr lang="en-US" sz="1800" b="1" dirty="0">
                          <a:effectLst/>
                          <a:latin typeface="Times New Roman" panose="02020603050405020304" pitchFamily="18" charset="0"/>
                          <a:ea typeface="FrutigerLTStd-Light"/>
                          <a:cs typeface="Arial" panose="020B0604020202020204" pitchFamily="34" charset="0"/>
                        </a:rPr>
                        <a:t>In patients with acute PE in AHA/ACC PE Categories D1-2 in whom there are concerns for reduced preload based on clinical assessment, the use of volume management with normal saline or other volume expanders may be considered to improve cardiac output and blood pressure.</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5892" marR="55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80498001"/>
                  </a:ext>
                </a:extLst>
              </a:tr>
              <a:tr h="953151">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2b</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5892" marR="55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B-R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5892" marR="55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fontAlgn="base">
                        <a:lnSpc>
                          <a:spcPct val="100000"/>
                        </a:lnSpc>
                        <a:spcAft>
                          <a:spcPts val="800"/>
                        </a:spcAft>
                        <a:buFont typeface="+mj-lt"/>
                        <a:buAutoNum type="arabicPeriod" startAt="3"/>
                      </a:pPr>
                      <a:r>
                        <a:rPr lang="en-US" sz="1800" b="1" dirty="0">
                          <a:effectLst/>
                          <a:latin typeface="Times New Roman" panose="02020603050405020304" pitchFamily="18" charset="0"/>
                          <a:ea typeface="FrutigerLTStd-Light"/>
                          <a:cs typeface="Arial" panose="020B0604020202020204" pitchFamily="34" charset="0"/>
                        </a:rPr>
                        <a:t>For patients with </a:t>
                      </a:r>
                      <a:r>
                        <a:rPr lang="en-US" sz="1800" b="1" dirty="0">
                          <a:effectLst/>
                          <a:latin typeface="Times New Roman" panose="02020603050405020304" pitchFamily="18" charset="0"/>
                          <a:ea typeface="Yu Mincho" panose="02020400000000000000" pitchFamily="18" charset="-128"/>
                          <a:cs typeface="Arial" panose="020B0604020202020204" pitchFamily="34" charset="0"/>
                        </a:rPr>
                        <a:t>acute</a:t>
                      </a:r>
                      <a:r>
                        <a:rPr lang="en-US" sz="1800" b="1" dirty="0">
                          <a:effectLst/>
                          <a:latin typeface="Times New Roman" panose="02020603050405020304" pitchFamily="18" charset="0"/>
                          <a:ea typeface="FrutigerLTStd-Light"/>
                          <a:cs typeface="Arial" panose="020B0604020202020204" pitchFamily="34" charset="0"/>
                        </a:rPr>
                        <a:t> PE in AHA/ACC PE Categories C2-E, the use of inhaled pulmonary vasodilators </a:t>
                      </a:r>
                      <a:r>
                        <a:rPr lang="en-US" sz="1800" b="1" dirty="0">
                          <a:effectLst/>
                          <a:latin typeface="Times New Roman" panose="02020603050405020304" pitchFamily="18" charset="0"/>
                          <a:ea typeface="Calibri" panose="020F0502020204030204" pitchFamily="34" charset="0"/>
                          <a:cs typeface="Arial" panose="020B0604020202020204" pitchFamily="34" charset="0"/>
                        </a:rPr>
                        <a:t>may be considered to reduce RV afterload</a:t>
                      </a:r>
                      <a:r>
                        <a:rPr lang="en-US" sz="1800" b="1" dirty="0">
                          <a:effectLst/>
                          <a:latin typeface="Times New Roman" panose="02020603050405020304" pitchFamily="18" charset="0"/>
                          <a:ea typeface="FrutigerLTStd-Light"/>
                          <a:cs typeface="Arial" panose="020B0604020202020204" pitchFamily="34" charset="0"/>
                        </a:rPr>
                        <a:t>.</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5892" marR="55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61535778"/>
                  </a:ext>
                </a:extLst>
              </a:tr>
            </a:tbl>
          </a:graphicData>
        </a:graphic>
      </p:graphicFrame>
    </p:spTree>
    <p:extLst>
      <p:ext uri="{BB962C8B-B14F-4D97-AF65-F5344CB8AC3E}">
        <p14:creationId xmlns:p14="http://schemas.microsoft.com/office/powerpoint/2010/main" val="2910044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E8FD45B5-BB61-B74C-23A2-79936A9C14F6}"/>
              </a:ext>
            </a:extLst>
          </p:cNvPr>
          <p:cNvSpPr>
            <a:spLocks noGrp="1"/>
          </p:cNvSpPr>
          <p:nvPr/>
        </p:nvSpPr>
        <p:spPr>
          <a:xfrm>
            <a:off x="4400550" y="1600200"/>
            <a:ext cx="5829300" cy="6095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Top Take Home Messages</a:t>
            </a:r>
          </a:p>
        </p:txBody>
      </p:sp>
      <p:sp>
        <p:nvSpPr>
          <p:cNvPr id="2" name="TextBox 1">
            <a:extLst>
              <a:ext uri="{FF2B5EF4-FFF2-40B4-BE49-F238E27FC236}">
                <a16:creationId xmlns:a16="http://schemas.microsoft.com/office/drawing/2014/main" id="{FCA16528-5849-E9A4-28CD-C87151F155A4}"/>
              </a:ext>
            </a:extLst>
          </p:cNvPr>
          <p:cNvSpPr txBox="1"/>
          <p:nvPr/>
        </p:nvSpPr>
        <p:spPr>
          <a:xfrm>
            <a:off x="2419350" y="3206859"/>
            <a:ext cx="9791700" cy="1815882"/>
          </a:xfrm>
          <a:prstGeom prst="rect">
            <a:avLst/>
          </a:prstGeom>
          <a:noFill/>
        </p:spPr>
        <p:txBody>
          <a:bodyPr wrap="square" rtlCol="0">
            <a:spAutoFit/>
          </a:bodyPr>
          <a:lstStyle/>
          <a:p>
            <a:r>
              <a:rPr lang="en-US" sz="2800" b="1" dirty="0">
                <a:latin typeface="Lub Dub Medium" panose="020B0603030403020204" pitchFamily="34" charset="0"/>
              </a:rPr>
              <a:t>2. </a:t>
            </a:r>
            <a:r>
              <a:rPr lang="en-US" sz="2800" dirty="0">
                <a:latin typeface="Lub Dub Medium" panose="020B0603030403020204" pitchFamily="34" charset="0"/>
              </a:rPr>
              <a:t>Patients with acute PE who are asymptomatic (AHA/ACC PE Category A) can safely be discharged home from the emergency room and do not need to be hospitalized.</a:t>
            </a:r>
          </a:p>
        </p:txBody>
      </p:sp>
    </p:spTree>
    <p:extLst>
      <p:ext uri="{BB962C8B-B14F-4D97-AF65-F5344CB8AC3E}">
        <p14:creationId xmlns:p14="http://schemas.microsoft.com/office/powerpoint/2010/main" val="14603066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0CA80E-29CD-3EE7-1654-FC3001EA23E7}"/>
              </a:ext>
            </a:extLst>
          </p:cNvPr>
          <p:cNvSpPr txBox="1"/>
          <p:nvPr/>
        </p:nvSpPr>
        <p:spPr>
          <a:xfrm>
            <a:off x="4087188" y="762000"/>
            <a:ext cx="6456023" cy="523220"/>
          </a:xfrm>
          <a:prstGeom prst="rect">
            <a:avLst/>
          </a:prstGeom>
          <a:noFill/>
        </p:spPr>
        <p:txBody>
          <a:bodyPr wrap="square">
            <a:spAutoFit/>
          </a:bodyPr>
          <a:lstStyle/>
          <a:p>
            <a:r>
              <a:rPr lang="en-US" sz="2800" dirty="0">
                <a:latin typeface="Lub Dub Medium" panose="020B0603030403020204" pitchFamily="34" charset="0"/>
              </a:rPr>
              <a:t>Sedation and Ventilatory Strategies</a:t>
            </a:r>
          </a:p>
        </p:txBody>
      </p:sp>
      <p:graphicFrame>
        <p:nvGraphicFramePr>
          <p:cNvPr id="3" name="Table 2">
            <a:extLst>
              <a:ext uri="{FF2B5EF4-FFF2-40B4-BE49-F238E27FC236}">
                <a16:creationId xmlns:a16="http://schemas.microsoft.com/office/drawing/2014/main" id="{B7073BD7-592F-5D37-51F4-4D7509A82720}"/>
              </a:ext>
            </a:extLst>
          </p:cNvPr>
          <p:cNvGraphicFramePr>
            <a:graphicFrameLocks noGrp="1"/>
          </p:cNvGraphicFramePr>
          <p:nvPr>
            <p:extLst>
              <p:ext uri="{D42A27DB-BD31-4B8C-83A1-F6EECF244321}">
                <p14:modId xmlns:p14="http://schemas.microsoft.com/office/powerpoint/2010/main" val="2667021361"/>
              </p:ext>
            </p:extLst>
          </p:nvPr>
        </p:nvGraphicFramePr>
        <p:xfrm>
          <a:off x="2819400" y="1481671"/>
          <a:ext cx="9427993" cy="5604929"/>
        </p:xfrm>
        <a:graphic>
          <a:graphicData uri="http://schemas.openxmlformats.org/drawingml/2006/table">
            <a:tbl>
              <a:tblPr firstRow="1" firstCol="1" bandRow="1"/>
              <a:tblGrid>
                <a:gridCol w="1447800">
                  <a:extLst>
                    <a:ext uri="{9D8B030D-6E8A-4147-A177-3AD203B41FA5}">
                      <a16:colId xmlns:a16="http://schemas.microsoft.com/office/drawing/2014/main" val="3181824994"/>
                    </a:ext>
                  </a:extLst>
                </a:gridCol>
                <a:gridCol w="1381923">
                  <a:extLst>
                    <a:ext uri="{9D8B030D-6E8A-4147-A177-3AD203B41FA5}">
                      <a16:colId xmlns:a16="http://schemas.microsoft.com/office/drawing/2014/main" val="196315904"/>
                    </a:ext>
                  </a:extLst>
                </a:gridCol>
                <a:gridCol w="6598270">
                  <a:extLst>
                    <a:ext uri="{9D8B030D-6E8A-4147-A177-3AD203B41FA5}">
                      <a16:colId xmlns:a16="http://schemas.microsoft.com/office/drawing/2014/main" val="3752137727"/>
                    </a:ext>
                  </a:extLst>
                </a:gridCol>
              </a:tblGrid>
              <a:tr h="1119485">
                <a:tc>
                  <a:txBody>
                    <a:bodyPr/>
                    <a:lstStyle/>
                    <a:p>
                      <a:pPr marL="0" marR="0" algn="ctr">
                        <a:lnSpc>
                          <a:spcPct val="2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algn="ctr">
                        <a:lnSpc>
                          <a:spcPct val="150000"/>
                        </a:lnSpc>
                        <a:spcAft>
                          <a:spcPts val="800"/>
                        </a:spcAft>
                        <a:buNone/>
                      </a:pPr>
                      <a:r>
                        <a:rPr lang="en-US" sz="1800" b="1" dirty="0">
                          <a:effectLst/>
                          <a:latin typeface="Times New Roman" panose="02020603050405020304" pitchFamily="18" charset="0"/>
                          <a:ea typeface="Calibri" panose="020F0502020204030204" pitchFamily="34" charset="0"/>
                          <a:cs typeface="Arial" panose="020B0604020202020204" pitchFamily="34" charset="0"/>
                        </a:rPr>
                        <a:t>Recommendations for Sedation and Ventilatory Strategies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0" marR="0" algn="ctr">
                        <a:lnSpc>
                          <a:spcPct val="150000"/>
                        </a:lnSpc>
                        <a:spcAft>
                          <a:spcPts val="80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Referenced studies that support recommendations are summarized in the Evidence Table.</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4097844480"/>
                  </a:ext>
                </a:extLst>
              </a:tr>
              <a:tr h="404614">
                <a:tc>
                  <a:txBody>
                    <a:bodyPr/>
                    <a:lstStyle/>
                    <a:p>
                      <a:pPr marL="0" marR="0" algn="ctr">
                        <a:lnSpc>
                          <a:spcPct val="200000"/>
                        </a:lnSpc>
                        <a:spcAft>
                          <a:spcPts val="800"/>
                        </a:spcAft>
                        <a:buNone/>
                      </a:pPr>
                      <a:r>
                        <a:rPr lang="en-US" sz="1800" b="1">
                          <a:effectLst/>
                          <a:latin typeface="Times New Roman" panose="02020603050405020304" pitchFamily="18" charset="0"/>
                          <a:ea typeface="Calibri" panose="020F0502020204030204" pitchFamily="34" charset="0"/>
                          <a:cs typeface="Arial" panose="020B0604020202020204" pitchFamily="34" charset="0"/>
                        </a:rPr>
                        <a:t>COR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3597" marR="53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200000"/>
                        </a:lnSpc>
                        <a:spcAft>
                          <a:spcPts val="800"/>
                        </a:spcAft>
                        <a:buNone/>
                      </a:pPr>
                      <a:r>
                        <a:rPr lang="en-US" sz="1800" b="1">
                          <a:effectLst/>
                          <a:latin typeface="Times New Roman" panose="02020603050405020304" pitchFamily="18" charset="0"/>
                          <a:ea typeface="Calibri" panose="020F0502020204030204" pitchFamily="34" charset="0"/>
                          <a:cs typeface="Arial" panose="020B0604020202020204" pitchFamily="34" charset="0"/>
                        </a:rPr>
                        <a:t>LOE</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3597" marR="53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200000"/>
                        </a:lnSpc>
                        <a:spcAft>
                          <a:spcPts val="800"/>
                        </a:spcAft>
                        <a:buNone/>
                      </a:pPr>
                      <a:r>
                        <a:rPr lang="en-US" sz="1800" b="1">
                          <a:effectLst/>
                          <a:latin typeface="Times New Roman" panose="02020603050405020304" pitchFamily="18" charset="0"/>
                          <a:ea typeface="Calibri" panose="020F0502020204030204" pitchFamily="34" charset="0"/>
                          <a:cs typeface="Arial" panose="020B0604020202020204" pitchFamily="34" charset="0"/>
                        </a:rPr>
                        <a:t>Recommendations</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3597" marR="53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93974426"/>
                  </a:ext>
                </a:extLst>
              </a:tr>
              <a:tr h="1454246">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3597" marR="53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C-LD</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3597" marR="53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Font typeface="+mj-lt"/>
                        <a:buAutoNum type="arabicPeriod"/>
                      </a:pPr>
                      <a:r>
                        <a:rPr lang="en-US" sz="1800" b="1" dirty="0">
                          <a:effectLst/>
                          <a:latin typeface="Times New Roman" panose="02020603050405020304" pitchFamily="18" charset="0"/>
                          <a:ea typeface="Yu Mincho" panose="02020400000000000000" pitchFamily="18" charset="-128"/>
                          <a:cs typeface="Arial" panose="020B0604020202020204" pitchFamily="34" charset="0"/>
                        </a:rPr>
                        <a:t>In patients with acute PE in AHA/ACC PE Categories C-E who require sedation for intubation, hemodynamic supportive therapies (vasopressors, inotropes, and/or </a:t>
                      </a:r>
                      <a:r>
                        <a:rPr lang="en-US" sz="1800" b="1" dirty="0" err="1">
                          <a:effectLst/>
                          <a:latin typeface="Times New Roman" panose="02020603050405020304" pitchFamily="18" charset="0"/>
                          <a:ea typeface="Yu Mincho" panose="02020400000000000000" pitchFamily="18" charset="-128"/>
                          <a:cs typeface="Arial" panose="020B0604020202020204" pitchFamily="34" charset="0"/>
                        </a:rPr>
                        <a:t>venoarterial</a:t>
                      </a:r>
                      <a:r>
                        <a:rPr lang="en-US" sz="1800" b="1" dirty="0">
                          <a:effectLst/>
                          <a:latin typeface="Times New Roman" panose="02020603050405020304" pitchFamily="18" charset="0"/>
                          <a:ea typeface="Yu Mincho" panose="02020400000000000000" pitchFamily="18" charset="-128"/>
                          <a:cs typeface="Arial" panose="020B0604020202020204" pitchFamily="34" charset="0"/>
                        </a:rPr>
                        <a:t> [VA]-ECMO) should be available to support the patient in the event the patient becomes unstable.</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20007146"/>
                  </a:ext>
                </a:extLst>
              </a:tr>
              <a:tr h="1205553">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3597" marR="53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C-LD</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3597" marR="53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buFont typeface="+mj-lt"/>
                        <a:buAutoNum type="arabicPeriod" startAt="2"/>
                      </a:pPr>
                      <a:r>
                        <a:rPr lang="en-US" sz="1800" b="1" dirty="0">
                          <a:effectLst/>
                          <a:latin typeface="Times New Roman" panose="02020603050405020304" pitchFamily="18" charset="0"/>
                          <a:ea typeface="FrutigerLTStd-Light"/>
                          <a:cs typeface="Arial" panose="020B0604020202020204" pitchFamily="34" charset="0"/>
                        </a:rPr>
                        <a:t>For patients with acute PE and moderate-severe hypoxia, use of heated high-flow nasal cannula (HFNC)  oxygenation rather than standard nasal cannula oxygenation can be beneficial to improve oxygenation.</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67126577"/>
                  </a:ext>
                </a:extLst>
              </a:tr>
              <a:tr h="1193292">
                <a:tc>
                  <a:txBody>
                    <a:bodyPr/>
                    <a:lstStyle/>
                    <a:p>
                      <a:pPr marL="0" marR="0" algn="ctr">
                        <a:lnSpc>
                          <a:spcPct val="200000"/>
                        </a:lnSpc>
                        <a:spcAft>
                          <a:spcPts val="800"/>
                        </a:spcAft>
                        <a:buNone/>
                      </a:pPr>
                      <a:r>
                        <a:rPr lang="en-US" sz="1800" b="1">
                          <a:solidFill>
                            <a:srgbClr val="FFFFFF"/>
                          </a:solidFill>
                          <a:effectLst/>
                          <a:latin typeface="Times New Roman" panose="02020603050405020304" pitchFamily="18" charset="0"/>
                          <a:ea typeface="Calibri" panose="020F0502020204030204" pitchFamily="34" charset="0"/>
                          <a:cs typeface="Arial" panose="020B0604020202020204" pitchFamily="34" charset="0"/>
                        </a:rPr>
                        <a:t>3: Harm</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3597" marR="53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1C08"/>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C-LD</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3597" marR="53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buFont typeface="+mj-lt"/>
                        <a:buAutoNum type="arabicPeriod" startAt="3"/>
                      </a:pPr>
                      <a:r>
                        <a:rPr lang="en-US" sz="1800" b="1" dirty="0">
                          <a:effectLst/>
                          <a:latin typeface="Times New Roman" panose="02020603050405020304" pitchFamily="18" charset="0"/>
                          <a:ea typeface="FrutigerLTStd-Light"/>
                          <a:cs typeface="Arial" panose="020B0604020202020204" pitchFamily="34" charset="0"/>
                        </a:rPr>
                        <a:t>In patients with acute PE in AHA/ACC PE Categories C-E, d</a:t>
                      </a:r>
                      <a:r>
                        <a:rPr lang="en-US" sz="1800" b="1" kern="1200" dirty="0">
                          <a:solidFill>
                            <a:schemeClr val="tx1"/>
                          </a:solidFill>
                          <a:effectLst/>
                          <a:latin typeface="Times New Roman" panose="02020603050405020304" pitchFamily="18" charset="0"/>
                          <a:ea typeface="FrutigerLTStd-Light"/>
                          <a:cs typeface="Arial" panose="020B0604020202020204" pitchFamily="34" charset="0"/>
                        </a:rPr>
                        <a:t>eep sedation </a:t>
                      </a:r>
                      <a:r>
                        <a:rPr lang="en-US" sz="1800" b="1" kern="12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and mechanical ventilation should not be performed, unless clinically indicated, in order to avoid hemodynamic collapse.</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57108965"/>
                  </a:ext>
                </a:extLst>
              </a:tr>
            </a:tbl>
          </a:graphicData>
        </a:graphic>
      </p:graphicFrame>
    </p:spTree>
    <p:extLst>
      <p:ext uri="{BB962C8B-B14F-4D97-AF65-F5344CB8AC3E}">
        <p14:creationId xmlns:p14="http://schemas.microsoft.com/office/powerpoint/2010/main" val="20319266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61</a:t>
            </a:fld>
            <a:endParaRPr lang="en-US" dirty="0"/>
          </a:p>
        </p:txBody>
      </p:sp>
      <p:sp>
        <p:nvSpPr>
          <p:cNvPr id="2" name="TextBox 1">
            <a:extLst>
              <a:ext uri="{FF2B5EF4-FFF2-40B4-BE49-F238E27FC236}">
                <a16:creationId xmlns:a16="http://schemas.microsoft.com/office/drawing/2014/main" id="{1B87BD23-5514-3BF8-2429-BDBDE3C9F24C}"/>
              </a:ext>
            </a:extLst>
          </p:cNvPr>
          <p:cNvSpPr txBox="1"/>
          <p:nvPr/>
        </p:nvSpPr>
        <p:spPr>
          <a:xfrm>
            <a:off x="4443894" y="762000"/>
            <a:ext cx="5742612" cy="523220"/>
          </a:xfrm>
          <a:prstGeom prst="rect">
            <a:avLst/>
          </a:prstGeom>
          <a:noFill/>
        </p:spPr>
        <p:txBody>
          <a:bodyPr wrap="square">
            <a:spAutoFit/>
          </a:bodyPr>
          <a:lstStyle/>
          <a:p>
            <a:r>
              <a:rPr lang="en-US" sz="2800" dirty="0">
                <a:latin typeface="Lub Dub Medium" panose="020B0603030403020204" pitchFamily="34" charset="0"/>
              </a:rPr>
              <a:t>Mechanical Circulatory Support</a:t>
            </a:r>
          </a:p>
        </p:txBody>
      </p:sp>
      <p:graphicFrame>
        <p:nvGraphicFramePr>
          <p:cNvPr id="3" name="Table 2">
            <a:extLst>
              <a:ext uri="{FF2B5EF4-FFF2-40B4-BE49-F238E27FC236}">
                <a16:creationId xmlns:a16="http://schemas.microsoft.com/office/drawing/2014/main" id="{59D9F915-96ED-1E8A-50D4-95F22923913D}"/>
              </a:ext>
            </a:extLst>
          </p:cNvPr>
          <p:cNvGraphicFramePr>
            <a:graphicFrameLocks noGrp="1"/>
          </p:cNvGraphicFramePr>
          <p:nvPr>
            <p:extLst>
              <p:ext uri="{D42A27DB-BD31-4B8C-83A1-F6EECF244321}">
                <p14:modId xmlns:p14="http://schemas.microsoft.com/office/powerpoint/2010/main" val="1135690589"/>
              </p:ext>
            </p:extLst>
          </p:nvPr>
        </p:nvGraphicFramePr>
        <p:xfrm>
          <a:off x="2954408" y="1639805"/>
          <a:ext cx="8721584" cy="5078173"/>
        </p:xfrm>
        <a:graphic>
          <a:graphicData uri="http://schemas.openxmlformats.org/drawingml/2006/table">
            <a:tbl>
              <a:tblPr firstRow="1" firstCol="1" bandRow="1"/>
              <a:tblGrid>
                <a:gridCol w="1183435">
                  <a:extLst>
                    <a:ext uri="{9D8B030D-6E8A-4147-A177-3AD203B41FA5}">
                      <a16:colId xmlns:a16="http://schemas.microsoft.com/office/drawing/2014/main" val="1825333411"/>
                    </a:ext>
                  </a:extLst>
                </a:gridCol>
                <a:gridCol w="1018414">
                  <a:extLst>
                    <a:ext uri="{9D8B030D-6E8A-4147-A177-3AD203B41FA5}">
                      <a16:colId xmlns:a16="http://schemas.microsoft.com/office/drawing/2014/main" val="3256789478"/>
                    </a:ext>
                  </a:extLst>
                </a:gridCol>
                <a:gridCol w="6519735">
                  <a:extLst>
                    <a:ext uri="{9D8B030D-6E8A-4147-A177-3AD203B41FA5}">
                      <a16:colId xmlns:a16="http://schemas.microsoft.com/office/drawing/2014/main" val="4253582705"/>
                    </a:ext>
                  </a:extLst>
                </a:gridCol>
              </a:tblGrid>
              <a:tr h="1100880">
                <a:tc>
                  <a:txBody>
                    <a:bodyPr/>
                    <a:lstStyle/>
                    <a:p>
                      <a:pPr marL="0" marR="0" algn="ctr">
                        <a:lnSpc>
                          <a:spcPct val="2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3097" marR="63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algn="ctr">
                        <a:lnSpc>
                          <a:spcPct val="150000"/>
                        </a:lnSpc>
                        <a:spcAft>
                          <a:spcPts val="800"/>
                        </a:spcAft>
                        <a:buNone/>
                      </a:pPr>
                      <a:r>
                        <a:rPr lang="en-US" sz="1800" b="1" dirty="0">
                          <a:effectLst/>
                          <a:latin typeface="Times New Roman" panose="02020603050405020304" pitchFamily="18" charset="0"/>
                          <a:ea typeface="Calibri" panose="020F0502020204030204" pitchFamily="34" charset="0"/>
                          <a:cs typeface="Arial" panose="020B0604020202020204" pitchFamily="34" charset="0"/>
                        </a:rPr>
                        <a:t>Recommendations for Mechanical Circulatory Support </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0" marR="0" algn="ctr">
                        <a:lnSpc>
                          <a:spcPct val="150000"/>
                        </a:lnSpc>
                        <a:spcAft>
                          <a:spcPts val="80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Referenced studies that support recommendations are summarized in the Evidence Table.</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3097" marR="63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90766906"/>
                  </a:ext>
                </a:extLst>
              </a:tr>
              <a:tr h="397890">
                <a:tc>
                  <a:txBody>
                    <a:bodyPr/>
                    <a:lstStyle/>
                    <a:p>
                      <a:pPr marL="0" marR="0" algn="ctr">
                        <a:lnSpc>
                          <a:spcPct val="200000"/>
                        </a:lnSpc>
                        <a:spcAft>
                          <a:spcPts val="800"/>
                        </a:spcAft>
                        <a:buNone/>
                      </a:pPr>
                      <a:r>
                        <a:rPr lang="en-US" sz="1800" b="1">
                          <a:effectLst/>
                          <a:latin typeface="Times New Roman" panose="02020603050405020304" pitchFamily="18" charset="0"/>
                          <a:ea typeface="Calibri" panose="020F0502020204030204" pitchFamily="34" charset="0"/>
                          <a:cs typeface="Arial" panose="020B0604020202020204" pitchFamily="34" charset="0"/>
                        </a:rPr>
                        <a:t>COR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3097" marR="63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200000"/>
                        </a:lnSpc>
                        <a:spcAft>
                          <a:spcPts val="800"/>
                        </a:spcAft>
                        <a:buNone/>
                      </a:pPr>
                      <a:r>
                        <a:rPr lang="en-US" sz="1800" b="1">
                          <a:effectLst/>
                          <a:latin typeface="Times New Roman" panose="02020603050405020304" pitchFamily="18" charset="0"/>
                          <a:ea typeface="Calibri" panose="020F0502020204030204" pitchFamily="34" charset="0"/>
                          <a:cs typeface="Arial" panose="020B0604020202020204" pitchFamily="34" charset="0"/>
                        </a:rPr>
                        <a:t>LOE</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3097" marR="63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200000"/>
                        </a:lnSpc>
                        <a:spcAft>
                          <a:spcPts val="800"/>
                        </a:spcAft>
                        <a:buNone/>
                      </a:pPr>
                      <a:r>
                        <a:rPr lang="en-US" sz="1800" b="1">
                          <a:effectLst/>
                          <a:latin typeface="Times New Roman" panose="02020603050405020304" pitchFamily="18" charset="0"/>
                          <a:ea typeface="Calibri" panose="020F0502020204030204" pitchFamily="34" charset="0"/>
                          <a:cs typeface="Arial" panose="020B0604020202020204" pitchFamily="34" charset="0"/>
                        </a:rPr>
                        <a:t>Recommendations</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3097" marR="63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40938486"/>
                  </a:ext>
                </a:extLst>
              </a:tr>
              <a:tr h="1107735">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3097" marR="63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3097" marR="63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gn="l" fontAlgn="base">
                        <a:lnSpc>
                          <a:spcPct val="100000"/>
                        </a:lnSpc>
                        <a:spcAft>
                          <a:spcPts val="800"/>
                        </a:spcAft>
                        <a:buFont typeface="+mj-lt"/>
                        <a:buAutoNum type="arabicPeriod"/>
                      </a:pPr>
                      <a:r>
                        <a:rPr lang="en-US" sz="1800" b="1" dirty="0">
                          <a:effectLst/>
                          <a:latin typeface="Times New Roman" panose="02020603050405020304" pitchFamily="18" charset="0"/>
                          <a:ea typeface="FrutigerLTStd-Light"/>
                          <a:cs typeface="Arial" panose="020B0604020202020204" pitchFamily="34" charset="0"/>
                        </a:rPr>
                        <a:t>In patients with known or suspected acute PE on VA-ECMO, continuation of parenteral systemic anticoagulation is recommended in the absence of bleeding to prevent further thrombotic or embolic complications.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3097" marR="63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13009741"/>
                  </a:ext>
                </a:extLst>
              </a:tr>
              <a:tr h="1395640">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2a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3097" marR="63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3097" marR="63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gn="l" fontAlgn="base">
                        <a:lnSpc>
                          <a:spcPct val="100000"/>
                        </a:lnSpc>
                        <a:spcAft>
                          <a:spcPts val="800"/>
                        </a:spcAft>
                        <a:buFont typeface="+mj-lt"/>
                        <a:buAutoNum type="arabicPeriod" startAt="2"/>
                      </a:pPr>
                      <a:r>
                        <a:rPr lang="en-US" sz="1800" b="1" dirty="0">
                          <a:effectLst/>
                          <a:latin typeface="Times New Roman" panose="02020603050405020304" pitchFamily="18" charset="0"/>
                          <a:ea typeface="FrutigerLTStd-Light"/>
                          <a:cs typeface="Arial" panose="020B0604020202020204" pitchFamily="34" charset="0"/>
                        </a:rPr>
                        <a:t>In patients with acute, refractory cardiogenic shock as a result of known or suspected acute PE (AHA/ACC PE Category E2), it is reasonable to institute VA-ECMO, provided appropriate resources are available, to stabilize hemodynamics and improve oxygenation.</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3097" marR="63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5277646"/>
                  </a:ext>
                </a:extLst>
              </a:tr>
              <a:tr h="819829">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2b</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3097" marR="63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C-LD</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3097" marR="63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fontAlgn="base">
                        <a:lnSpc>
                          <a:spcPct val="100000"/>
                        </a:lnSpc>
                        <a:spcAft>
                          <a:spcPts val="800"/>
                        </a:spcAft>
                        <a:buFont typeface="+mj-lt"/>
                        <a:buAutoNum type="arabicPeriod" startAt="3"/>
                      </a:pPr>
                      <a:r>
                        <a:rPr lang="en-US" sz="1800" b="1" dirty="0">
                          <a:effectLst/>
                          <a:latin typeface="Times New Roman" panose="02020603050405020304" pitchFamily="18" charset="0"/>
                          <a:ea typeface="FrutigerLTStd-Light"/>
                          <a:cs typeface="Arial" panose="020B0604020202020204" pitchFamily="34" charset="0"/>
                        </a:rPr>
                        <a:t>In patients with </a:t>
                      </a:r>
                      <a:r>
                        <a:rPr lang="en-US" sz="1800" b="1" dirty="0">
                          <a:effectLst/>
                          <a:latin typeface="Times New Roman" panose="02020603050405020304" pitchFamily="18" charset="0"/>
                          <a:ea typeface="Calibri" panose="020F0502020204030204" pitchFamily="34" charset="0"/>
                          <a:cs typeface="Arial" panose="020B0604020202020204" pitchFamily="34" charset="0"/>
                        </a:rPr>
                        <a:t>acute</a:t>
                      </a:r>
                      <a:r>
                        <a:rPr lang="en-US" sz="1800" b="1" dirty="0">
                          <a:effectLst/>
                          <a:latin typeface="Times New Roman" panose="02020603050405020304" pitchFamily="18" charset="0"/>
                          <a:ea typeface="FrutigerLTStd-Light"/>
                          <a:cs typeface="Arial" panose="020B0604020202020204" pitchFamily="34" charset="0"/>
                        </a:rPr>
                        <a:t> PE in AHA/ACC PE Category E2 who are placed on VA-ECMO support, the usefulness of additional advanced therapies is not well established.</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3097" marR="63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28525475"/>
                  </a:ext>
                </a:extLst>
              </a:tr>
            </a:tbl>
          </a:graphicData>
        </a:graphic>
      </p:graphicFrame>
    </p:spTree>
    <p:extLst>
      <p:ext uri="{BB962C8B-B14F-4D97-AF65-F5344CB8AC3E}">
        <p14:creationId xmlns:p14="http://schemas.microsoft.com/office/powerpoint/2010/main" val="23707257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081EAB-EE06-3213-B414-B3A4E4591E19}"/>
              </a:ext>
            </a:extLst>
          </p:cNvPr>
          <p:cNvSpPr txBox="1"/>
          <p:nvPr/>
        </p:nvSpPr>
        <p:spPr>
          <a:xfrm>
            <a:off x="4126947" y="609600"/>
            <a:ext cx="6376506" cy="523220"/>
          </a:xfrm>
          <a:prstGeom prst="rect">
            <a:avLst/>
          </a:prstGeom>
          <a:noFill/>
        </p:spPr>
        <p:txBody>
          <a:bodyPr wrap="square">
            <a:spAutoFit/>
          </a:bodyPr>
          <a:lstStyle/>
          <a:p>
            <a:r>
              <a:rPr lang="en-US" sz="2800" dirty="0">
                <a:latin typeface="Lub Dub Medium" panose="020B0603030403020204" pitchFamily="34" charset="0"/>
              </a:rPr>
              <a:t>Role of the Inferior Vena Cava Filter</a:t>
            </a:r>
          </a:p>
        </p:txBody>
      </p:sp>
      <p:graphicFrame>
        <p:nvGraphicFramePr>
          <p:cNvPr id="3" name="Table 2">
            <a:extLst>
              <a:ext uri="{FF2B5EF4-FFF2-40B4-BE49-F238E27FC236}">
                <a16:creationId xmlns:a16="http://schemas.microsoft.com/office/drawing/2014/main" id="{64943B96-CE2A-5A1A-93B1-616B18317105}"/>
              </a:ext>
            </a:extLst>
          </p:cNvPr>
          <p:cNvGraphicFramePr>
            <a:graphicFrameLocks noGrp="1"/>
          </p:cNvGraphicFramePr>
          <p:nvPr>
            <p:extLst>
              <p:ext uri="{D42A27DB-BD31-4B8C-83A1-F6EECF244321}">
                <p14:modId xmlns:p14="http://schemas.microsoft.com/office/powerpoint/2010/main" val="115959521"/>
              </p:ext>
            </p:extLst>
          </p:nvPr>
        </p:nvGraphicFramePr>
        <p:xfrm>
          <a:off x="2878208" y="1424983"/>
          <a:ext cx="8873984" cy="5433017"/>
        </p:xfrm>
        <a:graphic>
          <a:graphicData uri="http://schemas.openxmlformats.org/drawingml/2006/table">
            <a:tbl>
              <a:tblPr firstRow="1" firstCol="1" bandRow="1"/>
              <a:tblGrid>
                <a:gridCol w="1007426">
                  <a:extLst>
                    <a:ext uri="{9D8B030D-6E8A-4147-A177-3AD203B41FA5}">
                      <a16:colId xmlns:a16="http://schemas.microsoft.com/office/drawing/2014/main" val="3195130475"/>
                    </a:ext>
                  </a:extLst>
                </a:gridCol>
                <a:gridCol w="982480">
                  <a:extLst>
                    <a:ext uri="{9D8B030D-6E8A-4147-A177-3AD203B41FA5}">
                      <a16:colId xmlns:a16="http://schemas.microsoft.com/office/drawing/2014/main" val="3157304110"/>
                    </a:ext>
                  </a:extLst>
                </a:gridCol>
                <a:gridCol w="6884078">
                  <a:extLst>
                    <a:ext uri="{9D8B030D-6E8A-4147-A177-3AD203B41FA5}">
                      <a16:colId xmlns:a16="http://schemas.microsoft.com/office/drawing/2014/main" val="2907609850"/>
                    </a:ext>
                  </a:extLst>
                </a:gridCol>
              </a:tblGrid>
              <a:tr h="1197274">
                <a:tc>
                  <a:txBody>
                    <a:bodyPr/>
                    <a:lstStyle/>
                    <a:p>
                      <a:pPr marL="0" marR="0">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3097" marR="63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algn="ctr">
                        <a:lnSpc>
                          <a:spcPct val="150000"/>
                        </a:lnSpc>
                        <a:spcAft>
                          <a:spcPts val="800"/>
                        </a:spcAft>
                        <a:buNone/>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Recommendations for Inferior Vena Cava Filters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0" marR="0" algn="ctr">
                        <a:lnSpc>
                          <a:spcPct val="150000"/>
                        </a:lnSpc>
                        <a:spcAft>
                          <a:spcPts val="800"/>
                        </a:spcAft>
                        <a:buNone/>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Referenced studies that support recommendations are summarized in the Evidence Table.</a:t>
                      </a:r>
                    </a:p>
                  </a:txBody>
                  <a:tcPr marL="63097" marR="63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947702246"/>
                  </a:ext>
                </a:extLst>
              </a:tr>
              <a:tr h="432730">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COR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3097" marR="63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LOE</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3097" marR="63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Recommendations</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3097" marR="63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55411840"/>
                  </a:ext>
                </a:extLst>
              </a:tr>
              <a:tr h="1531452">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3097" marR="63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B-R</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3097" marR="63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In patients with acute PE</a:t>
                      </a:r>
                      <a:r>
                        <a:rPr lang="en-US" sz="1800" b="1" dirty="0">
                          <a:effectLst/>
                          <a:latin typeface="Times New Roman" panose="02020603050405020304" pitchFamily="18" charset="0"/>
                          <a:ea typeface="FrutigerLTStd-Light"/>
                          <a:cs typeface="Arial" panose="020B0604020202020204" pitchFamily="34" charset="0"/>
                        </a:rPr>
                        <a:t> who cannot tolerate anticoagulation but in whom an IVC filter is deemed necessary, retrievable IVC filters are recommended over permanent filters to reduce the short-term incidence of recurrent PE while minimizing long-term adverse outcomes.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3097" marR="63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77305500"/>
                  </a:ext>
                </a:extLst>
              </a:tr>
              <a:tr h="1204730">
                <a:tc>
                  <a:txBody>
                    <a:bodyPr/>
                    <a:lstStyle/>
                    <a:p>
                      <a:pPr marL="0" marR="0" algn="ctr">
                        <a:lnSpc>
                          <a:spcPct val="200000"/>
                        </a:lnSpc>
                        <a:spcAft>
                          <a:spcPts val="800"/>
                        </a:spcAft>
                        <a:buNone/>
                      </a:pPr>
                      <a:r>
                        <a:rPr lang="en-US" sz="18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3097" marR="63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C-LD</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3097" marR="63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Font typeface="+mj-lt"/>
                        <a:buAutoNum type="arabicPeriod" startAt="2"/>
                      </a:pPr>
                      <a:r>
                        <a:rPr lang="en-US" sz="1800" b="1" dirty="0">
                          <a:effectLst/>
                          <a:latin typeface="Times New Roman" panose="02020603050405020304" pitchFamily="18" charset="0"/>
                          <a:ea typeface="Times New Roman" panose="02020603050405020304" pitchFamily="18" charset="0"/>
                          <a:cs typeface="Calibri" panose="020F0502020204030204" pitchFamily="34" charset="0"/>
                        </a:rPr>
                        <a:t>In patients with retrievable IVC filters, retrieval should be attempted as soon as the risk of PE has sufficiently decreased and anticoagulation tolerated in order to minimize the risk of long-term filter-related complications</a:t>
                      </a: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3097" marR="63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44122534"/>
                  </a:ext>
                </a:extLst>
              </a:tr>
              <a:tr h="944997">
                <a:tc>
                  <a:txBody>
                    <a:bodyPr/>
                    <a:lstStyle/>
                    <a:p>
                      <a:pPr marL="0" marR="0" algn="ctr">
                        <a:lnSpc>
                          <a:spcPct val="200000"/>
                        </a:lnSpc>
                        <a:spcAft>
                          <a:spcPts val="800"/>
                        </a:spcAft>
                        <a:buNone/>
                      </a:pPr>
                      <a:r>
                        <a:rPr lang="en-US" sz="18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2a</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3097" marR="63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200000"/>
                        </a:lnSpc>
                        <a:spcAft>
                          <a:spcPts val="800"/>
                        </a:spcAft>
                        <a:buNone/>
                      </a:pPr>
                      <a:r>
                        <a:rPr lang="en-US" sz="18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B-R</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3097" marR="63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startAt="3"/>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In patients with acute PE </a:t>
                      </a:r>
                      <a:r>
                        <a:rPr lang="en-US" sz="1800" b="1" dirty="0">
                          <a:effectLst/>
                          <a:latin typeface="Times New Roman" panose="02020603050405020304" pitchFamily="18" charset="0"/>
                          <a:ea typeface="FrutigerLTStd-Light"/>
                          <a:cs typeface="Arial" panose="020B0604020202020204" pitchFamily="34" charset="0"/>
                        </a:rPr>
                        <a:t>who cannot tolerate anticoagulation, IVC filters can be useful to reduce the short-term incidence of recurrent PE</a:t>
                      </a: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3097" marR="63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14086927"/>
                  </a:ext>
                </a:extLst>
              </a:tr>
            </a:tbl>
          </a:graphicData>
        </a:graphic>
      </p:graphicFrame>
    </p:spTree>
    <p:extLst>
      <p:ext uri="{BB962C8B-B14F-4D97-AF65-F5344CB8AC3E}">
        <p14:creationId xmlns:p14="http://schemas.microsoft.com/office/powerpoint/2010/main" val="19101579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63</a:t>
            </a:fld>
            <a:endParaRPr lang="en-US" dirty="0"/>
          </a:p>
        </p:txBody>
      </p:sp>
      <p:sp>
        <p:nvSpPr>
          <p:cNvPr id="2" name="TextBox 1">
            <a:extLst>
              <a:ext uri="{FF2B5EF4-FFF2-40B4-BE49-F238E27FC236}">
                <a16:creationId xmlns:a16="http://schemas.microsoft.com/office/drawing/2014/main" id="{7F0E6970-4B28-BEF2-78C0-83E0A04FD0F5}"/>
              </a:ext>
            </a:extLst>
          </p:cNvPr>
          <p:cNvSpPr txBox="1"/>
          <p:nvPr/>
        </p:nvSpPr>
        <p:spPr>
          <a:xfrm>
            <a:off x="3625573" y="1066800"/>
            <a:ext cx="7379254" cy="523220"/>
          </a:xfrm>
          <a:prstGeom prst="rect">
            <a:avLst/>
          </a:prstGeom>
          <a:noFill/>
        </p:spPr>
        <p:txBody>
          <a:bodyPr wrap="square">
            <a:spAutoFit/>
          </a:bodyPr>
          <a:lstStyle/>
          <a:p>
            <a:r>
              <a:rPr lang="en-US" sz="2800" dirty="0">
                <a:latin typeface="Lub Dub Medium" panose="020B0603030403020204" pitchFamily="34" charset="0"/>
              </a:rPr>
              <a:t>Role of the Inferior Vena Cava Filter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E6EA9E70-13E4-3154-993E-90C3B111C1BD}"/>
              </a:ext>
            </a:extLst>
          </p:cNvPr>
          <p:cNvGraphicFramePr>
            <a:graphicFrameLocks noGrp="1"/>
          </p:cNvGraphicFramePr>
          <p:nvPr>
            <p:extLst>
              <p:ext uri="{D42A27DB-BD31-4B8C-83A1-F6EECF244321}">
                <p14:modId xmlns:p14="http://schemas.microsoft.com/office/powerpoint/2010/main" val="2834567590"/>
              </p:ext>
            </p:extLst>
          </p:nvPr>
        </p:nvGraphicFramePr>
        <p:xfrm>
          <a:off x="3229765" y="2046850"/>
          <a:ext cx="8170870" cy="4135900"/>
        </p:xfrm>
        <a:graphic>
          <a:graphicData uri="http://schemas.openxmlformats.org/drawingml/2006/table">
            <a:tbl>
              <a:tblPr firstRow="1" firstCol="1" bandRow="1"/>
              <a:tblGrid>
                <a:gridCol w="927604">
                  <a:extLst>
                    <a:ext uri="{9D8B030D-6E8A-4147-A177-3AD203B41FA5}">
                      <a16:colId xmlns:a16="http://schemas.microsoft.com/office/drawing/2014/main" val="100994916"/>
                    </a:ext>
                  </a:extLst>
                </a:gridCol>
                <a:gridCol w="904636">
                  <a:extLst>
                    <a:ext uri="{9D8B030D-6E8A-4147-A177-3AD203B41FA5}">
                      <a16:colId xmlns:a16="http://schemas.microsoft.com/office/drawing/2014/main" val="338055886"/>
                    </a:ext>
                  </a:extLst>
                </a:gridCol>
                <a:gridCol w="6338630">
                  <a:extLst>
                    <a:ext uri="{9D8B030D-6E8A-4147-A177-3AD203B41FA5}">
                      <a16:colId xmlns:a16="http://schemas.microsoft.com/office/drawing/2014/main" val="1369540317"/>
                    </a:ext>
                  </a:extLst>
                </a:gridCol>
              </a:tblGrid>
              <a:tr h="815443">
                <a:tc>
                  <a:txBody>
                    <a:bodyPr/>
                    <a:lstStyle/>
                    <a:p>
                      <a:pPr marL="0" marR="0" algn="ctr">
                        <a:lnSpc>
                          <a:spcPct val="200000"/>
                        </a:lnSpc>
                        <a:spcAft>
                          <a:spcPts val="800"/>
                        </a:spcAft>
                        <a:buNone/>
                      </a:pPr>
                      <a:r>
                        <a:rPr lang="en-US" sz="18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2a</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031" marR="68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C-LD</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031" marR="68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Font typeface="+mj-lt"/>
                        <a:buAutoNum type="arabicPeriod" startAt="4"/>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In patients with indwelling IVC filters, the use of a structured follow-up program is reasonable to increase retrieval rates and detect complications.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031" marR="68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59889707"/>
                  </a:ext>
                </a:extLst>
              </a:tr>
              <a:tr h="1388172">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2b</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031" marR="68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C-LD</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031" marR="68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Font typeface="+mj-lt"/>
                        <a:buAutoNum type="arabicPeriod" startAt="5"/>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In patients with acute PE in AHA/ACC PE Categories D-E, and who are undergoing advanced interventions such as systemic thrombolysis, CDL, MT, or surgical embolectomy,  the benefit of IVC filter placement is uncertain  to reduce the short-term incidence of recurrent PE and mortality.</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031" marR="68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76296176"/>
                  </a:ext>
                </a:extLst>
              </a:tr>
              <a:tr h="1101808">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2b</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031" marR="68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C-LD</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031" marR="68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Font typeface="+mj-lt"/>
                        <a:buAutoNum type="arabicPeriod" startAt="6"/>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In patients with recurrent PE despite optimal therapeutic anticoagulation who are in AHA/ACC PE Categories B-E, IVC filter placement may be considered to reduce the short-term incidence of additional recurrent PE.</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031" marR="68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73792438"/>
                  </a:ext>
                </a:extLst>
              </a:tr>
              <a:tr h="749922">
                <a:tc>
                  <a:txBody>
                    <a:bodyPr/>
                    <a:lstStyle/>
                    <a:p>
                      <a:pPr marL="0" marR="0" algn="ctr">
                        <a:lnSpc>
                          <a:spcPct val="100000"/>
                        </a:lnSpc>
                        <a:spcAft>
                          <a:spcPts val="800"/>
                        </a:spcAft>
                        <a:buNone/>
                      </a:pPr>
                      <a:r>
                        <a:rPr lang="en-US" sz="18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3: Harm</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031" marR="68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1C08"/>
                    </a:solidFill>
                  </a:tcPr>
                </a:tc>
                <a:tc>
                  <a:txBody>
                    <a:bodyPr/>
                    <a:lstStyle/>
                    <a:p>
                      <a:pPr marL="0" marR="0" algn="ctr">
                        <a:lnSpc>
                          <a:spcPct val="200000"/>
                        </a:lnSpc>
                        <a:spcAft>
                          <a:spcPts val="800"/>
                        </a:spcAft>
                        <a:buNone/>
                      </a:pPr>
                      <a:r>
                        <a:rPr lang="en-US" sz="18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A</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031" marR="68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D93"/>
                    </a:solidFill>
                  </a:tcPr>
                </a:tc>
                <a:tc>
                  <a:txBody>
                    <a:bodyPr/>
                    <a:lstStyle/>
                    <a:p>
                      <a:pPr marL="342900" marR="0" lvl="0" indent="-342900">
                        <a:lnSpc>
                          <a:spcPct val="100000"/>
                        </a:lnSpc>
                        <a:spcAft>
                          <a:spcPts val="800"/>
                        </a:spcAft>
                        <a:buFont typeface="+mj-lt"/>
                        <a:buAutoNum type="arabicPeriod" startAt="7"/>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In patients with </a:t>
                      </a:r>
                      <a:r>
                        <a:rPr lang="en-US" sz="1800" b="1" dirty="0">
                          <a:effectLst/>
                          <a:latin typeface="Times New Roman" panose="02020603050405020304" pitchFamily="18" charset="0"/>
                          <a:ea typeface="Calibri" panose="020F0502020204030204" pitchFamily="34" charset="0"/>
                          <a:cs typeface="Arial" panose="020B0604020202020204" pitchFamily="34" charset="0"/>
                        </a:rPr>
                        <a:t>acute</a:t>
                      </a: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 PE who are therapeutically anticoagulated, routine IVC filter placement should not be performed.</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031" marR="68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75653667"/>
                  </a:ext>
                </a:extLst>
              </a:tr>
            </a:tbl>
          </a:graphicData>
        </a:graphic>
      </p:graphicFrame>
    </p:spTree>
    <p:extLst>
      <p:ext uri="{BB962C8B-B14F-4D97-AF65-F5344CB8AC3E}">
        <p14:creationId xmlns:p14="http://schemas.microsoft.com/office/powerpoint/2010/main" val="12470649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289BE6-194F-EDC1-9675-DA8C680071E1}"/>
              </a:ext>
            </a:extLst>
          </p:cNvPr>
          <p:cNvSpPr txBox="1"/>
          <p:nvPr/>
        </p:nvSpPr>
        <p:spPr>
          <a:xfrm>
            <a:off x="5089385" y="990600"/>
            <a:ext cx="4451627" cy="523220"/>
          </a:xfrm>
          <a:prstGeom prst="rect">
            <a:avLst/>
          </a:prstGeom>
          <a:noFill/>
        </p:spPr>
        <p:txBody>
          <a:bodyPr wrap="square">
            <a:spAutoFit/>
          </a:bodyPr>
          <a:lstStyle/>
          <a:p>
            <a:r>
              <a:rPr lang="en-US" sz="2800" dirty="0">
                <a:latin typeface="Lub Dub Medium" panose="020B0603030403020204" pitchFamily="34" charset="0"/>
              </a:rPr>
              <a:t>Advanced Management </a:t>
            </a:r>
          </a:p>
        </p:txBody>
      </p:sp>
      <p:graphicFrame>
        <p:nvGraphicFramePr>
          <p:cNvPr id="3" name="Table 2">
            <a:extLst>
              <a:ext uri="{FF2B5EF4-FFF2-40B4-BE49-F238E27FC236}">
                <a16:creationId xmlns:a16="http://schemas.microsoft.com/office/drawing/2014/main" id="{58873EE7-685F-8626-E024-186C4F0D76DE}"/>
              </a:ext>
            </a:extLst>
          </p:cNvPr>
          <p:cNvGraphicFramePr>
            <a:graphicFrameLocks noGrp="1"/>
          </p:cNvGraphicFramePr>
          <p:nvPr>
            <p:extLst>
              <p:ext uri="{D42A27DB-BD31-4B8C-83A1-F6EECF244321}">
                <p14:modId xmlns:p14="http://schemas.microsoft.com/office/powerpoint/2010/main" val="1280277734"/>
              </p:ext>
            </p:extLst>
          </p:nvPr>
        </p:nvGraphicFramePr>
        <p:xfrm>
          <a:off x="3056810" y="1773947"/>
          <a:ext cx="8516779" cy="4681705"/>
        </p:xfrm>
        <a:graphic>
          <a:graphicData uri="http://schemas.openxmlformats.org/drawingml/2006/table">
            <a:tbl>
              <a:tblPr firstRow="1" firstCol="1" bandRow="1"/>
              <a:tblGrid>
                <a:gridCol w="1167615">
                  <a:extLst>
                    <a:ext uri="{9D8B030D-6E8A-4147-A177-3AD203B41FA5}">
                      <a16:colId xmlns:a16="http://schemas.microsoft.com/office/drawing/2014/main" val="4282773605"/>
                    </a:ext>
                  </a:extLst>
                </a:gridCol>
                <a:gridCol w="1388615">
                  <a:extLst>
                    <a:ext uri="{9D8B030D-6E8A-4147-A177-3AD203B41FA5}">
                      <a16:colId xmlns:a16="http://schemas.microsoft.com/office/drawing/2014/main" val="1334679879"/>
                    </a:ext>
                  </a:extLst>
                </a:gridCol>
                <a:gridCol w="5960549">
                  <a:extLst>
                    <a:ext uri="{9D8B030D-6E8A-4147-A177-3AD203B41FA5}">
                      <a16:colId xmlns:a16="http://schemas.microsoft.com/office/drawing/2014/main" val="930074150"/>
                    </a:ext>
                  </a:extLst>
                </a:gridCol>
              </a:tblGrid>
              <a:tr h="1176347">
                <a:tc>
                  <a:txBody>
                    <a:bodyPr/>
                    <a:lstStyle/>
                    <a:p>
                      <a:pPr marL="0" marR="0" algn="ctr">
                        <a:lnSpc>
                          <a:spcPct val="2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algn="ctr">
                        <a:lnSpc>
                          <a:spcPct val="150000"/>
                        </a:lnSpc>
                        <a:spcAft>
                          <a:spcPts val="800"/>
                        </a:spcAft>
                        <a:buNone/>
                      </a:pPr>
                      <a:r>
                        <a:rPr lang="en-US" sz="1800" b="1" dirty="0">
                          <a:effectLst/>
                          <a:latin typeface="Times New Roman" panose="02020603050405020304" pitchFamily="18" charset="0"/>
                          <a:ea typeface="Calibri" panose="020F0502020204030204" pitchFamily="34" charset="0"/>
                          <a:cs typeface="Arial" panose="020B0604020202020204" pitchFamily="34" charset="0"/>
                        </a:rPr>
                        <a:t>Recommendations for Interventional Advanced Management</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0" marR="0" algn="ctr">
                        <a:lnSpc>
                          <a:spcPct val="150000"/>
                        </a:lnSpc>
                        <a:spcAft>
                          <a:spcPts val="80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Referenced studies that support recommendations are summarized in the Evidence Table.</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418012477"/>
                  </a:ext>
                </a:extLst>
              </a:tr>
              <a:tr h="425166">
                <a:tc>
                  <a:txBody>
                    <a:bodyPr/>
                    <a:lstStyle/>
                    <a:p>
                      <a:pPr marL="0" marR="0" algn="ctr">
                        <a:lnSpc>
                          <a:spcPct val="200000"/>
                        </a:lnSpc>
                        <a:spcAft>
                          <a:spcPts val="800"/>
                        </a:spcAft>
                        <a:buNone/>
                      </a:pPr>
                      <a:r>
                        <a:rPr lang="en-US" sz="1800" b="1">
                          <a:effectLst/>
                          <a:latin typeface="Times New Roman" panose="02020603050405020304" pitchFamily="18" charset="0"/>
                          <a:ea typeface="Calibri" panose="020F0502020204030204" pitchFamily="34" charset="0"/>
                          <a:cs typeface="Arial" panose="020B0604020202020204" pitchFamily="34" charset="0"/>
                        </a:rPr>
                        <a:t>COR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200000"/>
                        </a:lnSpc>
                        <a:spcAft>
                          <a:spcPts val="800"/>
                        </a:spcAft>
                        <a:buNone/>
                      </a:pPr>
                      <a:r>
                        <a:rPr lang="en-US" sz="1800" b="1">
                          <a:effectLst/>
                          <a:latin typeface="Times New Roman" panose="02020603050405020304" pitchFamily="18" charset="0"/>
                          <a:ea typeface="Calibri" panose="020F0502020204030204" pitchFamily="34" charset="0"/>
                          <a:cs typeface="Arial" panose="020B0604020202020204" pitchFamily="34" charset="0"/>
                        </a:rPr>
                        <a:t>LOE</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200000"/>
                        </a:lnSpc>
                        <a:spcAft>
                          <a:spcPts val="800"/>
                        </a:spcAft>
                        <a:buNone/>
                      </a:pPr>
                      <a:r>
                        <a:rPr lang="en-US" sz="1800" b="1">
                          <a:effectLst/>
                          <a:latin typeface="Times New Roman" panose="02020603050405020304" pitchFamily="18" charset="0"/>
                          <a:ea typeface="Calibri" panose="020F0502020204030204" pitchFamily="34" charset="0"/>
                          <a:cs typeface="Arial" panose="020B0604020202020204" pitchFamily="34" charset="0"/>
                        </a:rPr>
                        <a:t>Recommendations</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86320926"/>
                  </a:ext>
                </a:extLst>
              </a:tr>
              <a:tr h="1378761">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2a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C-LD</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Font typeface="+mj-lt"/>
                        <a:buAutoNum type="arabicPeriod"/>
                      </a:pPr>
                      <a:r>
                        <a:rPr lang="en-US" sz="1800" b="1" dirty="0">
                          <a:effectLst/>
                          <a:latin typeface="Times New Roman" panose="02020603050405020304" pitchFamily="18" charset="0"/>
                          <a:ea typeface="FrutigerLTStd-Light"/>
                          <a:cs typeface="Arial" panose="020B0604020202020204" pitchFamily="34" charset="0"/>
                        </a:rPr>
                        <a:t>In patients with acute PE in AHA/ACC PE Categories C3-E2 who have evidence of free-floating right atrial and/or RV clot-in-transit, the utilization of advanced therapies over anticoagulation alone is reasonable to reduce the risk of clinical deterioration.</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01241422"/>
                  </a:ext>
                </a:extLst>
              </a:tr>
              <a:tr h="1551106">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2b</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B-R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startAt="2"/>
                      </a:pPr>
                      <a:r>
                        <a:rPr lang="en-US" sz="1800" b="1" dirty="0">
                          <a:effectLst/>
                          <a:latin typeface="Times New Roman" panose="02020603050405020304" pitchFamily="18" charset="0"/>
                          <a:ea typeface="Yu Mincho" panose="02020400000000000000" pitchFamily="18" charset="-128"/>
                          <a:cs typeface="Arial" panose="020B0604020202020204" pitchFamily="34" charset="0"/>
                        </a:rPr>
                        <a:t>In patients with acute PE in AHA/ACC PE Categories C2-D2 and without contraindications to thrombolysis, and in whom advanced therapy is being considered, the usefulness of either CDL or MT over the other is uncertain for reduction in mortality or major bleeding.</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10383897"/>
                  </a:ext>
                </a:extLst>
              </a:tr>
            </a:tbl>
          </a:graphicData>
        </a:graphic>
      </p:graphicFrame>
    </p:spTree>
    <p:extLst>
      <p:ext uri="{BB962C8B-B14F-4D97-AF65-F5344CB8AC3E}">
        <p14:creationId xmlns:p14="http://schemas.microsoft.com/office/powerpoint/2010/main" val="39649307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65</a:t>
            </a:fld>
            <a:endParaRPr lang="en-US" dirty="0"/>
          </a:p>
        </p:txBody>
      </p:sp>
      <p:sp>
        <p:nvSpPr>
          <p:cNvPr id="2" name="TextBox 1">
            <a:extLst>
              <a:ext uri="{FF2B5EF4-FFF2-40B4-BE49-F238E27FC236}">
                <a16:creationId xmlns:a16="http://schemas.microsoft.com/office/drawing/2014/main" id="{F383E033-8B62-82A6-877C-0711178BFC73}"/>
              </a:ext>
            </a:extLst>
          </p:cNvPr>
          <p:cNvSpPr txBox="1"/>
          <p:nvPr/>
        </p:nvSpPr>
        <p:spPr>
          <a:xfrm>
            <a:off x="4487792" y="457200"/>
            <a:ext cx="5654815" cy="954107"/>
          </a:xfrm>
          <a:prstGeom prst="rect">
            <a:avLst/>
          </a:prstGeom>
          <a:noFill/>
        </p:spPr>
        <p:txBody>
          <a:bodyPr wrap="square">
            <a:spAutoFit/>
          </a:bodyPr>
          <a:lstStyle/>
          <a:p>
            <a:r>
              <a:rPr lang="en-US" sz="2800" dirty="0">
                <a:latin typeface="Lub Dub Medium" panose="020B0603030403020204" pitchFamily="34" charset="0"/>
              </a:rPr>
              <a:t>Table 7. Summary of Advanced Therapy Recommendations</a:t>
            </a:r>
          </a:p>
        </p:txBody>
      </p:sp>
      <p:graphicFrame>
        <p:nvGraphicFramePr>
          <p:cNvPr id="3" name="Table 2">
            <a:extLst>
              <a:ext uri="{FF2B5EF4-FFF2-40B4-BE49-F238E27FC236}">
                <a16:creationId xmlns:a16="http://schemas.microsoft.com/office/drawing/2014/main" id="{83F3402B-30D1-FD52-EA25-765F49652E46}"/>
              </a:ext>
            </a:extLst>
          </p:cNvPr>
          <p:cNvGraphicFramePr>
            <a:graphicFrameLocks noGrp="1"/>
          </p:cNvGraphicFramePr>
          <p:nvPr>
            <p:extLst>
              <p:ext uri="{D42A27DB-BD31-4B8C-83A1-F6EECF244321}">
                <p14:modId xmlns:p14="http://schemas.microsoft.com/office/powerpoint/2010/main" val="868765839"/>
              </p:ext>
            </p:extLst>
          </p:nvPr>
        </p:nvGraphicFramePr>
        <p:xfrm>
          <a:off x="1693483" y="1828800"/>
          <a:ext cx="11243434" cy="4156751"/>
        </p:xfrm>
        <a:graphic>
          <a:graphicData uri="http://schemas.openxmlformats.org/drawingml/2006/table">
            <a:tbl>
              <a:tblPr firstRow="1" firstCol="1" bandRow="1"/>
              <a:tblGrid>
                <a:gridCol w="2105681">
                  <a:extLst>
                    <a:ext uri="{9D8B030D-6E8A-4147-A177-3AD203B41FA5}">
                      <a16:colId xmlns:a16="http://schemas.microsoft.com/office/drawing/2014/main" val="3433803605"/>
                    </a:ext>
                  </a:extLst>
                </a:gridCol>
                <a:gridCol w="1841062">
                  <a:extLst>
                    <a:ext uri="{9D8B030D-6E8A-4147-A177-3AD203B41FA5}">
                      <a16:colId xmlns:a16="http://schemas.microsoft.com/office/drawing/2014/main" val="508146871"/>
                    </a:ext>
                  </a:extLst>
                </a:gridCol>
                <a:gridCol w="2370300">
                  <a:extLst>
                    <a:ext uri="{9D8B030D-6E8A-4147-A177-3AD203B41FA5}">
                      <a16:colId xmlns:a16="http://schemas.microsoft.com/office/drawing/2014/main" val="1239949731"/>
                    </a:ext>
                  </a:extLst>
                </a:gridCol>
                <a:gridCol w="2798191">
                  <a:extLst>
                    <a:ext uri="{9D8B030D-6E8A-4147-A177-3AD203B41FA5}">
                      <a16:colId xmlns:a16="http://schemas.microsoft.com/office/drawing/2014/main" val="2987832348"/>
                    </a:ext>
                  </a:extLst>
                </a:gridCol>
                <a:gridCol w="2128200">
                  <a:extLst>
                    <a:ext uri="{9D8B030D-6E8A-4147-A177-3AD203B41FA5}">
                      <a16:colId xmlns:a16="http://schemas.microsoft.com/office/drawing/2014/main" val="3361579755"/>
                    </a:ext>
                  </a:extLst>
                </a:gridCol>
              </a:tblGrid>
              <a:tr h="1087788">
                <a:tc>
                  <a:txBody>
                    <a:bodyPr/>
                    <a:lstStyle/>
                    <a:p>
                      <a:pPr marL="0" marR="0">
                        <a:lnSpc>
                          <a:spcPct val="150000"/>
                        </a:lnSpc>
                        <a:spcAft>
                          <a:spcPts val="800"/>
                        </a:spcAft>
                        <a:buNone/>
                      </a:pPr>
                      <a:r>
                        <a:rPr lang="en-US" sz="1800" b="1">
                          <a:effectLst/>
                          <a:latin typeface="Times New Roman" panose="02020603050405020304" pitchFamily="18" charset="0"/>
                          <a:ea typeface="Times New Roman" panose="02020603050405020304" pitchFamily="18" charset="0"/>
                        </a:rPr>
                        <a:t>AHA/ACC PE Risk Outcomes Category</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Aft>
                          <a:spcPts val="800"/>
                        </a:spcAft>
                        <a:buNone/>
                      </a:pPr>
                      <a:r>
                        <a:rPr lang="en-US" sz="1800" b="1">
                          <a:effectLst/>
                          <a:latin typeface="Times New Roman" panose="02020603050405020304" pitchFamily="18" charset="0"/>
                          <a:ea typeface="Times New Roman" panose="02020603050405020304" pitchFamily="18" charset="0"/>
                        </a:rPr>
                        <a:t>Systemic Lysis</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Aft>
                          <a:spcPts val="800"/>
                        </a:spcAft>
                        <a:buNone/>
                      </a:pPr>
                      <a:r>
                        <a:rPr lang="en-US" sz="1800" b="1">
                          <a:effectLst/>
                          <a:latin typeface="Times New Roman" panose="02020603050405020304" pitchFamily="18" charset="0"/>
                          <a:ea typeface="Times New Roman" panose="02020603050405020304" pitchFamily="18" charset="0"/>
                        </a:rPr>
                        <a:t>CDL</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Aft>
                          <a:spcPts val="800"/>
                        </a:spcAft>
                        <a:buNone/>
                      </a:pPr>
                      <a:r>
                        <a:rPr lang="en-US" sz="1800" b="1">
                          <a:effectLst/>
                          <a:latin typeface="Times New Roman" panose="02020603050405020304" pitchFamily="18" charset="0"/>
                          <a:ea typeface="Times New Roman" panose="02020603050405020304" pitchFamily="18" charset="0"/>
                        </a:rPr>
                        <a:t>MT</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50000"/>
                        </a:lnSpc>
                        <a:spcAft>
                          <a:spcPts val="800"/>
                        </a:spcAft>
                        <a:buNone/>
                      </a:pPr>
                      <a:r>
                        <a:rPr lang="en-US" sz="1800" b="1">
                          <a:effectLst/>
                          <a:latin typeface="Times New Roman" panose="02020603050405020304" pitchFamily="18" charset="0"/>
                          <a:ea typeface="Times New Roman" panose="02020603050405020304" pitchFamily="18" charset="0"/>
                        </a:rPr>
                        <a:t>Surgery</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9001852"/>
                  </a:ext>
                </a:extLst>
              </a:tr>
              <a:tr h="455141">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A-C1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3-Harm 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3-NB C-EO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3-NB C-EO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3-NB C-EO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58368202"/>
                  </a:ext>
                </a:extLst>
              </a:tr>
              <a:tr h="455141">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C2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3-Harm B-R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2B C-LD (unclear)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2B C-LD (unclear)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3-NB C-EO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20708517"/>
                  </a:ext>
                </a:extLst>
              </a:tr>
              <a:tr h="604549">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C3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2B C-LD (unclear)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2B C-LD (unclear)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2B C-LD (unclear)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3-NB C-EO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3926613"/>
                  </a:ext>
                </a:extLst>
              </a:tr>
              <a:tr h="750181">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D1-2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2B C-LD (may be considered)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2B B-NR (may be considered)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2B B-NR (may be considered)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2B C-LD (unclear)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53517727"/>
                  </a:ext>
                </a:extLst>
              </a:tr>
              <a:tr h="348810">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E1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2A C-LD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2A C-LD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2A B-NR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2A B-NR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75500090"/>
                  </a:ext>
                </a:extLst>
              </a:tr>
              <a:tr h="455141">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E2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2A C-LD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 3-NB B-NR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5379519"/>
                  </a:ext>
                </a:extLst>
              </a:tr>
            </a:tbl>
          </a:graphicData>
        </a:graphic>
      </p:graphicFrame>
      <p:sp>
        <p:nvSpPr>
          <p:cNvPr id="6" name="TextBox 5">
            <a:extLst>
              <a:ext uri="{FF2B5EF4-FFF2-40B4-BE49-F238E27FC236}">
                <a16:creationId xmlns:a16="http://schemas.microsoft.com/office/drawing/2014/main" id="{A3EEF1DE-18C3-7698-2E40-BFAFFE0BA6AD}"/>
              </a:ext>
            </a:extLst>
          </p:cNvPr>
          <p:cNvSpPr txBox="1"/>
          <p:nvPr/>
        </p:nvSpPr>
        <p:spPr>
          <a:xfrm>
            <a:off x="1693483" y="6400800"/>
            <a:ext cx="6248400" cy="461665"/>
          </a:xfrm>
          <a:prstGeom prst="rect">
            <a:avLst/>
          </a:prstGeom>
          <a:noFill/>
        </p:spPr>
        <p:txBody>
          <a:bodyPr wrap="square">
            <a:spAutoFit/>
          </a:bodyPr>
          <a:lstStyle/>
          <a:p>
            <a:r>
              <a:rPr lang="en-US" sz="1200" dirty="0">
                <a:latin typeface="Lub Dub Medium" panose="020B0603030403020204" pitchFamily="34" charset="0"/>
              </a:rPr>
              <a:t>ACC indicates American College of Cardiology; AHA, American Heart Association; CDL, catheter-directed thrombolysis; and MT, mechanical thrombectomy.</a:t>
            </a:r>
          </a:p>
        </p:txBody>
      </p:sp>
    </p:spTree>
    <p:extLst>
      <p:ext uri="{BB962C8B-B14F-4D97-AF65-F5344CB8AC3E}">
        <p14:creationId xmlns:p14="http://schemas.microsoft.com/office/powerpoint/2010/main" val="185804112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B60D19-91AC-467A-20C5-506F01D92510}"/>
              </a:ext>
            </a:extLst>
          </p:cNvPr>
          <p:cNvSpPr txBox="1"/>
          <p:nvPr/>
        </p:nvSpPr>
        <p:spPr>
          <a:xfrm>
            <a:off x="5215695" y="304800"/>
            <a:ext cx="4199008" cy="523220"/>
          </a:xfrm>
          <a:prstGeom prst="rect">
            <a:avLst/>
          </a:prstGeom>
          <a:noFill/>
        </p:spPr>
        <p:txBody>
          <a:bodyPr wrap="square">
            <a:spAutoFit/>
          </a:bodyPr>
          <a:lstStyle/>
          <a:p>
            <a:r>
              <a:rPr lang="en-US" sz="2800" dirty="0">
                <a:latin typeface="Lub Dub Medium" panose="020B0603030403020204" pitchFamily="34" charset="0"/>
              </a:rPr>
              <a:t>Systemic Thrombolysis</a:t>
            </a:r>
          </a:p>
        </p:txBody>
      </p:sp>
      <p:graphicFrame>
        <p:nvGraphicFramePr>
          <p:cNvPr id="3" name="Table 2">
            <a:extLst>
              <a:ext uri="{FF2B5EF4-FFF2-40B4-BE49-F238E27FC236}">
                <a16:creationId xmlns:a16="http://schemas.microsoft.com/office/drawing/2014/main" id="{F8E98E02-6611-0671-629C-01BF3B20CD88}"/>
              </a:ext>
            </a:extLst>
          </p:cNvPr>
          <p:cNvGraphicFramePr>
            <a:graphicFrameLocks noGrp="1"/>
          </p:cNvGraphicFramePr>
          <p:nvPr>
            <p:extLst>
              <p:ext uri="{D42A27DB-BD31-4B8C-83A1-F6EECF244321}">
                <p14:modId xmlns:p14="http://schemas.microsoft.com/office/powerpoint/2010/main" val="999937276"/>
              </p:ext>
            </p:extLst>
          </p:nvPr>
        </p:nvGraphicFramePr>
        <p:xfrm>
          <a:off x="2057400" y="1066800"/>
          <a:ext cx="10515600" cy="6368350"/>
        </p:xfrm>
        <a:graphic>
          <a:graphicData uri="http://schemas.openxmlformats.org/drawingml/2006/table">
            <a:tbl>
              <a:tblPr firstRow="1" firstCol="1" bandRow="1"/>
              <a:tblGrid>
                <a:gridCol w="1173325">
                  <a:extLst>
                    <a:ext uri="{9D8B030D-6E8A-4147-A177-3AD203B41FA5}">
                      <a16:colId xmlns:a16="http://schemas.microsoft.com/office/drawing/2014/main" val="1495491929"/>
                    </a:ext>
                  </a:extLst>
                </a:gridCol>
                <a:gridCol w="1179011">
                  <a:extLst>
                    <a:ext uri="{9D8B030D-6E8A-4147-A177-3AD203B41FA5}">
                      <a16:colId xmlns:a16="http://schemas.microsoft.com/office/drawing/2014/main" val="3744868358"/>
                    </a:ext>
                  </a:extLst>
                </a:gridCol>
                <a:gridCol w="8163264">
                  <a:extLst>
                    <a:ext uri="{9D8B030D-6E8A-4147-A177-3AD203B41FA5}">
                      <a16:colId xmlns:a16="http://schemas.microsoft.com/office/drawing/2014/main" val="2608210311"/>
                    </a:ext>
                  </a:extLst>
                </a:gridCol>
              </a:tblGrid>
              <a:tr h="1050228">
                <a:tc>
                  <a:txBody>
                    <a:bodyPr/>
                    <a:lstStyle/>
                    <a:p>
                      <a:pPr marL="0" marR="0" algn="ctr">
                        <a:lnSpc>
                          <a:spcPct val="200000"/>
                        </a:lnSpc>
                        <a:spcAft>
                          <a:spcPts val="800"/>
                        </a:spcAft>
                        <a:buNone/>
                      </a:pPr>
                      <a:r>
                        <a:rPr lang="en-US" sz="1800">
                          <a:effectLst/>
                          <a:latin typeface="Times New Roman" panose="02020603050405020304" pitchFamily="18" charset="0"/>
                          <a:ea typeface="Calibri" panose="020F0502020204030204" pitchFamily="34" charset="0"/>
                          <a:cs typeface="Arial" panose="020B0604020202020204" pitchFamily="34" charset="0"/>
                        </a:rPr>
                        <a:t>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0436" marR="40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algn="ctr">
                        <a:lnSpc>
                          <a:spcPct val="150000"/>
                        </a:lnSpc>
                        <a:spcAft>
                          <a:spcPts val="800"/>
                        </a:spcAft>
                        <a:buNone/>
                      </a:pPr>
                      <a:r>
                        <a:rPr lang="en-US" sz="1800" b="1" dirty="0">
                          <a:effectLst/>
                          <a:latin typeface="Times New Roman" panose="02020603050405020304" pitchFamily="18" charset="0"/>
                          <a:ea typeface="Calibri" panose="020F0502020204030204" pitchFamily="34" charset="0"/>
                          <a:cs typeface="Arial" panose="020B0604020202020204" pitchFamily="34" charset="0"/>
                        </a:rPr>
                        <a:t>Recommendations for Systemic Thrombolysis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0" marR="0" algn="ctr">
                        <a:lnSpc>
                          <a:spcPct val="150000"/>
                        </a:lnSpc>
                        <a:spcAft>
                          <a:spcPts val="80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Referenced studies that support recommendations are summarized in the Evidence Table.</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0436" marR="40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643617656"/>
                  </a:ext>
                </a:extLst>
              </a:tr>
              <a:tr h="379583">
                <a:tc>
                  <a:txBody>
                    <a:bodyPr/>
                    <a:lstStyle/>
                    <a:p>
                      <a:pPr marL="0" marR="0" algn="ctr">
                        <a:lnSpc>
                          <a:spcPct val="200000"/>
                        </a:lnSpc>
                        <a:spcAft>
                          <a:spcPts val="800"/>
                        </a:spcAft>
                        <a:buNone/>
                      </a:pPr>
                      <a:r>
                        <a:rPr lang="en-US" sz="1800" b="1">
                          <a:effectLst/>
                          <a:latin typeface="Times New Roman" panose="02020603050405020304" pitchFamily="18" charset="0"/>
                          <a:ea typeface="Calibri" panose="020F0502020204030204" pitchFamily="34" charset="0"/>
                          <a:cs typeface="Arial" panose="020B0604020202020204" pitchFamily="34" charset="0"/>
                        </a:rPr>
                        <a:t>COR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0436" marR="40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200000"/>
                        </a:lnSpc>
                        <a:spcAft>
                          <a:spcPts val="800"/>
                        </a:spcAft>
                        <a:buNone/>
                      </a:pPr>
                      <a:r>
                        <a:rPr lang="en-US" sz="1800" b="1">
                          <a:effectLst/>
                          <a:latin typeface="Times New Roman" panose="02020603050405020304" pitchFamily="18" charset="0"/>
                          <a:ea typeface="Calibri" panose="020F0502020204030204" pitchFamily="34" charset="0"/>
                          <a:cs typeface="Arial" panose="020B0604020202020204" pitchFamily="34" charset="0"/>
                        </a:rPr>
                        <a:t>LOE</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0436" marR="40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200000"/>
                        </a:lnSpc>
                        <a:spcAft>
                          <a:spcPts val="800"/>
                        </a:spcAft>
                        <a:buNone/>
                      </a:pPr>
                      <a:r>
                        <a:rPr lang="en-US" sz="1800" b="1">
                          <a:effectLst/>
                          <a:latin typeface="Times New Roman" panose="02020603050405020304" pitchFamily="18" charset="0"/>
                          <a:ea typeface="Calibri" panose="020F0502020204030204" pitchFamily="34" charset="0"/>
                          <a:cs typeface="Arial" panose="020B0604020202020204" pitchFamily="34" charset="0"/>
                        </a:rPr>
                        <a:t>Recommendations</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0436" marR="40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98507783"/>
                  </a:ext>
                </a:extLst>
              </a:tr>
              <a:tr h="1119469">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2a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0436" marR="40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C-LD</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0436" marR="40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Font typeface="+mj-lt"/>
                        <a:buAutoNum type="arabicPeriod"/>
                      </a:pPr>
                      <a:r>
                        <a:rPr lang="en-US" sz="1800" b="1" dirty="0">
                          <a:effectLst/>
                          <a:latin typeface="Times New Roman" panose="02020603050405020304" pitchFamily="18" charset="0"/>
                          <a:ea typeface="FrutigerLTStd-Light"/>
                          <a:cs typeface="Arial" panose="020B0604020202020204" pitchFamily="34" charset="0"/>
                        </a:rPr>
                        <a:t>In patients with acute PE in AHA/ACC PE Categories E1-2 and acceptable bleeding risk, in whom advanced therapy is being considered, systemic thrombolysis and anticoagulation is reasonable over anticoagulation alone to reduce mortality and recurrent PE.</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0436" marR="40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0464479"/>
                  </a:ext>
                </a:extLst>
              </a:tr>
              <a:tr h="1119469">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2b</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0436" marR="40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C-LD</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0436" marR="40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Font typeface="+mj-lt"/>
                        <a:buAutoNum type="arabicPeriod" startAt="2"/>
                      </a:pPr>
                      <a:r>
                        <a:rPr lang="en-US" sz="1800" b="1" dirty="0">
                          <a:effectLst/>
                          <a:latin typeface="Times New Roman" panose="02020603050405020304" pitchFamily="18" charset="0"/>
                          <a:ea typeface="Calibri" panose="020F0502020204030204" pitchFamily="34" charset="0"/>
                          <a:cs typeface="Arial" panose="020B0604020202020204" pitchFamily="34" charset="0"/>
                        </a:rPr>
                        <a:t>In patients with acute PE in AHA/ACC PE Categories D1-2 and an acceptable bleeding risk, in whom advanced therapy is </a:t>
                      </a:r>
                      <a:r>
                        <a:rPr lang="en-US" sz="1800" b="1" dirty="0">
                          <a:effectLst/>
                          <a:latin typeface="Times New Roman" panose="02020603050405020304" pitchFamily="18" charset="0"/>
                          <a:ea typeface="FrutigerLTStd-Light"/>
                          <a:cs typeface="Arial" panose="020B0604020202020204" pitchFamily="34" charset="0"/>
                        </a:rPr>
                        <a:t>being considered</a:t>
                      </a:r>
                      <a:r>
                        <a:rPr lang="en-US" sz="1800" b="1" dirty="0">
                          <a:effectLst/>
                          <a:latin typeface="Times New Roman" panose="02020603050405020304" pitchFamily="18" charset="0"/>
                          <a:ea typeface="Calibri" panose="020F0502020204030204" pitchFamily="34" charset="0"/>
                          <a:cs typeface="Arial" panose="020B0604020202020204" pitchFamily="34" charset="0"/>
                        </a:rPr>
                        <a:t>, systemic thrombolysis </a:t>
                      </a:r>
                      <a:r>
                        <a:rPr lang="en-US" sz="1800" b="1" dirty="0">
                          <a:effectLst/>
                          <a:latin typeface="Times New Roman" panose="02020603050405020304" pitchFamily="18" charset="0"/>
                          <a:ea typeface="FrutigerLTStd-Light"/>
                          <a:cs typeface="Arial" panose="020B0604020202020204" pitchFamily="34" charset="0"/>
                        </a:rPr>
                        <a:t>and anticoagulation </a:t>
                      </a:r>
                      <a:r>
                        <a:rPr lang="en-US" sz="1800" b="1" dirty="0">
                          <a:effectLst/>
                          <a:latin typeface="Times New Roman" panose="02020603050405020304" pitchFamily="18" charset="0"/>
                          <a:ea typeface="Calibri" panose="020F0502020204030204" pitchFamily="34" charset="0"/>
                          <a:cs typeface="Arial" panose="020B0604020202020204" pitchFamily="34" charset="0"/>
                        </a:rPr>
                        <a:t>may be considered over anticoagulation alone to prevent further clinical deterioration.</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0436" marR="40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52953703"/>
                  </a:ext>
                </a:extLst>
              </a:tr>
              <a:tr h="1119469">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2b</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0436" marR="40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C-LD</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0436" marR="40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Font typeface="+mj-lt"/>
                        <a:buAutoNum type="arabicPeriod" startAt="3"/>
                      </a:pPr>
                      <a:r>
                        <a:rPr lang="en-US" sz="1800" b="1" dirty="0">
                          <a:effectLst/>
                          <a:latin typeface="Times New Roman" panose="02020603050405020304" pitchFamily="18" charset="0"/>
                          <a:ea typeface="Calibri" panose="020F0502020204030204" pitchFamily="34" charset="0"/>
                          <a:cs typeface="Arial" panose="020B0604020202020204" pitchFamily="34" charset="0"/>
                        </a:rPr>
                        <a:t>In patients with acute PE in AHA/ACC PE Category C3 and acceptable bleeding risk, in whom advanced therapy is </a:t>
                      </a:r>
                      <a:r>
                        <a:rPr lang="en-US" sz="1800" b="1" dirty="0">
                          <a:effectLst/>
                          <a:latin typeface="Times New Roman" panose="02020603050405020304" pitchFamily="18" charset="0"/>
                          <a:ea typeface="FrutigerLTStd-Light"/>
                          <a:cs typeface="Arial" panose="020B0604020202020204" pitchFamily="34" charset="0"/>
                        </a:rPr>
                        <a:t>being considered</a:t>
                      </a:r>
                      <a:r>
                        <a:rPr lang="en-US" sz="1800" b="1" dirty="0">
                          <a:effectLst/>
                          <a:latin typeface="Times New Roman" panose="02020603050405020304" pitchFamily="18" charset="0"/>
                          <a:ea typeface="Calibri" panose="020F0502020204030204" pitchFamily="34" charset="0"/>
                          <a:cs typeface="Arial" panose="020B0604020202020204" pitchFamily="34" charset="0"/>
                        </a:rPr>
                        <a:t>, the use of systemic thrombolysis and anticoagulation over anticoagulation alone to prevent further clinical deterioration is uncertain.</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0436" marR="40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5377302"/>
                  </a:ext>
                </a:extLst>
              </a:tr>
              <a:tr h="671681">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2b</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0436" marR="40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C-LD</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0436" marR="40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Font typeface="+mj-lt"/>
                        <a:buAutoNum type="arabicPeriod" startAt="4"/>
                      </a:pPr>
                      <a:r>
                        <a:rPr lang="en-US" sz="1800" b="1" dirty="0">
                          <a:effectLst/>
                          <a:latin typeface="Times New Roman" panose="02020603050405020304" pitchFamily="18" charset="0"/>
                          <a:ea typeface="Calibri" panose="020F0502020204030204" pitchFamily="34" charset="0"/>
                          <a:cs typeface="Arial" panose="020B0604020202020204" pitchFamily="34" charset="0"/>
                        </a:rPr>
                        <a:t>In patients with acute PE being treated with systemic thrombolysis, lower dose systemic thrombolytics may be considered to reduce the risk of bleeding.</a:t>
                      </a:r>
                      <a:r>
                        <a:rPr lang="en-US" sz="1800" b="1" baseline="30000" dirty="0">
                          <a:effectLst/>
                          <a:latin typeface="Times New Roman" panose="02020603050405020304" pitchFamily="18" charset="0"/>
                          <a:ea typeface="Calibri" panose="020F0502020204030204" pitchFamily="34" charset="0"/>
                          <a:cs typeface="Arial" panose="020B0604020202020204" pitchFamily="34" charset="0"/>
                        </a:rPr>
                        <a:t>6-10</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0436" marR="40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27117880"/>
                  </a:ext>
                </a:extLst>
              </a:tr>
              <a:tr h="671681">
                <a:tc>
                  <a:txBody>
                    <a:bodyPr/>
                    <a:lstStyle/>
                    <a:p>
                      <a:pPr marL="0" marR="0" algn="ctr">
                        <a:lnSpc>
                          <a:spcPct val="200000"/>
                        </a:lnSpc>
                        <a:spcAft>
                          <a:spcPts val="800"/>
                        </a:spcAft>
                        <a:buNone/>
                      </a:pPr>
                      <a:r>
                        <a:rPr lang="en-US" sz="1800" b="1">
                          <a:solidFill>
                            <a:srgbClr val="FFFFFF"/>
                          </a:solidFill>
                          <a:effectLst/>
                          <a:latin typeface="Times New Roman" panose="02020603050405020304" pitchFamily="18" charset="0"/>
                          <a:ea typeface="Calibri" panose="020F0502020204030204" pitchFamily="34" charset="0"/>
                          <a:cs typeface="Arial" panose="020B0604020202020204" pitchFamily="34" charset="0"/>
                        </a:rPr>
                        <a:t>3: Harm</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0436" marR="40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1C08"/>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B-R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0436" marR="40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startAt="5"/>
                      </a:pPr>
                      <a:r>
                        <a:rPr lang="en-US" sz="1800" b="1" dirty="0">
                          <a:effectLst/>
                          <a:latin typeface="Times New Roman" panose="02020603050405020304" pitchFamily="18" charset="0"/>
                          <a:ea typeface="Calibri" panose="020F0502020204030204" pitchFamily="34" charset="0"/>
                          <a:cs typeface="Arial" panose="020B0604020202020204" pitchFamily="34" charset="0"/>
                        </a:rPr>
                        <a:t>In patients with acute PE in AHA/ACC PE Categories A1-C2, systemic thrombolysis should not be used over anticoagulation alone due to increased risk of major bleeding and ICH.</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0436" marR="40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10380727"/>
                  </a:ext>
                </a:extLst>
              </a:tr>
            </a:tbl>
          </a:graphicData>
        </a:graphic>
      </p:graphicFrame>
    </p:spTree>
    <p:extLst>
      <p:ext uri="{BB962C8B-B14F-4D97-AF65-F5344CB8AC3E}">
        <p14:creationId xmlns:p14="http://schemas.microsoft.com/office/powerpoint/2010/main" val="21865548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67</a:t>
            </a:fld>
            <a:endParaRPr lang="en-US" dirty="0"/>
          </a:p>
        </p:txBody>
      </p:sp>
      <p:sp>
        <p:nvSpPr>
          <p:cNvPr id="2" name="TextBox 1">
            <a:extLst>
              <a:ext uri="{FF2B5EF4-FFF2-40B4-BE49-F238E27FC236}">
                <a16:creationId xmlns:a16="http://schemas.microsoft.com/office/drawing/2014/main" id="{3ABBCBEB-2174-F2E8-8821-010D0D4249FB}"/>
              </a:ext>
            </a:extLst>
          </p:cNvPr>
          <p:cNvSpPr txBox="1"/>
          <p:nvPr/>
        </p:nvSpPr>
        <p:spPr>
          <a:xfrm>
            <a:off x="4436646" y="609600"/>
            <a:ext cx="5757106" cy="523220"/>
          </a:xfrm>
          <a:prstGeom prst="rect">
            <a:avLst/>
          </a:prstGeom>
          <a:noFill/>
        </p:spPr>
        <p:txBody>
          <a:bodyPr wrap="square">
            <a:spAutoFit/>
          </a:bodyPr>
          <a:lstStyle/>
          <a:p>
            <a:r>
              <a:rPr lang="en-US" sz="2800" dirty="0">
                <a:latin typeface="Lub Dub Medium" panose="020B0603030403020204" pitchFamily="34" charset="0"/>
              </a:rPr>
              <a:t>Catheter-Directed Thrombolysis</a:t>
            </a:r>
          </a:p>
        </p:txBody>
      </p:sp>
      <p:graphicFrame>
        <p:nvGraphicFramePr>
          <p:cNvPr id="3" name="Table 2">
            <a:extLst>
              <a:ext uri="{FF2B5EF4-FFF2-40B4-BE49-F238E27FC236}">
                <a16:creationId xmlns:a16="http://schemas.microsoft.com/office/drawing/2014/main" id="{3F8932F0-87FF-10E0-A303-A41FA36CC34C}"/>
              </a:ext>
            </a:extLst>
          </p:cNvPr>
          <p:cNvGraphicFramePr>
            <a:graphicFrameLocks noGrp="1"/>
          </p:cNvGraphicFramePr>
          <p:nvPr>
            <p:extLst>
              <p:ext uri="{D42A27DB-BD31-4B8C-83A1-F6EECF244321}">
                <p14:modId xmlns:p14="http://schemas.microsoft.com/office/powerpoint/2010/main" val="2850699898"/>
              </p:ext>
            </p:extLst>
          </p:nvPr>
        </p:nvGraphicFramePr>
        <p:xfrm>
          <a:off x="3162300" y="1583944"/>
          <a:ext cx="8305799" cy="5075936"/>
        </p:xfrm>
        <a:graphic>
          <a:graphicData uri="http://schemas.openxmlformats.org/drawingml/2006/table">
            <a:tbl>
              <a:tblPr firstRow="1" firstCol="1" bandRow="1"/>
              <a:tblGrid>
                <a:gridCol w="946442">
                  <a:extLst>
                    <a:ext uri="{9D8B030D-6E8A-4147-A177-3AD203B41FA5}">
                      <a16:colId xmlns:a16="http://schemas.microsoft.com/office/drawing/2014/main" val="1375516662"/>
                    </a:ext>
                  </a:extLst>
                </a:gridCol>
                <a:gridCol w="950844">
                  <a:extLst>
                    <a:ext uri="{9D8B030D-6E8A-4147-A177-3AD203B41FA5}">
                      <a16:colId xmlns:a16="http://schemas.microsoft.com/office/drawing/2014/main" val="2259936515"/>
                    </a:ext>
                  </a:extLst>
                </a:gridCol>
                <a:gridCol w="6408513">
                  <a:extLst>
                    <a:ext uri="{9D8B030D-6E8A-4147-A177-3AD203B41FA5}">
                      <a16:colId xmlns:a16="http://schemas.microsoft.com/office/drawing/2014/main" val="2574750669"/>
                    </a:ext>
                  </a:extLst>
                </a:gridCol>
              </a:tblGrid>
              <a:tr h="708551">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3097" marR="63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algn="ctr">
                        <a:lnSpc>
                          <a:spcPct val="150000"/>
                        </a:lnSpc>
                        <a:spcAft>
                          <a:spcPts val="800"/>
                        </a:spcAft>
                        <a:buNone/>
                      </a:pPr>
                      <a:r>
                        <a:rPr lang="en-US" sz="1800" b="1" dirty="0">
                          <a:effectLst/>
                          <a:latin typeface="Times New Roman" panose="02020603050405020304" pitchFamily="18" charset="0"/>
                          <a:ea typeface="Calibri" panose="020F0502020204030204" pitchFamily="34" charset="0"/>
                          <a:cs typeface="Arial" panose="020B0604020202020204" pitchFamily="34" charset="0"/>
                        </a:rPr>
                        <a:t>Recommendations for Catheter-Directed Thrombolysis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0" marR="0" algn="ctr">
                        <a:lnSpc>
                          <a:spcPct val="150000"/>
                        </a:lnSpc>
                        <a:spcAft>
                          <a:spcPts val="80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Referenced studies that support recommendations are summarized in the Evidence Table.</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3097" marR="63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201493038"/>
                  </a:ext>
                </a:extLst>
              </a:tr>
              <a:tr h="191307">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COR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3097" marR="63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LOE</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3097" marR="63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Recommendations</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3097" marR="63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2882411"/>
                  </a:ext>
                </a:extLst>
              </a:tr>
              <a:tr h="855218">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2a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3097" marR="63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C-LD</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3097" marR="63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Font typeface="+mj-lt"/>
                        <a:buAutoNum type="arabicPeriod"/>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In patients with acute PE in AHA/ACC PE Category E1, CDL plus anticoagulation is reasonable to prevent further clinical deterioration and early mortality.</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3097" marR="63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66653742"/>
                  </a:ext>
                </a:extLst>
              </a:tr>
              <a:tr h="59991">
                <a:tc>
                  <a:txBody>
                    <a:bodyPr/>
                    <a:lstStyle/>
                    <a:p>
                      <a:pPr marL="0" marR="0" algn="ctr">
                        <a:lnSpc>
                          <a:spcPct val="200000"/>
                        </a:lnSpc>
                        <a:spcAft>
                          <a:spcPts val="800"/>
                        </a:spcAft>
                        <a:buNone/>
                      </a:pPr>
                      <a:r>
                        <a:rPr lang="en-US" sz="18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2b</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3097" marR="63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0" marR="0" algn="ctr">
                        <a:lnSpc>
                          <a:spcPct val="200000"/>
                        </a:lnSpc>
                        <a:spcAft>
                          <a:spcPts val="800"/>
                        </a:spcAft>
                        <a:buNone/>
                      </a:pPr>
                      <a:r>
                        <a:rPr lang="en-US" sz="18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 </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3097" marR="63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startAt="2"/>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In patients with acute PE in AHA/ACC PE Categories D1-2 in whom advanced therapy is being considered, CDL plus anticoagulation may be considered to prevent further clinical deterioration.</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3097" marR="63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73112690"/>
                  </a:ext>
                </a:extLst>
              </a:tr>
              <a:tr h="1094161">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2b</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3097" marR="63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C-LD</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3097" marR="63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Font typeface="+mj-lt"/>
                        <a:buAutoNum type="arabicPeriod" startAt="3"/>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In patients with acute PE in AHA/ACC PE Categories C2-3, the benefit of CDL plus anticoagulation compared with anticoagulation alone to prevent short-term fatal/nonfatal clinical deterioration, and improve long-term mortality, functional capacity, and quality of life is unclear.</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3097" marR="63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83399988"/>
                  </a:ext>
                </a:extLst>
              </a:tr>
            </a:tbl>
          </a:graphicData>
        </a:graphic>
      </p:graphicFrame>
    </p:spTree>
    <p:extLst>
      <p:ext uri="{BB962C8B-B14F-4D97-AF65-F5344CB8AC3E}">
        <p14:creationId xmlns:p14="http://schemas.microsoft.com/office/powerpoint/2010/main" val="29949668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6394FC-F60E-34CA-54D6-2F1DA543868D}"/>
              </a:ext>
            </a:extLst>
          </p:cNvPr>
          <p:cNvSpPr txBox="1"/>
          <p:nvPr/>
        </p:nvSpPr>
        <p:spPr>
          <a:xfrm>
            <a:off x="3780423" y="1066800"/>
            <a:ext cx="7069554" cy="523220"/>
          </a:xfrm>
          <a:prstGeom prst="rect">
            <a:avLst/>
          </a:prstGeom>
          <a:noFill/>
        </p:spPr>
        <p:txBody>
          <a:bodyPr wrap="square">
            <a:spAutoFit/>
          </a:bodyPr>
          <a:lstStyle/>
          <a:p>
            <a:r>
              <a:rPr lang="en-US" sz="2800" dirty="0">
                <a:latin typeface="Lub Dub Medium" panose="020B0603030403020204" pitchFamily="34" charset="0"/>
              </a:rPr>
              <a:t>Catheter-Directed Thrombolysis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99D9D3C2-E6E8-AC39-18B8-9D4C5C8E8EAC}"/>
              </a:ext>
            </a:extLst>
          </p:cNvPr>
          <p:cNvGraphicFramePr>
            <a:graphicFrameLocks noGrp="1"/>
          </p:cNvGraphicFramePr>
          <p:nvPr>
            <p:extLst>
              <p:ext uri="{D42A27DB-BD31-4B8C-83A1-F6EECF244321}">
                <p14:modId xmlns:p14="http://schemas.microsoft.com/office/powerpoint/2010/main" val="155392410"/>
              </p:ext>
            </p:extLst>
          </p:nvPr>
        </p:nvGraphicFramePr>
        <p:xfrm>
          <a:off x="3140004" y="1909112"/>
          <a:ext cx="8350392" cy="4411375"/>
        </p:xfrm>
        <a:graphic>
          <a:graphicData uri="http://schemas.openxmlformats.org/drawingml/2006/table">
            <a:tbl>
              <a:tblPr firstRow="1" firstCol="1" bandRow="1"/>
              <a:tblGrid>
                <a:gridCol w="951523">
                  <a:extLst>
                    <a:ext uri="{9D8B030D-6E8A-4147-A177-3AD203B41FA5}">
                      <a16:colId xmlns:a16="http://schemas.microsoft.com/office/drawing/2014/main" val="659462445"/>
                    </a:ext>
                  </a:extLst>
                </a:gridCol>
                <a:gridCol w="955949">
                  <a:extLst>
                    <a:ext uri="{9D8B030D-6E8A-4147-A177-3AD203B41FA5}">
                      <a16:colId xmlns:a16="http://schemas.microsoft.com/office/drawing/2014/main" val="2258491630"/>
                    </a:ext>
                  </a:extLst>
                </a:gridCol>
                <a:gridCol w="6442920">
                  <a:extLst>
                    <a:ext uri="{9D8B030D-6E8A-4147-A177-3AD203B41FA5}">
                      <a16:colId xmlns:a16="http://schemas.microsoft.com/office/drawing/2014/main" val="317094670"/>
                    </a:ext>
                  </a:extLst>
                </a:gridCol>
              </a:tblGrid>
              <a:tr h="2077137">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2b</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7318" marR="67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C-LD</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7318" marR="67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Font typeface="+mj-lt"/>
                        <a:buAutoNum type="arabicPeriod" startAt="4"/>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In patients with acute PE in AHA/ACC PE Categories D1-E1 in whom thrombolysis is being considered, the efficacy of CDL over systemic thrombolysis to reduce short-term fatal/nonfatal clinical deterioration, and improve long-term survival, functional capacity, and quality of life is unclear, but CDL may be considered over systemic thrombolysis to reduce major bleeding risks.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44661477"/>
                  </a:ext>
                </a:extLst>
              </a:tr>
              <a:tr h="1470458">
                <a:tc>
                  <a:txBody>
                    <a:bodyPr/>
                    <a:lstStyle/>
                    <a:p>
                      <a:pPr marL="0" marR="0" algn="ctr">
                        <a:lnSpc>
                          <a:spcPct val="100000"/>
                        </a:lnSpc>
                        <a:spcAft>
                          <a:spcPts val="800"/>
                        </a:spcAft>
                        <a:buNone/>
                      </a:pPr>
                      <a:r>
                        <a:rPr lang="en-US" sz="18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 No Benefit</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7318" marR="67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7F7F"/>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7318" marR="67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startAt="5"/>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In patients with acute PE who are undergoing CDL, a reduced thrombolytic dose of &lt;5 mg of alteplase per PA is not recommended over a standard dose of 5 to 10 mg of alteplase per PA to reduce the risk of bleeding and/or reduce the rate of fatal or nonfatal clinical deterioration.</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57068470"/>
                  </a:ext>
                </a:extLst>
              </a:tr>
              <a:tr h="863780">
                <a:tc>
                  <a:txBody>
                    <a:bodyPr/>
                    <a:lstStyle/>
                    <a:p>
                      <a:pPr marL="0" marR="0" algn="ctr">
                        <a:lnSpc>
                          <a:spcPct val="100000"/>
                        </a:lnSpc>
                        <a:spcAft>
                          <a:spcPts val="800"/>
                        </a:spcAft>
                        <a:buNone/>
                      </a:pPr>
                      <a:r>
                        <a:rPr lang="en-US" sz="1800"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3: No Benefit</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7318" marR="67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7F7F"/>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C-EO</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7318" marR="67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Font typeface="+mj-lt"/>
                        <a:buAutoNum type="arabicPeriod" startAt="6"/>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In patients with acute PE in AHA/ACC PE Categories A-C1, CDL is not recommended over anticoagulation alone for improving clinical outcomes or symptoms. </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31367794"/>
                  </a:ext>
                </a:extLst>
              </a:tr>
            </a:tbl>
          </a:graphicData>
        </a:graphic>
      </p:graphicFrame>
    </p:spTree>
    <p:extLst>
      <p:ext uri="{BB962C8B-B14F-4D97-AF65-F5344CB8AC3E}">
        <p14:creationId xmlns:p14="http://schemas.microsoft.com/office/powerpoint/2010/main" val="325759714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69</a:t>
            </a:fld>
            <a:endParaRPr lang="en-US" dirty="0"/>
          </a:p>
        </p:txBody>
      </p:sp>
      <p:sp>
        <p:nvSpPr>
          <p:cNvPr id="2" name="TextBox 1">
            <a:extLst>
              <a:ext uri="{FF2B5EF4-FFF2-40B4-BE49-F238E27FC236}">
                <a16:creationId xmlns:a16="http://schemas.microsoft.com/office/drawing/2014/main" id="{F392A118-66F7-E55A-1410-FB4982BF9096}"/>
              </a:ext>
            </a:extLst>
          </p:cNvPr>
          <p:cNvSpPr txBox="1"/>
          <p:nvPr/>
        </p:nvSpPr>
        <p:spPr>
          <a:xfrm>
            <a:off x="4823911" y="1066800"/>
            <a:ext cx="4982577" cy="523220"/>
          </a:xfrm>
          <a:prstGeom prst="rect">
            <a:avLst/>
          </a:prstGeom>
          <a:noFill/>
        </p:spPr>
        <p:txBody>
          <a:bodyPr wrap="square">
            <a:spAutoFit/>
          </a:bodyPr>
          <a:lstStyle/>
          <a:p>
            <a:r>
              <a:rPr lang="en-US" sz="2800" dirty="0">
                <a:latin typeface="Lub Dub Medium" panose="020B0603030403020204" pitchFamily="34" charset="0"/>
              </a:rPr>
              <a:t>Mechanical Thrombectomy</a:t>
            </a:r>
          </a:p>
        </p:txBody>
      </p:sp>
      <p:graphicFrame>
        <p:nvGraphicFramePr>
          <p:cNvPr id="3" name="Table 2">
            <a:extLst>
              <a:ext uri="{FF2B5EF4-FFF2-40B4-BE49-F238E27FC236}">
                <a16:creationId xmlns:a16="http://schemas.microsoft.com/office/drawing/2014/main" id="{79AFBC8C-C107-F093-0B6A-898F5DC8E61F}"/>
              </a:ext>
            </a:extLst>
          </p:cNvPr>
          <p:cNvGraphicFramePr>
            <a:graphicFrameLocks noGrp="1"/>
          </p:cNvGraphicFramePr>
          <p:nvPr>
            <p:extLst>
              <p:ext uri="{D42A27DB-BD31-4B8C-83A1-F6EECF244321}">
                <p14:modId xmlns:p14="http://schemas.microsoft.com/office/powerpoint/2010/main" val="1684660506"/>
              </p:ext>
            </p:extLst>
          </p:nvPr>
        </p:nvGraphicFramePr>
        <p:xfrm>
          <a:off x="3028948" y="1844802"/>
          <a:ext cx="8572502" cy="5317998"/>
        </p:xfrm>
        <a:graphic>
          <a:graphicData uri="http://schemas.openxmlformats.org/drawingml/2006/table">
            <a:tbl>
              <a:tblPr firstRow="1" firstCol="1" bandRow="1"/>
              <a:tblGrid>
                <a:gridCol w="966823">
                  <a:extLst>
                    <a:ext uri="{9D8B030D-6E8A-4147-A177-3AD203B41FA5}">
                      <a16:colId xmlns:a16="http://schemas.microsoft.com/office/drawing/2014/main" val="3561860311"/>
                    </a:ext>
                  </a:extLst>
                </a:gridCol>
                <a:gridCol w="938177">
                  <a:extLst>
                    <a:ext uri="{9D8B030D-6E8A-4147-A177-3AD203B41FA5}">
                      <a16:colId xmlns:a16="http://schemas.microsoft.com/office/drawing/2014/main" val="2924298770"/>
                    </a:ext>
                  </a:extLst>
                </a:gridCol>
                <a:gridCol w="6667502">
                  <a:extLst>
                    <a:ext uri="{9D8B030D-6E8A-4147-A177-3AD203B41FA5}">
                      <a16:colId xmlns:a16="http://schemas.microsoft.com/office/drawing/2014/main" val="1549197058"/>
                    </a:ext>
                  </a:extLst>
                </a:gridCol>
              </a:tblGrid>
              <a:tr h="872376">
                <a:tc>
                  <a:txBody>
                    <a:bodyPr/>
                    <a:lstStyle/>
                    <a:p>
                      <a:pPr marL="182880" marR="0" indent="-182880" algn="ctr">
                        <a:lnSpc>
                          <a:spcPct val="200000"/>
                        </a:lnSpc>
                        <a:spcAft>
                          <a:spcPts val="800"/>
                        </a:spcAft>
                        <a:buNone/>
                        <a:tabLst>
                          <a:tab pos="609600" algn="l"/>
                        </a:tabLst>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182880" marR="0" indent="-182880" algn="ctr">
                        <a:lnSpc>
                          <a:spcPct val="150000"/>
                        </a:lnSpc>
                        <a:spcAft>
                          <a:spcPts val="800"/>
                        </a:spcAft>
                        <a:buNone/>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Recommendations for Mechanical Thrombectomy </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182880" marR="0" indent="-182880" algn="ctr">
                        <a:lnSpc>
                          <a:spcPct val="150000"/>
                        </a:lnSpc>
                        <a:spcAft>
                          <a:spcPts val="80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Referenced studies that support recommendations are summarized in the Evidence Table.</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773998435"/>
                  </a:ext>
                </a:extLst>
              </a:tr>
              <a:tr h="463529">
                <a:tc>
                  <a:txBody>
                    <a:bodyPr/>
                    <a:lstStyle/>
                    <a:p>
                      <a:pPr marL="182880" marR="0" indent="-182880" algn="ctr">
                        <a:lnSpc>
                          <a:spcPct val="200000"/>
                        </a:lnSpc>
                        <a:spcAft>
                          <a:spcPts val="800"/>
                        </a:spcAft>
                        <a:buNone/>
                      </a:pPr>
                      <a:r>
                        <a:rPr lang="en-US" sz="1800" b="1">
                          <a:effectLst/>
                          <a:latin typeface="Times New Roman" panose="02020603050405020304" pitchFamily="18" charset="0"/>
                          <a:ea typeface="Calibri" panose="020F0502020204030204" pitchFamily="34" charset="0"/>
                          <a:cs typeface="Arial" panose="020B0604020202020204" pitchFamily="34" charset="0"/>
                        </a:rPr>
                        <a:t>COR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82880" marR="0" indent="-182880" algn="ctr">
                        <a:lnSpc>
                          <a:spcPct val="200000"/>
                        </a:lnSpc>
                        <a:spcAft>
                          <a:spcPts val="800"/>
                        </a:spcAft>
                        <a:buNone/>
                      </a:pPr>
                      <a:r>
                        <a:rPr lang="en-US" sz="1800" b="1" dirty="0">
                          <a:effectLst/>
                          <a:latin typeface="Times New Roman" panose="02020603050405020304" pitchFamily="18" charset="0"/>
                          <a:ea typeface="Calibri" panose="020F0502020204030204" pitchFamily="34" charset="0"/>
                          <a:cs typeface="Arial" panose="020B0604020202020204" pitchFamily="34" charset="0"/>
                        </a:rPr>
                        <a:t>LOE</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82880" marR="0" indent="-182880" algn="ctr">
                        <a:lnSpc>
                          <a:spcPct val="200000"/>
                        </a:lnSpc>
                        <a:spcAft>
                          <a:spcPts val="800"/>
                        </a:spcAft>
                        <a:buNone/>
                      </a:pPr>
                      <a:r>
                        <a:rPr lang="en-US" sz="1800" b="1">
                          <a:effectLst/>
                          <a:latin typeface="Times New Roman" panose="02020603050405020304" pitchFamily="18" charset="0"/>
                          <a:ea typeface="Calibri" panose="020F0502020204030204" pitchFamily="34" charset="0"/>
                          <a:cs typeface="Arial" panose="020B0604020202020204" pitchFamily="34" charset="0"/>
                        </a:rPr>
                        <a:t>Recommendations</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95462785"/>
                  </a:ext>
                </a:extLst>
              </a:tr>
              <a:tr h="820226">
                <a:tc>
                  <a:txBody>
                    <a:bodyPr/>
                    <a:lstStyle/>
                    <a:p>
                      <a:pPr marL="182880" marR="0" indent="-182880" algn="ctr">
                        <a:lnSpc>
                          <a:spcPct val="200000"/>
                        </a:lnSpc>
                        <a:spcAft>
                          <a:spcPts val="800"/>
                        </a:spcAft>
                        <a:buNone/>
                      </a:pPr>
                      <a:r>
                        <a:rPr lang="en-US" sz="18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2a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182880" marR="0" indent="-182880" algn="ctr">
                        <a:lnSpc>
                          <a:spcPct val="200000"/>
                        </a:lnSpc>
                        <a:spcAft>
                          <a:spcPts val="800"/>
                        </a:spcAft>
                        <a:buNone/>
                      </a:pPr>
                      <a:r>
                        <a:rPr lang="en-US" sz="18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a:pPr>
                      <a:r>
                        <a:rPr lang="en-US" sz="1800" b="1" dirty="0">
                          <a:effectLst/>
                          <a:latin typeface="Times New Roman" panose="02020603050405020304" pitchFamily="18" charset="0"/>
                          <a:ea typeface="Calibri" panose="020F0502020204030204" pitchFamily="34" charset="0"/>
                          <a:cs typeface="Arial" panose="020B0604020202020204" pitchFamily="34" charset="0"/>
                        </a:rPr>
                        <a:t>In patients with acute PE in AHA/ACC PE Category E1, it is reasonable to choose MT plus anticoagulation over anticoagulation alone to prevent further clinical decompensation and acute mortality.</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71850165"/>
                  </a:ext>
                </a:extLst>
              </a:tr>
              <a:tr h="1093635">
                <a:tc>
                  <a:txBody>
                    <a:bodyPr/>
                    <a:lstStyle/>
                    <a:p>
                      <a:pPr marL="182880" marR="0" indent="-182880" algn="ctr">
                        <a:lnSpc>
                          <a:spcPct val="200000"/>
                        </a:lnSpc>
                        <a:spcAft>
                          <a:spcPts val="800"/>
                        </a:spcAft>
                        <a:buNone/>
                      </a:pPr>
                      <a:r>
                        <a:rPr lang="en-US" sz="18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2b</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182880" marR="0" indent="-182880" algn="ctr">
                        <a:lnSpc>
                          <a:spcPct val="200000"/>
                        </a:lnSpc>
                        <a:spcAft>
                          <a:spcPts val="800"/>
                        </a:spcAft>
                        <a:buNone/>
                      </a:pPr>
                      <a:r>
                        <a:rPr lang="en-US" sz="18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startAt="2"/>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In patients with acute PE in AHA/ACC PE Categories D1-2 in whom advanced therapy is being considered, MT plus anticoagulation may be considered over anticoagulation alone to prevent further clinical deterioration.</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40557970"/>
                  </a:ext>
                </a:extLst>
              </a:tr>
              <a:tr h="1093635">
                <a:tc>
                  <a:txBody>
                    <a:bodyPr/>
                    <a:lstStyle/>
                    <a:p>
                      <a:pPr marL="182880" marR="0" indent="-182880" algn="ctr">
                        <a:lnSpc>
                          <a:spcPct val="200000"/>
                        </a:lnSpc>
                        <a:spcAft>
                          <a:spcPts val="800"/>
                        </a:spcAft>
                        <a:buNone/>
                      </a:pPr>
                      <a:r>
                        <a:rPr lang="en-US" sz="18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2b</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182880" marR="0" indent="-182880" algn="ctr">
                        <a:lnSpc>
                          <a:spcPct val="200000"/>
                        </a:lnSpc>
                        <a:spcAft>
                          <a:spcPts val="800"/>
                        </a:spcAft>
                        <a:buNone/>
                      </a:pPr>
                      <a:r>
                        <a:rPr lang="en-US" sz="1800" b="1" kern="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C-LD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Font typeface="+mj-lt"/>
                        <a:buAutoNum type="arabicPeriod" startAt="3"/>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In patients with acute PE in AHA/ACC PE Categories C2-3, the benefit of MT plus anticoagulation compared with anticoagulation alone is unclear in preventing short-term fatal/nonfatal clinical deterioration and improving long-term survival and functional capacity.</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45069118"/>
                  </a:ext>
                </a:extLst>
              </a:tr>
            </a:tbl>
          </a:graphicData>
        </a:graphic>
      </p:graphicFrame>
    </p:spTree>
    <p:extLst>
      <p:ext uri="{BB962C8B-B14F-4D97-AF65-F5344CB8AC3E}">
        <p14:creationId xmlns:p14="http://schemas.microsoft.com/office/powerpoint/2010/main" val="2443946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7</a:t>
            </a:fld>
            <a:endParaRPr lang="en-US" dirty="0"/>
          </a:p>
        </p:txBody>
      </p:sp>
      <p:sp>
        <p:nvSpPr>
          <p:cNvPr id="3" name="Title 3">
            <a:extLst>
              <a:ext uri="{FF2B5EF4-FFF2-40B4-BE49-F238E27FC236}">
                <a16:creationId xmlns:a16="http://schemas.microsoft.com/office/drawing/2014/main" id="{4810A6BA-FEB8-0DEF-36DB-02FDF00C6EAD}"/>
              </a:ext>
            </a:extLst>
          </p:cNvPr>
          <p:cNvSpPr>
            <a:spLocks noGrp="1"/>
          </p:cNvSpPr>
          <p:nvPr/>
        </p:nvSpPr>
        <p:spPr>
          <a:xfrm>
            <a:off x="4400550" y="1600200"/>
            <a:ext cx="5829300" cy="6095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Top Take Home Messages</a:t>
            </a:r>
          </a:p>
        </p:txBody>
      </p:sp>
      <p:sp>
        <p:nvSpPr>
          <p:cNvPr id="2" name="TextBox 1">
            <a:extLst>
              <a:ext uri="{FF2B5EF4-FFF2-40B4-BE49-F238E27FC236}">
                <a16:creationId xmlns:a16="http://schemas.microsoft.com/office/drawing/2014/main" id="{C6867008-4A38-D74F-7DBF-454930E4E966}"/>
              </a:ext>
            </a:extLst>
          </p:cNvPr>
          <p:cNvSpPr txBox="1"/>
          <p:nvPr/>
        </p:nvSpPr>
        <p:spPr>
          <a:xfrm>
            <a:off x="2533650" y="2590800"/>
            <a:ext cx="9563100" cy="1815882"/>
          </a:xfrm>
          <a:prstGeom prst="rect">
            <a:avLst/>
          </a:prstGeom>
          <a:noFill/>
        </p:spPr>
        <p:txBody>
          <a:bodyPr wrap="square" rtlCol="0">
            <a:spAutoFit/>
          </a:bodyPr>
          <a:lstStyle/>
          <a:p>
            <a:r>
              <a:rPr lang="en-US" sz="2800" b="1" dirty="0">
                <a:latin typeface="Lub Dub Medium" panose="020B0603030403020204" pitchFamily="34" charset="0"/>
              </a:rPr>
              <a:t>3. </a:t>
            </a:r>
            <a:r>
              <a:rPr lang="en-US" sz="2800" dirty="0">
                <a:latin typeface="Lub Dub Medium" panose="020B0603030403020204" pitchFamily="34" charset="0"/>
              </a:rPr>
              <a:t>Early hospital discharge is generally recommended for patients with acute PE who are symptomatic but have a low clinical severity score (AHA/ACC PE Category B).</a:t>
            </a:r>
          </a:p>
        </p:txBody>
      </p:sp>
    </p:spTree>
    <p:extLst>
      <p:ext uri="{BB962C8B-B14F-4D97-AF65-F5344CB8AC3E}">
        <p14:creationId xmlns:p14="http://schemas.microsoft.com/office/powerpoint/2010/main" val="42537471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08E9809-B3D5-41DE-CCC9-0ACD9901FDDB}"/>
              </a:ext>
            </a:extLst>
          </p:cNvPr>
          <p:cNvGraphicFramePr>
            <a:graphicFrameLocks noGrp="1"/>
          </p:cNvGraphicFramePr>
          <p:nvPr>
            <p:extLst>
              <p:ext uri="{D42A27DB-BD31-4B8C-83A1-F6EECF244321}">
                <p14:modId xmlns:p14="http://schemas.microsoft.com/office/powerpoint/2010/main" val="2669189870"/>
              </p:ext>
            </p:extLst>
          </p:nvPr>
        </p:nvGraphicFramePr>
        <p:xfrm>
          <a:off x="2981325" y="2552700"/>
          <a:ext cx="8667750" cy="3124200"/>
        </p:xfrm>
        <a:graphic>
          <a:graphicData uri="http://schemas.openxmlformats.org/drawingml/2006/table">
            <a:tbl>
              <a:tblPr firstRow="1" firstCol="1" bandRow="1"/>
              <a:tblGrid>
                <a:gridCol w="1159381">
                  <a:extLst>
                    <a:ext uri="{9D8B030D-6E8A-4147-A177-3AD203B41FA5}">
                      <a16:colId xmlns:a16="http://schemas.microsoft.com/office/drawing/2014/main" val="3212088736"/>
                    </a:ext>
                  </a:extLst>
                </a:gridCol>
                <a:gridCol w="956949">
                  <a:extLst>
                    <a:ext uri="{9D8B030D-6E8A-4147-A177-3AD203B41FA5}">
                      <a16:colId xmlns:a16="http://schemas.microsoft.com/office/drawing/2014/main" val="3756180868"/>
                    </a:ext>
                  </a:extLst>
                </a:gridCol>
                <a:gridCol w="6551420">
                  <a:extLst>
                    <a:ext uri="{9D8B030D-6E8A-4147-A177-3AD203B41FA5}">
                      <a16:colId xmlns:a16="http://schemas.microsoft.com/office/drawing/2014/main" val="1239098538"/>
                    </a:ext>
                  </a:extLst>
                </a:gridCol>
              </a:tblGrid>
              <a:tr h="2082800">
                <a:tc>
                  <a:txBody>
                    <a:bodyPr/>
                    <a:lstStyle/>
                    <a:p>
                      <a:pPr marL="182880" marR="0" indent="-182880" algn="ctr">
                        <a:lnSpc>
                          <a:spcPct val="200000"/>
                        </a:lnSpc>
                        <a:spcAft>
                          <a:spcPts val="800"/>
                        </a:spcAft>
                        <a:buNone/>
                      </a:pPr>
                      <a:r>
                        <a:rPr lang="en-US" sz="18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2b</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182880" marR="0" indent="-182880" algn="ctr">
                        <a:lnSpc>
                          <a:spcPct val="200000"/>
                        </a:lnSpc>
                        <a:spcAft>
                          <a:spcPts val="800"/>
                        </a:spcAft>
                        <a:buNone/>
                      </a:pPr>
                      <a:r>
                        <a:rPr lang="en-US" sz="18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startAt="4"/>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In patients with acute PE in AHA/ACC PE Categories D1-E1 in whom advanced therapy is being considered, the efficacy of MT to reduce short-term fatal/nonfatal clinical deterioration and improve long-term survival, functional capacity, and quality of life over systemic thrombolysis is unclear, but MT mechanical thrombectomy may be considered over systemic thrombolysis to reduce major bleeding risks.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07773844"/>
                  </a:ext>
                </a:extLst>
              </a:tr>
              <a:tr h="1041400">
                <a:tc>
                  <a:txBody>
                    <a:bodyPr/>
                    <a:lstStyle/>
                    <a:p>
                      <a:pPr marL="182880" marR="0" indent="-182880" algn="ctr">
                        <a:lnSpc>
                          <a:spcPct val="100000"/>
                        </a:lnSpc>
                        <a:spcAft>
                          <a:spcPts val="800"/>
                        </a:spcAft>
                        <a:buNone/>
                      </a:pPr>
                      <a:r>
                        <a:rPr lang="en-US" sz="1800"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3: No Benefit</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7F7F"/>
                    </a:solidFill>
                  </a:tcPr>
                </a:tc>
                <a:tc>
                  <a:txBody>
                    <a:bodyPr/>
                    <a:lstStyle/>
                    <a:p>
                      <a:pPr marL="182880" marR="0" indent="-182880" algn="ctr">
                        <a:lnSpc>
                          <a:spcPct val="200000"/>
                        </a:lnSpc>
                        <a:spcAft>
                          <a:spcPts val="800"/>
                        </a:spcAft>
                        <a:buNone/>
                      </a:pPr>
                      <a:r>
                        <a:rPr lang="en-US" sz="18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C-EO</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Font typeface="+mj-lt"/>
                        <a:buAutoNum type="arabicPeriod" startAt="5"/>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In patients with acute PE in AHA/ACC PE Categories A-C1, MT is not recommended over anticoagulation alone for improving clinical outcomes or symptoms. </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48918826"/>
                  </a:ext>
                </a:extLst>
              </a:tr>
            </a:tbl>
          </a:graphicData>
        </a:graphic>
      </p:graphicFrame>
      <p:sp>
        <p:nvSpPr>
          <p:cNvPr id="3" name="TextBox 2">
            <a:extLst>
              <a:ext uri="{FF2B5EF4-FFF2-40B4-BE49-F238E27FC236}">
                <a16:creationId xmlns:a16="http://schemas.microsoft.com/office/drawing/2014/main" id="{EE0DCCD1-3341-6C0A-D04D-C33296BDF56E}"/>
              </a:ext>
            </a:extLst>
          </p:cNvPr>
          <p:cNvSpPr txBox="1"/>
          <p:nvPr/>
        </p:nvSpPr>
        <p:spPr>
          <a:xfrm>
            <a:off x="4164555" y="1676400"/>
            <a:ext cx="6301289" cy="523220"/>
          </a:xfrm>
          <a:prstGeom prst="rect">
            <a:avLst/>
          </a:prstGeom>
          <a:noFill/>
        </p:spPr>
        <p:txBody>
          <a:bodyPr wrap="square">
            <a:spAutoFit/>
          </a:bodyPr>
          <a:lstStyle/>
          <a:p>
            <a:r>
              <a:rPr lang="en-US" sz="2800" dirty="0">
                <a:latin typeface="Lub Dub Medium" panose="020B0603030403020204" pitchFamily="34" charset="0"/>
              </a:rPr>
              <a:t>Mechanical Thrombectomy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spTree>
    <p:extLst>
      <p:ext uri="{BB962C8B-B14F-4D97-AF65-F5344CB8AC3E}">
        <p14:creationId xmlns:p14="http://schemas.microsoft.com/office/powerpoint/2010/main" val="196939447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71</a:t>
            </a:fld>
            <a:endParaRPr lang="en-US" dirty="0"/>
          </a:p>
        </p:txBody>
      </p:sp>
      <p:sp>
        <p:nvSpPr>
          <p:cNvPr id="2" name="TextBox 1">
            <a:extLst>
              <a:ext uri="{FF2B5EF4-FFF2-40B4-BE49-F238E27FC236}">
                <a16:creationId xmlns:a16="http://schemas.microsoft.com/office/drawing/2014/main" id="{0D5CD7C5-EF7A-94F4-DBF1-D86A7DC72954}"/>
              </a:ext>
            </a:extLst>
          </p:cNvPr>
          <p:cNvSpPr txBox="1"/>
          <p:nvPr/>
        </p:nvSpPr>
        <p:spPr>
          <a:xfrm>
            <a:off x="5232138" y="1676400"/>
            <a:ext cx="4166123" cy="523220"/>
          </a:xfrm>
          <a:prstGeom prst="rect">
            <a:avLst/>
          </a:prstGeom>
          <a:noFill/>
        </p:spPr>
        <p:txBody>
          <a:bodyPr wrap="square">
            <a:spAutoFit/>
          </a:bodyPr>
          <a:lstStyle/>
          <a:p>
            <a:r>
              <a:rPr lang="en-US" sz="2800" dirty="0">
                <a:latin typeface="Lub Dub Medium" panose="020B0603030403020204" pitchFamily="34" charset="0"/>
              </a:rPr>
              <a:t>Surgical Embolectomy </a:t>
            </a:r>
          </a:p>
        </p:txBody>
      </p:sp>
      <p:graphicFrame>
        <p:nvGraphicFramePr>
          <p:cNvPr id="8" name="Table 7">
            <a:extLst>
              <a:ext uri="{FF2B5EF4-FFF2-40B4-BE49-F238E27FC236}">
                <a16:creationId xmlns:a16="http://schemas.microsoft.com/office/drawing/2014/main" id="{69B9A07A-3EBE-B516-B592-E29230BBE7B6}"/>
              </a:ext>
            </a:extLst>
          </p:cNvPr>
          <p:cNvGraphicFramePr>
            <a:graphicFrameLocks noGrp="1"/>
          </p:cNvGraphicFramePr>
          <p:nvPr>
            <p:extLst>
              <p:ext uri="{D42A27DB-BD31-4B8C-83A1-F6EECF244321}">
                <p14:modId xmlns:p14="http://schemas.microsoft.com/office/powerpoint/2010/main" val="1268454714"/>
              </p:ext>
            </p:extLst>
          </p:nvPr>
        </p:nvGraphicFramePr>
        <p:xfrm>
          <a:off x="3028948" y="2606802"/>
          <a:ext cx="8572502" cy="4220718"/>
        </p:xfrm>
        <a:graphic>
          <a:graphicData uri="http://schemas.openxmlformats.org/drawingml/2006/table">
            <a:tbl>
              <a:tblPr firstRow="1" firstCol="1" bandRow="1"/>
              <a:tblGrid>
                <a:gridCol w="966823">
                  <a:extLst>
                    <a:ext uri="{9D8B030D-6E8A-4147-A177-3AD203B41FA5}">
                      <a16:colId xmlns:a16="http://schemas.microsoft.com/office/drawing/2014/main" val="3190202584"/>
                    </a:ext>
                  </a:extLst>
                </a:gridCol>
                <a:gridCol w="938177">
                  <a:extLst>
                    <a:ext uri="{9D8B030D-6E8A-4147-A177-3AD203B41FA5}">
                      <a16:colId xmlns:a16="http://schemas.microsoft.com/office/drawing/2014/main" val="1575534183"/>
                    </a:ext>
                  </a:extLst>
                </a:gridCol>
                <a:gridCol w="6667502">
                  <a:extLst>
                    <a:ext uri="{9D8B030D-6E8A-4147-A177-3AD203B41FA5}">
                      <a16:colId xmlns:a16="http://schemas.microsoft.com/office/drawing/2014/main" val="3557459745"/>
                    </a:ext>
                  </a:extLst>
                </a:gridCol>
              </a:tblGrid>
              <a:tr h="872376">
                <a:tc>
                  <a:txBody>
                    <a:bodyPr/>
                    <a:lstStyle/>
                    <a:p>
                      <a:pPr marL="182880" marR="0" indent="-182880" algn="ctr">
                        <a:lnSpc>
                          <a:spcPct val="200000"/>
                        </a:lnSpc>
                        <a:spcAft>
                          <a:spcPts val="800"/>
                        </a:spcAft>
                        <a:buNone/>
                        <a:tabLst>
                          <a:tab pos="609600" algn="l"/>
                        </a:tabLst>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182880" marR="0" indent="-182880" algn="ctr">
                        <a:lnSpc>
                          <a:spcPct val="150000"/>
                        </a:lnSpc>
                        <a:spcAft>
                          <a:spcPts val="800"/>
                        </a:spcAft>
                        <a:buNone/>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Recommendations for Surgical Embolectomy</a:t>
                      </a:r>
                    </a:p>
                    <a:p>
                      <a:pPr marL="182880" marR="0" indent="-182880" algn="ctr">
                        <a:lnSpc>
                          <a:spcPct val="150000"/>
                        </a:lnSpc>
                        <a:spcAft>
                          <a:spcPts val="800"/>
                        </a:spcAft>
                        <a:buNone/>
                      </a:pPr>
                      <a:r>
                        <a:rPr lang="en-US" sz="1800" b="0" dirty="0">
                          <a:effectLst/>
                          <a:latin typeface="Times New Roman" panose="02020603050405020304" pitchFamily="18" charset="0"/>
                          <a:ea typeface="Times New Roman" panose="02020603050405020304" pitchFamily="18" charset="0"/>
                          <a:cs typeface="Arial" panose="020B0604020202020204" pitchFamily="34" charset="0"/>
                        </a:rPr>
                        <a:t>Referenced studies that support recommendations are summarized in the Evidence Table.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069772762"/>
                  </a:ext>
                </a:extLst>
              </a:tr>
              <a:tr h="463529">
                <a:tc>
                  <a:txBody>
                    <a:bodyPr/>
                    <a:lstStyle/>
                    <a:p>
                      <a:pPr marL="182880" marR="0" indent="-182880" algn="ctr">
                        <a:lnSpc>
                          <a:spcPct val="200000"/>
                        </a:lnSpc>
                        <a:spcAft>
                          <a:spcPts val="800"/>
                        </a:spcAft>
                        <a:buNone/>
                      </a:pPr>
                      <a:r>
                        <a:rPr lang="en-US" sz="1800" b="1">
                          <a:effectLst/>
                          <a:latin typeface="Times New Roman" panose="02020603050405020304" pitchFamily="18" charset="0"/>
                          <a:ea typeface="Calibri" panose="020F0502020204030204" pitchFamily="34" charset="0"/>
                          <a:cs typeface="Arial" panose="020B0604020202020204" pitchFamily="34" charset="0"/>
                        </a:rPr>
                        <a:t>COR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82880" marR="0" indent="-182880" algn="ctr">
                        <a:lnSpc>
                          <a:spcPct val="200000"/>
                        </a:lnSpc>
                        <a:spcAft>
                          <a:spcPts val="800"/>
                        </a:spcAft>
                        <a:buNone/>
                      </a:pPr>
                      <a:r>
                        <a:rPr lang="en-US" sz="1800" b="1" dirty="0">
                          <a:effectLst/>
                          <a:latin typeface="Times New Roman" panose="02020603050405020304" pitchFamily="18" charset="0"/>
                          <a:ea typeface="Calibri" panose="020F0502020204030204" pitchFamily="34" charset="0"/>
                          <a:cs typeface="Arial" panose="020B0604020202020204" pitchFamily="34" charset="0"/>
                        </a:rPr>
                        <a:t>LOE</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82880" marR="0" indent="-182880" algn="ctr">
                        <a:lnSpc>
                          <a:spcPct val="200000"/>
                        </a:lnSpc>
                        <a:spcAft>
                          <a:spcPts val="800"/>
                        </a:spcAft>
                        <a:buNone/>
                      </a:pPr>
                      <a:r>
                        <a:rPr lang="en-US" sz="1800" b="1">
                          <a:effectLst/>
                          <a:latin typeface="Times New Roman" panose="02020603050405020304" pitchFamily="18" charset="0"/>
                          <a:ea typeface="Calibri" panose="020F0502020204030204" pitchFamily="34" charset="0"/>
                          <a:cs typeface="Arial" panose="020B0604020202020204" pitchFamily="34" charset="0"/>
                        </a:rPr>
                        <a:t>Recommendations</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77974137"/>
                  </a:ext>
                </a:extLst>
              </a:tr>
              <a:tr h="820226">
                <a:tc>
                  <a:txBody>
                    <a:bodyPr/>
                    <a:lstStyle/>
                    <a:p>
                      <a:pPr marL="182880" marR="0" indent="-182880" algn="ctr">
                        <a:lnSpc>
                          <a:spcPct val="200000"/>
                        </a:lnSpc>
                        <a:spcAft>
                          <a:spcPts val="800"/>
                        </a:spcAft>
                        <a:buNone/>
                      </a:pPr>
                      <a:r>
                        <a:rPr lang="en-US" sz="18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2a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182880" marR="0" indent="-182880" algn="ctr">
                        <a:lnSpc>
                          <a:spcPct val="200000"/>
                        </a:lnSpc>
                        <a:spcAft>
                          <a:spcPts val="800"/>
                        </a:spcAft>
                        <a:buNone/>
                      </a:pPr>
                      <a:r>
                        <a:rPr lang="en-US" sz="18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a:pPr>
                      <a:r>
                        <a:rPr lang="en-US" sz="1800" b="1" dirty="0">
                          <a:effectLst/>
                          <a:latin typeface="Times New Roman" panose="02020603050405020304" pitchFamily="18" charset="0"/>
                          <a:ea typeface="Times New Roman" panose="02020603050405020304" pitchFamily="18" charset="0"/>
                        </a:rPr>
                        <a:t>In patients with acute PE in AHA/ACC PE Category E1, surgical embolectomy compared with anticoagulation alone is reasonable to prevent further clinical decompensation and acute mortality.</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35317870"/>
                  </a:ext>
                </a:extLst>
              </a:tr>
              <a:tr h="1093635">
                <a:tc>
                  <a:txBody>
                    <a:bodyPr/>
                    <a:lstStyle/>
                    <a:p>
                      <a:pPr marL="182880" marR="0" indent="-182880" algn="ctr">
                        <a:lnSpc>
                          <a:spcPct val="200000"/>
                        </a:lnSpc>
                        <a:spcAft>
                          <a:spcPts val="800"/>
                        </a:spcAft>
                        <a:buNone/>
                      </a:pPr>
                      <a:r>
                        <a:rPr lang="en-US" sz="18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2b</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182880" marR="0" indent="-182880" algn="ctr">
                        <a:lnSpc>
                          <a:spcPct val="200000"/>
                        </a:lnSpc>
                        <a:spcAft>
                          <a:spcPts val="800"/>
                        </a:spcAft>
                        <a:buNone/>
                      </a:pPr>
                      <a:r>
                        <a:rPr lang="en-US" sz="1800"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C-LD</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Font typeface="+mj-lt"/>
                        <a:buAutoNum type="arabicPeriod" startAt="2"/>
                      </a:pPr>
                      <a:r>
                        <a:rPr lang="en-US" sz="1800" b="1" dirty="0">
                          <a:effectLst/>
                          <a:latin typeface="Times New Roman" panose="02020603050405020304" pitchFamily="18" charset="0"/>
                          <a:ea typeface="Times New Roman" panose="02020603050405020304" pitchFamily="18" charset="0"/>
                        </a:rPr>
                        <a:t>In patients with acute PE in AHA/ACC PE Categories D1-2 and D2 in whom advanced treatment is being considered, surgical embolectomy plus anticoagulation may be considered over anticoagulation alone to prevent further clinical deterioration</a:t>
                      </a: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09603313"/>
                  </a:ext>
                </a:extLst>
              </a:tr>
            </a:tbl>
          </a:graphicData>
        </a:graphic>
      </p:graphicFrame>
    </p:spTree>
    <p:extLst>
      <p:ext uri="{BB962C8B-B14F-4D97-AF65-F5344CB8AC3E}">
        <p14:creationId xmlns:p14="http://schemas.microsoft.com/office/powerpoint/2010/main" val="102376393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75E2B4-0801-0DA0-32F3-6957029A9BE3}"/>
              </a:ext>
            </a:extLst>
          </p:cNvPr>
          <p:cNvSpPr txBox="1"/>
          <p:nvPr/>
        </p:nvSpPr>
        <p:spPr>
          <a:xfrm>
            <a:off x="4596877" y="1524000"/>
            <a:ext cx="5436645" cy="523220"/>
          </a:xfrm>
          <a:prstGeom prst="rect">
            <a:avLst/>
          </a:prstGeom>
          <a:noFill/>
        </p:spPr>
        <p:txBody>
          <a:bodyPr wrap="square">
            <a:spAutoFit/>
          </a:bodyPr>
          <a:lstStyle/>
          <a:p>
            <a:r>
              <a:rPr lang="en-US" sz="2800" dirty="0">
                <a:latin typeface="Lub Dub Medium" panose="020B0603030403020204" pitchFamily="34" charset="0"/>
              </a:rPr>
              <a:t>Surgical Embolectomy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2E3AB384-9165-279E-8029-D527E2B1C0B6}"/>
              </a:ext>
            </a:extLst>
          </p:cNvPr>
          <p:cNvGraphicFramePr>
            <a:graphicFrameLocks noGrp="1"/>
          </p:cNvGraphicFramePr>
          <p:nvPr>
            <p:extLst>
              <p:ext uri="{D42A27DB-BD31-4B8C-83A1-F6EECF244321}">
                <p14:modId xmlns:p14="http://schemas.microsoft.com/office/powerpoint/2010/main" val="2964472347"/>
              </p:ext>
            </p:extLst>
          </p:nvPr>
        </p:nvGraphicFramePr>
        <p:xfrm>
          <a:off x="3143248" y="2362200"/>
          <a:ext cx="8343901" cy="4687529"/>
        </p:xfrm>
        <a:graphic>
          <a:graphicData uri="http://schemas.openxmlformats.org/drawingml/2006/table">
            <a:tbl>
              <a:tblPr/>
              <a:tblGrid>
                <a:gridCol w="1042987">
                  <a:extLst>
                    <a:ext uri="{9D8B030D-6E8A-4147-A177-3AD203B41FA5}">
                      <a16:colId xmlns:a16="http://schemas.microsoft.com/office/drawing/2014/main" val="4033369685"/>
                    </a:ext>
                  </a:extLst>
                </a:gridCol>
                <a:gridCol w="882528">
                  <a:extLst>
                    <a:ext uri="{9D8B030D-6E8A-4147-A177-3AD203B41FA5}">
                      <a16:colId xmlns:a16="http://schemas.microsoft.com/office/drawing/2014/main" val="3519092732"/>
                    </a:ext>
                  </a:extLst>
                </a:gridCol>
                <a:gridCol w="6418386">
                  <a:extLst>
                    <a:ext uri="{9D8B030D-6E8A-4147-A177-3AD203B41FA5}">
                      <a16:colId xmlns:a16="http://schemas.microsoft.com/office/drawing/2014/main" val="2536937697"/>
                    </a:ext>
                  </a:extLst>
                </a:gridCol>
              </a:tblGrid>
              <a:tr h="2393499">
                <a:tc>
                  <a:txBody>
                    <a:bodyPr/>
                    <a:lstStyle/>
                    <a:p>
                      <a:pPr marL="0" marR="0" algn="ctr">
                        <a:lnSpc>
                          <a:spcPct val="200000"/>
                        </a:lnSpc>
                        <a:spcAft>
                          <a:spcPts val="800"/>
                        </a:spcAft>
                        <a:buNone/>
                      </a:pPr>
                      <a:r>
                        <a:rPr lang="en-US" sz="18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2b</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8321" marR="583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A74B"/>
                    </a:solidFill>
                  </a:tcPr>
                </a:tc>
                <a:tc>
                  <a:txBody>
                    <a:bodyPr/>
                    <a:lstStyle/>
                    <a:p>
                      <a:pPr marL="0" marR="0" algn="ctr">
                        <a:lnSpc>
                          <a:spcPct val="200000"/>
                        </a:lnSpc>
                        <a:spcAft>
                          <a:spcPts val="800"/>
                        </a:spcAft>
                        <a:buNone/>
                      </a:pPr>
                      <a:r>
                        <a:rPr lang="en-US" sz="18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8321" marR="583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59BC2"/>
                    </a:solidFill>
                  </a:tcPr>
                </a:tc>
                <a:tc>
                  <a:txBody>
                    <a:bodyPr/>
                    <a:lstStyle/>
                    <a:p>
                      <a:pPr marL="342900" marR="0" lvl="0" indent="-342900" fontAlgn="base">
                        <a:lnSpc>
                          <a:spcPct val="100000"/>
                        </a:lnSpc>
                        <a:spcAft>
                          <a:spcPts val="800"/>
                        </a:spcAft>
                        <a:buFont typeface="+mj-lt"/>
                        <a:buAutoNum type="arabicPeriod" startAt="3"/>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In patients with acute PE in AHA/ACC PE Categories D1-E1 who are surgical candidates and in whom advanced therapy is being considered, the benefits of surgical embolectomy to reduce short-term fatal/nonfatal clinical deterioration and improve long-term survival, functional capacity, and quality of life over systemic thrombolysis is unclear, but surgical embolectomy may be considered over systemic thrombolysis to reduce the risk of ICH.</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8321" marR="583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8288428"/>
                  </a:ext>
                </a:extLst>
              </a:tr>
              <a:tr h="993677">
                <a:tc>
                  <a:txBody>
                    <a:bodyPr/>
                    <a:lstStyle/>
                    <a:p>
                      <a:pPr marL="0" marR="0" algn="ctr">
                        <a:lnSpc>
                          <a:spcPct val="100000"/>
                        </a:lnSpc>
                        <a:spcAft>
                          <a:spcPts val="800"/>
                        </a:spcAft>
                        <a:buNone/>
                      </a:pPr>
                      <a:r>
                        <a:rPr lang="en-US" sz="18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3: No Benefit</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8321" marR="583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F7F"/>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C-EO</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8321" marR="583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D9F0"/>
                    </a:solidFill>
                  </a:tcPr>
                </a:tc>
                <a:tc>
                  <a:txBody>
                    <a:bodyPr/>
                    <a:lstStyle/>
                    <a:p>
                      <a:pPr marL="342900" marR="0" lvl="0" indent="-342900" fontAlgn="base">
                        <a:lnSpc>
                          <a:spcPct val="100000"/>
                        </a:lnSpc>
                        <a:spcAft>
                          <a:spcPts val="800"/>
                        </a:spcAft>
                        <a:buFont typeface="+mj-lt"/>
                        <a:buAutoNum type="arabicPeriod" startAt="4"/>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In patients with acute PE in AHA/ACC PE Categories A-C3, surgical embolectomy is not recommended over anticoagulation alone for improving clinical outcomes or symptoms. </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8321" marR="583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993513"/>
                  </a:ext>
                </a:extLst>
              </a:tr>
              <a:tr h="1196750">
                <a:tc>
                  <a:txBody>
                    <a:bodyPr/>
                    <a:lstStyle/>
                    <a:p>
                      <a:pPr marL="0" marR="0" algn="ctr">
                        <a:lnSpc>
                          <a:spcPct val="100000"/>
                        </a:lnSpc>
                        <a:spcAft>
                          <a:spcPts val="800"/>
                        </a:spcAft>
                        <a:buNone/>
                      </a:pPr>
                      <a:r>
                        <a:rPr lang="en-US" sz="1800"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3: No Benefit</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8321" marR="583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F7F"/>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8321" marR="583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59BC2"/>
                    </a:solidFill>
                  </a:tcPr>
                </a:tc>
                <a:tc>
                  <a:txBody>
                    <a:bodyPr/>
                    <a:lstStyle/>
                    <a:p>
                      <a:pPr marL="342900" marR="0" lvl="0" indent="-342900" fontAlgn="base">
                        <a:lnSpc>
                          <a:spcPct val="100000"/>
                        </a:lnSpc>
                        <a:spcAft>
                          <a:spcPts val="800"/>
                        </a:spcAft>
                        <a:buFont typeface="+mj-lt"/>
                        <a:buAutoNum type="arabicPeriod" startAt="5"/>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In patients with acute PE in AHA/ACC PE Category E2 not on mechanical circulatory support, surgical embolectomy is not recommended over other advanced therapies for preventing short-term mortality.</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8321" marR="583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14383539"/>
                  </a:ext>
                </a:extLst>
              </a:tr>
            </a:tbl>
          </a:graphicData>
        </a:graphic>
      </p:graphicFrame>
    </p:spTree>
    <p:extLst>
      <p:ext uri="{BB962C8B-B14F-4D97-AF65-F5344CB8AC3E}">
        <p14:creationId xmlns:p14="http://schemas.microsoft.com/office/powerpoint/2010/main" val="390163972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C49876F-F9FF-DAEA-A9F4-94E5590BCA85}"/>
              </a:ext>
            </a:extLst>
          </p:cNvPr>
          <p:cNvSpPr>
            <a:spLocks noGrp="1"/>
          </p:cNvSpPr>
          <p:nvPr>
            <p:ph type="sldNum" sz="quarter" idx="4"/>
          </p:nvPr>
        </p:nvSpPr>
        <p:spPr/>
        <p:txBody>
          <a:bodyPr/>
          <a:lstStyle/>
          <a:p>
            <a:fld id="{01CD3B2E-BC1C-6C4D-9D91-A67B950EE325}" type="slidenum">
              <a:rPr lang="en-US" smtClean="0"/>
              <a:pPr/>
              <a:t>73</a:t>
            </a:fld>
            <a:endParaRPr lang="en-US" dirty="0"/>
          </a:p>
        </p:txBody>
      </p:sp>
      <p:sp>
        <p:nvSpPr>
          <p:cNvPr id="6" name="TextBox 5">
            <a:extLst>
              <a:ext uri="{FF2B5EF4-FFF2-40B4-BE49-F238E27FC236}">
                <a16:creationId xmlns:a16="http://schemas.microsoft.com/office/drawing/2014/main" id="{130B695B-6768-BCD8-5071-37FD69C11E8A}"/>
              </a:ext>
            </a:extLst>
          </p:cNvPr>
          <p:cNvSpPr txBox="1"/>
          <p:nvPr/>
        </p:nvSpPr>
        <p:spPr>
          <a:xfrm>
            <a:off x="4741068" y="3299192"/>
            <a:ext cx="5148263" cy="1631216"/>
          </a:xfrm>
          <a:prstGeom prst="rect">
            <a:avLst/>
          </a:prstGeom>
          <a:noFill/>
        </p:spPr>
        <p:txBody>
          <a:bodyPr wrap="square">
            <a:spAutoFit/>
          </a:bodyPr>
          <a:lstStyle/>
          <a:p>
            <a:r>
              <a:rPr lang="en-US" sz="5000" dirty="0">
                <a:latin typeface="Lub Dub Heavy" panose="020B0903030403020204" pitchFamily="34" charset="0"/>
              </a:rPr>
              <a:t>Monitoring and Follow-Up</a:t>
            </a:r>
          </a:p>
        </p:txBody>
      </p:sp>
    </p:spTree>
    <p:extLst>
      <p:ext uri="{BB962C8B-B14F-4D97-AF65-F5344CB8AC3E}">
        <p14:creationId xmlns:p14="http://schemas.microsoft.com/office/powerpoint/2010/main" val="233305611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74</a:t>
            </a:fld>
            <a:endParaRPr lang="en-US" dirty="0"/>
          </a:p>
        </p:txBody>
      </p:sp>
      <p:sp>
        <p:nvSpPr>
          <p:cNvPr id="2" name="TextBox 1">
            <a:extLst>
              <a:ext uri="{FF2B5EF4-FFF2-40B4-BE49-F238E27FC236}">
                <a16:creationId xmlns:a16="http://schemas.microsoft.com/office/drawing/2014/main" id="{F4B6E1A8-725C-9CB4-B67A-3B3CDF253311}"/>
              </a:ext>
            </a:extLst>
          </p:cNvPr>
          <p:cNvSpPr txBox="1"/>
          <p:nvPr/>
        </p:nvSpPr>
        <p:spPr>
          <a:xfrm>
            <a:off x="4787769" y="831828"/>
            <a:ext cx="5054862" cy="523220"/>
          </a:xfrm>
          <a:prstGeom prst="rect">
            <a:avLst/>
          </a:prstGeom>
          <a:noFill/>
        </p:spPr>
        <p:txBody>
          <a:bodyPr wrap="square">
            <a:spAutoFit/>
          </a:bodyPr>
          <a:lstStyle/>
          <a:p>
            <a:r>
              <a:rPr lang="en-US" sz="2800" dirty="0">
                <a:latin typeface="Lub Dub Medium" panose="020B0603030403020204" pitchFamily="34" charset="0"/>
              </a:rPr>
              <a:t>Follow-Up Care for Acute PE </a:t>
            </a:r>
          </a:p>
        </p:txBody>
      </p:sp>
      <p:graphicFrame>
        <p:nvGraphicFramePr>
          <p:cNvPr id="3" name="Table 2">
            <a:extLst>
              <a:ext uri="{FF2B5EF4-FFF2-40B4-BE49-F238E27FC236}">
                <a16:creationId xmlns:a16="http://schemas.microsoft.com/office/drawing/2014/main" id="{E0D54BE1-CE99-DFB7-295C-A31EEB980508}"/>
              </a:ext>
            </a:extLst>
          </p:cNvPr>
          <p:cNvGraphicFramePr>
            <a:graphicFrameLocks noGrp="1"/>
          </p:cNvGraphicFramePr>
          <p:nvPr>
            <p:extLst>
              <p:ext uri="{D42A27DB-BD31-4B8C-83A1-F6EECF244321}">
                <p14:modId xmlns:p14="http://schemas.microsoft.com/office/powerpoint/2010/main" val="3877355617"/>
              </p:ext>
            </p:extLst>
          </p:nvPr>
        </p:nvGraphicFramePr>
        <p:xfrm>
          <a:off x="2857500" y="1633210"/>
          <a:ext cx="8915400" cy="5502952"/>
        </p:xfrm>
        <a:graphic>
          <a:graphicData uri="http://schemas.openxmlformats.org/drawingml/2006/table">
            <a:tbl>
              <a:tblPr firstRow="1" firstCol="1" bandRow="1"/>
              <a:tblGrid>
                <a:gridCol w="1333500">
                  <a:extLst>
                    <a:ext uri="{9D8B030D-6E8A-4147-A177-3AD203B41FA5}">
                      <a16:colId xmlns:a16="http://schemas.microsoft.com/office/drawing/2014/main" val="298461897"/>
                    </a:ext>
                  </a:extLst>
                </a:gridCol>
                <a:gridCol w="1268150">
                  <a:extLst>
                    <a:ext uri="{9D8B030D-6E8A-4147-A177-3AD203B41FA5}">
                      <a16:colId xmlns:a16="http://schemas.microsoft.com/office/drawing/2014/main" val="396408367"/>
                    </a:ext>
                  </a:extLst>
                </a:gridCol>
                <a:gridCol w="6313750">
                  <a:extLst>
                    <a:ext uri="{9D8B030D-6E8A-4147-A177-3AD203B41FA5}">
                      <a16:colId xmlns:a16="http://schemas.microsoft.com/office/drawing/2014/main" val="569617769"/>
                    </a:ext>
                  </a:extLst>
                </a:gridCol>
              </a:tblGrid>
              <a:tr h="1169439">
                <a:tc>
                  <a:txBody>
                    <a:bodyPr/>
                    <a:lstStyle/>
                    <a:p>
                      <a:pPr marL="0" marR="0">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9277" marR="59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algn="ctr">
                        <a:lnSpc>
                          <a:spcPct val="150000"/>
                        </a:lnSpc>
                        <a:spcAft>
                          <a:spcPts val="800"/>
                        </a:spcAft>
                        <a:buNone/>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Recommendations for Follow-Up Care Post-Acute PE</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0" marR="0" algn="ctr">
                        <a:lnSpc>
                          <a:spcPct val="150000"/>
                        </a:lnSpc>
                        <a:spcAft>
                          <a:spcPts val="800"/>
                        </a:spcAft>
                        <a:buNone/>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Referenced studies that support recommendations are summarized in the Evidence Table.</a:t>
                      </a:r>
                    </a:p>
                  </a:txBody>
                  <a:tcPr marL="59277" marR="59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70160648"/>
                  </a:ext>
                </a:extLst>
              </a:tr>
              <a:tr h="422669">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COR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9277" marR="59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LOE</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9277" marR="59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Recommendations</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9277" marR="59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93063307"/>
                  </a:ext>
                </a:extLst>
              </a:tr>
              <a:tr h="1338476">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9277" marR="59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C-LD</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9277" marR="59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Font typeface="+mj-lt"/>
                        <a:buAutoNum type="arabicPeriod"/>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In patients with acute PE, it is beneficial to have clinical follow-up within the first week of discharge to provide</a:t>
                      </a:r>
                      <a:r>
                        <a:rPr lang="en-US" sz="1800" b="1" dirty="0">
                          <a:effectLst/>
                          <a:latin typeface="Times New Roman" panose="02020603050405020304" pitchFamily="18" charset="0"/>
                          <a:ea typeface="FrutigerLTStd-Light"/>
                          <a:cs typeface="Arial" panose="020B0604020202020204" pitchFamily="34" charset="0"/>
                        </a:rPr>
                        <a:t> patient education, address barriers to anticoagulation therapy, ensure adherence to prescribed medications, and detect bleeding complications.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9277" marR="59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88061685"/>
                  </a:ext>
                </a:extLst>
              </a:tr>
              <a:tr h="1189757">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9277" marR="59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C-EO</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9277" marR="59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Font typeface="+mj-lt"/>
                        <a:buAutoNum type="arabicPeriod" startAt="2"/>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Patients with acute PE should have a clinical visit at or before 3 months after diagnosis to discuss duration of anticoagulation, review the need for further testing, and assess for persistent PE-related symptoms.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9277" marR="59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35567470"/>
                  </a:ext>
                </a:extLst>
              </a:tr>
              <a:tr h="1189757">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9277" marR="59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C-LD</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9277" marR="59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Font typeface="+mj-lt"/>
                        <a:buAutoNum type="arabicPeriod" startAt="3"/>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Patients who have had acute PE should be asked about PE-related symptoms and functional limitations at every visit for at least 1 year to screen for CTEPD or other causes of dyspnea and functional limitation.</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9277" marR="59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0573695"/>
                  </a:ext>
                </a:extLst>
              </a:tr>
            </a:tbl>
          </a:graphicData>
        </a:graphic>
      </p:graphicFrame>
    </p:spTree>
    <p:extLst>
      <p:ext uri="{BB962C8B-B14F-4D97-AF65-F5344CB8AC3E}">
        <p14:creationId xmlns:p14="http://schemas.microsoft.com/office/powerpoint/2010/main" val="18358258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BFC50F4-C8FF-2A82-8117-163ACBCBAE12}"/>
              </a:ext>
            </a:extLst>
          </p:cNvPr>
          <p:cNvSpPr txBox="1"/>
          <p:nvPr/>
        </p:nvSpPr>
        <p:spPr>
          <a:xfrm>
            <a:off x="4108384" y="605879"/>
            <a:ext cx="6413632" cy="523220"/>
          </a:xfrm>
          <a:prstGeom prst="rect">
            <a:avLst/>
          </a:prstGeom>
          <a:noFill/>
        </p:spPr>
        <p:txBody>
          <a:bodyPr wrap="square">
            <a:spAutoFit/>
          </a:bodyPr>
          <a:lstStyle/>
          <a:p>
            <a:r>
              <a:rPr lang="en-US" sz="2800" dirty="0">
                <a:latin typeface="Lub Dub Medium" panose="020B0603030403020204" pitchFamily="34" charset="0"/>
              </a:rPr>
              <a:t>Follow-Up Care for Acute PE (</a:t>
            </a:r>
            <a:r>
              <a:rPr lang="en-US" sz="2800" dirty="0" err="1">
                <a:latin typeface="Lub Dub Medium" panose="020B0603030403020204" pitchFamily="34" charset="0"/>
              </a:rPr>
              <a:t>con’t</a:t>
            </a:r>
            <a:r>
              <a:rPr lang="en-US" sz="2800" dirty="0">
                <a:latin typeface="Lub Dub Medium" panose="020B0603030403020204" pitchFamily="34" charset="0"/>
              </a:rPr>
              <a:t>.) </a:t>
            </a:r>
          </a:p>
        </p:txBody>
      </p:sp>
      <p:graphicFrame>
        <p:nvGraphicFramePr>
          <p:cNvPr id="3" name="Table 2">
            <a:extLst>
              <a:ext uri="{FF2B5EF4-FFF2-40B4-BE49-F238E27FC236}">
                <a16:creationId xmlns:a16="http://schemas.microsoft.com/office/drawing/2014/main" id="{5DB0B256-6011-73BB-1D65-CA050E110D44}"/>
              </a:ext>
            </a:extLst>
          </p:cNvPr>
          <p:cNvGraphicFramePr>
            <a:graphicFrameLocks noGrp="1"/>
          </p:cNvGraphicFramePr>
          <p:nvPr>
            <p:extLst>
              <p:ext uri="{D42A27DB-BD31-4B8C-83A1-F6EECF244321}">
                <p14:modId xmlns:p14="http://schemas.microsoft.com/office/powerpoint/2010/main" val="3190454674"/>
              </p:ext>
            </p:extLst>
          </p:nvPr>
        </p:nvGraphicFramePr>
        <p:xfrm>
          <a:off x="2892392" y="1447800"/>
          <a:ext cx="8845616" cy="4663440"/>
        </p:xfrm>
        <a:graphic>
          <a:graphicData uri="http://schemas.openxmlformats.org/drawingml/2006/table">
            <a:tbl>
              <a:tblPr firstRow="1" firstCol="1" bandRow="1"/>
              <a:tblGrid>
                <a:gridCol w="1298608">
                  <a:extLst>
                    <a:ext uri="{9D8B030D-6E8A-4147-A177-3AD203B41FA5}">
                      <a16:colId xmlns:a16="http://schemas.microsoft.com/office/drawing/2014/main" val="1308656469"/>
                    </a:ext>
                  </a:extLst>
                </a:gridCol>
                <a:gridCol w="1282679">
                  <a:extLst>
                    <a:ext uri="{9D8B030D-6E8A-4147-A177-3AD203B41FA5}">
                      <a16:colId xmlns:a16="http://schemas.microsoft.com/office/drawing/2014/main" val="3508668355"/>
                    </a:ext>
                  </a:extLst>
                </a:gridCol>
                <a:gridCol w="6264329">
                  <a:extLst>
                    <a:ext uri="{9D8B030D-6E8A-4147-A177-3AD203B41FA5}">
                      <a16:colId xmlns:a16="http://schemas.microsoft.com/office/drawing/2014/main" val="19739985"/>
                    </a:ext>
                  </a:extLst>
                </a:gridCol>
              </a:tblGrid>
              <a:tr h="1479931">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9730" marR="597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9730" marR="597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startAt="4"/>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In patients with a history of acute PE who remain on anticoagulation into the extended phase (beyond 3-6 months from diagnosis), periodic reassessment of the risk and benefits of continued anticoagulation is recommended to ensure the safety and efficacy of continuing anticoagulation.</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9730" marR="59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24262499"/>
                  </a:ext>
                </a:extLst>
              </a:tr>
              <a:tr h="807235">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9730" marR="597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9730" marR="597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startAt="5"/>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In patients with acute PE, the use of general or disease-specific questionnaires is reasonable to screen for anxiety and depression at follow-up visits.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9730" marR="59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66690625"/>
                  </a:ext>
                </a:extLst>
              </a:tr>
              <a:tr h="692980">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2a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9730" marR="597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9730" marR="597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startAt="6"/>
                      </a:pPr>
                      <a:r>
                        <a:rPr lang="en-US" sz="1800" b="1" dirty="0">
                          <a:effectLst/>
                          <a:latin typeface="Times New Roman" panose="02020603050405020304" pitchFamily="18" charset="0"/>
                          <a:ea typeface="Calibri" panose="020F0502020204030204" pitchFamily="34" charset="0"/>
                          <a:cs typeface="Arial" panose="020B0604020202020204" pitchFamily="34" charset="0"/>
                        </a:rPr>
                        <a:t>In select complex patients</a:t>
                      </a:r>
                      <a:r>
                        <a:rPr lang="en-US" sz="1800" b="1" baseline="30000" dirty="0">
                          <a:effectLst/>
                          <a:latin typeface="Times New Roman" panose="02020603050405020304" pitchFamily="18" charset="0"/>
                          <a:ea typeface="Calibri" panose="020F0502020204030204" pitchFamily="34" charset="0"/>
                          <a:cs typeface="Arial" panose="020B0604020202020204" pitchFamily="34" charset="0"/>
                        </a:rPr>
                        <a:t>+</a:t>
                      </a:r>
                      <a:r>
                        <a:rPr lang="en-US" sz="1800" b="1" dirty="0">
                          <a:effectLst/>
                          <a:latin typeface="Times New Roman" panose="02020603050405020304" pitchFamily="18" charset="0"/>
                          <a:ea typeface="Calibri" panose="020F0502020204030204" pitchFamily="34" charset="0"/>
                          <a:cs typeface="Arial" panose="020B0604020202020204" pitchFamily="34" charset="0"/>
                        </a:rPr>
                        <a:t> with acute PE, it is reasonable to have follow-up care occur in a specialized PE clinic</a:t>
                      </a:r>
                      <a:r>
                        <a:rPr lang="en-US" sz="1800" baseline="30000" dirty="0">
                          <a:effectLst/>
                          <a:latin typeface="Times New Roman" panose="02020603050405020304" pitchFamily="18" charset="0"/>
                          <a:ea typeface="Times New Roman" panose="02020603050405020304" pitchFamily="18" charset="0"/>
                          <a:cs typeface="Arial" panose="020B0604020202020204" pitchFamily="34" charset="0"/>
                        </a:rPr>
                        <a:t>†</a:t>
                      </a:r>
                      <a:r>
                        <a:rPr lang="en-US" sz="1800" b="1" dirty="0">
                          <a:effectLst/>
                          <a:latin typeface="Times New Roman" panose="02020603050405020304" pitchFamily="18" charset="0"/>
                          <a:ea typeface="Calibri" panose="020F0502020204030204" pitchFamily="34" charset="0"/>
                          <a:cs typeface="Arial" panose="020B0604020202020204" pitchFamily="34" charset="0"/>
                        </a:rPr>
                        <a:t>, if available, to optimize care.</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9730" marR="59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74381715"/>
                  </a:ext>
                </a:extLst>
              </a:tr>
              <a:tr h="1210853">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2b</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9730" marR="597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9730" marR="597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startAt="7"/>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In patients who remain symptomatic 3 to 6 months after acute PE, it may be reasonable to obtain a performance test (SMWT, ISWT, ESWT*) to quantify physical limitations and identify which patients require more extensive evaluation.</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9730" marR="59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324904"/>
                  </a:ext>
                </a:extLst>
              </a:tr>
            </a:tbl>
          </a:graphicData>
        </a:graphic>
      </p:graphicFrame>
      <p:sp>
        <p:nvSpPr>
          <p:cNvPr id="5" name="TextBox 4">
            <a:extLst>
              <a:ext uri="{FF2B5EF4-FFF2-40B4-BE49-F238E27FC236}">
                <a16:creationId xmlns:a16="http://schemas.microsoft.com/office/drawing/2014/main" id="{5042805A-5511-E532-A1EC-ACB64B55CE0D}"/>
              </a:ext>
            </a:extLst>
          </p:cNvPr>
          <p:cNvSpPr txBox="1"/>
          <p:nvPr/>
        </p:nvSpPr>
        <p:spPr>
          <a:xfrm>
            <a:off x="2892392" y="6248400"/>
            <a:ext cx="8845616" cy="1200329"/>
          </a:xfrm>
          <a:prstGeom prst="rect">
            <a:avLst/>
          </a:prstGeom>
          <a:noFill/>
        </p:spPr>
        <p:txBody>
          <a:bodyPr wrap="square">
            <a:spAutoFit/>
          </a:bodyPr>
          <a:lstStyle/>
          <a:p>
            <a:r>
              <a:rPr lang="en-US" sz="1200" dirty="0">
                <a:latin typeface="Lub Dub Medium" panose="020B0603030403020204" pitchFamily="34" charset="0"/>
              </a:rPr>
              <a:t>*SMWT, Six-minute walk test; ISWT, incremental shuttle walking test; ESWT, endurance shuttle walking test.</a:t>
            </a:r>
          </a:p>
          <a:p>
            <a:r>
              <a:rPr lang="en-US" sz="1200" dirty="0">
                <a:latin typeface="Lub Dub Medium" panose="020B0603030403020204" pitchFamily="34" charset="0"/>
              </a:rPr>
              <a:t> </a:t>
            </a:r>
          </a:p>
          <a:p>
            <a:r>
              <a:rPr lang="en-US" sz="1200" dirty="0">
                <a:latin typeface="Lub Dub Medium" panose="020B0603030403020204" pitchFamily="34" charset="0"/>
              </a:rPr>
              <a:t>+Complex patients likely to benefit from specialized care are referenced in Table 8.</a:t>
            </a:r>
          </a:p>
          <a:p>
            <a:endParaRPr lang="en-US" sz="1200" dirty="0">
              <a:latin typeface="Lub Dub Medium" panose="020B0603030403020204" pitchFamily="34" charset="0"/>
            </a:endParaRPr>
          </a:p>
          <a:p>
            <a:r>
              <a:rPr lang="en-US" sz="1200" dirty="0">
                <a:latin typeface="Lub Dub Medium" panose="020B0603030403020204" pitchFamily="34" charset="0"/>
              </a:rPr>
              <a:t>†Specialty clinics are defined as those with expertise in PE management, such as pulmonology/critical care, hematology, cardiology, vascular medicine or, if available, a multidisciplinary PERT clinic.</a:t>
            </a:r>
          </a:p>
        </p:txBody>
      </p:sp>
    </p:spTree>
    <p:extLst>
      <p:ext uri="{BB962C8B-B14F-4D97-AF65-F5344CB8AC3E}">
        <p14:creationId xmlns:p14="http://schemas.microsoft.com/office/powerpoint/2010/main" val="223012743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76</a:t>
            </a:fld>
            <a:endParaRPr lang="en-US" dirty="0"/>
          </a:p>
        </p:txBody>
      </p:sp>
      <p:sp>
        <p:nvSpPr>
          <p:cNvPr id="2" name="TextBox 1">
            <a:extLst>
              <a:ext uri="{FF2B5EF4-FFF2-40B4-BE49-F238E27FC236}">
                <a16:creationId xmlns:a16="http://schemas.microsoft.com/office/drawing/2014/main" id="{19F73371-FA20-BED6-CC43-977C713EF4A0}"/>
              </a:ext>
            </a:extLst>
          </p:cNvPr>
          <p:cNvSpPr txBox="1"/>
          <p:nvPr/>
        </p:nvSpPr>
        <p:spPr>
          <a:xfrm>
            <a:off x="4108384" y="990600"/>
            <a:ext cx="6413632" cy="523220"/>
          </a:xfrm>
          <a:prstGeom prst="rect">
            <a:avLst/>
          </a:prstGeom>
          <a:noFill/>
        </p:spPr>
        <p:txBody>
          <a:bodyPr wrap="square">
            <a:spAutoFit/>
          </a:bodyPr>
          <a:lstStyle/>
          <a:p>
            <a:r>
              <a:rPr lang="en-US" sz="2800" dirty="0">
                <a:latin typeface="Lub Dub Medium" panose="020B0603030403020204" pitchFamily="34" charset="0"/>
              </a:rPr>
              <a:t>Follow-Up Care for Acute PE (</a:t>
            </a:r>
            <a:r>
              <a:rPr lang="en-US" sz="2800" dirty="0" err="1">
                <a:latin typeface="Lub Dub Medium" panose="020B0603030403020204" pitchFamily="34" charset="0"/>
              </a:rPr>
              <a:t>con’t</a:t>
            </a:r>
            <a:r>
              <a:rPr lang="en-US" sz="2800" dirty="0">
                <a:latin typeface="Lub Dub Medium" panose="020B0603030403020204" pitchFamily="34" charset="0"/>
              </a:rPr>
              <a:t>.) </a:t>
            </a:r>
          </a:p>
        </p:txBody>
      </p:sp>
      <p:graphicFrame>
        <p:nvGraphicFramePr>
          <p:cNvPr id="3" name="Table 2">
            <a:extLst>
              <a:ext uri="{FF2B5EF4-FFF2-40B4-BE49-F238E27FC236}">
                <a16:creationId xmlns:a16="http://schemas.microsoft.com/office/drawing/2014/main" id="{4B97476F-E4E0-232C-614D-B2DA20617168}"/>
              </a:ext>
            </a:extLst>
          </p:cNvPr>
          <p:cNvGraphicFramePr>
            <a:graphicFrameLocks noGrp="1"/>
          </p:cNvGraphicFramePr>
          <p:nvPr>
            <p:extLst>
              <p:ext uri="{D42A27DB-BD31-4B8C-83A1-F6EECF244321}">
                <p14:modId xmlns:p14="http://schemas.microsoft.com/office/powerpoint/2010/main" val="2054258938"/>
              </p:ext>
            </p:extLst>
          </p:nvPr>
        </p:nvGraphicFramePr>
        <p:xfrm>
          <a:off x="3181349" y="1775580"/>
          <a:ext cx="8267701" cy="4678440"/>
        </p:xfrm>
        <a:graphic>
          <a:graphicData uri="http://schemas.openxmlformats.org/drawingml/2006/table">
            <a:tbl>
              <a:tblPr firstRow="1" firstCol="1" bandRow="1"/>
              <a:tblGrid>
                <a:gridCol w="1271954">
                  <a:extLst>
                    <a:ext uri="{9D8B030D-6E8A-4147-A177-3AD203B41FA5}">
                      <a16:colId xmlns:a16="http://schemas.microsoft.com/office/drawing/2014/main" val="3385294517"/>
                    </a:ext>
                  </a:extLst>
                </a:gridCol>
                <a:gridCol w="1271954">
                  <a:extLst>
                    <a:ext uri="{9D8B030D-6E8A-4147-A177-3AD203B41FA5}">
                      <a16:colId xmlns:a16="http://schemas.microsoft.com/office/drawing/2014/main" val="2861183413"/>
                    </a:ext>
                  </a:extLst>
                </a:gridCol>
                <a:gridCol w="5723793">
                  <a:extLst>
                    <a:ext uri="{9D8B030D-6E8A-4147-A177-3AD203B41FA5}">
                      <a16:colId xmlns:a16="http://schemas.microsoft.com/office/drawing/2014/main" val="1324298206"/>
                    </a:ext>
                  </a:extLst>
                </a:gridCol>
              </a:tblGrid>
              <a:tr h="697933">
                <a:tc gridSpan="3">
                  <a:txBody>
                    <a:bodyPr/>
                    <a:lstStyle/>
                    <a:p>
                      <a:pPr marL="0" marR="0" algn="ctr">
                        <a:lnSpc>
                          <a:spcPct val="150000"/>
                        </a:lnSpc>
                        <a:spcAft>
                          <a:spcPts val="800"/>
                        </a:spcAft>
                        <a:buNone/>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Cancer Screening and Thrombophilia Testing in the Absence of PE Risk Factors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5581674"/>
                  </a:ext>
                </a:extLst>
              </a:tr>
              <a:tr h="1237307">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D93"/>
                    </a:solidFill>
                  </a:tcPr>
                </a:tc>
                <a:tc>
                  <a:txBody>
                    <a:bodyPr/>
                    <a:lstStyle/>
                    <a:p>
                      <a:pPr marL="342900" marR="0" lvl="0" indent="-342900">
                        <a:lnSpc>
                          <a:spcPct val="100000"/>
                        </a:lnSpc>
                        <a:spcAft>
                          <a:spcPts val="800"/>
                        </a:spcAft>
                        <a:buFont typeface="+mj-lt"/>
                        <a:buAutoNum type="arabicPeriod" startAt="8"/>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In patients with acute PE without associated identifiable risk factors, a thorough history, physical examination, and age-appropriate cancer screening should be obtained to diagnose undetected cancer.</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71731038"/>
                  </a:ext>
                </a:extLst>
              </a:tr>
              <a:tr h="1792392">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2b</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C-LD</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Font typeface="+mj-lt"/>
                        <a:buAutoNum type="arabicPeriod" startAt="9"/>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In patients without a major reversible risk factor for acute PE who have a family history of thrombosis or are &lt;55 years of age, it might be reasonable to perform testing for genetic and acquired thrombophilia if the thrombophilia tests results are anticipated to change management or better inform family risk discussions.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14235606"/>
                  </a:ext>
                </a:extLst>
              </a:tr>
              <a:tr h="768168">
                <a:tc>
                  <a:txBody>
                    <a:bodyPr/>
                    <a:lstStyle/>
                    <a:p>
                      <a:pPr marL="0" marR="0" algn="ctr">
                        <a:lnSpc>
                          <a:spcPct val="100000"/>
                        </a:lnSpc>
                        <a:spcAft>
                          <a:spcPts val="800"/>
                        </a:spcAft>
                        <a:buNone/>
                      </a:pPr>
                      <a:r>
                        <a:rPr lang="en-US" sz="18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 No Benefit</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7F7F"/>
                    </a:solidFill>
                  </a:tcPr>
                </a:tc>
                <a:tc>
                  <a:txBody>
                    <a:bodyPr/>
                    <a:lstStyle/>
                    <a:p>
                      <a:pPr marL="0" marR="0" algn="ctr">
                        <a:lnSpc>
                          <a:spcPct val="200000"/>
                        </a:lnSpc>
                        <a:spcAft>
                          <a:spcPts val="800"/>
                        </a:spcAft>
                        <a:buNone/>
                      </a:pPr>
                      <a:r>
                        <a:rPr lang="en-US" sz="18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A</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D93"/>
                    </a:solidFill>
                  </a:tcPr>
                </a:tc>
                <a:tc>
                  <a:txBody>
                    <a:bodyPr/>
                    <a:lstStyle/>
                    <a:p>
                      <a:pPr marL="342900" marR="0" lvl="0" indent="-342900">
                        <a:lnSpc>
                          <a:spcPct val="100000"/>
                        </a:lnSpc>
                        <a:spcAft>
                          <a:spcPts val="800"/>
                        </a:spcAft>
                        <a:buFont typeface="+mj-lt"/>
                        <a:buAutoNum type="arabicPeriod" startAt="10"/>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In patients with acute PE, routine imaging with CT or positron emission tomography-CT is not recommended to diagnose undetected cancer.</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54187171"/>
                  </a:ext>
                </a:extLst>
              </a:tr>
            </a:tbl>
          </a:graphicData>
        </a:graphic>
      </p:graphicFrame>
    </p:spTree>
    <p:extLst>
      <p:ext uri="{BB962C8B-B14F-4D97-AF65-F5344CB8AC3E}">
        <p14:creationId xmlns:p14="http://schemas.microsoft.com/office/powerpoint/2010/main" val="188329677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8A38F9-0DEB-99E8-D6DF-779D2B7C836F}"/>
              </a:ext>
            </a:extLst>
          </p:cNvPr>
          <p:cNvSpPr txBox="1"/>
          <p:nvPr/>
        </p:nvSpPr>
        <p:spPr>
          <a:xfrm>
            <a:off x="4108384" y="685800"/>
            <a:ext cx="6413632" cy="523220"/>
          </a:xfrm>
          <a:prstGeom prst="rect">
            <a:avLst/>
          </a:prstGeom>
          <a:noFill/>
        </p:spPr>
        <p:txBody>
          <a:bodyPr wrap="square">
            <a:spAutoFit/>
          </a:bodyPr>
          <a:lstStyle/>
          <a:p>
            <a:r>
              <a:rPr lang="en-US" sz="2800" dirty="0">
                <a:latin typeface="Lub Dub Medium" panose="020B0603030403020204" pitchFamily="34" charset="0"/>
              </a:rPr>
              <a:t>Follow-Up Care for Acute PE (</a:t>
            </a:r>
            <a:r>
              <a:rPr lang="en-US" sz="2800" dirty="0" err="1">
                <a:latin typeface="Lub Dub Medium" panose="020B0603030403020204" pitchFamily="34" charset="0"/>
              </a:rPr>
              <a:t>con’t</a:t>
            </a:r>
            <a:r>
              <a:rPr lang="en-US" sz="2800" dirty="0">
                <a:latin typeface="Lub Dub Medium" panose="020B0603030403020204" pitchFamily="34" charset="0"/>
              </a:rPr>
              <a:t>.) </a:t>
            </a:r>
          </a:p>
        </p:txBody>
      </p:sp>
      <p:graphicFrame>
        <p:nvGraphicFramePr>
          <p:cNvPr id="3" name="Table 2">
            <a:extLst>
              <a:ext uri="{FF2B5EF4-FFF2-40B4-BE49-F238E27FC236}">
                <a16:creationId xmlns:a16="http://schemas.microsoft.com/office/drawing/2014/main" id="{CC34B2CA-D286-EF1A-71AB-EBBC9E651D6D}"/>
              </a:ext>
            </a:extLst>
          </p:cNvPr>
          <p:cNvGraphicFramePr>
            <a:graphicFrameLocks noGrp="1"/>
          </p:cNvGraphicFramePr>
          <p:nvPr>
            <p:extLst>
              <p:ext uri="{D42A27DB-BD31-4B8C-83A1-F6EECF244321}">
                <p14:modId xmlns:p14="http://schemas.microsoft.com/office/powerpoint/2010/main" val="231429462"/>
              </p:ext>
            </p:extLst>
          </p:nvPr>
        </p:nvGraphicFramePr>
        <p:xfrm>
          <a:off x="2743200" y="1513820"/>
          <a:ext cx="9144000" cy="5716515"/>
        </p:xfrm>
        <a:graphic>
          <a:graphicData uri="http://schemas.openxmlformats.org/drawingml/2006/table">
            <a:tbl>
              <a:tblPr firstRow="1" firstCol="1" bandRow="1"/>
              <a:tblGrid>
                <a:gridCol w="1371600">
                  <a:extLst>
                    <a:ext uri="{9D8B030D-6E8A-4147-A177-3AD203B41FA5}">
                      <a16:colId xmlns:a16="http://schemas.microsoft.com/office/drawing/2014/main" val="2479133703"/>
                    </a:ext>
                  </a:extLst>
                </a:gridCol>
                <a:gridCol w="1296759">
                  <a:extLst>
                    <a:ext uri="{9D8B030D-6E8A-4147-A177-3AD203B41FA5}">
                      <a16:colId xmlns:a16="http://schemas.microsoft.com/office/drawing/2014/main" val="1822889148"/>
                    </a:ext>
                  </a:extLst>
                </a:gridCol>
                <a:gridCol w="6475641">
                  <a:extLst>
                    <a:ext uri="{9D8B030D-6E8A-4147-A177-3AD203B41FA5}">
                      <a16:colId xmlns:a16="http://schemas.microsoft.com/office/drawing/2014/main" val="3321495764"/>
                    </a:ext>
                  </a:extLst>
                </a:gridCol>
              </a:tblGrid>
              <a:tr h="340403">
                <a:tc gridSpan="3">
                  <a:txBody>
                    <a:bodyPr/>
                    <a:lstStyle/>
                    <a:p>
                      <a:pPr marL="228600" marR="0" algn="ctr">
                        <a:lnSpc>
                          <a:spcPct val="150000"/>
                        </a:lnSpc>
                        <a:spcAft>
                          <a:spcPts val="800"/>
                        </a:spcAft>
                        <a:buNone/>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Contraception, Pregnancy, and Hormonal Therapy</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8074" marR="48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57753074"/>
                  </a:ext>
                </a:extLst>
              </a:tr>
              <a:tr h="773427">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8074" marR="48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C-EO</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8074" marR="48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Font typeface="+mj-lt"/>
                        <a:buAutoNum type="arabicPeriod" startAt="11"/>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Patients of childbearing potential with acute PE should be counseled about contraception and anticoagulation options in the event that they become pregnant. </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8074" marR="48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49432254"/>
                  </a:ext>
                </a:extLst>
              </a:tr>
              <a:tr h="1031235">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8074" marR="48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C-EO</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8074" marR="48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Font typeface="+mj-lt"/>
                        <a:buAutoNum type="arabicPeriod" startAt="12"/>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In patients who have experienced a PE and become pregnant, management by a team specializing in thrombotic complications can be useful to minimize pregnancy-related complications. </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8074" marR="48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94559893"/>
                  </a:ext>
                </a:extLst>
              </a:tr>
              <a:tr h="2062471">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8074" marR="48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C-LD</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8074" marR="48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Font typeface="+mj-lt"/>
                        <a:buAutoNum type="arabicPeriod" startAt="13"/>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For patients using anticoagulant therapy for the treatment or prevention of PE who have experienced or are at risk of abnormal uterine bleeding, it is reasonable to discuss medical management (</a:t>
                      </a:r>
                      <a:r>
                        <a:rPr lang="en-US" sz="1800" b="1" dirty="0" err="1">
                          <a:effectLst/>
                          <a:latin typeface="Times New Roman" panose="02020603050405020304" pitchFamily="18" charset="0"/>
                          <a:ea typeface="Times New Roman" panose="02020603050405020304" pitchFamily="18" charset="0"/>
                          <a:cs typeface="Arial" panose="020B0604020202020204" pitchFamily="34" charset="0"/>
                        </a:rPr>
                        <a:t>eg</a:t>
                      </a: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 hormonal therapies), alternate anticoagulant strategies, and gynecologic interventional strategies to mitigate abnormal uterine bleeding risk rather than considering anticoagulation cessation.</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8074" marR="48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60080140"/>
                  </a:ext>
                </a:extLst>
              </a:tr>
              <a:tr h="1289044">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2b</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8074" marR="48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C-LD</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8074" marR="480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Font typeface="+mj-lt"/>
                        <a:buAutoNum type="arabicPeriod" startAt="14"/>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In patients with acute PE who require or are being considered for estrogen-containing hormone therapy, continuation or initiation of hormonal therapy might be considered if there is a favorable risk-benefit ratio and the patient remains on anticoagulation.</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8074" marR="480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15369306"/>
                  </a:ext>
                </a:extLst>
              </a:tr>
            </a:tbl>
          </a:graphicData>
        </a:graphic>
      </p:graphicFrame>
    </p:spTree>
    <p:extLst>
      <p:ext uri="{BB962C8B-B14F-4D97-AF65-F5344CB8AC3E}">
        <p14:creationId xmlns:p14="http://schemas.microsoft.com/office/powerpoint/2010/main" val="325571605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78</a:t>
            </a:fld>
            <a:endParaRPr lang="en-US" dirty="0"/>
          </a:p>
        </p:txBody>
      </p:sp>
      <p:sp>
        <p:nvSpPr>
          <p:cNvPr id="2" name="TextBox 1">
            <a:extLst>
              <a:ext uri="{FF2B5EF4-FFF2-40B4-BE49-F238E27FC236}">
                <a16:creationId xmlns:a16="http://schemas.microsoft.com/office/drawing/2014/main" id="{4D3F731F-3057-1B02-BB7F-36475F56D0FE}"/>
              </a:ext>
            </a:extLst>
          </p:cNvPr>
          <p:cNvSpPr txBox="1"/>
          <p:nvPr/>
        </p:nvSpPr>
        <p:spPr>
          <a:xfrm>
            <a:off x="4108383" y="228600"/>
            <a:ext cx="6413632" cy="954107"/>
          </a:xfrm>
          <a:prstGeom prst="rect">
            <a:avLst/>
          </a:prstGeom>
          <a:noFill/>
        </p:spPr>
        <p:txBody>
          <a:bodyPr wrap="square">
            <a:spAutoFit/>
          </a:bodyPr>
          <a:lstStyle/>
          <a:p>
            <a:r>
              <a:rPr lang="en-US" sz="2800" dirty="0">
                <a:latin typeface="Lub Dub Medium" panose="020B0603030403020204" pitchFamily="34" charset="0"/>
              </a:rPr>
              <a:t>Table 8. Indications for Referral to a Specialized Clinic for Management</a:t>
            </a:r>
          </a:p>
        </p:txBody>
      </p:sp>
      <p:graphicFrame>
        <p:nvGraphicFramePr>
          <p:cNvPr id="3" name="Table 2">
            <a:extLst>
              <a:ext uri="{FF2B5EF4-FFF2-40B4-BE49-F238E27FC236}">
                <a16:creationId xmlns:a16="http://schemas.microsoft.com/office/drawing/2014/main" id="{58832052-67F5-885B-C53F-52B1D3EE09A2}"/>
              </a:ext>
            </a:extLst>
          </p:cNvPr>
          <p:cNvGraphicFramePr>
            <a:graphicFrameLocks noGrp="1"/>
          </p:cNvGraphicFramePr>
          <p:nvPr>
            <p:extLst>
              <p:ext uri="{D42A27DB-BD31-4B8C-83A1-F6EECF244321}">
                <p14:modId xmlns:p14="http://schemas.microsoft.com/office/powerpoint/2010/main" val="3243240193"/>
              </p:ext>
            </p:extLst>
          </p:nvPr>
        </p:nvGraphicFramePr>
        <p:xfrm>
          <a:off x="2646680" y="1320800"/>
          <a:ext cx="9337037" cy="5588000"/>
        </p:xfrm>
        <a:graphic>
          <a:graphicData uri="http://schemas.openxmlformats.org/drawingml/2006/table">
            <a:tbl>
              <a:tblPr firstRow="1" firstCol="1" bandRow="1"/>
              <a:tblGrid>
                <a:gridCol w="3586722">
                  <a:extLst>
                    <a:ext uri="{9D8B030D-6E8A-4147-A177-3AD203B41FA5}">
                      <a16:colId xmlns:a16="http://schemas.microsoft.com/office/drawing/2014/main" val="2624960118"/>
                    </a:ext>
                  </a:extLst>
                </a:gridCol>
                <a:gridCol w="5750315">
                  <a:extLst>
                    <a:ext uri="{9D8B030D-6E8A-4147-A177-3AD203B41FA5}">
                      <a16:colId xmlns:a16="http://schemas.microsoft.com/office/drawing/2014/main" val="2759435376"/>
                    </a:ext>
                  </a:extLst>
                </a:gridCol>
              </a:tblGrid>
              <a:tr h="527524">
                <a:tc>
                  <a:txBody>
                    <a:bodyPr/>
                    <a:lstStyle/>
                    <a:p>
                      <a:pPr marL="0" marR="0">
                        <a:lnSpc>
                          <a:spcPct val="100000"/>
                        </a:lnSpc>
                        <a:spcAft>
                          <a:spcPts val="800"/>
                        </a:spcAft>
                        <a:buNone/>
                      </a:pPr>
                      <a:r>
                        <a:rPr lang="en-US" sz="1800" b="1"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Indication</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p>
                      <a:pPr marL="0" marR="0">
                        <a:lnSpc>
                          <a:spcPct val="100000"/>
                        </a:lnSpc>
                        <a:spcAft>
                          <a:spcPts val="800"/>
                        </a:spcAft>
                        <a:buNone/>
                      </a:pPr>
                      <a:r>
                        <a:rPr lang="en-US" sz="1800" b="1" kern="100">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4311" marR="64311" marT="0" marB="0">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marL="0" marR="0">
                        <a:lnSpc>
                          <a:spcPct val="100000"/>
                        </a:lnSpc>
                        <a:spcAft>
                          <a:spcPts val="800"/>
                        </a:spcAft>
                        <a:buNone/>
                      </a:pPr>
                      <a:r>
                        <a:rPr lang="en-US" sz="1800" b="1" kern="1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Description </a:t>
                      </a:r>
                      <a:endParaRPr lang="en-US" sz="1800" kern="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4311" marR="64311" marT="0" marB="0">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extLst>
                  <a:ext uri="{0D108BD9-81ED-4DB2-BD59-A6C34878D82A}">
                    <a16:rowId xmlns:a16="http://schemas.microsoft.com/office/drawing/2014/main" val="1299426475"/>
                  </a:ext>
                </a:extLst>
              </a:tr>
              <a:tr h="890196">
                <a:tc>
                  <a:txBody>
                    <a:bodyPr/>
                    <a:lstStyle/>
                    <a:p>
                      <a:pPr marL="0" marR="0">
                        <a:lnSpc>
                          <a:spcPct val="1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Complex anticoagulation management</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4311" marR="643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Patients requiring frequent adjustments or monitoring of anticoagulation therapy, including labile INRs, or fluctuating renal function, anticoagulation failure, allergies, high-risk/active bleeding</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4311" marR="643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3105549865"/>
                  </a:ext>
                </a:extLst>
              </a:tr>
              <a:tr h="445098">
                <a:tc>
                  <a:txBody>
                    <a:bodyPr/>
                    <a:lstStyle/>
                    <a:p>
                      <a:pPr marL="0" marR="0">
                        <a:lnSpc>
                          <a:spcPct val="100000"/>
                        </a:lnSpc>
                        <a:spcAft>
                          <a:spcPts val="800"/>
                        </a:spcAft>
                        <a:buNone/>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VTE history or recurrent PE </a:t>
                      </a:r>
                    </a:p>
                  </a:txBody>
                  <a:tcPr marL="64311" marR="643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Patients with a history of recurrent VTE or those with an elevated risk of recurrence </a:t>
                      </a:r>
                    </a:p>
                  </a:txBody>
                  <a:tcPr marL="64311" marR="643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10805129"/>
                  </a:ext>
                </a:extLst>
              </a:tr>
              <a:tr h="667647">
                <a:tc>
                  <a:txBody>
                    <a:bodyPr/>
                    <a:lstStyle/>
                    <a:p>
                      <a:pPr marL="0" marR="0">
                        <a:lnSpc>
                          <a:spcPct val="1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Unresolved symptoms </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4311" marR="643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Patients with ongoing symptoms such as dyspnea or exercise intolerance, potentially indicating CTEPD, may require specialty care</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4311" marR="643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249540346"/>
                  </a:ext>
                </a:extLst>
              </a:tr>
              <a:tr h="719238">
                <a:tc>
                  <a:txBody>
                    <a:bodyPr/>
                    <a:lstStyle/>
                    <a:p>
                      <a:pPr marL="0" marR="0">
                        <a:lnSpc>
                          <a:spcPct val="100000"/>
                        </a:lnSpc>
                        <a:spcAft>
                          <a:spcPts val="800"/>
                        </a:spcAft>
                        <a:buNone/>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Pregnancy-related PE</a:t>
                      </a:r>
                    </a:p>
                  </a:txBody>
                  <a:tcPr marL="64311" marR="643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Pregnant or postpartum patients with PE may require specialized management due to the associated complexities of anticoagulation during pregnancy and the postpartum period </a:t>
                      </a:r>
                    </a:p>
                  </a:txBody>
                  <a:tcPr marL="64311" marR="643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6090149"/>
                  </a:ext>
                </a:extLst>
              </a:tr>
              <a:tr h="667647">
                <a:tc>
                  <a:txBody>
                    <a:bodyPr/>
                    <a:lstStyle/>
                    <a:p>
                      <a:pPr marL="0" marR="0">
                        <a:lnSpc>
                          <a:spcPct val="1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Complicated clinical presentation</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4311" marR="643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0000"/>
                        </a:lnSpc>
                        <a:spcAft>
                          <a:spcPts val="800"/>
                        </a:spcAft>
                        <a:buNone/>
                      </a:pPr>
                      <a:r>
                        <a:rPr lang="en-US" sz="1800" kern="1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Patients with a PE in the setting of complex medical conditions (cancer, severe chronic illnesses), which may complicate standard treatment </a:t>
                      </a:r>
                      <a:endParaRPr lang="en-US" sz="1800" kern="100">
                        <a:effectLst/>
                        <a:latin typeface="Times New Roman" panose="02020603050405020304" pitchFamily="18" charset="0"/>
                        <a:ea typeface="Times New Roman" panose="02020603050405020304" pitchFamily="18" charset="0"/>
                        <a:cs typeface="Arial" panose="020B0604020202020204" pitchFamily="34" charset="0"/>
                      </a:endParaRPr>
                    </a:p>
                  </a:txBody>
                  <a:tcPr marL="64311" marR="643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740116634"/>
                  </a:ext>
                </a:extLst>
              </a:tr>
              <a:tr h="445098">
                <a:tc>
                  <a:txBody>
                    <a:bodyPr/>
                    <a:lstStyle/>
                    <a:p>
                      <a:pPr marL="0" marR="0">
                        <a:lnSpc>
                          <a:spcPct val="100000"/>
                        </a:lnSpc>
                        <a:spcAft>
                          <a:spcPts val="800"/>
                        </a:spcAft>
                        <a:buNone/>
                      </a:pPr>
                      <a:r>
                        <a:rPr lang="en-US" sz="1800" kern="100">
                          <a:effectLst/>
                          <a:latin typeface="Times New Roman" panose="02020603050405020304" pitchFamily="18" charset="0"/>
                          <a:ea typeface="Times New Roman" panose="02020603050405020304" pitchFamily="18" charset="0"/>
                          <a:cs typeface="Arial" panose="020B0604020202020204" pitchFamily="34" charset="0"/>
                        </a:rPr>
                        <a:t>Expert second opinion </a:t>
                      </a:r>
                    </a:p>
                  </a:txBody>
                  <a:tcPr marL="64311" marR="643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kern="100" dirty="0">
                          <a:effectLst/>
                          <a:latin typeface="Times New Roman" panose="02020603050405020304" pitchFamily="18" charset="0"/>
                          <a:ea typeface="Times New Roman" panose="02020603050405020304" pitchFamily="18" charset="0"/>
                          <a:cs typeface="Arial" panose="020B0604020202020204" pitchFamily="34" charset="0"/>
                        </a:rPr>
                        <a:t>Patients or referring physicians seeking a second opinion on management of complex patient care</a:t>
                      </a:r>
                    </a:p>
                  </a:txBody>
                  <a:tcPr marL="64311" marR="643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52727065"/>
                  </a:ext>
                </a:extLst>
              </a:tr>
            </a:tbl>
          </a:graphicData>
        </a:graphic>
      </p:graphicFrame>
      <p:sp>
        <p:nvSpPr>
          <p:cNvPr id="6" name="TextBox 5">
            <a:extLst>
              <a:ext uri="{FF2B5EF4-FFF2-40B4-BE49-F238E27FC236}">
                <a16:creationId xmlns:a16="http://schemas.microsoft.com/office/drawing/2014/main" id="{B26BEA42-FAD7-264A-DC66-7ECDEBCB1627}"/>
              </a:ext>
            </a:extLst>
          </p:cNvPr>
          <p:cNvSpPr txBox="1"/>
          <p:nvPr/>
        </p:nvSpPr>
        <p:spPr>
          <a:xfrm>
            <a:off x="2646680" y="7034193"/>
            <a:ext cx="9337037" cy="461665"/>
          </a:xfrm>
          <a:prstGeom prst="rect">
            <a:avLst/>
          </a:prstGeom>
          <a:noFill/>
        </p:spPr>
        <p:txBody>
          <a:bodyPr wrap="square">
            <a:spAutoFit/>
          </a:bodyPr>
          <a:lstStyle/>
          <a:p>
            <a:r>
              <a:rPr lang="en-US" sz="1200" dirty="0">
                <a:latin typeface="Lub Dub Medium" panose="020B0603030403020204" pitchFamily="34" charset="0"/>
              </a:rPr>
              <a:t>CTEPD indicates chronic thromboembolic pulmonary disease; INR, international normalized ratio; PE, pulmonary embolism; and VTE, venous thromboembolism.</a:t>
            </a:r>
          </a:p>
        </p:txBody>
      </p:sp>
    </p:spTree>
    <p:extLst>
      <p:ext uri="{BB962C8B-B14F-4D97-AF65-F5344CB8AC3E}">
        <p14:creationId xmlns:p14="http://schemas.microsoft.com/office/powerpoint/2010/main" val="128689214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87DEF3-275C-0F59-BF2B-6BA90CF2CC82}"/>
              </a:ext>
            </a:extLst>
          </p:cNvPr>
          <p:cNvSpPr txBox="1"/>
          <p:nvPr/>
        </p:nvSpPr>
        <p:spPr>
          <a:xfrm>
            <a:off x="4873590" y="653552"/>
            <a:ext cx="4883216" cy="523220"/>
          </a:xfrm>
          <a:prstGeom prst="rect">
            <a:avLst/>
          </a:prstGeom>
          <a:noFill/>
        </p:spPr>
        <p:txBody>
          <a:bodyPr wrap="square">
            <a:spAutoFit/>
          </a:bodyPr>
          <a:lstStyle/>
          <a:p>
            <a:r>
              <a:rPr lang="en-US" sz="2800" dirty="0">
                <a:latin typeface="Lub Dub Medium" panose="020B0603030403020204" pitchFamily="34" charset="0"/>
              </a:rPr>
              <a:t>Patient Activity and Travel</a:t>
            </a:r>
          </a:p>
        </p:txBody>
      </p:sp>
      <p:graphicFrame>
        <p:nvGraphicFramePr>
          <p:cNvPr id="3" name="Table 2">
            <a:extLst>
              <a:ext uri="{FF2B5EF4-FFF2-40B4-BE49-F238E27FC236}">
                <a16:creationId xmlns:a16="http://schemas.microsoft.com/office/drawing/2014/main" id="{26A69D03-142B-1EF5-7B1E-FD94DED89D73}"/>
              </a:ext>
            </a:extLst>
          </p:cNvPr>
          <p:cNvGraphicFramePr>
            <a:graphicFrameLocks noGrp="1"/>
          </p:cNvGraphicFramePr>
          <p:nvPr>
            <p:extLst>
              <p:ext uri="{D42A27DB-BD31-4B8C-83A1-F6EECF244321}">
                <p14:modId xmlns:p14="http://schemas.microsoft.com/office/powerpoint/2010/main" val="709558386"/>
              </p:ext>
            </p:extLst>
          </p:nvPr>
        </p:nvGraphicFramePr>
        <p:xfrm>
          <a:off x="2977604" y="1447800"/>
          <a:ext cx="8675189" cy="5866638"/>
        </p:xfrm>
        <a:graphic>
          <a:graphicData uri="http://schemas.openxmlformats.org/drawingml/2006/table">
            <a:tbl>
              <a:tblPr firstRow="1" firstCol="1" bandRow="1"/>
              <a:tblGrid>
                <a:gridCol w="890074">
                  <a:extLst>
                    <a:ext uri="{9D8B030D-6E8A-4147-A177-3AD203B41FA5}">
                      <a16:colId xmlns:a16="http://schemas.microsoft.com/office/drawing/2014/main" val="194908542"/>
                    </a:ext>
                  </a:extLst>
                </a:gridCol>
                <a:gridCol w="898749">
                  <a:extLst>
                    <a:ext uri="{9D8B030D-6E8A-4147-A177-3AD203B41FA5}">
                      <a16:colId xmlns:a16="http://schemas.microsoft.com/office/drawing/2014/main" val="45029757"/>
                    </a:ext>
                  </a:extLst>
                </a:gridCol>
                <a:gridCol w="6886366">
                  <a:extLst>
                    <a:ext uri="{9D8B030D-6E8A-4147-A177-3AD203B41FA5}">
                      <a16:colId xmlns:a16="http://schemas.microsoft.com/office/drawing/2014/main" val="3383325670"/>
                    </a:ext>
                  </a:extLst>
                </a:gridCol>
              </a:tblGrid>
              <a:tr h="1169937">
                <a:tc>
                  <a:txBody>
                    <a:bodyPr/>
                    <a:lstStyle/>
                    <a:p>
                      <a:pPr marL="0" marR="0" algn="ctr">
                        <a:lnSpc>
                          <a:spcPct val="200000"/>
                        </a:lnSpc>
                        <a:spcAft>
                          <a:spcPts val="800"/>
                        </a:spcAft>
                        <a:buNone/>
                      </a:pPr>
                      <a:r>
                        <a:rPr lang="en-US" sz="1800" b="1">
                          <a:effectLst/>
                          <a:latin typeface="Times New Roman" panose="02020603050405020304" pitchFamily="18" charset="0"/>
                          <a:ea typeface="Calibri" panose="020F0502020204030204" pitchFamily="34" charset="0"/>
                          <a:cs typeface="Arial" panose="020B0604020202020204" pitchFamily="34" charset="0"/>
                        </a:rPr>
                        <a:t>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algn="ctr">
                        <a:lnSpc>
                          <a:spcPct val="150000"/>
                        </a:lnSpc>
                        <a:spcAft>
                          <a:spcPts val="800"/>
                        </a:spcAft>
                        <a:buNone/>
                      </a:pPr>
                      <a:r>
                        <a:rPr lang="en-US" sz="1800" b="1" dirty="0">
                          <a:effectLst/>
                          <a:latin typeface="Times New Roman" panose="02020603050405020304" pitchFamily="18" charset="0"/>
                          <a:ea typeface="Calibri" panose="020F0502020204030204" pitchFamily="34" charset="0"/>
                          <a:cs typeface="Arial" panose="020B0604020202020204" pitchFamily="34" charset="0"/>
                        </a:rPr>
                        <a:t>Recommendations for Patient Activity and Travel</a:t>
                      </a:r>
                      <a:r>
                        <a:rPr lang="en-US" sz="1800" dirty="0">
                          <a:effectLst/>
                          <a:latin typeface="Times New Roman" panose="02020603050405020304" pitchFamily="18" charset="0"/>
                          <a:ea typeface="Calibri" panose="020F0502020204030204" pitchFamily="34" charset="0"/>
                          <a:cs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0" marR="0" algn="ctr">
                        <a:lnSpc>
                          <a:spcPct val="150000"/>
                        </a:lnSpc>
                        <a:spcAft>
                          <a:spcPts val="80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Referenced studies that support recommendations are summarized in the Evidence Table.</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453989799"/>
                  </a:ext>
                </a:extLst>
              </a:tr>
              <a:tr h="422849">
                <a:tc>
                  <a:txBody>
                    <a:bodyPr/>
                    <a:lstStyle/>
                    <a:p>
                      <a:pPr marL="0" marR="0">
                        <a:lnSpc>
                          <a:spcPct val="115000"/>
                        </a:lnSpc>
                        <a:spcAft>
                          <a:spcPts val="800"/>
                        </a:spcAft>
                        <a:buNone/>
                      </a:pPr>
                      <a:r>
                        <a:rPr lang="en-US" sz="1800" b="1">
                          <a:effectLst/>
                          <a:latin typeface="Times New Roman" panose="02020603050405020304" pitchFamily="18" charset="0"/>
                          <a:ea typeface="Calibri" panose="020F0502020204030204" pitchFamily="34" charset="0"/>
                          <a:cs typeface="Arial" panose="020B0604020202020204" pitchFamily="34" charset="0"/>
                        </a:rPr>
                        <a:t>COR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1800" b="1">
                          <a:effectLst/>
                          <a:latin typeface="Times New Roman" panose="02020603050405020304" pitchFamily="18" charset="0"/>
                          <a:ea typeface="Calibri" panose="020F0502020204030204" pitchFamily="34" charset="0"/>
                          <a:cs typeface="Arial" panose="020B0604020202020204" pitchFamily="34" charset="0"/>
                        </a:rPr>
                        <a:t>LOE</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200000"/>
                        </a:lnSpc>
                        <a:spcAft>
                          <a:spcPts val="800"/>
                        </a:spcAft>
                        <a:buNone/>
                      </a:pPr>
                      <a:r>
                        <a:rPr lang="en-US" sz="1800" b="1">
                          <a:effectLst/>
                          <a:latin typeface="Times New Roman" panose="02020603050405020304" pitchFamily="18" charset="0"/>
                          <a:ea typeface="Calibri" panose="020F0502020204030204" pitchFamily="34" charset="0"/>
                          <a:cs typeface="Arial" panose="020B0604020202020204" pitchFamily="34" charset="0"/>
                        </a:rPr>
                        <a:t>Recommendations</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84000172"/>
                  </a:ext>
                </a:extLst>
              </a:tr>
              <a:tr h="748243">
                <a:tc>
                  <a:txBody>
                    <a:bodyPr/>
                    <a:lstStyle/>
                    <a:p>
                      <a:pPr marL="0" marR="0" algn="ctr">
                        <a:lnSpc>
                          <a:spcPct val="115000"/>
                        </a:lnSpc>
                        <a:spcAft>
                          <a:spcPts val="800"/>
                        </a:spcAft>
                        <a:buNone/>
                      </a:pPr>
                      <a:r>
                        <a:rPr lang="en-US" sz="18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2a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115000"/>
                        </a:lnSpc>
                        <a:spcAft>
                          <a:spcPts val="800"/>
                        </a:spcAft>
                        <a:buNone/>
                      </a:pPr>
                      <a:r>
                        <a:rPr lang="en-US" sz="1800" b="1">
                          <a:solidFill>
                            <a:srgbClr val="FFFFFF"/>
                          </a:solidFill>
                          <a:effectLst/>
                          <a:latin typeface="Times New Roman" panose="02020603050405020304" pitchFamily="18" charset="0"/>
                          <a:ea typeface="Calibri" panose="020F0502020204030204" pitchFamily="34" charset="0"/>
                          <a:cs typeface="Arial" panose="020B0604020202020204" pitchFamily="34" charset="0"/>
                        </a:rPr>
                        <a:t>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D93"/>
                    </a:solidFill>
                  </a:tcPr>
                </a:tc>
                <a:tc>
                  <a:txBody>
                    <a:bodyPr/>
                    <a:lstStyle/>
                    <a:p>
                      <a:pPr marL="342900" marR="0" lvl="0" indent="-342900">
                        <a:lnSpc>
                          <a:spcPct val="100000"/>
                        </a:lnSpc>
                        <a:spcAft>
                          <a:spcPts val="800"/>
                        </a:spcAft>
                        <a:buSzPct val="100000"/>
                        <a:buFont typeface="+mj-lt"/>
                        <a:buAutoNum type="arabicPeriod"/>
                      </a:pPr>
                      <a:r>
                        <a:rPr lang="en-US" sz="1800" b="1" dirty="0">
                          <a:effectLst/>
                          <a:latin typeface="Times New Roman" panose="02020603050405020304" pitchFamily="18" charset="0"/>
                          <a:ea typeface="Calibri" panose="020F0502020204030204" pitchFamily="34" charset="0"/>
                          <a:cs typeface="Arial" panose="020B0604020202020204" pitchFamily="34" charset="0"/>
                        </a:rPr>
                        <a:t>In patients recovering from acute PE, it is reasonable to encourage early ambulation rather than bed rest in order to reduce the risk of complications.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92625594"/>
                  </a:ext>
                </a:extLst>
              </a:tr>
              <a:tr h="748243">
                <a:tc>
                  <a:txBody>
                    <a:bodyPr/>
                    <a:lstStyle/>
                    <a:p>
                      <a:pPr marL="0" marR="0" algn="ctr">
                        <a:lnSpc>
                          <a:spcPct val="115000"/>
                        </a:lnSpc>
                        <a:spcAft>
                          <a:spcPts val="800"/>
                        </a:spcAft>
                        <a:buNone/>
                      </a:pPr>
                      <a:r>
                        <a:rPr lang="en-US" sz="18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2a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115000"/>
                        </a:lnSpc>
                        <a:spcAft>
                          <a:spcPts val="800"/>
                        </a:spcAft>
                        <a:buNone/>
                      </a:pPr>
                      <a:r>
                        <a:rPr lang="en-US" sz="18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B-R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SzPct val="100000"/>
                        <a:buFont typeface="+mj-lt"/>
                        <a:buAutoNum type="arabicPeriod" startAt="2"/>
                      </a:pPr>
                      <a:r>
                        <a:rPr lang="en-US" sz="1800" b="1" dirty="0">
                          <a:effectLst/>
                          <a:latin typeface="Times New Roman" panose="02020603050405020304" pitchFamily="18" charset="0"/>
                          <a:ea typeface="Calibri" panose="020F0502020204030204" pitchFamily="34" charset="0"/>
                          <a:cs typeface="Arial" panose="020B0604020202020204" pitchFamily="34" charset="0"/>
                        </a:rPr>
                        <a:t>In patients with a history of acute PE, use of compression stockings during long-haul (≥5 h) travel can be useful to lower the risk of DVT.</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9707336"/>
                  </a:ext>
                </a:extLst>
              </a:tr>
              <a:tr h="1247071">
                <a:tc>
                  <a:txBody>
                    <a:bodyPr/>
                    <a:lstStyle/>
                    <a:p>
                      <a:pPr marL="0" marR="0" algn="ctr">
                        <a:lnSpc>
                          <a:spcPct val="115000"/>
                        </a:lnSpc>
                        <a:spcAft>
                          <a:spcPts val="800"/>
                        </a:spcAft>
                        <a:buNone/>
                      </a:pPr>
                      <a:r>
                        <a:rPr lang="en-US" sz="18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2b</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0" marR="0" algn="ctr">
                        <a:lnSpc>
                          <a:spcPct val="115000"/>
                        </a:lnSpc>
                        <a:spcAft>
                          <a:spcPts val="800"/>
                        </a:spcAft>
                        <a:buNone/>
                      </a:pPr>
                      <a:r>
                        <a:rPr lang="en-US" sz="18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C-EO</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SzPct val="100000"/>
                        <a:buFont typeface="+mj-lt"/>
                        <a:buAutoNum type="arabicPeriod" startAt="3"/>
                      </a:pPr>
                      <a:r>
                        <a:rPr lang="en-US" sz="1800" b="1" dirty="0">
                          <a:effectLst/>
                          <a:latin typeface="Times New Roman" panose="02020603050405020304" pitchFamily="18" charset="0"/>
                          <a:ea typeface="Calibri" panose="020F0502020204030204" pitchFamily="34" charset="0"/>
                          <a:cs typeface="Arial" panose="020B0604020202020204" pitchFamily="34" charset="0"/>
                        </a:rPr>
                        <a:t>In patients with a history of acute PE related to travel or immobility who are not currently receiving anticoagulation therapy, it may be reasonable to use a one-time prophylactic dose of an oral anticoagulant or a parenteral LMWH on the day of long-haul travel to reduce the risk of recurrent VTE.</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67752957"/>
                  </a:ext>
                </a:extLst>
              </a:tr>
              <a:tr h="997657">
                <a:tc>
                  <a:txBody>
                    <a:bodyPr/>
                    <a:lstStyle/>
                    <a:p>
                      <a:pPr marL="0" marR="0" algn="ctr">
                        <a:lnSpc>
                          <a:spcPct val="115000"/>
                        </a:lnSpc>
                        <a:spcAft>
                          <a:spcPts val="800"/>
                        </a:spcAft>
                        <a:buNone/>
                      </a:pPr>
                      <a:r>
                        <a:rPr lang="en-US" sz="18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2b</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B"/>
                    </a:solidFill>
                  </a:tcPr>
                </a:tc>
                <a:tc>
                  <a:txBody>
                    <a:bodyPr/>
                    <a:lstStyle/>
                    <a:p>
                      <a:pPr marL="0" marR="0" algn="ctr">
                        <a:lnSpc>
                          <a:spcPct val="115000"/>
                        </a:lnSpc>
                        <a:spcAft>
                          <a:spcPts val="800"/>
                        </a:spcAft>
                        <a:buNone/>
                      </a:pPr>
                      <a:r>
                        <a:rPr lang="en-US" sz="18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C-LD</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SzPct val="100000"/>
                        <a:buFont typeface="+mj-lt"/>
                        <a:buAutoNum type="arabicPeriod" startAt="4"/>
                      </a:pPr>
                      <a:r>
                        <a:rPr lang="en-US" sz="1800" b="1" dirty="0">
                          <a:effectLst/>
                          <a:latin typeface="Times New Roman" panose="02020603050405020304" pitchFamily="18" charset="0"/>
                          <a:ea typeface="Calibri" panose="020F0502020204030204" pitchFamily="34" charset="0"/>
                          <a:cs typeface="Arial" panose="020B0604020202020204" pitchFamily="34" charset="0"/>
                        </a:rPr>
                        <a:t>For patients recovering from acute PE in AHA/ACC PE Categories C2-E, it may be reasonable to restrict long-haul travel for 4 weeks after initiation of treatment or when symptoms have resolved to reduce risk of adverse events.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58864281"/>
                  </a:ext>
                </a:extLst>
              </a:tr>
            </a:tbl>
          </a:graphicData>
        </a:graphic>
      </p:graphicFrame>
    </p:spTree>
    <p:extLst>
      <p:ext uri="{BB962C8B-B14F-4D97-AF65-F5344CB8AC3E}">
        <p14:creationId xmlns:p14="http://schemas.microsoft.com/office/powerpoint/2010/main" val="4253055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6B1C18DA-160D-FE30-6415-700D2E3B1387}"/>
              </a:ext>
            </a:extLst>
          </p:cNvPr>
          <p:cNvSpPr>
            <a:spLocks noGrp="1"/>
          </p:cNvSpPr>
          <p:nvPr/>
        </p:nvSpPr>
        <p:spPr>
          <a:xfrm>
            <a:off x="4400550" y="1600200"/>
            <a:ext cx="5829300" cy="6095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Top Take Home Messages</a:t>
            </a:r>
          </a:p>
        </p:txBody>
      </p:sp>
      <p:sp>
        <p:nvSpPr>
          <p:cNvPr id="2" name="TextBox 1">
            <a:extLst>
              <a:ext uri="{FF2B5EF4-FFF2-40B4-BE49-F238E27FC236}">
                <a16:creationId xmlns:a16="http://schemas.microsoft.com/office/drawing/2014/main" id="{37910993-A6CB-153F-3303-AE12F02504E0}"/>
              </a:ext>
            </a:extLst>
          </p:cNvPr>
          <p:cNvSpPr txBox="1"/>
          <p:nvPr/>
        </p:nvSpPr>
        <p:spPr>
          <a:xfrm>
            <a:off x="2400300" y="2493072"/>
            <a:ext cx="9829800" cy="3539430"/>
          </a:xfrm>
          <a:prstGeom prst="rect">
            <a:avLst/>
          </a:prstGeom>
          <a:noFill/>
        </p:spPr>
        <p:txBody>
          <a:bodyPr wrap="square" rtlCol="0">
            <a:spAutoFit/>
          </a:bodyPr>
          <a:lstStyle/>
          <a:p>
            <a:r>
              <a:rPr lang="en-US" sz="2800" b="1" dirty="0">
                <a:latin typeface="Lub Dub Medium" panose="020B0603030403020204" pitchFamily="34" charset="0"/>
              </a:rPr>
              <a:t>4. </a:t>
            </a:r>
            <a:r>
              <a:rPr lang="en-US" sz="2800" dirty="0">
                <a:latin typeface="Lub Dub Medium" panose="020B0603030403020204" pitchFamily="34" charset="0"/>
              </a:rPr>
              <a:t>Symptomatic patients with acute PE and an elevated clinical severity score, including those with elevated biomarkers and/or right ventricular dysfunction (AHA/ACC PE Category C), incipient cardiopulmonary failure (AHA/ACC PE Category D), and those with cardiopulmonary failure characterized by persistent hypotension (AHA/ACC PE Category E) should be hospitalized to optimize treatment strategies. </a:t>
            </a:r>
          </a:p>
        </p:txBody>
      </p:sp>
    </p:spTree>
    <p:extLst>
      <p:ext uri="{BB962C8B-B14F-4D97-AF65-F5344CB8AC3E}">
        <p14:creationId xmlns:p14="http://schemas.microsoft.com/office/powerpoint/2010/main" val="67791532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80</a:t>
            </a:fld>
            <a:endParaRPr lang="en-US" dirty="0"/>
          </a:p>
        </p:txBody>
      </p:sp>
      <p:sp>
        <p:nvSpPr>
          <p:cNvPr id="2" name="TextBox 1">
            <a:extLst>
              <a:ext uri="{FF2B5EF4-FFF2-40B4-BE49-F238E27FC236}">
                <a16:creationId xmlns:a16="http://schemas.microsoft.com/office/drawing/2014/main" id="{F4B0A2E8-CC9F-DAEC-3381-A0587EFD41E0}"/>
              </a:ext>
            </a:extLst>
          </p:cNvPr>
          <p:cNvSpPr txBox="1"/>
          <p:nvPr/>
        </p:nvSpPr>
        <p:spPr>
          <a:xfrm>
            <a:off x="5027595" y="990600"/>
            <a:ext cx="4575210" cy="954107"/>
          </a:xfrm>
          <a:prstGeom prst="rect">
            <a:avLst/>
          </a:prstGeom>
          <a:noFill/>
        </p:spPr>
        <p:txBody>
          <a:bodyPr wrap="square">
            <a:spAutoFit/>
          </a:bodyPr>
          <a:lstStyle/>
          <a:p>
            <a:r>
              <a:rPr lang="en-US" sz="2800" dirty="0">
                <a:latin typeface="Lub Dub Medium" panose="020B0603030403020204" pitchFamily="34" charset="0"/>
              </a:rPr>
              <a:t>Anticoagulation Therapy by Recurrence Risk</a:t>
            </a:r>
          </a:p>
        </p:txBody>
      </p:sp>
      <p:graphicFrame>
        <p:nvGraphicFramePr>
          <p:cNvPr id="3" name="Table 2">
            <a:extLst>
              <a:ext uri="{FF2B5EF4-FFF2-40B4-BE49-F238E27FC236}">
                <a16:creationId xmlns:a16="http://schemas.microsoft.com/office/drawing/2014/main" id="{E64795B2-CC50-93D3-E79C-E4C288F2032F}"/>
              </a:ext>
            </a:extLst>
          </p:cNvPr>
          <p:cNvGraphicFramePr>
            <a:graphicFrameLocks noGrp="1"/>
          </p:cNvGraphicFramePr>
          <p:nvPr>
            <p:extLst>
              <p:ext uri="{D42A27DB-BD31-4B8C-83A1-F6EECF244321}">
                <p14:modId xmlns:p14="http://schemas.microsoft.com/office/powerpoint/2010/main" val="744095530"/>
              </p:ext>
            </p:extLst>
          </p:nvPr>
        </p:nvGraphicFramePr>
        <p:xfrm>
          <a:off x="3086101" y="2133600"/>
          <a:ext cx="8420100" cy="4835296"/>
        </p:xfrm>
        <a:graphic>
          <a:graphicData uri="http://schemas.openxmlformats.org/drawingml/2006/table">
            <a:tbl>
              <a:tblPr firstRow="1" firstCol="1" bandRow="1"/>
              <a:tblGrid>
                <a:gridCol w="1213708">
                  <a:extLst>
                    <a:ext uri="{9D8B030D-6E8A-4147-A177-3AD203B41FA5}">
                      <a16:colId xmlns:a16="http://schemas.microsoft.com/office/drawing/2014/main" val="3565580315"/>
                    </a:ext>
                  </a:extLst>
                </a:gridCol>
                <a:gridCol w="1191651">
                  <a:extLst>
                    <a:ext uri="{9D8B030D-6E8A-4147-A177-3AD203B41FA5}">
                      <a16:colId xmlns:a16="http://schemas.microsoft.com/office/drawing/2014/main" val="2490443553"/>
                    </a:ext>
                  </a:extLst>
                </a:gridCol>
                <a:gridCol w="6014741">
                  <a:extLst>
                    <a:ext uri="{9D8B030D-6E8A-4147-A177-3AD203B41FA5}">
                      <a16:colId xmlns:a16="http://schemas.microsoft.com/office/drawing/2014/main" val="4229990492"/>
                    </a:ext>
                  </a:extLst>
                </a:gridCol>
              </a:tblGrid>
              <a:tr h="1205309">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algn="ctr">
                        <a:lnSpc>
                          <a:spcPct val="150000"/>
                        </a:lnSpc>
                        <a:spcAft>
                          <a:spcPts val="800"/>
                        </a:spcAft>
                        <a:buNone/>
                      </a:pPr>
                      <a:r>
                        <a:rPr lang="en-US" sz="1800" b="1" dirty="0">
                          <a:effectLst/>
                          <a:latin typeface="Times New Roman" panose="02020603050405020304" pitchFamily="18" charset="0"/>
                          <a:ea typeface="Calibri" panose="020F0502020204030204" pitchFamily="34" charset="0"/>
                          <a:cs typeface="Arial" panose="020B0604020202020204" pitchFamily="34" charset="0"/>
                        </a:rPr>
                        <a:t>Recommendations for Anticoagulation Therapy by Recurrence Risk</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0" marR="0" algn="ctr">
                        <a:lnSpc>
                          <a:spcPct val="150000"/>
                        </a:lnSpc>
                        <a:spcAft>
                          <a:spcPts val="80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Referenced studies that support recommendations are summarized in the Evidence Table.</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4207653967"/>
                  </a:ext>
                </a:extLst>
              </a:tr>
              <a:tr h="435633">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COR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LOE</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200000"/>
                        </a:lnSpc>
                        <a:spcAft>
                          <a:spcPts val="800"/>
                        </a:spcAft>
                        <a:buNone/>
                      </a:pPr>
                      <a:r>
                        <a:rPr lang="en-US" sz="1800" b="1">
                          <a:effectLst/>
                          <a:latin typeface="Times New Roman" panose="02020603050405020304" pitchFamily="18" charset="0"/>
                          <a:ea typeface="Times New Roman" panose="02020603050405020304" pitchFamily="18" charset="0"/>
                          <a:cs typeface="Arial" panose="020B0604020202020204" pitchFamily="34" charset="0"/>
                        </a:rPr>
                        <a:t>Recommendations</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33081706"/>
                  </a:ext>
                </a:extLst>
              </a:tr>
              <a:tr h="1284774">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D93"/>
                    </a:solidFill>
                  </a:tcPr>
                </a:tc>
                <a:tc>
                  <a:txBody>
                    <a:bodyPr/>
                    <a:lstStyle/>
                    <a:p>
                      <a:pPr marL="342900" marR="0" lvl="0" indent="-342900">
                        <a:lnSpc>
                          <a:spcPct val="100000"/>
                        </a:lnSpc>
                        <a:spcAft>
                          <a:spcPts val="800"/>
                        </a:spcAft>
                        <a:buFont typeface="+mj-lt"/>
                        <a:buAutoNum type="arabicPeriod"/>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In patients with a first acute PE and no major reversible risk factor, continuing anticoagulation beyond the initial treatment phase (3-6 months) into the extended treatment phase* is beneficial to prevent recurrent VTE.</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19057658"/>
                  </a:ext>
                </a:extLst>
              </a:tr>
              <a:tr h="1798684">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startAt="2"/>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In patients with a first acute PE due to a major reversible risk factor, stopping anticoagulation at the end of the initial treatment phase (3-6 months) is recommended over continuing anticoagulation into the extended treatment phase in order to optimize the net clinical benefit of recurrent VTE versus bleeding.</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49412922"/>
                  </a:ext>
                </a:extLst>
              </a:tr>
            </a:tbl>
          </a:graphicData>
        </a:graphic>
      </p:graphicFrame>
      <p:sp>
        <p:nvSpPr>
          <p:cNvPr id="6" name="TextBox 5">
            <a:extLst>
              <a:ext uri="{FF2B5EF4-FFF2-40B4-BE49-F238E27FC236}">
                <a16:creationId xmlns:a16="http://schemas.microsoft.com/office/drawing/2014/main" id="{74664857-8494-58C4-6012-A8A3CBCD0892}"/>
              </a:ext>
            </a:extLst>
          </p:cNvPr>
          <p:cNvSpPr txBox="1"/>
          <p:nvPr/>
        </p:nvSpPr>
        <p:spPr>
          <a:xfrm>
            <a:off x="3086101" y="7157789"/>
            <a:ext cx="7315200" cy="276999"/>
          </a:xfrm>
          <a:prstGeom prst="rect">
            <a:avLst/>
          </a:prstGeom>
          <a:noFill/>
        </p:spPr>
        <p:txBody>
          <a:bodyPr wrap="square">
            <a:spAutoFit/>
          </a:bodyPr>
          <a:lstStyle/>
          <a:p>
            <a:r>
              <a:rPr lang="en-US" sz="1200" dirty="0">
                <a:latin typeface="Lub Dub Medium" panose="020B0603030403020204" pitchFamily="34" charset="0"/>
              </a:rPr>
              <a:t>*Anticoagulation beyond the initial 3 to 6 months without an anticipated stop date.</a:t>
            </a:r>
          </a:p>
        </p:txBody>
      </p:sp>
    </p:spTree>
    <p:extLst>
      <p:ext uri="{BB962C8B-B14F-4D97-AF65-F5344CB8AC3E}">
        <p14:creationId xmlns:p14="http://schemas.microsoft.com/office/powerpoint/2010/main" val="301493712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93CF95A-037A-C307-FBF6-46AF6F60E1DC}"/>
              </a:ext>
            </a:extLst>
          </p:cNvPr>
          <p:cNvSpPr txBox="1"/>
          <p:nvPr/>
        </p:nvSpPr>
        <p:spPr>
          <a:xfrm>
            <a:off x="4914097" y="609600"/>
            <a:ext cx="4802205" cy="954107"/>
          </a:xfrm>
          <a:prstGeom prst="rect">
            <a:avLst/>
          </a:prstGeom>
          <a:noFill/>
        </p:spPr>
        <p:txBody>
          <a:bodyPr wrap="square">
            <a:spAutoFit/>
          </a:bodyPr>
          <a:lstStyle/>
          <a:p>
            <a:r>
              <a:rPr lang="en-US" sz="2800" dirty="0">
                <a:latin typeface="Lub Dub Medium" panose="020B0603030403020204" pitchFamily="34" charset="0"/>
              </a:rPr>
              <a:t>Anticoagulation Therapy by Recurrence Risk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E3AFF15C-8FE3-ED40-217A-64AF3CFEE62D}"/>
              </a:ext>
            </a:extLst>
          </p:cNvPr>
          <p:cNvGraphicFramePr>
            <a:graphicFrameLocks noGrp="1"/>
          </p:cNvGraphicFramePr>
          <p:nvPr>
            <p:extLst>
              <p:ext uri="{D42A27DB-BD31-4B8C-83A1-F6EECF244321}">
                <p14:modId xmlns:p14="http://schemas.microsoft.com/office/powerpoint/2010/main" val="971196466"/>
              </p:ext>
            </p:extLst>
          </p:nvPr>
        </p:nvGraphicFramePr>
        <p:xfrm>
          <a:off x="2745527" y="1905000"/>
          <a:ext cx="9139343" cy="5212080"/>
        </p:xfrm>
        <a:graphic>
          <a:graphicData uri="http://schemas.openxmlformats.org/drawingml/2006/table">
            <a:tbl>
              <a:tblPr firstRow="1" firstCol="1" bandRow="1"/>
              <a:tblGrid>
                <a:gridCol w="1411520">
                  <a:extLst>
                    <a:ext uri="{9D8B030D-6E8A-4147-A177-3AD203B41FA5}">
                      <a16:colId xmlns:a16="http://schemas.microsoft.com/office/drawing/2014/main" val="3456810617"/>
                    </a:ext>
                  </a:extLst>
                </a:gridCol>
                <a:gridCol w="1421167">
                  <a:extLst>
                    <a:ext uri="{9D8B030D-6E8A-4147-A177-3AD203B41FA5}">
                      <a16:colId xmlns:a16="http://schemas.microsoft.com/office/drawing/2014/main" val="3691852702"/>
                    </a:ext>
                  </a:extLst>
                </a:gridCol>
                <a:gridCol w="6306656">
                  <a:extLst>
                    <a:ext uri="{9D8B030D-6E8A-4147-A177-3AD203B41FA5}">
                      <a16:colId xmlns:a16="http://schemas.microsoft.com/office/drawing/2014/main" val="3718331109"/>
                    </a:ext>
                  </a:extLst>
                </a:gridCol>
              </a:tblGrid>
              <a:tr h="877909">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0489" marR="504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C-LD</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0489" marR="504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Font typeface="+mj-lt"/>
                        <a:buAutoNum type="arabicPeriod" startAt="3"/>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In patients with a first PE due to a persistent risk factor, continuing anticoagulation at the initial treatment phase (3-6 months) into the extended treatment phase is reasonable in order to prevent recurrent VTE.</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0489" marR="504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61818111"/>
                  </a:ext>
                </a:extLst>
              </a:tr>
              <a:tr h="1053491">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0489" marR="504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0489" marR="504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D93"/>
                    </a:solidFill>
                  </a:tcPr>
                </a:tc>
                <a:tc>
                  <a:txBody>
                    <a:bodyPr/>
                    <a:lstStyle/>
                    <a:p>
                      <a:pPr marL="342900" marR="0" lvl="0" indent="-342900">
                        <a:lnSpc>
                          <a:spcPct val="100000"/>
                        </a:lnSpc>
                        <a:spcAft>
                          <a:spcPts val="800"/>
                        </a:spcAft>
                        <a:buFont typeface="+mj-lt"/>
                        <a:buAutoNum type="arabicPeriod" startAt="4"/>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For patients with a PE who are offered anticoagulation beyond the initial treatment phase (3-6 months) into the extended treatment phase, treatment with a DOAC, unless contraindicated, is recommended over a VKA to reduce the risk of bleeding.</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0489" marR="504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9316512"/>
                  </a:ext>
                </a:extLst>
              </a:tr>
              <a:tr h="877909">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0489" marR="504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0489" marR="504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D93"/>
                    </a:solidFill>
                  </a:tcPr>
                </a:tc>
                <a:tc>
                  <a:txBody>
                    <a:bodyPr/>
                    <a:lstStyle/>
                    <a:p>
                      <a:pPr marL="342900" marR="0" lvl="0" indent="-342900">
                        <a:lnSpc>
                          <a:spcPct val="100000"/>
                        </a:lnSpc>
                        <a:spcAft>
                          <a:spcPts val="800"/>
                        </a:spcAft>
                        <a:buFont typeface="+mj-lt"/>
                        <a:buAutoNum type="arabicPeriod" startAt="5"/>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For patients with a PE and with cancer who are offered anticoagulation beyond the initial treatment phase (3-6 months) into the extended treatment phase, either a DOAC or LMWH is recommended over VKA to reduce the risk of recurrent VTE.</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0489" marR="504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77152383"/>
                  </a:ext>
                </a:extLst>
              </a:tr>
              <a:tr h="1053491">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0489" marR="504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0489" marR="504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startAt="6"/>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For patients with a PE and without cancer offered anticoagulation beyond the initial treatment phase (3-6 months) into the extended treatment phase, but have a contraindication to DOAC, VKA is recommended over aspirin or no therapy to reduce the risk of recurrent VTE.</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0489" marR="504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50604277"/>
                  </a:ext>
                </a:extLst>
              </a:tr>
            </a:tbl>
          </a:graphicData>
        </a:graphic>
      </p:graphicFrame>
    </p:spTree>
    <p:extLst>
      <p:ext uri="{BB962C8B-B14F-4D97-AF65-F5344CB8AC3E}">
        <p14:creationId xmlns:p14="http://schemas.microsoft.com/office/powerpoint/2010/main" val="285276042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82</a:t>
            </a:fld>
            <a:endParaRPr lang="en-US" dirty="0"/>
          </a:p>
        </p:txBody>
      </p:sp>
      <p:sp>
        <p:nvSpPr>
          <p:cNvPr id="2" name="TextBox 1">
            <a:extLst>
              <a:ext uri="{FF2B5EF4-FFF2-40B4-BE49-F238E27FC236}">
                <a16:creationId xmlns:a16="http://schemas.microsoft.com/office/drawing/2014/main" id="{A6C2023B-93D8-5691-88E1-1D7BD69A6CD3}"/>
              </a:ext>
            </a:extLst>
          </p:cNvPr>
          <p:cNvSpPr txBox="1"/>
          <p:nvPr/>
        </p:nvSpPr>
        <p:spPr>
          <a:xfrm>
            <a:off x="4914097" y="990600"/>
            <a:ext cx="4802205" cy="954107"/>
          </a:xfrm>
          <a:prstGeom prst="rect">
            <a:avLst/>
          </a:prstGeom>
          <a:noFill/>
        </p:spPr>
        <p:txBody>
          <a:bodyPr wrap="square">
            <a:spAutoFit/>
          </a:bodyPr>
          <a:lstStyle/>
          <a:p>
            <a:r>
              <a:rPr lang="en-US" sz="2800" dirty="0">
                <a:latin typeface="Lub Dub Medium" panose="020B0603030403020204" pitchFamily="34" charset="0"/>
              </a:rPr>
              <a:t>Anticoagulation Therapy by Recurrence Risk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B560CD22-8CD7-B021-5C09-FED3EBB1FC43}"/>
              </a:ext>
            </a:extLst>
          </p:cNvPr>
          <p:cNvGraphicFramePr>
            <a:graphicFrameLocks noGrp="1"/>
          </p:cNvGraphicFramePr>
          <p:nvPr>
            <p:extLst>
              <p:ext uri="{D42A27DB-BD31-4B8C-83A1-F6EECF244321}">
                <p14:modId xmlns:p14="http://schemas.microsoft.com/office/powerpoint/2010/main" val="227244956"/>
              </p:ext>
            </p:extLst>
          </p:nvPr>
        </p:nvGraphicFramePr>
        <p:xfrm>
          <a:off x="2990849" y="2133600"/>
          <a:ext cx="8648701" cy="4815841"/>
        </p:xfrm>
        <a:graphic>
          <a:graphicData uri="http://schemas.openxmlformats.org/drawingml/2006/table">
            <a:tbl>
              <a:tblPr firstRow="1" firstCol="1" bandRow="1"/>
              <a:tblGrid>
                <a:gridCol w="1215108">
                  <a:extLst>
                    <a:ext uri="{9D8B030D-6E8A-4147-A177-3AD203B41FA5}">
                      <a16:colId xmlns:a16="http://schemas.microsoft.com/office/drawing/2014/main" val="2013524300"/>
                    </a:ext>
                  </a:extLst>
                </a:gridCol>
                <a:gridCol w="1255556">
                  <a:extLst>
                    <a:ext uri="{9D8B030D-6E8A-4147-A177-3AD203B41FA5}">
                      <a16:colId xmlns:a16="http://schemas.microsoft.com/office/drawing/2014/main" val="3485185733"/>
                    </a:ext>
                  </a:extLst>
                </a:gridCol>
                <a:gridCol w="6178037">
                  <a:extLst>
                    <a:ext uri="{9D8B030D-6E8A-4147-A177-3AD203B41FA5}">
                      <a16:colId xmlns:a16="http://schemas.microsoft.com/office/drawing/2014/main" val="3521181550"/>
                    </a:ext>
                  </a:extLst>
                </a:gridCol>
              </a:tblGrid>
              <a:tr h="1219200">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9180" marR="59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A</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9180" marR="59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D93"/>
                    </a:solidFill>
                  </a:tcPr>
                </a:tc>
                <a:tc>
                  <a:txBody>
                    <a:bodyPr/>
                    <a:lstStyle/>
                    <a:p>
                      <a:pPr marL="342900" marR="0" lvl="0" indent="-342900">
                        <a:lnSpc>
                          <a:spcPct val="100000"/>
                        </a:lnSpc>
                        <a:spcAft>
                          <a:spcPts val="800"/>
                        </a:spcAft>
                        <a:buFont typeface="+mj-lt"/>
                        <a:buAutoNum type="arabicPeriod" startAt="7"/>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For patients with a PE who are offered anticoagulation beyond the initial treatment phase (3-6 months) into the extended treatment phase, treatment with half-dose apixaban or rivaroxaban is recommended to reduce the risk of bleeding.</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9180" marR="59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03612246"/>
                  </a:ext>
                </a:extLst>
              </a:tr>
              <a:tr h="1676400">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9180" marR="59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9180" marR="59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startAt="8"/>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In patients with a first acute PE due to a minor reversible risk factor, shared decision-making about stopping anticoagulation at the end of the initial treatment phase (3-6 months) versus continuing anticoagulation into the extended treatment phase is reasonable in order to optimize the net clinical benefit of recurrent VTE versus bleeding.</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9180" marR="59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31567201"/>
                  </a:ext>
                </a:extLst>
              </a:tr>
              <a:tr h="1524001">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9180" marR="59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9180" marR="59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startAt="9"/>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For patients who would be offered anticoagulation beyond the initial treatment phase (3-6 months) into the extended treatment phase, but have a contraindication to or refuse anticoagulation, it is reasonable to choose low-dose aspirin    over no therapy to reduce the risk of recurrent VTE.</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9180" marR="59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67973603"/>
                  </a:ext>
                </a:extLst>
              </a:tr>
            </a:tbl>
          </a:graphicData>
        </a:graphic>
      </p:graphicFrame>
    </p:spTree>
    <p:extLst>
      <p:ext uri="{BB962C8B-B14F-4D97-AF65-F5344CB8AC3E}">
        <p14:creationId xmlns:p14="http://schemas.microsoft.com/office/powerpoint/2010/main" val="133028250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F07774-68E2-EF5B-EC75-C481F3536C99}"/>
              </a:ext>
            </a:extLst>
          </p:cNvPr>
          <p:cNvSpPr txBox="1"/>
          <p:nvPr/>
        </p:nvSpPr>
        <p:spPr>
          <a:xfrm>
            <a:off x="4895447" y="685800"/>
            <a:ext cx="4839503" cy="954107"/>
          </a:xfrm>
          <a:prstGeom prst="rect">
            <a:avLst/>
          </a:prstGeom>
          <a:noFill/>
        </p:spPr>
        <p:txBody>
          <a:bodyPr wrap="square">
            <a:spAutoFit/>
          </a:bodyPr>
          <a:lstStyle/>
          <a:p>
            <a:r>
              <a:rPr lang="en-US" sz="2800" dirty="0">
                <a:latin typeface="Lub Dub Medium" panose="020B0603030403020204" pitchFamily="34" charset="0"/>
              </a:rPr>
              <a:t>Table 9. Risk Factors for Venous Thromboembolism </a:t>
            </a:r>
          </a:p>
        </p:txBody>
      </p:sp>
      <p:graphicFrame>
        <p:nvGraphicFramePr>
          <p:cNvPr id="3" name="Table 2">
            <a:extLst>
              <a:ext uri="{FF2B5EF4-FFF2-40B4-BE49-F238E27FC236}">
                <a16:creationId xmlns:a16="http://schemas.microsoft.com/office/drawing/2014/main" id="{E0AB0DF6-E6EF-D4F7-8C75-3C65C2BEB7D4}"/>
              </a:ext>
            </a:extLst>
          </p:cNvPr>
          <p:cNvGraphicFramePr>
            <a:graphicFrameLocks noGrp="1"/>
          </p:cNvGraphicFramePr>
          <p:nvPr>
            <p:extLst>
              <p:ext uri="{D42A27DB-BD31-4B8C-83A1-F6EECF244321}">
                <p14:modId xmlns:p14="http://schemas.microsoft.com/office/powerpoint/2010/main" val="543695381"/>
              </p:ext>
            </p:extLst>
          </p:nvPr>
        </p:nvGraphicFramePr>
        <p:xfrm>
          <a:off x="3488673" y="1828800"/>
          <a:ext cx="7653049" cy="5212080"/>
        </p:xfrm>
        <a:graphic>
          <a:graphicData uri="http://schemas.openxmlformats.org/drawingml/2006/table">
            <a:tbl>
              <a:tblPr firstRow="1" firstCol="1" bandRow="1"/>
              <a:tblGrid>
                <a:gridCol w="2550471">
                  <a:extLst>
                    <a:ext uri="{9D8B030D-6E8A-4147-A177-3AD203B41FA5}">
                      <a16:colId xmlns:a16="http://schemas.microsoft.com/office/drawing/2014/main" val="3730049783"/>
                    </a:ext>
                  </a:extLst>
                </a:gridCol>
                <a:gridCol w="2551289">
                  <a:extLst>
                    <a:ext uri="{9D8B030D-6E8A-4147-A177-3AD203B41FA5}">
                      <a16:colId xmlns:a16="http://schemas.microsoft.com/office/drawing/2014/main" val="3865542517"/>
                    </a:ext>
                  </a:extLst>
                </a:gridCol>
                <a:gridCol w="2551289">
                  <a:extLst>
                    <a:ext uri="{9D8B030D-6E8A-4147-A177-3AD203B41FA5}">
                      <a16:colId xmlns:a16="http://schemas.microsoft.com/office/drawing/2014/main" val="865783374"/>
                    </a:ext>
                  </a:extLst>
                </a:gridCol>
              </a:tblGrid>
              <a:tr h="407819">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Major Reversible Risk Factor</a:t>
                      </a:r>
                    </a:p>
                  </a:txBody>
                  <a:tcPr marL="62375" marR="623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Minor Reversible Risk Factor</a:t>
                      </a:r>
                    </a:p>
                  </a:txBody>
                  <a:tcPr marL="62375" marR="623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effectLst/>
                          <a:latin typeface="Times New Roman" panose="02020603050405020304" pitchFamily="18" charset="0"/>
                          <a:ea typeface="Times New Roman" panose="02020603050405020304" pitchFamily="18" charset="0"/>
                        </a:rPr>
                        <a:t>Persistent Risk Factor</a:t>
                      </a:r>
                    </a:p>
                  </a:txBody>
                  <a:tcPr marL="62375" marR="623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37290073"/>
                  </a:ext>
                </a:extLst>
              </a:tr>
              <a:tr h="3670373">
                <a:tc>
                  <a:txBody>
                    <a:bodyPr/>
                    <a:lstStyle/>
                    <a:p>
                      <a:pPr marL="342900" marR="0" lvl="0" indent="-342900">
                        <a:lnSpc>
                          <a:spcPct val="100000"/>
                        </a:lnSpc>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Surgery with general anesthesia ≥30 minutes</a:t>
                      </a:r>
                    </a:p>
                    <a:p>
                      <a:pPr marL="342900" marR="0" lvl="0" indent="-342900">
                        <a:lnSpc>
                          <a:spcPct val="100000"/>
                        </a:lnSpc>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Hospitalization for acute medical illness ≥72 hours while confined to hospital bed</a:t>
                      </a:r>
                    </a:p>
                    <a:p>
                      <a:pPr marL="342900" marR="0" lvl="0" indent="-342900">
                        <a:lnSpc>
                          <a:spcPct val="100000"/>
                        </a:lnSpc>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Cesarean section</a:t>
                      </a:r>
                    </a:p>
                    <a:p>
                      <a:pPr marL="342900" marR="0" lvl="0" indent="-342900">
                        <a:lnSpc>
                          <a:spcPct val="100000"/>
                        </a:lnSpc>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Lower limb fracture</a:t>
                      </a:r>
                    </a:p>
                  </a:txBody>
                  <a:tcPr marL="62375" marR="623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a:lnSpc>
                          <a:spcPct val="100000"/>
                        </a:lnSpc>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Surgery with general anesthesia &lt;30 minutes</a:t>
                      </a:r>
                    </a:p>
                    <a:p>
                      <a:pPr marL="342900" marR="0" lvl="0" indent="-342900">
                        <a:lnSpc>
                          <a:spcPct val="100000"/>
                        </a:lnSpc>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Hospitalization for acute medical illness &lt;72 hours</a:t>
                      </a:r>
                    </a:p>
                    <a:p>
                      <a:pPr marL="342900" marR="0" lvl="0" indent="-342900">
                        <a:lnSpc>
                          <a:spcPct val="100000"/>
                        </a:lnSpc>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Out-of-hospital acute medical illness ≥72 hours while confined to bed</a:t>
                      </a:r>
                    </a:p>
                    <a:p>
                      <a:pPr marL="342900" marR="0" lvl="0" indent="-342900">
                        <a:lnSpc>
                          <a:spcPct val="100000"/>
                        </a:lnSpc>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Estrogen therapy (hormone replacement or contraceptive)</a:t>
                      </a:r>
                    </a:p>
                    <a:p>
                      <a:pPr marL="342900" marR="0" lvl="0" indent="-342900">
                        <a:lnSpc>
                          <a:spcPct val="100000"/>
                        </a:lnSpc>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Peripartum period</a:t>
                      </a:r>
                    </a:p>
                    <a:p>
                      <a:pPr marL="342900" marR="0" lvl="0" indent="-342900">
                        <a:lnSpc>
                          <a:spcPct val="100000"/>
                        </a:lnSpc>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Trauma with decreased mobility ≥72 hours</a:t>
                      </a:r>
                    </a:p>
                  </a:txBody>
                  <a:tcPr marL="62375" marR="623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a:lnSpc>
                          <a:spcPct val="100000"/>
                        </a:lnSpc>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Active cancer with or without ongoing treatment </a:t>
                      </a:r>
                    </a:p>
                    <a:p>
                      <a:pPr marL="342900" marR="0" lvl="0" indent="-342900">
                        <a:lnSpc>
                          <a:spcPct val="100000"/>
                        </a:lnSpc>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Autoimmune disease (</a:t>
                      </a:r>
                      <a:r>
                        <a:rPr lang="en-US" sz="1800" dirty="0" err="1">
                          <a:effectLst/>
                          <a:latin typeface="Times New Roman" panose="02020603050405020304" pitchFamily="18" charset="0"/>
                          <a:ea typeface="Times New Roman" panose="02020603050405020304" pitchFamily="18" charset="0"/>
                        </a:rPr>
                        <a:t>ie</a:t>
                      </a:r>
                      <a:r>
                        <a:rPr lang="en-US" sz="1800" dirty="0">
                          <a:effectLst/>
                          <a:latin typeface="Times New Roman" panose="02020603050405020304" pitchFamily="18" charset="0"/>
                          <a:ea typeface="Times New Roman" panose="02020603050405020304" pitchFamily="18" charset="0"/>
                        </a:rPr>
                        <a:t>, rheumatoid arthritis, systemic lupus erythematous, </a:t>
                      </a:r>
                      <a:r>
                        <a:rPr lang="en-US" sz="1800" dirty="0" err="1">
                          <a:effectLst/>
                          <a:latin typeface="Times New Roman" panose="02020603050405020304" pitchFamily="18" charset="0"/>
                          <a:ea typeface="Times New Roman" panose="02020603050405020304" pitchFamily="18" charset="0"/>
                        </a:rPr>
                        <a:t>etc</a:t>
                      </a:r>
                      <a:r>
                        <a:rPr lang="en-US" sz="1800" dirty="0">
                          <a:effectLst/>
                          <a:latin typeface="Times New Roman" panose="02020603050405020304" pitchFamily="18" charset="0"/>
                          <a:ea typeface="Times New Roman" panose="02020603050405020304" pitchFamily="18" charset="0"/>
                        </a:rPr>
                        <a:t>)</a:t>
                      </a:r>
                    </a:p>
                    <a:p>
                      <a:pPr marL="342900" marR="0" lvl="0" indent="-342900">
                        <a:lnSpc>
                          <a:spcPct val="100000"/>
                        </a:lnSpc>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Inflammatory bowel disease</a:t>
                      </a:r>
                    </a:p>
                    <a:p>
                      <a:pPr marL="342900" marR="0" lvl="0" indent="-342900">
                        <a:lnSpc>
                          <a:spcPct val="100000"/>
                        </a:lnSpc>
                        <a:spcAft>
                          <a:spcPts val="80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Chronic immobility</a:t>
                      </a:r>
                    </a:p>
                  </a:txBody>
                  <a:tcPr marL="62375" marR="623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91978952"/>
                  </a:ext>
                </a:extLst>
              </a:tr>
            </a:tbl>
          </a:graphicData>
        </a:graphic>
      </p:graphicFrame>
      <p:sp>
        <p:nvSpPr>
          <p:cNvPr id="5" name="TextBox 4">
            <a:extLst>
              <a:ext uri="{FF2B5EF4-FFF2-40B4-BE49-F238E27FC236}">
                <a16:creationId xmlns:a16="http://schemas.microsoft.com/office/drawing/2014/main" id="{6DEC40BF-513F-3E0E-E932-F1A37CF2624A}"/>
              </a:ext>
            </a:extLst>
          </p:cNvPr>
          <p:cNvSpPr txBox="1"/>
          <p:nvPr/>
        </p:nvSpPr>
        <p:spPr>
          <a:xfrm>
            <a:off x="3488673" y="7161768"/>
            <a:ext cx="7315200" cy="276999"/>
          </a:xfrm>
          <a:prstGeom prst="rect">
            <a:avLst/>
          </a:prstGeom>
          <a:noFill/>
        </p:spPr>
        <p:txBody>
          <a:bodyPr wrap="square">
            <a:spAutoFit/>
          </a:bodyPr>
          <a:lstStyle/>
          <a:p>
            <a:r>
              <a:rPr lang="en-US" sz="1200" dirty="0">
                <a:latin typeface="Lub Dub Medium" panose="020B0603030403020204" pitchFamily="34" charset="0"/>
              </a:rPr>
              <a:t>Adapted from Kearon et al. Copyright 2016, with permission from Elsevier.</a:t>
            </a:r>
          </a:p>
        </p:txBody>
      </p:sp>
    </p:spTree>
    <p:extLst>
      <p:ext uri="{BB962C8B-B14F-4D97-AF65-F5344CB8AC3E}">
        <p14:creationId xmlns:p14="http://schemas.microsoft.com/office/powerpoint/2010/main" val="238826264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84</a:t>
            </a:fld>
            <a:endParaRPr lang="en-US" dirty="0"/>
          </a:p>
        </p:txBody>
      </p:sp>
      <p:sp>
        <p:nvSpPr>
          <p:cNvPr id="2" name="TextBox 1">
            <a:extLst>
              <a:ext uri="{FF2B5EF4-FFF2-40B4-BE49-F238E27FC236}">
                <a16:creationId xmlns:a16="http://schemas.microsoft.com/office/drawing/2014/main" id="{0A5094DB-AAAC-6DAA-6631-A62F95D55082}"/>
              </a:ext>
            </a:extLst>
          </p:cNvPr>
          <p:cNvSpPr txBox="1"/>
          <p:nvPr/>
        </p:nvSpPr>
        <p:spPr>
          <a:xfrm>
            <a:off x="4467021" y="884682"/>
            <a:ext cx="5696353" cy="523220"/>
          </a:xfrm>
          <a:prstGeom prst="rect">
            <a:avLst/>
          </a:prstGeom>
          <a:noFill/>
        </p:spPr>
        <p:txBody>
          <a:bodyPr wrap="square">
            <a:spAutoFit/>
          </a:bodyPr>
          <a:lstStyle/>
          <a:p>
            <a:r>
              <a:rPr lang="en-US" sz="2800" dirty="0">
                <a:latin typeface="Lub Dub Medium" panose="020B0603030403020204" pitchFamily="34" charset="0"/>
              </a:rPr>
              <a:t>Recurrent Pulmonary Embolism</a:t>
            </a:r>
          </a:p>
        </p:txBody>
      </p:sp>
      <p:graphicFrame>
        <p:nvGraphicFramePr>
          <p:cNvPr id="3" name="Table 2">
            <a:extLst>
              <a:ext uri="{FF2B5EF4-FFF2-40B4-BE49-F238E27FC236}">
                <a16:creationId xmlns:a16="http://schemas.microsoft.com/office/drawing/2014/main" id="{AE59694D-B14E-95BC-6815-EA0DE836DEAB}"/>
              </a:ext>
            </a:extLst>
          </p:cNvPr>
          <p:cNvGraphicFramePr>
            <a:graphicFrameLocks noGrp="1"/>
          </p:cNvGraphicFramePr>
          <p:nvPr>
            <p:extLst>
              <p:ext uri="{D42A27DB-BD31-4B8C-83A1-F6EECF244321}">
                <p14:modId xmlns:p14="http://schemas.microsoft.com/office/powerpoint/2010/main" val="3079275651"/>
              </p:ext>
            </p:extLst>
          </p:nvPr>
        </p:nvGraphicFramePr>
        <p:xfrm>
          <a:off x="3201179" y="1752600"/>
          <a:ext cx="8228039" cy="5592318"/>
        </p:xfrm>
        <a:graphic>
          <a:graphicData uri="http://schemas.openxmlformats.org/drawingml/2006/table">
            <a:tbl>
              <a:tblPr firstRow="1" firstCol="1" bandRow="1"/>
              <a:tblGrid>
                <a:gridCol w="1049107">
                  <a:extLst>
                    <a:ext uri="{9D8B030D-6E8A-4147-A177-3AD203B41FA5}">
                      <a16:colId xmlns:a16="http://schemas.microsoft.com/office/drawing/2014/main" val="618446088"/>
                    </a:ext>
                  </a:extLst>
                </a:gridCol>
                <a:gridCol w="908704">
                  <a:extLst>
                    <a:ext uri="{9D8B030D-6E8A-4147-A177-3AD203B41FA5}">
                      <a16:colId xmlns:a16="http://schemas.microsoft.com/office/drawing/2014/main" val="2163726281"/>
                    </a:ext>
                  </a:extLst>
                </a:gridCol>
                <a:gridCol w="6270228">
                  <a:extLst>
                    <a:ext uri="{9D8B030D-6E8A-4147-A177-3AD203B41FA5}">
                      <a16:colId xmlns:a16="http://schemas.microsoft.com/office/drawing/2014/main" val="292593230"/>
                    </a:ext>
                  </a:extLst>
                </a:gridCol>
              </a:tblGrid>
              <a:tr h="951178">
                <a:tc>
                  <a:txBody>
                    <a:bodyPr/>
                    <a:lstStyle/>
                    <a:p>
                      <a:pPr marL="0" marR="0" algn="ctr">
                        <a:lnSpc>
                          <a:spcPct val="200000"/>
                        </a:lnSpc>
                        <a:spcAft>
                          <a:spcPts val="800"/>
                        </a:spcAft>
                        <a:buNone/>
                      </a:pPr>
                      <a:r>
                        <a:rPr lang="en-US" sz="1800" b="1">
                          <a:effectLst/>
                          <a:latin typeface="Times New Roman" panose="02020603050405020304" pitchFamily="18" charset="0"/>
                          <a:ea typeface="Calibri" panose="020F0502020204030204" pitchFamily="34" charset="0"/>
                          <a:cs typeface="Arial" panose="020B0604020202020204" pitchFamily="34" charset="0"/>
                        </a:rPr>
                        <a:t>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9277" marR="59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algn="ctr">
                        <a:lnSpc>
                          <a:spcPct val="150000"/>
                        </a:lnSpc>
                        <a:spcAft>
                          <a:spcPts val="800"/>
                        </a:spcAft>
                        <a:buNone/>
                      </a:pPr>
                      <a:r>
                        <a:rPr lang="en-US" sz="1800" b="1" dirty="0">
                          <a:effectLst/>
                          <a:latin typeface="Times New Roman" panose="02020603050405020304" pitchFamily="18" charset="0"/>
                          <a:ea typeface="Calibri" panose="020F0502020204030204" pitchFamily="34" charset="0"/>
                          <a:cs typeface="Arial" panose="020B0604020202020204" pitchFamily="34" charset="0"/>
                        </a:rPr>
                        <a:t>Recommendations for Recurrent Pulmonary Embolism</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0" marR="0" algn="ctr">
                        <a:lnSpc>
                          <a:spcPct val="150000"/>
                        </a:lnSpc>
                        <a:spcAft>
                          <a:spcPts val="80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Referenced studies that support recommendations are summarized in the Evidence Table.</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9277" marR="59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597805235"/>
                  </a:ext>
                </a:extLst>
              </a:tr>
              <a:tr h="343783">
                <a:tc>
                  <a:txBody>
                    <a:bodyPr/>
                    <a:lstStyle/>
                    <a:p>
                      <a:pPr marL="0" marR="0" algn="ctr">
                        <a:lnSpc>
                          <a:spcPct val="200000"/>
                        </a:lnSpc>
                        <a:spcAft>
                          <a:spcPts val="800"/>
                        </a:spcAft>
                        <a:buNone/>
                      </a:pPr>
                      <a:r>
                        <a:rPr lang="en-US" sz="1800" b="1">
                          <a:effectLst/>
                          <a:latin typeface="Times New Roman" panose="02020603050405020304" pitchFamily="18" charset="0"/>
                          <a:ea typeface="Calibri" panose="020F0502020204030204" pitchFamily="34" charset="0"/>
                          <a:cs typeface="Arial" panose="020B0604020202020204" pitchFamily="34" charset="0"/>
                        </a:rPr>
                        <a:t>COR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9277" marR="59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200000"/>
                        </a:lnSpc>
                        <a:spcAft>
                          <a:spcPts val="800"/>
                        </a:spcAft>
                        <a:buNone/>
                      </a:pPr>
                      <a:r>
                        <a:rPr lang="en-US" sz="1800" b="1">
                          <a:effectLst/>
                          <a:latin typeface="Times New Roman" panose="02020603050405020304" pitchFamily="18" charset="0"/>
                          <a:ea typeface="Calibri" panose="020F0502020204030204" pitchFamily="34" charset="0"/>
                          <a:cs typeface="Arial" panose="020B0604020202020204" pitchFamily="34" charset="0"/>
                        </a:rPr>
                        <a:t>LOE</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9277" marR="59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200000"/>
                        </a:lnSpc>
                        <a:spcAft>
                          <a:spcPts val="800"/>
                        </a:spcAft>
                        <a:buNone/>
                      </a:pPr>
                      <a:r>
                        <a:rPr lang="en-US" sz="1800" b="1">
                          <a:effectLst/>
                          <a:latin typeface="Times New Roman" panose="02020603050405020304" pitchFamily="18" charset="0"/>
                          <a:ea typeface="Calibri" panose="020F0502020204030204" pitchFamily="34" charset="0"/>
                          <a:cs typeface="Arial" panose="020B0604020202020204" pitchFamily="34" charset="0"/>
                        </a:rPr>
                        <a:t>Recommendations</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9277" marR="59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55127806"/>
                  </a:ext>
                </a:extLst>
              </a:tr>
              <a:tr h="1013889">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9277" marR="59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C-EO</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9277" marR="59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342900" marR="0" lvl="0" indent="-342900">
                        <a:lnSpc>
                          <a:spcPct val="100000"/>
                        </a:lnSpc>
                        <a:spcAft>
                          <a:spcPts val="800"/>
                        </a:spcAft>
                        <a:buFont typeface="+mj-lt"/>
                        <a:buAutoNum type="arabicPeriod"/>
                      </a:pPr>
                      <a:r>
                        <a:rPr lang="en-US" sz="1800" b="1">
                          <a:effectLst/>
                          <a:latin typeface="Times New Roman" panose="02020603050405020304" pitchFamily="18" charset="0"/>
                          <a:ea typeface="Yu Mincho" panose="02020400000000000000" pitchFamily="18" charset="-128"/>
                          <a:cs typeface="Arial" panose="020B0604020202020204" pitchFamily="34" charset="0"/>
                        </a:rPr>
                        <a:t>In patients with a history of PE and who present with new symptoms and signs suggestive of recurrent or breakthrough PE, radiographic imaging with a CTPA or V/Q scan is recommended to objectively confirm or exclude the diagnosis.</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9277" marR="59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06399779"/>
                  </a:ext>
                </a:extLst>
              </a:tr>
              <a:tr h="1013889">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9277" marR="59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C-LD</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9277" marR="59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342900" marR="0" lvl="0" indent="-342900">
                        <a:lnSpc>
                          <a:spcPct val="100000"/>
                        </a:lnSpc>
                        <a:spcAft>
                          <a:spcPts val="800"/>
                        </a:spcAft>
                        <a:buFont typeface="+mj-lt"/>
                        <a:buAutoNum type="arabicPeriod" startAt="2"/>
                      </a:pPr>
                      <a:r>
                        <a:rPr lang="en-US" sz="1800" b="1" dirty="0">
                          <a:effectLst/>
                          <a:latin typeface="Times New Roman" panose="02020603050405020304" pitchFamily="18" charset="0"/>
                          <a:ea typeface="Yu Mincho" panose="02020400000000000000" pitchFamily="18" charset="-128"/>
                          <a:cs typeface="Arial" panose="020B0604020202020204" pitchFamily="34" charset="0"/>
                        </a:rPr>
                        <a:t>In patients with a history of PE who have a documented recurrent PE despite being treated with an anticoagulant, an evaluation is recommended to detect clinical and pharmacological factors that may contribute to recurrent PE.</a:t>
                      </a:r>
                      <a:r>
                        <a:rPr lang="en-US" sz="1800" baseline="30000" dirty="0">
                          <a:effectLst/>
                          <a:latin typeface="Times New Roman" panose="02020603050405020304" pitchFamily="18" charset="0"/>
                          <a:ea typeface="Yu Mincho" panose="02020400000000000000" pitchFamily="18" charset="-128"/>
                          <a:cs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9277" marR="59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13066643"/>
                  </a:ext>
                </a:extLst>
              </a:tr>
              <a:tr h="811111">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2a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9277" marR="59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C-EO</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59277" marR="59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342900" marR="0" lvl="0" indent="-342900">
                        <a:lnSpc>
                          <a:spcPct val="100000"/>
                        </a:lnSpc>
                        <a:spcAft>
                          <a:spcPts val="800"/>
                        </a:spcAft>
                        <a:buFont typeface="+mj-lt"/>
                        <a:buAutoNum type="arabicPeriod" startAt="3"/>
                      </a:pPr>
                      <a:r>
                        <a:rPr lang="en-US" sz="1800" b="1" dirty="0">
                          <a:effectLst/>
                          <a:latin typeface="Times New Roman" panose="02020603050405020304" pitchFamily="18" charset="0"/>
                          <a:ea typeface="Yu Mincho" panose="02020400000000000000" pitchFamily="18" charset="-128"/>
                          <a:cs typeface="Arial" panose="020B0604020202020204" pitchFamily="34" charset="0"/>
                        </a:rPr>
                        <a:t>In patients with recurrent PE who are adherent with prescribed therapeutic-intensity anticoagulation, changing therapy to an alternative drug class rather that continuing therapy with the same drug class is reasonable. </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9277" marR="59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90895120"/>
                  </a:ext>
                </a:extLst>
              </a:tr>
            </a:tbl>
          </a:graphicData>
        </a:graphic>
      </p:graphicFrame>
    </p:spTree>
    <p:extLst>
      <p:ext uri="{BB962C8B-B14F-4D97-AF65-F5344CB8AC3E}">
        <p14:creationId xmlns:p14="http://schemas.microsoft.com/office/powerpoint/2010/main" val="263372915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BE2A7B1-8A11-D74F-466A-899FF4762A05}"/>
              </a:ext>
            </a:extLst>
          </p:cNvPr>
          <p:cNvSpPr txBox="1"/>
          <p:nvPr/>
        </p:nvSpPr>
        <p:spPr>
          <a:xfrm>
            <a:off x="3833710" y="1676400"/>
            <a:ext cx="6962977" cy="523220"/>
          </a:xfrm>
          <a:prstGeom prst="rect">
            <a:avLst/>
          </a:prstGeom>
          <a:noFill/>
        </p:spPr>
        <p:txBody>
          <a:bodyPr wrap="square">
            <a:spAutoFit/>
          </a:bodyPr>
          <a:lstStyle/>
          <a:p>
            <a:r>
              <a:rPr lang="en-US" sz="2800" dirty="0">
                <a:latin typeface="Lub Dub Medium" panose="020B0603030403020204" pitchFamily="34" charset="0"/>
              </a:rPr>
              <a:t>Recurrent Pulmonary Embolism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0E4FAD2A-6C2E-742B-DE4D-97FA6F895111}"/>
              </a:ext>
            </a:extLst>
          </p:cNvPr>
          <p:cNvGraphicFramePr>
            <a:graphicFrameLocks noGrp="1"/>
          </p:cNvGraphicFramePr>
          <p:nvPr>
            <p:extLst>
              <p:ext uri="{D42A27DB-BD31-4B8C-83A1-F6EECF244321}">
                <p14:modId xmlns:p14="http://schemas.microsoft.com/office/powerpoint/2010/main" val="1949542890"/>
              </p:ext>
            </p:extLst>
          </p:nvPr>
        </p:nvGraphicFramePr>
        <p:xfrm>
          <a:off x="3493293" y="2725753"/>
          <a:ext cx="7643813" cy="2778094"/>
        </p:xfrm>
        <a:graphic>
          <a:graphicData uri="http://schemas.openxmlformats.org/drawingml/2006/table">
            <a:tbl>
              <a:tblPr firstRow="1" firstCol="1" bandRow="1"/>
              <a:tblGrid>
                <a:gridCol w="974617">
                  <a:extLst>
                    <a:ext uri="{9D8B030D-6E8A-4147-A177-3AD203B41FA5}">
                      <a16:colId xmlns:a16="http://schemas.microsoft.com/office/drawing/2014/main" val="2895953064"/>
                    </a:ext>
                  </a:extLst>
                </a:gridCol>
                <a:gridCol w="844182">
                  <a:extLst>
                    <a:ext uri="{9D8B030D-6E8A-4147-A177-3AD203B41FA5}">
                      <a16:colId xmlns:a16="http://schemas.microsoft.com/office/drawing/2014/main" val="2592840413"/>
                    </a:ext>
                  </a:extLst>
                </a:gridCol>
                <a:gridCol w="5825014">
                  <a:extLst>
                    <a:ext uri="{9D8B030D-6E8A-4147-A177-3AD203B41FA5}">
                      <a16:colId xmlns:a16="http://schemas.microsoft.com/office/drawing/2014/main" val="4254348777"/>
                    </a:ext>
                  </a:extLst>
                </a:gridCol>
              </a:tblGrid>
              <a:tr h="1389047">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2a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C-EO</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100000"/>
                        </a:lnSpc>
                        <a:spcAft>
                          <a:spcPts val="800"/>
                        </a:spcAft>
                        <a:buFont typeface="+mj-lt"/>
                        <a:buAutoNum type="arabicPeriod" startAt="4"/>
                      </a:pPr>
                      <a:r>
                        <a:rPr lang="en-US" sz="1800" b="1" dirty="0">
                          <a:effectLst/>
                          <a:latin typeface="Times New Roman" panose="02020603050405020304" pitchFamily="18" charset="0"/>
                          <a:ea typeface="Yu Mincho" panose="02020400000000000000" pitchFamily="18" charset="-128"/>
                          <a:cs typeface="Arial" panose="020B0604020202020204" pitchFamily="34" charset="0"/>
                        </a:rPr>
                        <a:t>In patients who have documented recurrent acute PE while adherent to anticoagulation with a reduced-dose DOAC, it is reasonable to </a:t>
                      </a:r>
                      <a:r>
                        <a:rPr lang="en-US" sz="1800" b="1" dirty="0" err="1">
                          <a:effectLst/>
                          <a:latin typeface="Times New Roman" panose="02020603050405020304" pitchFamily="18" charset="0"/>
                          <a:ea typeface="Yu Mincho" panose="02020400000000000000" pitchFamily="18" charset="-128"/>
                          <a:cs typeface="Arial" panose="020B0604020202020204" pitchFamily="34" charset="0"/>
                        </a:rPr>
                        <a:t>anticoagulate</a:t>
                      </a:r>
                      <a:r>
                        <a:rPr lang="en-US" sz="1800" b="1" dirty="0">
                          <a:effectLst/>
                          <a:latin typeface="Times New Roman" panose="02020603050405020304" pitchFamily="18" charset="0"/>
                          <a:ea typeface="Yu Mincho" panose="02020400000000000000" pitchFamily="18" charset="-128"/>
                          <a:cs typeface="Arial" panose="020B0604020202020204" pitchFamily="34" charset="0"/>
                        </a:rPr>
                        <a:t> with a full-dose DOAC within the same class. </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04857498"/>
                  </a:ext>
                </a:extLst>
              </a:tr>
              <a:tr h="1389047">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2a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startAt="5"/>
                      </a:pPr>
                      <a:r>
                        <a:rPr lang="en-US" sz="1800" b="1" dirty="0">
                          <a:effectLst/>
                          <a:latin typeface="Times New Roman" panose="02020603050405020304" pitchFamily="18" charset="0"/>
                          <a:ea typeface="Yu Mincho" panose="02020400000000000000" pitchFamily="18" charset="-128"/>
                          <a:cs typeface="Arial" panose="020B0604020202020204" pitchFamily="34" charset="0"/>
                        </a:rPr>
                        <a:t>In patients with cancer and a recurrent PE despite being therapeutically anticoagulated with LMWH, dose escalation of LMWH by 20% to 25% is reasonable to prevent future recurrent PE.</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99791675"/>
                  </a:ext>
                </a:extLst>
              </a:tr>
            </a:tbl>
          </a:graphicData>
        </a:graphic>
      </p:graphicFrame>
    </p:spTree>
    <p:extLst>
      <p:ext uri="{BB962C8B-B14F-4D97-AF65-F5344CB8AC3E}">
        <p14:creationId xmlns:p14="http://schemas.microsoft.com/office/powerpoint/2010/main" val="85284985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032B66F-438D-D0BB-B35D-876452DDF45B}"/>
              </a:ext>
            </a:extLst>
          </p:cNvPr>
          <p:cNvSpPr>
            <a:spLocks noGrp="1"/>
          </p:cNvSpPr>
          <p:nvPr>
            <p:ph type="sldNum" sz="quarter" idx="4"/>
          </p:nvPr>
        </p:nvSpPr>
        <p:spPr/>
        <p:txBody>
          <a:bodyPr/>
          <a:lstStyle/>
          <a:p>
            <a:fld id="{01CD3B2E-BC1C-6C4D-9D91-A67B950EE325}" type="slidenum">
              <a:rPr lang="en-US" smtClean="0"/>
              <a:pPr/>
              <a:t>86</a:t>
            </a:fld>
            <a:endParaRPr lang="en-US" dirty="0"/>
          </a:p>
        </p:txBody>
      </p:sp>
      <p:sp>
        <p:nvSpPr>
          <p:cNvPr id="6" name="TextBox 5">
            <a:extLst>
              <a:ext uri="{FF2B5EF4-FFF2-40B4-BE49-F238E27FC236}">
                <a16:creationId xmlns:a16="http://schemas.microsoft.com/office/drawing/2014/main" id="{D2F79803-813E-84A8-72BF-8D54C3245951}"/>
              </a:ext>
            </a:extLst>
          </p:cNvPr>
          <p:cNvSpPr txBox="1"/>
          <p:nvPr/>
        </p:nvSpPr>
        <p:spPr>
          <a:xfrm>
            <a:off x="4885134" y="3299192"/>
            <a:ext cx="4860132" cy="1631216"/>
          </a:xfrm>
          <a:prstGeom prst="rect">
            <a:avLst/>
          </a:prstGeom>
          <a:noFill/>
        </p:spPr>
        <p:txBody>
          <a:bodyPr wrap="square">
            <a:spAutoFit/>
          </a:bodyPr>
          <a:lstStyle/>
          <a:p>
            <a:r>
              <a:rPr lang="en-US" sz="5000" dirty="0">
                <a:latin typeface="Lub Dub Heavy" panose="020B0903030403020204" pitchFamily="34" charset="0"/>
              </a:rPr>
              <a:t>Complications and Sequelae </a:t>
            </a:r>
          </a:p>
        </p:txBody>
      </p:sp>
    </p:spTree>
    <p:extLst>
      <p:ext uri="{BB962C8B-B14F-4D97-AF65-F5344CB8AC3E}">
        <p14:creationId xmlns:p14="http://schemas.microsoft.com/office/powerpoint/2010/main" val="195224680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87</a:t>
            </a:fld>
            <a:endParaRPr lang="en-US" dirty="0"/>
          </a:p>
        </p:txBody>
      </p:sp>
      <p:graphicFrame>
        <p:nvGraphicFramePr>
          <p:cNvPr id="2" name="Table 1">
            <a:extLst>
              <a:ext uri="{FF2B5EF4-FFF2-40B4-BE49-F238E27FC236}">
                <a16:creationId xmlns:a16="http://schemas.microsoft.com/office/drawing/2014/main" id="{75839795-C192-CC69-CE43-6D2DC16BDCC7}"/>
              </a:ext>
            </a:extLst>
          </p:cNvPr>
          <p:cNvGraphicFramePr>
            <a:graphicFrameLocks noGrp="1"/>
          </p:cNvGraphicFramePr>
          <p:nvPr>
            <p:extLst>
              <p:ext uri="{D42A27DB-BD31-4B8C-83A1-F6EECF244321}">
                <p14:modId xmlns:p14="http://schemas.microsoft.com/office/powerpoint/2010/main" val="4137235564"/>
              </p:ext>
            </p:extLst>
          </p:nvPr>
        </p:nvGraphicFramePr>
        <p:xfrm>
          <a:off x="1600200" y="1219200"/>
          <a:ext cx="10210800" cy="6225650"/>
        </p:xfrm>
        <a:graphic>
          <a:graphicData uri="http://schemas.openxmlformats.org/drawingml/2006/table">
            <a:tbl>
              <a:tblPr firstRow="1" firstCol="1" bandRow="1"/>
              <a:tblGrid>
                <a:gridCol w="1378885">
                  <a:extLst>
                    <a:ext uri="{9D8B030D-6E8A-4147-A177-3AD203B41FA5}">
                      <a16:colId xmlns:a16="http://schemas.microsoft.com/office/drawing/2014/main" val="2317559758"/>
                    </a:ext>
                  </a:extLst>
                </a:gridCol>
                <a:gridCol w="1293876">
                  <a:extLst>
                    <a:ext uri="{9D8B030D-6E8A-4147-A177-3AD203B41FA5}">
                      <a16:colId xmlns:a16="http://schemas.microsoft.com/office/drawing/2014/main" val="497478913"/>
                    </a:ext>
                  </a:extLst>
                </a:gridCol>
                <a:gridCol w="7538039">
                  <a:extLst>
                    <a:ext uri="{9D8B030D-6E8A-4147-A177-3AD203B41FA5}">
                      <a16:colId xmlns:a16="http://schemas.microsoft.com/office/drawing/2014/main" val="139543986"/>
                    </a:ext>
                  </a:extLst>
                </a:gridCol>
              </a:tblGrid>
              <a:tr h="1119865">
                <a:tc>
                  <a:txBody>
                    <a:bodyPr/>
                    <a:lstStyle/>
                    <a:p>
                      <a:pPr marL="0" marR="0">
                        <a:lnSpc>
                          <a:spcPct val="200000"/>
                        </a:lnSpc>
                        <a:spcAft>
                          <a:spcPts val="800"/>
                        </a:spcAft>
                        <a:buNone/>
                      </a:pPr>
                      <a:endParaRPr lang="en-US" sz="1800" dirty="0">
                        <a:effectLst/>
                        <a:latin typeface="Times New Roman"/>
                        <a:ea typeface="Calibri"/>
                        <a:cs typeface="Arial"/>
                      </a:endParaRPr>
                    </a:p>
                  </a:txBody>
                  <a:tcPr marL="41724" marR="41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algn="ctr">
                        <a:lnSpc>
                          <a:spcPct val="150000"/>
                        </a:lnSpc>
                        <a:spcAft>
                          <a:spcPts val="800"/>
                        </a:spcAft>
                        <a:buNone/>
                      </a:pPr>
                      <a:r>
                        <a:rPr lang="en-US" sz="1800" b="1" dirty="0">
                          <a:effectLst/>
                          <a:latin typeface="Times New Roman" panose="02020603050405020304" pitchFamily="18" charset="0"/>
                          <a:ea typeface="Calibri" panose="020F0502020204030204" pitchFamily="34" charset="0"/>
                          <a:cs typeface="Arial" panose="020B0604020202020204" pitchFamily="34" charset="0"/>
                        </a:rPr>
                        <a:t>Recommendations for Persistently Symptomatic Patients After Acute PE  </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0" marR="0" algn="ctr">
                        <a:lnSpc>
                          <a:spcPct val="150000"/>
                        </a:lnSpc>
                        <a:spcAft>
                          <a:spcPts val="80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Referenced studies that support recommendations are summarized in the Evidence Table.</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1724" marR="41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2097766228"/>
                  </a:ext>
                </a:extLst>
              </a:tr>
              <a:tr h="432709">
                <a:tc>
                  <a:txBody>
                    <a:bodyPr/>
                    <a:lstStyle/>
                    <a:p>
                      <a:pPr marL="0" marR="0" algn="ctr">
                        <a:lnSpc>
                          <a:spcPct val="200000"/>
                        </a:lnSpc>
                        <a:spcAft>
                          <a:spcPts val="800"/>
                        </a:spcAft>
                        <a:buNone/>
                      </a:pPr>
                      <a:r>
                        <a:rPr lang="en-US" sz="1800" b="1" dirty="0">
                          <a:effectLst/>
                          <a:latin typeface="Times New Roman"/>
                          <a:ea typeface="Calibri"/>
                          <a:cs typeface="Arial"/>
                        </a:rPr>
                        <a:t>COR</a:t>
                      </a:r>
                      <a:endParaRPr lang="en-US" sz="1800" dirty="0">
                        <a:effectLst/>
                        <a:latin typeface="Times New Roman"/>
                        <a:ea typeface="Calibri"/>
                        <a:cs typeface="Arial"/>
                      </a:endParaRPr>
                    </a:p>
                  </a:txBody>
                  <a:tcPr marL="41724" marR="41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200000"/>
                        </a:lnSpc>
                        <a:spcAft>
                          <a:spcPts val="800"/>
                        </a:spcAft>
                        <a:buNone/>
                      </a:pPr>
                      <a:r>
                        <a:rPr lang="en-US" sz="1800" b="1" dirty="0">
                          <a:effectLst/>
                          <a:latin typeface="Times New Roman"/>
                          <a:ea typeface="Calibri"/>
                          <a:cs typeface="Arial"/>
                        </a:rPr>
                        <a:t>LOE</a:t>
                      </a:r>
                      <a:endParaRPr lang="en-US" sz="1800" dirty="0">
                        <a:effectLst/>
                        <a:latin typeface="Times New Roman"/>
                        <a:ea typeface="Calibri"/>
                        <a:cs typeface="Arial"/>
                      </a:endParaRPr>
                    </a:p>
                  </a:txBody>
                  <a:tcPr marL="41724" marR="41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200000"/>
                        </a:lnSpc>
                        <a:spcAft>
                          <a:spcPts val="800"/>
                        </a:spcAft>
                        <a:buNone/>
                      </a:pPr>
                      <a:r>
                        <a:rPr lang="en-US" sz="1800" b="1" dirty="0">
                          <a:effectLst/>
                          <a:latin typeface="Times New Roman"/>
                          <a:ea typeface="Calibri"/>
                          <a:cs typeface="Arial"/>
                        </a:rPr>
                        <a:t>Recommendations</a:t>
                      </a:r>
                      <a:endParaRPr lang="en-US" sz="1800" dirty="0">
                        <a:effectLst/>
                        <a:latin typeface="Times New Roman"/>
                        <a:ea typeface="Calibri"/>
                        <a:cs typeface="Arial"/>
                      </a:endParaRPr>
                    </a:p>
                  </a:txBody>
                  <a:tcPr marL="41724" marR="41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30696510"/>
                  </a:ext>
                </a:extLst>
              </a:tr>
              <a:tr h="432709">
                <a:tc gridSpan="3">
                  <a:txBody>
                    <a:bodyPr/>
                    <a:lstStyle/>
                    <a:p>
                      <a:pPr marL="228600" marR="0" algn="ctr">
                        <a:lnSpc>
                          <a:spcPct val="200000"/>
                        </a:lnSpc>
                        <a:spcAft>
                          <a:spcPts val="800"/>
                        </a:spcAft>
                        <a:buNone/>
                      </a:pPr>
                      <a:r>
                        <a:rPr lang="en-US" sz="1800" b="1" dirty="0">
                          <a:effectLst/>
                          <a:latin typeface="Times New Roman"/>
                          <a:ea typeface="FrutigerLTStd-Light"/>
                          <a:cs typeface="Arial"/>
                        </a:rPr>
                        <a:t>Evaluation</a:t>
                      </a:r>
                      <a:endParaRPr lang="en-US" sz="1800" dirty="0">
                        <a:effectLst/>
                        <a:latin typeface="Times New Roman"/>
                        <a:ea typeface="Times New Roman" panose="02020603050405020304" pitchFamily="18" charset="0"/>
                        <a:cs typeface="Arial"/>
                      </a:endParaRPr>
                    </a:p>
                  </a:txBody>
                  <a:tcPr marL="41724" marR="41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47014202"/>
                  </a:ext>
                </a:extLst>
              </a:tr>
              <a:tr h="765689">
                <a:tc>
                  <a:txBody>
                    <a:bodyPr/>
                    <a:lstStyle/>
                    <a:p>
                      <a:pPr marL="0" marR="0" algn="ctr">
                        <a:lnSpc>
                          <a:spcPct val="200000"/>
                        </a:lnSpc>
                        <a:spcAft>
                          <a:spcPts val="800"/>
                        </a:spcAft>
                        <a:buNone/>
                      </a:pPr>
                      <a:r>
                        <a:rPr lang="en-US" sz="1800" b="1" dirty="0">
                          <a:solidFill>
                            <a:srgbClr val="000000"/>
                          </a:solidFill>
                          <a:effectLst/>
                          <a:latin typeface="Times New Roman"/>
                          <a:ea typeface="Calibri"/>
                          <a:cs typeface="Arial"/>
                        </a:rPr>
                        <a:t>1</a:t>
                      </a:r>
                      <a:endParaRPr lang="en-US" sz="1800" dirty="0">
                        <a:effectLst/>
                        <a:latin typeface="Times New Roman"/>
                        <a:ea typeface="Calibri"/>
                        <a:cs typeface="Arial"/>
                      </a:endParaRPr>
                    </a:p>
                  </a:txBody>
                  <a:tcPr marL="41724" marR="41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dirty="0">
                          <a:solidFill>
                            <a:srgbClr val="000000"/>
                          </a:solidFill>
                          <a:effectLst/>
                          <a:latin typeface="Times New Roman"/>
                          <a:ea typeface="Calibri"/>
                          <a:cs typeface="Arial"/>
                        </a:rPr>
                        <a:t>B-NR</a:t>
                      </a:r>
                      <a:endParaRPr lang="en-US" sz="1800" dirty="0">
                        <a:effectLst/>
                        <a:latin typeface="Times New Roman"/>
                        <a:ea typeface="Calibri"/>
                        <a:cs typeface="Arial"/>
                      </a:endParaRPr>
                    </a:p>
                  </a:txBody>
                  <a:tcPr marL="41724" marR="41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a:pPr>
                      <a:r>
                        <a:rPr lang="en-US" sz="1800" b="1" dirty="0">
                          <a:effectLst/>
                          <a:latin typeface="Times New Roman"/>
                          <a:ea typeface="FrutigerLTStd-Light"/>
                          <a:cs typeface="Arial"/>
                        </a:rPr>
                        <a:t>In patients with ongoing dyspnea and/or functional impairment after ≥3 months of therapeutic anticoagulation after an acute PE, a diagnostic evaluation is recommended to assess for CTEPD.</a:t>
                      </a:r>
                      <a:endParaRPr lang="en-US" sz="1800" dirty="0">
                        <a:effectLst/>
                        <a:latin typeface="Times New Roman"/>
                        <a:ea typeface="Times New Roman" panose="02020603050405020304" pitchFamily="18" charset="0"/>
                        <a:cs typeface="Arial"/>
                      </a:endParaRPr>
                    </a:p>
                  </a:txBody>
                  <a:tcPr marL="41724" marR="41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29280338"/>
                  </a:ext>
                </a:extLst>
              </a:tr>
              <a:tr h="1432437">
                <a:tc>
                  <a:txBody>
                    <a:bodyPr/>
                    <a:lstStyle/>
                    <a:p>
                      <a:pPr marL="0" marR="0" algn="ctr">
                        <a:lnSpc>
                          <a:spcPct val="200000"/>
                        </a:lnSpc>
                        <a:spcAft>
                          <a:spcPts val="800"/>
                        </a:spcAft>
                        <a:buNone/>
                      </a:pPr>
                      <a:r>
                        <a:rPr lang="en-US" sz="1800" b="1" dirty="0">
                          <a:solidFill>
                            <a:srgbClr val="000000"/>
                          </a:solidFill>
                          <a:effectLst/>
                          <a:latin typeface="Times New Roman"/>
                          <a:ea typeface="Calibri"/>
                          <a:cs typeface="Arial"/>
                        </a:rPr>
                        <a:t>2a</a:t>
                      </a:r>
                      <a:endParaRPr lang="en-US" sz="1800" dirty="0">
                        <a:effectLst/>
                        <a:latin typeface="Times New Roman"/>
                        <a:ea typeface="Calibri"/>
                        <a:cs typeface="Arial"/>
                      </a:endParaRPr>
                    </a:p>
                  </a:txBody>
                  <a:tcPr marL="41724" marR="41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200000"/>
                        </a:lnSpc>
                        <a:spcAft>
                          <a:spcPts val="800"/>
                        </a:spcAft>
                        <a:buNone/>
                      </a:pPr>
                      <a:r>
                        <a:rPr lang="en-US" sz="1800" b="1" dirty="0">
                          <a:solidFill>
                            <a:srgbClr val="000000"/>
                          </a:solidFill>
                          <a:effectLst/>
                          <a:latin typeface="Times New Roman"/>
                          <a:ea typeface="Calibri"/>
                          <a:cs typeface="Arial"/>
                        </a:rPr>
                        <a:t>B-NR</a:t>
                      </a:r>
                      <a:endParaRPr lang="en-US" sz="1800" dirty="0">
                        <a:effectLst/>
                        <a:latin typeface="Times New Roman"/>
                        <a:ea typeface="Calibri"/>
                        <a:cs typeface="Arial"/>
                      </a:endParaRPr>
                    </a:p>
                  </a:txBody>
                  <a:tcPr marL="41724" marR="41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startAt="2"/>
                      </a:pPr>
                      <a:r>
                        <a:rPr lang="en-US" sz="1800" b="1" dirty="0">
                          <a:effectLst/>
                          <a:latin typeface="Times New Roman" panose="02020603050405020304" pitchFamily="18" charset="0"/>
                          <a:ea typeface="FrutigerLTStd-Light"/>
                          <a:cs typeface="Arial" panose="020B0604020202020204" pitchFamily="34" charset="0"/>
                        </a:rPr>
                        <a:t>For patients undergoing a diagnostic evaluation for CTEPD, it is reasonable to obtain both a transthoracic echocardiogram (TTE)* and a lung perfusion scan (planar V/Q, or V/Q single-photon emission CT [SPECT], SPECT/CT) over an echocardiogram alone to exclude CTEPD or determine if additional diagnostic testing is needed.</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1724" marR="41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07784178"/>
                  </a:ext>
                </a:extLst>
              </a:tr>
              <a:tr h="765689">
                <a:tc>
                  <a:txBody>
                    <a:bodyPr/>
                    <a:lstStyle/>
                    <a:p>
                      <a:pPr marL="0" marR="0" algn="ctr">
                        <a:lnSpc>
                          <a:spcPct val="200000"/>
                        </a:lnSpc>
                        <a:spcAft>
                          <a:spcPts val="800"/>
                        </a:spcAft>
                        <a:buNone/>
                      </a:pPr>
                      <a:r>
                        <a:rPr lang="en-US" sz="1800" b="1" dirty="0">
                          <a:solidFill>
                            <a:srgbClr val="000000"/>
                          </a:solidFill>
                          <a:effectLst/>
                          <a:latin typeface="Times New Roman"/>
                          <a:ea typeface="Calibri"/>
                          <a:cs typeface="Arial"/>
                        </a:rPr>
                        <a:t>2a</a:t>
                      </a:r>
                      <a:endParaRPr lang="en-US" sz="1800" dirty="0">
                        <a:effectLst/>
                        <a:latin typeface="Times New Roman"/>
                        <a:ea typeface="Calibri"/>
                        <a:cs typeface="Arial"/>
                      </a:endParaRPr>
                    </a:p>
                  </a:txBody>
                  <a:tcPr marL="41724" marR="41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200000"/>
                        </a:lnSpc>
                        <a:spcAft>
                          <a:spcPts val="800"/>
                        </a:spcAft>
                        <a:buNone/>
                      </a:pPr>
                      <a:r>
                        <a:rPr lang="en-US" sz="1800" b="1" dirty="0">
                          <a:solidFill>
                            <a:srgbClr val="000000"/>
                          </a:solidFill>
                          <a:effectLst/>
                          <a:latin typeface="Times New Roman"/>
                          <a:ea typeface="Calibri"/>
                          <a:cs typeface="Arial"/>
                        </a:rPr>
                        <a:t>B-NR</a:t>
                      </a:r>
                      <a:endParaRPr lang="en-US" sz="1800" dirty="0">
                        <a:effectLst/>
                        <a:latin typeface="Times New Roman"/>
                        <a:ea typeface="Calibri"/>
                        <a:cs typeface="Arial"/>
                      </a:endParaRPr>
                    </a:p>
                  </a:txBody>
                  <a:tcPr marL="41724" marR="41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startAt="3"/>
                      </a:pPr>
                      <a:r>
                        <a:rPr lang="en-US" sz="1800" b="1" dirty="0">
                          <a:effectLst/>
                          <a:latin typeface="Times New Roman" panose="02020603050405020304" pitchFamily="18" charset="0"/>
                          <a:ea typeface="FrutigerLTStd-Light"/>
                          <a:cs typeface="Arial" panose="020B0604020202020204" pitchFamily="34" charset="0"/>
                        </a:rPr>
                        <a:t>For patients undergoing a diagnostic evaluation for CTEPD,  cardiopulmonary exercise testing (CPET) is reasonable to exclude CTEPD.</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1724" marR="41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41367170"/>
                  </a:ext>
                </a:extLst>
              </a:tr>
              <a:tr h="1020919">
                <a:tc>
                  <a:txBody>
                    <a:bodyPr/>
                    <a:lstStyle/>
                    <a:p>
                      <a:pPr marL="0" marR="0" algn="ctr">
                        <a:lnSpc>
                          <a:spcPct val="100000"/>
                        </a:lnSpc>
                        <a:spcAft>
                          <a:spcPts val="800"/>
                        </a:spcAft>
                        <a:buNone/>
                      </a:pPr>
                      <a:r>
                        <a:rPr lang="en-US" sz="1800"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3: No Benefit</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1724" marR="41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7F7F"/>
                    </a:solidFill>
                  </a:tcPr>
                </a:tc>
                <a:tc>
                  <a:txBody>
                    <a:bodyPr/>
                    <a:lstStyle/>
                    <a:p>
                      <a:pPr marL="0" marR="0" algn="ctr">
                        <a:lnSpc>
                          <a:spcPct val="200000"/>
                        </a:lnSpc>
                        <a:spcAft>
                          <a:spcPts val="800"/>
                        </a:spcAft>
                        <a:buNone/>
                      </a:pPr>
                      <a:r>
                        <a:rPr lang="en-US" sz="1800"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B-NR</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1724" marR="41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startAt="4"/>
                      </a:pPr>
                      <a:r>
                        <a:rPr lang="en-US" sz="1800" b="1" dirty="0">
                          <a:effectLst/>
                          <a:latin typeface="Times New Roman" panose="02020603050405020304" pitchFamily="18" charset="0"/>
                          <a:ea typeface="FrutigerLTStd-Light"/>
                          <a:cs typeface="Arial" panose="020B0604020202020204" pitchFamily="34" charset="0"/>
                        </a:rPr>
                        <a:t>In patients with a history of acute PE, who have resolution of symptoms and low suspicion for CTEPD, a follow-up CTPA or lung perfusion scan (planar V/Q, V/Q SPECT, SPECT/CT) is not beneficial to assess for the degree of thrombosis resolution.</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1724" marR="41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82215700"/>
                  </a:ext>
                </a:extLst>
              </a:tr>
            </a:tbl>
          </a:graphicData>
        </a:graphic>
      </p:graphicFrame>
      <p:sp>
        <p:nvSpPr>
          <p:cNvPr id="3" name="TextBox 2">
            <a:extLst>
              <a:ext uri="{FF2B5EF4-FFF2-40B4-BE49-F238E27FC236}">
                <a16:creationId xmlns:a16="http://schemas.microsoft.com/office/drawing/2014/main" id="{0720E502-A391-CEA5-A8F1-B42921D97B1E}"/>
              </a:ext>
            </a:extLst>
          </p:cNvPr>
          <p:cNvSpPr txBox="1"/>
          <p:nvPr/>
        </p:nvSpPr>
        <p:spPr>
          <a:xfrm>
            <a:off x="4964855" y="163493"/>
            <a:ext cx="4700689" cy="954107"/>
          </a:xfrm>
          <a:prstGeom prst="rect">
            <a:avLst/>
          </a:prstGeom>
          <a:noFill/>
        </p:spPr>
        <p:txBody>
          <a:bodyPr wrap="square">
            <a:spAutoFit/>
          </a:bodyPr>
          <a:lstStyle/>
          <a:p>
            <a:r>
              <a:rPr lang="en-US" sz="2800" dirty="0">
                <a:latin typeface="Lub Dub Medium" panose="020B0603030403020204" pitchFamily="34" charset="0"/>
              </a:rPr>
              <a:t>Persistently Symptomatic Patients After Acute PE</a:t>
            </a:r>
          </a:p>
        </p:txBody>
      </p:sp>
      <p:sp>
        <p:nvSpPr>
          <p:cNvPr id="6" name="TextBox 5">
            <a:extLst>
              <a:ext uri="{FF2B5EF4-FFF2-40B4-BE49-F238E27FC236}">
                <a16:creationId xmlns:a16="http://schemas.microsoft.com/office/drawing/2014/main" id="{8EECE654-05BB-6F88-675A-8CA3B0680E6D}"/>
              </a:ext>
            </a:extLst>
          </p:cNvPr>
          <p:cNvSpPr txBox="1"/>
          <p:nvPr/>
        </p:nvSpPr>
        <p:spPr>
          <a:xfrm>
            <a:off x="12020550" y="6059855"/>
            <a:ext cx="2019300" cy="1384995"/>
          </a:xfrm>
          <a:prstGeom prst="rect">
            <a:avLst/>
          </a:prstGeom>
          <a:noFill/>
        </p:spPr>
        <p:txBody>
          <a:bodyPr wrap="square">
            <a:spAutoFit/>
          </a:bodyPr>
          <a:lstStyle/>
          <a:p>
            <a:r>
              <a:rPr lang="en-US" sz="1200" dirty="0">
                <a:latin typeface="Lub Dub Medium" panose="020B0603030403020204" pitchFamily="34" charset="0"/>
              </a:rPr>
              <a:t>*In a patient with normal echocardiogram at the time of acute PE, a repeated echocardiogram at 3 to 6 months is low yield and may be omitted.</a:t>
            </a:r>
          </a:p>
        </p:txBody>
      </p:sp>
    </p:spTree>
    <p:extLst>
      <p:ext uri="{BB962C8B-B14F-4D97-AF65-F5344CB8AC3E}">
        <p14:creationId xmlns:p14="http://schemas.microsoft.com/office/powerpoint/2010/main" val="376071318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1C911D7-853A-617E-251F-819D1BAA9AE7}"/>
              </a:ext>
            </a:extLst>
          </p:cNvPr>
          <p:cNvSpPr txBox="1"/>
          <p:nvPr/>
        </p:nvSpPr>
        <p:spPr>
          <a:xfrm>
            <a:off x="4539827" y="914400"/>
            <a:ext cx="5550745" cy="954107"/>
          </a:xfrm>
          <a:prstGeom prst="rect">
            <a:avLst/>
          </a:prstGeom>
          <a:noFill/>
        </p:spPr>
        <p:txBody>
          <a:bodyPr wrap="square">
            <a:spAutoFit/>
          </a:bodyPr>
          <a:lstStyle/>
          <a:p>
            <a:r>
              <a:rPr lang="en-US" sz="2800" dirty="0">
                <a:latin typeface="Lub Dub Medium" panose="020B0603030403020204" pitchFamily="34" charset="0"/>
              </a:rPr>
              <a:t>Persistently Symptomatic Patients After Acute PE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27C3FBBA-416A-BBB2-BDD2-B70FD4F44A1C}"/>
              </a:ext>
            </a:extLst>
          </p:cNvPr>
          <p:cNvGraphicFramePr>
            <a:graphicFrameLocks noGrp="1"/>
          </p:cNvGraphicFramePr>
          <p:nvPr>
            <p:extLst>
              <p:ext uri="{D42A27DB-BD31-4B8C-83A1-F6EECF244321}">
                <p14:modId xmlns:p14="http://schemas.microsoft.com/office/powerpoint/2010/main" val="1405599624"/>
              </p:ext>
            </p:extLst>
          </p:nvPr>
        </p:nvGraphicFramePr>
        <p:xfrm>
          <a:off x="2902996" y="2133600"/>
          <a:ext cx="9060404" cy="5029200"/>
        </p:xfrm>
        <a:graphic>
          <a:graphicData uri="http://schemas.openxmlformats.org/drawingml/2006/table">
            <a:tbl>
              <a:tblPr firstRow="1" firstCol="1" bandRow="1"/>
              <a:tblGrid>
                <a:gridCol w="1223532">
                  <a:extLst>
                    <a:ext uri="{9D8B030D-6E8A-4147-A177-3AD203B41FA5}">
                      <a16:colId xmlns:a16="http://schemas.microsoft.com/office/drawing/2014/main" val="3721505322"/>
                    </a:ext>
                  </a:extLst>
                </a:gridCol>
                <a:gridCol w="1148102">
                  <a:extLst>
                    <a:ext uri="{9D8B030D-6E8A-4147-A177-3AD203B41FA5}">
                      <a16:colId xmlns:a16="http://schemas.microsoft.com/office/drawing/2014/main" val="1401293675"/>
                    </a:ext>
                  </a:extLst>
                </a:gridCol>
                <a:gridCol w="6688770">
                  <a:extLst>
                    <a:ext uri="{9D8B030D-6E8A-4147-A177-3AD203B41FA5}">
                      <a16:colId xmlns:a16="http://schemas.microsoft.com/office/drawing/2014/main" val="2550856883"/>
                    </a:ext>
                  </a:extLst>
                </a:gridCol>
              </a:tblGrid>
              <a:tr h="504823">
                <a:tc gridSpan="3">
                  <a:txBody>
                    <a:bodyPr/>
                    <a:lstStyle/>
                    <a:p>
                      <a:pPr marL="228600" marR="0" algn="ctr">
                        <a:lnSpc>
                          <a:spcPct val="150000"/>
                        </a:lnSpc>
                        <a:spcAft>
                          <a:spcPts val="800"/>
                        </a:spcAft>
                        <a:buNone/>
                      </a:pPr>
                      <a:r>
                        <a:rPr lang="en-US" sz="1800" b="1" dirty="0">
                          <a:effectLst/>
                          <a:latin typeface="Times New Roman" panose="02020603050405020304" pitchFamily="18" charset="0"/>
                          <a:ea typeface="FrutigerLTStd-Light"/>
                          <a:cs typeface="Arial" panose="020B0604020202020204" pitchFamily="34" charset="0"/>
                        </a:rPr>
                        <a:t>Management</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3719" marR="637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42995998"/>
                  </a:ext>
                </a:extLst>
              </a:tr>
              <a:tr h="1209695">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3719" marR="637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B-NR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3719" marR="637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startAt="5"/>
                      </a:pP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Patients being evaluated for CTEPD should continue anticoagulation until the evaluation is completed to prevent recurrent VTE and/or CTEPD progression unless contraindicated due to high bleeding risk. </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3719" marR="63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77887432"/>
                  </a:ext>
                </a:extLst>
              </a:tr>
              <a:tr h="1524100">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3719" marR="637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B-R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3719" marR="637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BC2"/>
                    </a:solidFill>
                  </a:tcPr>
                </a:tc>
                <a:tc>
                  <a:txBody>
                    <a:bodyPr/>
                    <a:lstStyle/>
                    <a:p>
                      <a:pPr marL="342900" marR="0" lvl="0" indent="-342900">
                        <a:lnSpc>
                          <a:spcPct val="100000"/>
                        </a:lnSpc>
                        <a:spcAft>
                          <a:spcPts val="800"/>
                        </a:spcAft>
                        <a:buFont typeface="+mj-lt"/>
                        <a:buAutoNum type="arabicPeriod" startAt="6"/>
                      </a:pPr>
                      <a:r>
                        <a:rPr lang="en-US" sz="1800" b="1" dirty="0">
                          <a:effectLst/>
                          <a:latin typeface="Times New Roman" panose="02020603050405020304" pitchFamily="18" charset="0"/>
                          <a:ea typeface="FrutigerLTStd-Light"/>
                          <a:cs typeface="Arial" panose="020B0604020202020204" pitchFamily="34" charset="0"/>
                        </a:rPr>
                        <a:t>For patients in whom CTEPD has been excluded but who have ongoing dyspnea and/or functional impairment despite ≥3 months of therapeutic anticoagulation  an acute PE, a pulmonary rehabilitation program is reasonable to improve symptoms and exercise tolerance.</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3719" marR="63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57910357"/>
                  </a:ext>
                </a:extLst>
              </a:tr>
              <a:tr h="895291">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3719" marR="637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9C78D"/>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C-LD</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3719" marR="637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342900" marR="0" lvl="0" indent="-342900">
                        <a:lnSpc>
                          <a:spcPct val="100000"/>
                        </a:lnSpc>
                        <a:spcAft>
                          <a:spcPts val="800"/>
                        </a:spcAft>
                        <a:buFont typeface="+mj-lt"/>
                        <a:buAutoNum type="arabicPeriod" startAt="7"/>
                      </a:pPr>
                      <a:r>
                        <a:rPr lang="en-US" sz="1800" b="1" dirty="0">
                          <a:effectLst/>
                          <a:latin typeface="Times New Roman" panose="02020603050405020304" pitchFamily="18" charset="0"/>
                          <a:ea typeface="FrutigerLTStd-Light"/>
                          <a:cs typeface="Arial" panose="020B0604020202020204" pitchFamily="34" charset="0"/>
                        </a:rPr>
                        <a:t>For patients with a diagnosis of CTEPD with PH, referral to a center with expertise in managing CTEPD is recommended to optimize evaluation and management.</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3719" marR="63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68775084"/>
                  </a:ext>
                </a:extLst>
              </a:tr>
              <a:tr h="895291">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2a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3719" marR="637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A68"/>
                    </a:solidFill>
                  </a:tcPr>
                </a:tc>
                <a:tc>
                  <a:txBody>
                    <a:bodyPr/>
                    <a:lstStyle/>
                    <a:p>
                      <a:pPr marL="0" marR="0" algn="ctr">
                        <a:lnSpc>
                          <a:spcPct val="200000"/>
                        </a:lnSpc>
                        <a:spcAft>
                          <a:spcPts val="800"/>
                        </a:spcAft>
                        <a:buNone/>
                      </a:pPr>
                      <a:r>
                        <a:rPr lang="en-US" sz="18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C-LD</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3719" marR="637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342900" marR="0" lvl="0" indent="-342900">
                        <a:lnSpc>
                          <a:spcPct val="100000"/>
                        </a:lnSpc>
                        <a:spcAft>
                          <a:spcPts val="800"/>
                        </a:spcAft>
                        <a:buFont typeface="+mj-lt"/>
                        <a:buAutoNum type="arabicPeriod" startAt="8"/>
                      </a:pPr>
                      <a:r>
                        <a:rPr lang="en-US" sz="1800" b="1" dirty="0">
                          <a:effectLst/>
                          <a:latin typeface="Times New Roman" panose="02020603050405020304" pitchFamily="18" charset="0"/>
                          <a:ea typeface="FrutigerLTStd-Light"/>
                          <a:cs typeface="Arial" panose="020B0604020202020204" pitchFamily="34" charset="0"/>
                        </a:rPr>
                        <a:t>For select patients with a diagnosis of CTEPD without PH, referral to a center with expertise can be beneficial in managing CTEPD.</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3719" marR="63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67257340"/>
                  </a:ext>
                </a:extLst>
              </a:tr>
            </a:tbl>
          </a:graphicData>
        </a:graphic>
      </p:graphicFrame>
    </p:spTree>
    <p:extLst>
      <p:ext uri="{BB962C8B-B14F-4D97-AF65-F5344CB8AC3E}">
        <p14:creationId xmlns:p14="http://schemas.microsoft.com/office/powerpoint/2010/main" val="373876831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89</a:t>
            </a:fld>
            <a:endParaRPr lang="en-US" dirty="0"/>
          </a:p>
        </p:txBody>
      </p:sp>
      <p:sp>
        <p:nvSpPr>
          <p:cNvPr id="2" name="TextBox 1">
            <a:extLst>
              <a:ext uri="{FF2B5EF4-FFF2-40B4-BE49-F238E27FC236}">
                <a16:creationId xmlns:a16="http://schemas.microsoft.com/office/drawing/2014/main" id="{E93C7B0C-095D-F1F8-C750-AAD89C6078B5}"/>
              </a:ext>
            </a:extLst>
          </p:cNvPr>
          <p:cNvSpPr txBox="1"/>
          <p:nvPr/>
        </p:nvSpPr>
        <p:spPr>
          <a:xfrm>
            <a:off x="228600" y="1447800"/>
            <a:ext cx="2667000" cy="2667000"/>
          </a:xfrm>
          <a:prstGeom prst="rect">
            <a:avLst/>
          </a:prstGeom>
          <a:noFill/>
        </p:spPr>
        <p:txBody>
          <a:bodyPr wrap="square">
            <a:spAutoFit/>
          </a:bodyPr>
          <a:lstStyle/>
          <a:p>
            <a:r>
              <a:rPr lang="en-US" sz="2800" dirty="0">
                <a:latin typeface="Lub Dub Medium" panose="020B0603030403020204" pitchFamily="34" charset="0"/>
              </a:rPr>
              <a:t>Figure 7. Clinical Syndromes Post-Acute Pulmonary Embolism</a:t>
            </a:r>
          </a:p>
        </p:txBody>
      </p:sp>
      <p:pic>
        <p:nvPicPr>
          <p:cNvPr id="3" name="Picture 2">
            <a:extLst>
              <a:ext uri="{FF2B5EF4-FFF2-40B4-BE49-F238E27FC236}">
                <a16:creationId xmlns:a16="http://schemas.microsoft.com/office/drawing/2014/main" id="{820EFA4D-14DF-E244-571D-2211ED337CE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276666" y="0"/>
            <a:ext cx="8843927" cy="7536497"/>
          </a:xfrm>
          <a:prstGeom prst="rect">
            <a:avLst/>
          </a:prstGeom>
        </p:spPr>
      </p:pic>
      <p:sp>
        <p:nvSpPr>
          <p:cNvPr id="6" name="TextBox 5">
            <a:extLst>
              <a:ext uri="{FF2B5EF4-FFF2-40B4-BE49-F238E27FC236}">
                <a16:creationId xmlns:a16="http://schemas.microsoft.com/office/drawing/2014/main" id="{AD5304E6-3AA0-A401-0255-1DC407367BD0}"/>
              </a:ext>
            </a:extLst>
          </p:cNvPr>
          <p:cNvSpPr txBox="1"/>
          <p:nvPr/>
        </p:nvSpPr>
        <p:spPr>
          <a:xfrm>
            <a:off x="228600" y="5782172"/>
            <a:ext cx="2133600" cy="1754326"/>
          </a:xfrm>
          <a:prstGeom prst="rect">
            <a:avLst/>
          </a:prstGeom>
          <a:noFill/>
        </p:spPr>
        <p:txBody>
          <a:bodyPr wrap="square">
            <a:spAutoFit/>
          </a:bodyPr>
          <a:lstStyle/>
          <a:p>
            <a:r>
              <a:rPr lang="en-US" sz="1200" dirty="0">
                <a:latin typeface="Lub Dub Medium" panose="020B0603030403020204" pitchFamily="34" charset="0"/>
              </a:rPr>
              <a:t>CTEPD indicates chronic thromboembolic pulmonary disease; CTEPH, chronic thromboembolic pulmonary hypertension; and RPVO, residual pulmonary vascular obstruction. </a:t>
            </a:r>
          </a:p>
        </p:txBody>
      </p:sp>
    </p:spTree>
    <p:extLst>
      <p:ext uri="{BB962C8B-B14F-4D97-AF65-F5344CB8AC3E}">
        <p14:creationId xmlns:p14="http://schemas.microsoft.com/office/powerpoint/2010/main" val="3659370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9</a:t>
            </a:fld>
            <a:endParaRPr lang="en-US" dirty="0"/>
          </a:p>
        </p:txBody>
      </p:sp>
      <p:sp>
        <p:nvSpPr>
          <p:cNvPr id="3" name="Title 3">
            <a:extLst>
              <a:ext uri="{FF2B5EF4-FFF2-40B4-BE49-F238E27FC236}">
                <a16:creationId xmlns:a16="http://schemas.microsoft.com/office/drawing/2014/main" id="{969B5AE0-6CA6-E93C-E48E-18C464A3F97B}"/>
              </a:ext>
            </a:extLst>
          </p:cNvPr>
          <p:cNvSpPr>
            <a:spLocks noGrp="1"/>
          </p:cNvSpPr>
          <p:nvPr/>
        </p:nvSpPr>
        <p:spPr>
          <a:xfrm>
            <a:off x="4400550" y="1600200"/>
            <a:ext cx="5829300" cy="609599"/>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3600" b="1" dirty="0">
                <a:latin typeface="Lub Dub Medium" panose="020B0603030403020204" pitchFamily="34" charset="0"/>
              </a:rPr>
              <a:t>Top Take Home Messages</a:t>
            </a:r>
          </a:p>
        </p:txBody>
      </p:sp>
      <p:sp>
        <p:nvSpPr>
          <p:cNvPr id="2" name="TextBox 1">
            <a:extLst>
              <a:ext uri="{FF2B5EF4-FFF2-40B4-BE49-F238E27FC236}">
                <a16:creationId xmlns:a16="http://schemas.microsoft.com/office/drawing/2014/main" id="{93B72311-4AD6-16FF-DEF5-D798B3C00209}"/>
              </a:ext>
            </a:extLst>
          </p:cNvPr>
          <p:cNvSpPr txBox="1"/>
          <p:nvPr/>
        </p:nvSpPr>
        <p:spPr>
          <a:xfrm>
            <a:off x="2400300" y="2560528"/>
            <a:ext cx="9829800" cy="2677656"/>
          </a:xfrm>
          <a:prstGeom prst="rect">
            <a:avLst/>
          </a:prstGeom>
          <a:noFill/>
        </p:spPr>
        <p:txBody>
          <a:bodyPr wrap="square" rtlCol="0">
            <a:spAutoFit/>
          </a:bodyPr>
          <a:lstStyle/>
          <a:p>
            <a:r>
              <a:rPr lang="en-US" sz="2800" b="1" dirty="0">
                <a:latin typeface="Lub Dub Medium" panose="020B0603030403020204" pitchFamily="34" charset="0"/>
              </a:rPr>
              <a:t>5. </a:t>
            </a:r>
            <a:r>
              <a:rPr lang="en-US" sz="2800" dirty="0">
                <a:latin typeface="Lub Dub Medium" panose="020B0603030403020204" pitchFamily="34" charset="0"/>
              </a:rPr>
              <a:t>Advanced therapies, including systemic thrombolysis, catheter-based thrombolysis, mechanical thrombectomy, and surgical embolectomy are reasonable for patients with acute PE in AHA/ACC PE Category E1 and can be considered for patients with acute PE in AHA/ACC PE Category D1-2.</a:t>
            </a:r>
          </a:p>
        </p:txBody>
      </p:sp>
    </p:spTree>
    <p:extLst>
      <p:ext uri="{BB962C8B-B14F-4D97-AF65-F5344CB8AC3E}">
        <p14:creationId xmlns:p14="http://schemas.microsoft.com/office/powerpoint/2010/main" val="316303194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F663A97-ADFE-CB07-BF10-D6C9C01E1F8B}"/>
              </a:ext>
            </a:extLst>
          </p:cNvPr>
          <p:cNvSpPr txBox="1"/>
          <p:nvPr/>
        </p:nvSpPr>
        <p:spPr>
          <a:xfrm>
            <a:off x="228600" y="1094269"/>
            <a:ext cx="2667000" cy="2667000"/>
          </a:xfrm>
          <a:prstGeom prst="rect">
            <a:avLst/>
          </a:prstGeom>
          <a:noFill/>
        </p:spPr>
        <p:txBody>
          <a:bodyPr wrap="square">
            <a:spAutoFit/>
          </a:bodyPr>
          <a:lstStyle/>
          <a:p>
            <a:r>
              <a:rPr lang="en-US" sz="2800" dirty="0">
                <a:latin typeface="Lub Dub Medium" panose="020B0603030403020204" pitchFamily="34" charset="0"/>
              </a:rPr>
              <a:t>Figure 8. Evaluating Ongoing Symptoms Following Acute PE</a:t>
            </a:r>
          </a:p>
        </p:txBody>
      </p:sp>
      <p:pic>
        <p:nvPicPr>
          <p:cNvPr id="3" name="drawing">
            <a:extLst>
              <a:ext uri="{FF2B5EF4-FFF2-40B4-BE49-F238E27FC236}">
                <a16:creationId xmlns:a16="http://schemas.microsoft.com/office/drawing/2014/main" id="{B7A22E4B-3D30-64A2-3591-06AE7292330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497031" y="0"/>
            <a:ext cx="5560137" cy="7522537"/>
          </a:xfrm>
          <a:prstGeom prst="rect">
            <a:avLst/>
          </a:prstGeom>
        </p:spPr>
      </p:pic>
      <p:sp>
        <p:nvSpPr>
          <p:cNvPr id="5" name="TextBox 4">
            <a:extLst>
              <a:ext uri="{FF2B5EF4-FFF2-40B4-BE49-F238E27FC236}">
                <a16:creationId xmlns:a16="http://schemas.microsoft.com/office/drawing/2014/main" id="{D61361B9-30C9-6771-691B-2332D7300B43}"/>
              </a:ext>
            </a:extLst>
          </p:cNvPr>
          <p:cNvSpPr txBox="1"/>
          <p:nvPr/>
        </p:nvSpPr>
        <p:spPr>
          <a:xfrm>
            <a:off x="10363200" y="2444224"/>
            <a:ext cx="4038600" cy="5078313"/>
          </a:xfrm>
          <a:prstGeom prst="rect">
            <a:avLst/>
          </a:prstGeom>
          <a:noFill/>
        </p:spPr>
        <p:txBody>
          <a:bodyPr wrap="square">
            <a:spAutoFit/>
          </a:bodyPr>
          <a:lstStyle/>
          <a:p>
            <a:r>
              <a:rPr lang="en-US" sz="1200" dirty="0">
                <a:latin typeface="Lub Dub Medium" panose="020B0603030403020204" pitchFamily="34" charset="0"/>
              </a:rPr>
              <a:t>*PVD limitation defined by circulatory impairment with abnormalities in stroke volume (oxygen pulse) and VD/VT and/or VE/VCO2.</a:t>
            </a:r>
          </a:p>
          <a:p>
            <a:endParaRPr lang="en-US" sz="1200" dirty="0">
              <a:latin typeface="Lub Dub Medium" panose="020B0603030403020204" pitchFamily="34" charset="0"/>
            </a:endParaRPr>
          </a:p>
          <a:p>
            <a:r>
              <a:rPr lang="en-US" sz="1200" dirty="0">
                <a:latin typeface="Lub Dub Medium" panose="020B0603030403020204" pitchFamily="34" charset="0"/>
              </a:rPr>
              <a:t>†While CTEPD is excluded, evaluation for other etiologies of symptoms is warranted.</a:t>
            </a:r>
          </a:p>
          <a:p>
            <a:endParaRPr lang="en-US" sz="1200" dirty="0">
              <a:latin typeface="Lub Dub Medium" panose="020B0603030403020204" pitchFamily="34" charset="0"/>
            </a:endParaRPr>
          </a:p>
          <a:p>
            <a:r>
              <a:rPr lang="en-US" sz="1200" dirty="0">
                <a:latin typeface="Lub Dub Medium" panose="020B0603030403020204" pitchFamily="34" charset="0"/>
              </a:rPr>
              <a:t>‡Positive V/Q or SPECT/CT scan refers to any mismatched perfusion defects. </a:t>
            </a:r>
          </a:p>
          <a:p>
            <a:endParaRPr lang="en-US" sz="1200" dirty="0">
              <a:latin typeface="Lub Dub Medium" panose="020B0603030403020204" pitchFamily="34" charset="0"/>
            </a:endParaRPr>
          </a:p>
          <a:p>
            <a:r>
              <a:rPr lang="en-US" sz="1200" dirty="0">
                <a:latin typeface="Lub Dub Medium" panose="020B0603030403020204" pitchFamily="34" charset="0"/>
              </a:rPr>
              <a:t>§Low-probability echocardiogram is defined as a TRV ≤2.8 m/s and absence of echocardiographic PH signs (Table 10).</a:t>
            </a:r>
          </a:p>
          <a:p>
            <a:r>
              <a:rPr lang="en-US" sz="1200" dirty="0">
                <a:latin typeface="Lub Dub Medium" panose="020B0603030403020204" pitchFamily="34" charset="0"/>
              </a:rPr>
              <a:t>Higher- probability echocardiogram is defined as a TRV ≥2.8 m/s and presence of echocardiographic PH signs (Table 10). High-risk echocardiogram refers to intermediate- or high-probability echocardiography criteria per 2022 European Respiratory Society guidelines, while low-risk echocardiogram refers to low-probability echocardiography criteria.</a:t>
            </a:r>
          </a:p>
          <a:p>
            <a:endParaRPr lang="en-US" sz="1200" dirty="0">
              <a:latin typeface="Lub Dub Medium" panose="020B0603030403020204" pitchFamily="34" charset="0"/>
            </a:endParaRPr>
          </a:p>
          <a:p>
            <a:r>
              <a:rPr lang="en-US" sz="1200" dirty="0">
                <a:latin typeface="Lub Dub Medium" panose="020B0603030403020204" pitchFamily="34" charset="0"/>
              </a:rPr>
              <a:t>║Pulmonary angiography may be CT or invasive pulmonary angiogram depending on clinician choice as evaluation will differ based on center experience.</a:t>
            </a:r>
          </a:p>
        </p:txBody>
      </p:sp>
      <p:sp>
        <p:nvSpPr>
          <p:cNvPr id="7" name="TextBox 6">
            <a:extLst>
              <a:ext uri="{FF2B5EF4-FFF2-40B4-BE49-F238E27FC236}">
                <a16:creationId xmlns:a16="http://schemas.microsoft.com/office/drawing/2014/main" id="{F49E104B-1ECD-9AC3-B1CA-42D6406D352A}"/>
              </a:ext>
            </a:extLst>
          </p:cNvPr>
          <p:cNvSpPr txBox="1"/>
          <p:nvPr/>
        </p:nvSpPr>
        <p:spPr>
          <a:xfrm>
            <a:off x="215900" y="4191000"/>
            <a:ext cx="3975100" cy="2123658"/>
          </a:xfrm>
          <a:prstGeom prst="rect">
            <a:avLst/>
          </a:prstGeom>
          <a:noFill/>
        </p:spPr>
        <p:txBody>
          <a:bodyPr wrap="square">
            <a:spAutoFit/>
          </a:bodyPr>
          <a:lstStyle/>
          <a:p>
            <a:r>
              <a:rPr lang="en-US" sz="1200" dirty="0">
                <a:latin typeface="Lub Dub Medium" panose="020B0603030403020204" pitchFamily="34" charset="0"/>
              </a:rPr>
              <a:t>CPET indicates cardiopulmonary exercise testing; CT, computed tomography; CTPED, chronic thromboembolic pulmonary disease; PH, pulmonary hypertension; PVD, pulmonary vascular disease; RPVO, residual pulmonary vascular obstruction; RHC, right heart catheterization; SPECT, single-photon emission computed tomography; TRV, tricuspid regurgitation velocity; TTE, transthoracic echocardiography; VE/VCO2, ventilatory inefficiency; and V/Q, ventilation-perfusion. </a:t>
            </a:r>
          </a:p>
        </p:txBody>
      </p:sp>
      <p:sp>
        <p:nvSpPr>
          <p:cNvPr id="9" name="TextBox 8">
            <a:extLst>
              <a:ext uri="{FF2B5EF4-FFF2-40B4-BE49-F238E27FC236}">
                <a16:creationId xmlns:a16="http://schemas.microsoft.com/office/drawing/2014/main" id="{04AFD612-A940-9B42-C1A9-D9EC5761AFA3}"/>
              </a:ext>
            </a:extLst>
          </p:cNvPr>
          <p:cNvSpPr txBox="1"/>
          <p:nvPr/>
        </p:nvSpPr>
        <p:spPr>
          <a:xfrm>
            <a:off x="215900" y="6506875"/>
            <a:ext cx="3975100" cy="1015663"/>
          </a:xfrm>
          <a:prstGeom prst="rect">
            <a:avLst/>
          </a:prstGeom>
          <a:noFill/>
        </p:spPr>
        <p:txBody>
          <a:bodyPr wrap="square">
            <a:spAutoFit/>
          </a:bodyPr>
          <a:lstStyle/>
          <a:p>
            <a:r>
              <a:rPr lang="en-US" sz="1200" dirty="0">
                <a:latin typeface="Lub Dub Medium" panose="020B0603030403020204" pitchFamily="34" charset="0"/>
              </a:rPr>
              <a:t>Adapted </a:t>
            </a:r>
            <a:r>
              <a:rPr lang="en-US" sz="1200">
                <a:latin typeface="Lub Dub Medium" panose="020B0603030403020204" pitchFamily="34" charset="0"/>
              </a:rPr>
              <a:t>from Pugliese, et al </a:t>
            </a:r>
            <a:r>
              <a:rPr lang="en-US" sz="1200" dirty="0">
                <a:latin typeface="Lub Dub Medium" panose="020B0603030403020204" pitchFamily="34" charset="0"/>
              </a:rPr>
              <a:t>and from the American Thoracic Society. Copyright © 2019 American Thoracic Society. All rights reserved. Annals of the American Thoracic Society is an official journal of the American Thoracic Society</a:t>
            </a:r>
          </a:p>
        </p:txBody>
      </p:sp>
    </p:spTree>
    <p:extLst>
      <p:ext uri="{BB962C8B-B14F-4D97-AF65-F5344CB8AC3E}">
        <p14:creationId xmlns:p14="http://schemas.microsoft.com/office/powerpoint/2010/main" val="67675630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91</a:t>
            </a:fld>
            <a:endParaRPr lang="en-US" dirty="0"/>
          </a:p>
        </p:txBody>
      </p:sp>
      <p:sp>
        <p:nvSpPr>
          <p:cNvPr id="2" name="TextBox 1">
            <a:extLst>
              <a:ext uri="{FF2B5EF4-FFF2-40B4-BE49-F238E27FC236}">
                <a16:creationId xmlns:a16="http://schemas.microsoft.com/office/drawing/2014/main" id="{BD1FA872-62E4-48F3-A6BB-CE507044BD61}"/>
              </a:ext>
            </a:extLst>
          </p:cNvPr>
          <p:cNvSpPr txBox="1"/>
          <p:nvPr/>
        </p:nvSpPr>
        <p:spPr>
          <a:xfrm>
            <a:off x="3848100" y="295812"/>
            <a:ext cx="6934200" cy="954107"/>
          </a:xfrm>
          <a:prstGeom prst="rect">
            <a:avLst/>
          </a:prstGeom>
          <a:noFill/>
        </p:spPr>
        <p:txBody>
          <a:bodyPr wrap="square">
            <a:spAutoFit/>
          </a:bodyPr>
          <a:lstStyle/>
          <a:p>
            <a:r>
              <a:rPr lang="en-US" sz="2800" dirty="0">
                <a:latin typeface="Lub Dub Medium" panose="020B0603030403020204" pitchFamily="34" charset="0"/>
              </a:rPr>
              <a:t>Table 10. Echocardiographic Signs Suggestive of Pulmonary Hypertension</a:t>
            </a:r>
          </a:p>
        </p:txBody>
      </p:sp>
      <p:sp>
        <p:nvSpPr>
          <p:cNvPr id="6" name="TextBox 5">
            <a:extLst>
              <a:ext uri="{FF2B5EF4-FFF2-40B4-BE49-F238E27FC236}">
                <a16:creationId xmlns:a16="http://schemas.microsoft.com/office/drawing/2014/main" id="{7748C2BC-10AB-2863-E58C-BC8840C63693}"/>
              </a:ext>
            </a:extLst>
          </p:cNvPr>
          <p:cNvSpPr txBox="1"/>
          <p:nvPr/>
        </p:nvSpPr>
        <p:spPr>
          <a:xfrm>
            <a:off x="3778250" y="6376120"/>
            <a:ext cx="7073900" cy="461665"/>
          </a:xfrm>
          <a:prstGeom prst="rect">
            <a:avLst/>
          </a:prstGeom>
          <a:noFill/>
        </p:spPr>
        <p:txBody>
          <a:bodyPr wrap="square">
            <a:spAutoFit/>
          </a:bodyPr>
          <a:lstStyle/>
          <a:p>
            <a:r>
              <a:rPr lang="en-US" sz="1200" dirty="0">
                <a:latin typeface="Lub Dub Medium" panose="020B0603030403020204" pitchFamily="34" charset="0"/>
              </a:rPr>
              <a:t>*Signs from at least 2 categories (A/B/C) must be present to alter the level of echocardiographic probability of PH.</a:t>
            </a:r>
          </a:p>
        </p:txBody>
      </p:sp>
      <p:sp>
        <p:nvSpPr>
          <p:cNvPr id="8" name="TextBox 7">
            <a:extLst>
              <a:ext uri="{FF2B5EF4-FFF2-40B4-BE49-F238E27FC236}">
                <a16:creationId xmlns:a16="http://schemas.microsoft.com/office/drawing/2014/main" id="{E68C43E7-9F7A-D451-0F6D-1D5A1B076A05}"/>
              </a:ext>
            </a:extLst>
          </p:cNvPr>
          <p:cNvSpPr txBox="1"/>
          <p:nvPr/>
        </p:nvSpPr>
        <p:spPr>
          <a:xfrm>
            <a:off x="3778250" y="6979681"/>
            <a:ext cx="7073900" cy="461665"/>
          </a:xfrm>
          <a:prstGeom prst="rect">
            <a:avLst/>
          </a:prstGeom>
          <a:noFill/>
        </p:spPr>
        <p:txBody>
          <a:bodyPr wrap="square">
            <a:spAutoFit/>
          </a:bodyPr>
          <a:lstStyle/>
          <a:p>
            <a:r>
              <a:rPr lang="en-US" sz="1200" dirty="0">
                <a:latin typeface="Lub Dub Medium" panose="020B0603030403020204" pitchFamily="34" charset="0"/>
              </a:rPr>
              <a:t>Adapted with permission from Humbert et al. and from © European Society of Cardiology &amp; European Respiratory Society 2025.</a:t>
            </a:r>
          </a:p>
        </p:txBody>
      </p:sp>
      <p:sp>
        <p:nvSpPr>
          <p:cNvPr id="10" name="TextBox 9">
            <a:extLst>
              <a:ext uri="{FF2B5EF4-FFF2-40B4-BE49-F238E27FC236}">
                <a16:creationId xmlns:a16="http://schemas.microsoft.com/office/drawing/2014/main" id="{F5C1C054-9616-00A5-7FC9-257B98D9976F}"/>
              </a:ext>
            </a:extLst>
          </p:cNvPr>
          <p:cNvSpPr txBox="1"/>
          <p:nvPr/>
        </p:nvSpPr>
        <p:spPr>
          <a:xfrm>
            <a:off x="11188699" y="5314291"/>
            <a:ext cx="3048000" cy="2123658"/>
          </a:xfrm>
          <a:prstGeom prst="rect">
            <a:avLst/>
          </a:prstGeom>
          <a:noFill/>
        </p:spPr>
        <p:txBody>
          <a:bodyPr wrap="square">
            <a:spAutoFit/>
          </a:bodyPr>
          <a:lstStyle/>
          <a:p>
            <a:r>
              <a:rPr lang="en-US" sz="1200" dirty="0">
                <a:latin typeface="Lub Dub Medium" panose="020B0603030403020204" pitchFamily="34" charset="0"/>
              </a:rPr>
              <a:t>AR indicates aortic root; IVC, inferior vena cava; LV, left ventricle; LVEI, left ventricle eccentricity index; m, meters; PA, pulmonary artery; PH, pulmonary hypertension; RA, right atrium; RV, right ventricle; RVOT AT, right ventricular outflow tract acceleration time; </a:t>
            </a:r>
            <a:r>
              <a:rPr lang="en-US" sz="1200" dirty="0" err="1">
                <a:latin typeface="Lub Dub Medium" panose="020B0603030403020204" pitchFamily="34" charset="0"/>
              </a:rPr>
              <a:t>sPAP</a:t>
            </a:r>
            <a:r>
              <a:rPr lang="en-US" sz="1200" dirty="0">
                <a:latin typeface="Lub Dub Medium" panose="020B0603030403020204" pitchFamily="34" charset="0"/>
              </a:rPr>
              <a:t>, systolic pulmonary arterial pressure; TAPSE, tricuspid annular plane systolic excursion; TRV, tricuspid regurgitation velocity, and s, second.</a:t>
            </a:r>
          </a:p>
        </p:txBody>
      </p:sp>
      <p:pic>
        <p:nvPicPr>
          <p:cNvPr id="7" name="Picture 6">
            <a:extLst>
              <a:ext uri="{FF2B5EF4-FFF2-40B4-BE49-F238E27FC236}">
                <a16:creationId xmlns:a16="http://schemas.microsoft.com/office/drawing/2014/main" id="{7E346D90-A1C3-9093-C115-CCE04CCFF8A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505200" y="1419889"/>
            <a:ext cx="7542089" cy="4956231"/>
          </a:xfrm>
          <a:prstGeom prst="rect">
            <a:avLst/>
          </a:prstGeom>
        </p:spPr>
      </p:pic>
    </p:spTree>
    <p:extLst>
      <p:ext uri="{BB962C8B-B14F-4D97-AF65-F5344CB8AC3E}">
        <p14:creationId xmlns:p14="http://schemas.microsoft.com/office/powerpoint/2010/main" val="254705291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58E97A-CCAC-C669-7F87-28A92C527403}"/>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9C05FDF-2796-86AD-3CE3-1F7F2A9A9C22}"/>
              </a:ext>
            </a:extLst>
          </p:cNvPr>
          <p:cNvSpPr>
            <a:spLocks noGrp="1"/>
          </p:cNvSpPr>
          <p:nvPr>
            <p:ph type="sldNum" sz="quarter" idx="4"/>
          </p:nvPr>
        </p:nvSpPr>
        <p:spPr/>
        <p:txBody>
          <a:bodyPr/>
          <a:lstStyle/>
          <a:p>
            <a:fld id="{01CD3B2E-BC1C-6C4D-9D91-A67B950EE325}" type="slidenum">
              <a:rPr lang="en-US" smtClean="0"/>
              <a:pPr/>
              <a:t>92</a:t>
            </a:fld>
            <a:endParaRPr lang="en-US" dirty="0"/>
          </a:p>
        </p:txBody>
      </p:sp>
      <p:sp>
        <p:nvSpPr>
          <p:cNvPr id="6" name="TextBox 5">
            <a:extLst>
              <a:ext uri="{FF2B5EF4-FFF2-40B4-BE49-F238E27FC236}">
                <a16:creationId xmlns:a16="http://schemas.microsoft.com/office/drawing/2014/main" id="{4F2A02FB-7413-2D6D-53BB-A59027992985}"/>
              </a:ext>
            </a:extLst>
          </p:cNvPr>
          <p:cNvSpPr txBox="1"/>
          <p:nvPr/>
        </p:nvSpPr>
        <p:spPr>
          <a:xfrm>
            <a:off x="4157067" y="3299192"/>
            <a:ext cx="6316266" cy="1631216"/>
          </a:xfrm>
          <a:prstGeom prst="rect">
            <a:avLst/>
          </a:prstGeom>
          <a:noFill/>
        </p:spPr>
        <p:txBody>
          <a:bodyPr wrap="square">
            <a:spAutoFit/>
          </a:bodyPr>
          <a:lstStyle/>
          <a:p>
            <a:r>
              <a:rPr lang="en-US" sz="5000" dirty="0">
                <a:latin typeface="Lub Dub Heavy" panose="020B0903030403020204" pitchFamily="34" charset="0"/>
              </a:rPr>
              <a:t>Evidence Gaps and Future Directions</a:t>
            </a:r>
          </a:p>
        </p:txBody>
      </p:sp>
    </p:spTree>
    <p:extLst>
      <p:ext uri="{BB962C8B-B14F-4D97-AF65-F5344CB8AC3E}">
        <p14:creationId xmlns:p14="http://schemas.microsoft.com/office/powerpoint/2010/main" val="5026314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9643F7-35B4-BA2F-FA38-692A457C063B}"/>
              </a:ext>
            </a:extLst>
          </p:cNvPr>
          <p:cNvSpPr txBox="1"/>
          <p:nvPr/>
        </p:nvSpPr>
        <p:spPr>
          <a:xfrm>
            <a:off x="3333750" y="762000"/>
            <a:ext cx="7962900" cy="954107"/>
          </a:xfrm>
          <a:prstGeom prst="rect">
            <a:avLst/>
          </a:prstGeom>
          <a:noFill/>
        </p:spPr>
        <p:txBody>
          <a:bodyPr wrap="square">
            <a:spAutoFit/>
          </a:bodyPr>
          <a:lstStyle/>
          <a:p>
            <a:r>
              <a:rPr lang="en-US" sz="2800" dirty="0">
                <a:latin typeface="Lub Dub Medium" panose="020B0603030403020204" pitchFamily="34" charset="0"/>
              </a:rPr>
              <a:t>Table 11. Evidence Gaps and Future Direction in the Management of Acute PE </a:t>
            </a:r>
          </a:p>
        </p:txBody>
      </p:sp>
      <p:graphicFrame>
        <p:nvGraphicFramePr>
          <p:cNvPr id="3" name="Table 2">
            <a:extLst>
              <a:ext uri="{FF2B5EF4-FFF2-40B4-BE49-F238E27FC236}">
                <a16:creationId xmlns:a16="http://schemas.microsoft.com/office/drawing/2014/main" id="{C840AC83-E2A4-1883-0016-E171777B47F8}"/>
              </a:ext>
            </a:extLst>
          </p:cNvPr>
          <p:cNvGraphicFramePr>
            <a:graphicFrameLocks noGrp="1"/>
          </p:cNvGraphicFramePr>
          <p:nvPr>
            <p:extLst>
              <p:ext uri="{D42A27DB-BD31-4B8C-83A1-F6EECF244321}">
                <p14:modId xmlns:p14="http://schemas.microsoft.com/office/powerpoint/2010/main" val="2405538410"/>
              </p:ext>
            </p:extLst>
          </p:nvPr>
        </p:nvGraphicFramePr>
        <p:xfrm>
          <a:off x="1181100" y="1981200"/>
          <a:ext cx="11468100" cy="5141098"/>
        </p:xfrm>
        <a:graphic>
          <a:graphicData uri="http://schemas.openxmlformats.org/drawingml/2006/table">
            <a:tbl>
              <a:tblPr firstRow="1" firstCol="1" bandRow="1"/>
              <a:tblGrid>
                <a:gridCol w="2920447">
                  <a:extLst>
                    <a:ext uri="{9D8B030D-6E8A-4147-A177-3AD203B41FA5}">
                      <a16:colId xmlns:a16="http://schemas.microsoft.com/office/drawing/2014/main" val="275155671"/>
                    </a:ext>
                  </a:extLst>
                </a:gridCol>
                <a:gridCol w="8547653">
                  <a:extLst>
                    <a:ext uri="{9D8B030D-6E8A-4147-A177-3AD203B41FA5}">
                      <a16:colId xmlns:a16="http://schemas.microsoft.com/office/drawing/2014/main" val="2742428710"/>
                    </a:ext>
                  </a:extLst>
                </a:gridCol>
              </a:tblGrid>
              <a:tr h="481524">
                <a:tc>
                  <a:txBody>
                    <a:bodyPr/>
                    <a:lstStyle/>
                    <a:p>
                      <a:pPr marL="0" marR="0" algn="ctr" latinLnBrk="1">
                        <a:lnSpc>
                          <a:spcPct val="200000"/>
                        </a:lnSpc>
                        <a:spcBef>
                          <a:spcPts val="750"/>
                        </a:spcBef>
                        <a:spcAft>
                          <a:spcPts val="750"/>
                        </a:spcAft>
                        <a:buNone/>
                      </a:pPr>
                      <a:r>
                        <a:rPr lang="en-US" sz="1800" b="1">
                          <a:solidFill>
                            <a:srgbClr val="242424"/>
                          </a:solidFill>
                          <a:effectLst/>
                          <a:latin typeface="Times New Roman" panose="02020603050405020304" pitchFamily="18" charset="0"/>
                          <a:ea typeface="Times New Roman" panose="02020603050405020304" pitchFamily="18" charset="0"/>
                          <a:cs typeface="Arial" panose="020B0604020202020204" pitchFamily="34" charset="0"/>
                        </a:rPr>
                        <a:t>Category</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32476" marR="32476" marT="6495" marB="64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latinLnBrk="1">
                        <a:lnSpc>
                          <a:spcPct val="200000"/>
                        </a:lnSpc>
                        <a:spcBef>
                          <a:spcPts val="750"/>
                        </a:spcBef>
                        <a:spcAft>
                          <a:spcPts val="750"/>
                        </a:spcAft>
                        <a:buNone/>
                      </a:pPr>
                      <a:r>
                        <a:rPr lang="en-US" sz="1800" b="1">
                          <a:solidFill>
                            <a:srgbClr val="242424"/>
                          </a:solidFill>
                          <a:effectLst/>
                          <a:latin typeface="Times New Roman" panose="02020603050405020304" pitchFamily="18" charset="0"/>
                          <a:ea typeface="Times New Roman" panose="02020603050405020304" pitchFamily="18" charset="0"/>
                          <a:cs typeface="Arial" panose="020B0604020202020204" pitchFamily="34" charset="0"/>
                        </a:rPr>
                        <a:t>Evidence Gaps and Future Directions</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32476" marR="32476" marT="6495" marB="64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87924021"/>
                  </a:ext>
                </a:extLst>
              </a:tr>
              <a:tr h="3000664">
                <a:tc>
                  <a:txBody>
                    <a:bodyPr/>
                    <a:lstStyle/>
                    <a:p>
                      <a:pPr marL="0" marR="0" latinLnBrk="1">
                        <a:lnSpc>
                          <a:spcPct val="100000"/>
                        </a:lnSpc>
                        <a:spcBef>
                          <a:spcPts val="0"/>
                        </a:spcBef>
                        <a:spcAft>
                          <a:spcPts val="0"/>
                        </a:spcAft>
                        <a:buNone/>
                      </a:pPr>
                      <a:r>
                        <a:rPr lang="en-US" sz="1800" b="1" dirty="0">
                          <a:solidFill>
                            <a:srgbClr val="242424"/>
                          </a:solidFill>
                          <a:effectLst/>
                          <a:latin typeface="Times New Roman" panose="02020603050405020304" pitchFamily="18" charset="0"/>
                          <a:ea typeface="Times New Roman" panose="02020603050405020304" pitchFamily="18" charset="0"/>
                          <a:cs typeface="Arial" panose="020B0604020202020204" pitchFamily="34" charset="0"/>
                        </a:rPr>
                        <a:t>Risk Stratification and </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0" marR="0" latinLnBrk="1">
                        <a:lnSpc>
                          <a:spcPct val="100000"/>
                        </a:lnSpc>
                        <a:spcBef>
                          <a:spcPts val="0"/>
                        </a:spcBef>
                        <a:spcAft>
                          <a:spcPts val="0"/>
                        </a:spcAft>
                        <a:buNone/>
                      </a:pPr>
                      <a:r>
                        <a:rPr lang="en-US" sz="1800" b="1" dirty="0">
                          <a:solidFill>
                            <a:srgbClr val="242424"/>
                          </a:solidFill>
                          <a:effectLst/>
                          <a:latin typeface="Times New Roman" panose="02020603050405020304" pitchFamily="18" charset="0"/>
                          <a:ea typeface="Times New Roman" panose="02020603050405020304" pitchFamily="18" charset="0"/>
                          <a:cs typeface="Arial" panose="020B0604020202020204" pitchFamily="34" charset="0"/>
                        </a:rPr>
                        <a:t>Scoring Systems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2476" marR="32476" marT="6495" marB="64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85750" marR="0" lvl="0" indent="-285750" latinLnBrk="1">
                        <a:lnSpc>
                          <a:spcPct val="100000"/>
                        </a:lnSpc>
                        <a:buFont typeface="Arial" panose="020B0604020202020204" pitchFamily="34" charset="0"/>
                        <a:buChar char="•"/>
                      </a:pPr>
                      <a:r>
                        <a:rPr lang="en-US" sz="1800" dirty="0">
                          <a:solidFill>
                            <a:srgbClr val="242424"/>
                          </a:solidFill>
                          <a:effectLst/>
                          <a:latin typeface="Times New Roman" panose="02020603050405020304" pitchFamily="18" charset="0"/>
                          <a:ea typeface="Times New Roman" panose="02020603050405020304" pitchFamily="18" charset="0"/>
                          <a:cs typeface="Arial" panose="020B0604020202020204" pitchFamily="34" charset="0"/>
                        </a:rPr>
                        <a:t>Validation of the AHA/ACC Acute PE Clinical Categories </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285750" marR="0" lvl="0" indent="-285750" latinLnBrk="1">
                        <a:lnSpc>
                          <a:spcPct val="100000"/>
                        </a:lnSpc>
                        <a:buFont typeface="Arial" panose="020B0604020202020204" pitchFamily="34" charset="0"/>
                        <a:buChar char="•"/>
                      </a:pPr>
                      <a:r>
                        <a:rPr lang="en-US" sz="1800" dirty="0">
                          <a:solidFill>
                            <a:srgbClr val="242424"/>
                          </a:solidFill>
                          <a:effectLst/>
                          <a:latin typeface="Times New Roman" panose="02020603050405020304" pitchFamily="18" charset="0"/>
                          <a:ea typeface="Times New Roman" panose="02020603050405020304" pitchFamily="18" charset="0"/>
                          <a:cs typeface="Arial" panose="020B0604020202020204" pitchFamily="34" charset="0"/>
                        </a:rPr>
                        <a:t>Determination of the utility of generic risk scores (like NEWS2) in predicting outcomes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285750" marR="0" lvl="0" indent="-285750" latinLnBrk="1">
                        <a:lnSpc>
                          <a:spcPct val="100000"/>
                        </a:lnSpc>
                        <a:buFont typeface="Arial" panose="020B0604020202020204" pitchFamily="34" charset="0"/>
                        <a:buChar char="•"/>
                      </a:pPr>
                      <a:r>
                        <a:rPr lang="en-US" sz="1800" dirty="0">
                          <a:solidFill>
                            <a:srgbClr val="242424"/>
                          </a:solidFill>
                          <a:effectLst/>
                          <a:latin typeface="Times New Roman" panose="02020603050405020304" pitchFamily="18" charset="0"/>
                          <a:ea typeface="Times New Roman" panose="02020603050405020304" pitchFamily="18" charset="0"/>
                          <a:cs typeface="Arial" panose="020B0604020202020204" pitchFamily="34" charset="0"/>
                        </a:rPr>
                        <a:t>Better characterization of the impact of genetic and acquired thrombophilia testing on patient-relevant outcomes in acute PE</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285750" marR="0" lvl="0" indent="-285750" latinLnBrk="1">
                        <a:lnSpc>
                          <a:spcPct val="100000"/>
                        </a:lnSpc>
                        <a:buFont typeface="Arial" panose="020B0604020202020204" pitchFamily="34" charset="0"/>
                        <a:buChar char="•"/>
                      </a:pPr>
                      <a:r>
                        <a:rPr lang="en-US" sz="1800" dirty="0">
                          <a:solidFill>
                            <a:srgbClr val="242424"/>
                          </a:solidFill>
                          <a:effectLst/>
                          <a:latin typeface="Times New Roman" panose="02020603050405020304" pitchFamily="18" charset="0"/>
                          <a:ea typeface="Times New Roman" panose="02020603050405020304" pitchFamily="18" charset="0"/>
                          <a:cs typeface="Arial" panose="020B0604020202020204" pitchFamily="34" charset="0"/>
                        </a:rPr>
                        <a:t>Determination of whether the degree of RV enlargement relative to the LV may be more predictive than a binary normal/abnormal assessment</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285750" marR="0" lvl="0" indent="-285750" latinLnBrk="1">
                        <a:lnSpc>
                          <a:spcPct val="100000"/>
                        </a:lnSpc>
                        <a:buFont typeface="Arial" panose="020B0604020202020204" pitchFamily="34" charset="0"/>
                        <a:buChar char="•"/>
                      </a:pPr>
                      <a:r>
                        <a:rPr lang="en-US" sz="1800" dirty="0">
                          <a:solidFill>
                            <a:srgbClr val="242424"/>
                          </a:solidFill>
                          <a:effectLst/>
                          <a:latin typeface="Times New Roman" panose="02020603050405020304" pitchFamily="18" charset="0"/>
                          <a:ea typeface="Times New Roman" panose="02020603050405020304" pitchFamily="18" charset="0"/>
                          <a:cs typeface="Arial" panose="020B0604020202020204" pitchFamily="34" charset="0"/>
                        </a:rPr>
                        <a:t>Development of risk scores that can identify patients who will have better outcomes with advanced therapies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285750" marR="0" lvl="0" indent="-285750" latinLnBrk="1">
                        <a:lnSpc>
                          <a:spcPct val="100000"/>
                        </a:lnSpc>
                        <a:spcAft>
                          <a:spcPts val="800"/>
                        </a:spcAft>
                        <a:buFont typeface="Arial" panose="020B0604020202020204" pitchFamily="34" charset="0"/>
                        <a:buChar char="•"/>
                      </a:pPr>
                      <a:r>
                        <a:rPr lang="en-US" sz="1800" dirty="0">
                          <a:solidFill>
                            <a:srgbClr val="242424"/>
                          </a:solidFill>
                          <a:effectLst/>
                          <a:latin typeface="Times New Roman" panose="02020603050405020304" pitchFamily="18" charset="0"/>
                          <a:ea typeface="Times New Roman" panose="02020603050405020304" pitchFamily="18" charset="0"/>
                          <a:cs typeface="Arial" panose="020B0604020202020204" pitchFamily="34" charset="0"/>
                        </a:rPr>
                        <a:t>Assess the role of thrombus burden in key subpopulations and the impact of acute intervention to reduce thrombus burden on patient-relevant outcomes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2476" marR="32476" marT="6495" marB="64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28964102"/>
                  </a:ext>
                </a:extLst>
              </a:tr>
              <a:tr h="1394612">
                <a:tc>
                  <a:txBody>
                    <a:bodyPr/>
                    <a:lstStyle/>
                    <a:p>
                      <a:pPr marL="0" marR="0" latinLnBrk="1">
                        <a:lnSpc>
                          <a:spcPct val="100000"/>
                        </a:lnSpc>
                        <a:spcBef>
                          <a:spcPts val="750"/>
                        </a:spcBef>
                        <a:spcAft>
                          <a:spcPts val="750"/>
                        </a:spcAft>
                        <a:buNone/>
                      </a:pPr>
                      <a:r>
                        <a:rPr lang="en-US" sz="1800" b="1" dirty="0">
                          <a:solidFill>
                            <a:srgbClr val="242424"/>
                          </a:solidFill>
                          <a:effectLst/>
                          <a:latin typeface="Times New Roman" panose="02020603050405020304" pitchFamily="18" charset="0"/>
                          <a:ea typeface="Times New Roman" panose="02020603050405020304" pitchFamily="18" charset="0"/>
                          <a:cs typeface="Arial" panose="020B0604020202020204" pitchFamily="34" charset="0"/>
                        </a:rPr>
                        <a:t>Anticoagulation/Thrombolytic Therapy</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2476" marR="32476" marT="6495" marB="64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85750" marR="0" lvl="0" indent="-285750" latinLnBrk="1">
                        <a:lnSpc>
                          <a:spcPct val="100000"/>
                        </a:lnSpc>
                        <a:spcBef>
                          <a:spcPts val="0"/>
                        </a:spcBef>
                        <a:spcAft>
                          <a:spcPts val="0"/>
                        </a:spcAft>
                        <a:buFont typeface="Arial" panose="020B0604020202020204" pitchFamily="34" charset="0"/>
                        <a:buChar char="•"/>
                      </a:pPr>
                      <a:r>
                        <a:rPr lang="en-US" sz="1800" dirty="0">
                          <a:solidFill>
                            <a:srgbClr val="242424"/>
                          </a:solidFill>
                          <a:effectLst/>
                          <a:latin typeface="Times New Roman" panose="02020603050405020304" pitchFamily="18" charset="0"/>
                          <a:ea typeface="Times New Roman" panose="02020603050405020304" pitchFamily="18" charset="0"/>
                          <a:cs typeface="Arial" panose="020B0604020202020204" pitchFamily="34" charset="0"/>
                        </a:rPr>
                        <a:t>Development of new anticoagulants with lower bleeding risk</a:t>
                      </a:r>
                      <a:r>
                        <a:rPr lang="en-US"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285750" marR="0" lvl="0" indent="-285750" latinLnBrk="1">
                        <a:lnSpc>
                          <a:spcPct val="100000"/>
                        </a:lnSpc>
                        <a:spcBef>
                          <a:spcPts val="0"/>
                        </a:spcBef>
                        <a:spcAft>
                          <a:spcPts val="0"/>
                        </a:spcAft>
                        <a:buFont typeface="Arial" panose="020B0604020202020204" pitchFamily="34" charset="0"/>
                        <a:buChar char="•"/>
                      </a:pPr>
                      <a:r>
                        <a:rPr lang="en-US"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Evaluation of how D-dimer–based strategies perform in patients on therapeutic anticoagulation</a:t>
                      </a:r>
                      <a:r>
                        <a:rPr lang="en-US" sz="1800" dirty="0">
                          <a:solidFill>
                            <a:srgbClr val="242424"/>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285750" marR="0" lvl="0" indent="-285750" latinLnBrk="1">
                        <a:lnSpc>
                          <a:spcPct val="100000"/>
                        </a:lnSpc>
                        <a:spcBef>
                          <a:spcPts val="0"/>
                        </a:spcBef>
                        <a:spcAft>
                          <a:spcPts val="0"/>
                        </a:spcAft>
                        <a:buFont typeface="Arial" panose="020B0604020202020204" pitchFamily="34" charset="0"/>
                        <a:buChar char="•"/>
                      </a:pPr>
                      <a:r>
                        <a:rPr lang="en-US" sz="1800" dirty="0">
                          <a:solidFill>
                            <a:srgbClr val="242424"/>
                          </a:solidFill>
                          <a:effectLst/>
                          <a:latin typeface="Times New Roman" panose="02020603050405020304" pitchFamily="18" charset="0"/>
                          <a:ea typeface="Times New Roman" panose="02020603050405020304" pitchFamily="18" charset="0"/>
                          <a:cs typeface="Arial" panose="020B0604020202020204" pitchFamily="34" charset="0"/>
                        </a:rPr>
                        <a:t>Assessment of the impact of compression therapy and anticoagulation to reduce PE risk for short-and long-haul travel</a:t>
                      </a:r>
                      <a:endParaRPr lang="en-US" sz="18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285750" marR="0" lvl="0" indent="-285750" latinLnBrk="1">
                        <a:lnSpc>
                          <a:spcPct val="100000"/>
                        </a:lnSpc>
                        <a:spcBef>
                          <a:spcPts val="0"/>
                        </a:spcBef>
                        <a:spcAft>
                          <a:spcPts val="0"/>
                        </a:spcAft>
                        <a:buFont typeface="Arial" panose="020B0604020202020204" pitchFamily="34" charset="0"/>
                        <a:buChar char="•"/>
                      </a:pPr>
                      <a:r>
                        <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Safety and efficacy of short-term LMWH versus DOAC following acute PE intervention</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32476" marR="32476" marT="6495" marB="64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42074283"/>
                  </a:ext>
                </a:extLst>
              </a:tr>
            </a:tbl>
          </a:graphicData>
        </a:graphic>
      </p:graphicFrame>
    </p:spTree>
    <p:extLst>
      <p:ext uri="{BB962C8B-B14F-4D97-AF65-F5344CB8AC3E}">
        <p14:creationId xmlns:p14="http://schemas.microsoft.com/office/powerpoint/2010/main" val="116396563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94</a:t>
            </a:fld>
            <a:endParaRPr lang="en-US" dirty="0"/>
          </a:p>
        </p:txBody>
      </p:sp>
      <p:sp>
        <p:nvSpPr>
          <p:cNvPr id="2" name="TextBox 1">
            <a:extLst>
              <a:ext uri="{FF2B5EF4-FFF2-40B4-BE49-F238E27FC236}">
                <a16:creationId xmlns:a16="http://schemas.microsoft.com/office/drawing/2014/main" id="{F26F8DEA-EEE2-7691-2BA2-7CF15F62D878}"/>
              </a:ext>
            </a:extLst>
          </p:cNvPr>
          <p:cNvSpPr txBox="1"/>
          <p:nvPr/>
        </p:nvSpPr>
        <p:spPr>
          <a:xfrm>
            <a:off x="3333750" y="914400"/>
            <a:ext cx="7962900" cy="954107"/>
          </a:xfrm>
          <a:prstGeom prst="rect">
            <a:avLst/>
          </a:prstGeom>
          <a:noFill/>
        </p:spPr>
        <p:txBody>
          <a:bodyPr wrap="square">
            <a:spAutoFit/>
          </a:bodyPr>
          <a:lstStyle/>
          <a:p>
            <a:r>
              <a:rPr lang="en-US" sz="2800" dirty="0">
                <a:latin typeface="Lub Dub Medium" panose="020B0603030403020204" pitchFamily="34" charset="0"/>
              </a:rPr>
              <a:t>Table 11. Evidence Gaps and Future Direction in the Management of Acute PE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C0D86DC4-9497-2548-14C0-F7DABB255241}"/>
              </a:ext>
            </a:extLst>
          </p:cNvPr>
          <p:cNvGraphicFramePr>
            <a:graphicFrameLocks noGrp="1"/>
          </p:cNvGraphicFramePr>
          <p:nvPr>
            <p:extLst>
              <p:ext uri="{D42A27DB-BD31-4B8C-83A1-F6EECF244321}">
                <p14:modId xmlns:p14="http://schemas.microsoft.com/office/powerpoint/2010/main" val="469900197"/>
              </p:ext>
            </p:extLst>
          </p:nvPr>
        </p:nvGraphicFramePr>
        <p:xfrm>
          <a:off x="1490662" y="2057400"/>
          <a:ext cx="11649075" cy="5181600"/>
        </p:xfrm>
        <a:graphic>
          <a:graphicData uri="http://schemas.openxmlformats.org/drawingml/2006/table">
            <a:tbl>
              <a:tblPr firstRow="1" firstCol="1" bandRow="1"/>
              <a:tblGrid>
                <a:gridCol w="2494860">
                  <a:extLst>
                    <a:ext uri="{9D8B030D-6E8A-4147-A177-3AD203B41FA5}">
                      <a16:colId xmlns:a16="http://schemas.microsoft.com/office/drawing/2014/main" val="275155671"/>
                    </a:ext>
                  </a:extLst>
                </a:gridCol>
                <a:gridCol w="9154215">
                  <a:extLst>
                    <a:ext uri="{9D8B030D-6E8A-4147-A177-3AD203B41FA5}">
                      <a16:colId xmlns:a16="http://schemas.microsoft.com/office/drawing/2014/main" val="2742428710"/>
                    </a:ext>
                  </a:extLst>
                </a:gridCol>
              </a:tblGrid>
              <a:tr h="481020">
                <a:tc>
                  <a:txBody>
                    <a:bodyPr/>
                    <a:lstStyle/>
                    <a:p>
                      <a:pPr marL="0" marR="0" algn="ctr" latinLnBrk="1">
                        <a:lnSpc>
                          <a:spcPct val="200000"/>
                        </a:lnSpc>
                        <a:spcBef>
                          <a:spcPts val="750"/>
                        </a:spcBef>
                        <a:spcAft>
                          <a:spcPts val="750"/>
                        </a:spcAft>
                        <a:buNone/>
                      </a:pPr>
                      <a:r>
                        <a:rPr lang="en-US" sz="1800" b="1">
                          <a:solidFill>
                            <a:srgbClr val="242424"/>
                          </a:solidFill>
                          <a:effectLst/>
                          <a:latin typeface="Times New Roman" panose="02020603050405020304" pitchFamily="18" charset="0"/>
                          <a:ea typeface="Times New Roman" panose="02020603050405020304" pitchFamily="18" charset="0"/>
                          <a:cs typeface="Arial" panose="020B0604020202020204" pitchFamily="34" charset="0"/>
                        </a:rPr>
                        <a:t>Category</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32476" marR="32476" marT="6495" marB="64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latinLnBrk="1">
                        <a:lnSpc>
                          <a:spcPct val="200000"/>
                        </a:lnSpc>
                        <a:spcBef>
                          <a:spcPts val="750"/>
                        </a:spcBef>
                        <a:spcAft>
                          <a:spcPts val="750"/>
                        </a:spcAft>
                        <a:buNone/>
                      </a:pPr>
                      <a:r>
                        <a:rPr lang="en-US" sz="1800" b="1">
                          <a:solidFill>
                            <a:srgbClr val="242424"/>
                          </a:solidFill>
                          <a:effectLst/>
                          <a:latin typeface="Times New Roman" panose="02020603050405020304" pitchFamily="18" charset="0"/>
                          <a:ea typeface="Times New Roman" panose="02020603050405020304" pitchFamily="18" charset="0"/>
                          <a:cs typeface="Arial" panose="020B0604020202020204" pitchFamily="34" charset="0"/>
                        </a:rPr>
                        <a:t>Evidence Gaps and Future Directions</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32476" marR="32476" marT="6495" marB="64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87924021"/>
                  </a:ext>
                </a:extLst>
              </a:tr>
              <a:tr h="3307427">
                <a:tc>
                  <a:txBody>
                    <a:bodyPr/>
                    <a:lstStyle/>
                    <a:p>
                      <a:pPr marL="0" marR="0" latinLnBrk="1">
                        <a:lnSpc>
                          <a:spcPct val="100000"/>
                        </a:lnSpc>
                        <a:spcBef>
                          <a:spcPts val="0"/>
                        </a:spcBef>
                        <a:spcAft>
                          <a:spcPts val="0"/>
                        </a:spcAft>
                        <a:buNone/>
                      </a:pPr>
                      <a:r>
                        <a:rPr lang="en-US" sz="1800" b="1">
                          <a:solidFill>
                            <a:srgbClr val="242424"/>
                          </a:solidFill>
                          <a:effectLst/>
                          <a:latin typeface="Times New Roman" panose="02020603050405020304" pitchFamily="18" charset="0"/>
                          <a:ea typeface="Times New Roman" panose="02020603050405020304" pitchFamily="18" charset="0"/>
                          <a:cs typeface="Arial" panose="020B0604020202020204" pitchFamily="34" charset="0"/>
                        </a:rPr>
                        <a:t>Advanced Therapies</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7625" marR="476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85750" marR="0" lvl="0" indent="-285750" latinLnBrk="1">
                        <a:lnSpc>
                          <a:spcPct val="100000"/>
                        </a:lnSpc>
                        <a:spcBef>
                          <a:spcPts val="0"/>
                        </a:spcBef>
                        <a:spcAft>
                          <a:spcPts val="0"/>
                        </a:spcAft>
                        <a:buFont typeface="Arial" panose="020B0604020202020204" pitchFamily="34" charset="0"/>
                        <a:buChar char="•"/>
                      </a:pPr>
                      <a:r>
                        <a:rPr lang="en-US" sz="1800" dirty="0">
                          <a:solidFill>
                            <a:srgbClr val="242424"/>
                          </a:solidFill>
                          <a:effectLst/>
                          <a:latin typeface="Times New Roman" panose="02020603050405020304" pitchFamily="18" charset="0"/>
                          <a:ea typeface="Times New Roman" panose="02020603050405020304" pitchFamily="18" charset="0"/>
                          <a:cs typeface="Arial" panose="020B0604020202020204" pitchFamily="34" charset="0"/>
                        </a:rPr>
                        <a:t>Creation of algorithms for when to use each interventional tool for advanced therapy of PE</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285750" marR="0" lvl="0" indent="-285750" latinLnBrk="1">
                        <a:lnSpc>
                          <a:spcPct val="100000"/>
                        </a:lnSpc>
                        <a:spcBef>
                          <a:spcPts val="0"/>
                        </a:spcBef>
                        <a:spcAft>
                          <a:spcPts val="0"/>
                        </a:spcAft>
                        <a:buFont typeface="Arial" panose="020B0604020202020204" pitchFamily="34" charset="0"/>
                        <a:buChar char="•"/>
                      </a:pPr>
                      <a:r>
                        <a:rPr lang="en-US"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Assessment of efficacy and safety of various dosing regimens of thrombolytic agents to treat    acute PE</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285750" marR="0" lvl="0" indent="-285750" latinLnBrk="1">
                        <a:lnSpc>
                          <a:spcPct val="100000"/>
                        </a:lnSpc>
                        <a:spcBef>
                          <a:spcPts val="0"/>
                        </a:spcBef>
                        <a:spcAft>
                          <a:spcPts val="0"/>
                        </a:spcAft>
                        <a:buFont typeface="Arial" panose="020B0604020202020204" pitchFamily="34" charset="0"/>
                        <a:buChar char="•"/>
                      </a:pPr>
                      <a:r>
                        <a:rPr lang="en-US" sz="1800" dirty="0">
                          <a:solidFill>
                            <a:srgbClr val="242424"/>
                          </a:solidFill>
                          <a:effectLst/>
                          <a:latin typeface="Times New Roman" panose="02020603050405020304" pitchFamily="18" charset="0"/>
                          <a:ea typeface="Times New Roman" panose="02020603050405020304" pitchFamily="18" charset="0"/>
                          <a:cs typeface="Arial" panose="020B0604020202020204" pitchFamily="34" charset="0"/>
                        </a:rPr>
                        <a:t>Assessment of the efficacy and safety of interventional and postinterventional procedure           anticoagulant therapy</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285750" marR="0" lvl="0" indent="-285750" latinLnBrk="1">
                        <a:lnSpc>
                          <a:spcPct val="100000"/>
                        </a:lnSpc>
                        <a:spcBef>
                          <a:spcPts val="0"/>
                        </a:spcBef>
                        <a:spcAft>
                          <a:spcPts val="0"/>
                        </a:spcAft>
                        <a:buFont typeface="Arial" panose="020B0604020202020204" pitchFamily="34" charset="0"/>
                        <a:buChar char="•"/>
                      </a:pPr>
                      <a:r>
                        <a:rPr lang="en-US" sz="1800" dirty="0">
                          <a:solidFill>
                            <a:srgbClr val="242424"/>
                          </a:solidFill>
                          <a:effectLst/>
                          <a:latin typeface="Times New Roman" panose="02020603050405020304" pitchFamily="18" charset="0"/>
                          <a:ea typeface="Times New Roman" panose="02020603050405020304" pitchFamily="18" charset="0"/>
                          <a:cs typeface="Arial" panose="020B0604020202020204" pitchFamily="34" charset="0"/>
                        </a:rPr>
                        <a:t>Evaluation of the efficacy and safety of catheter-based interventions versus anticoagulation      alone among AHA/ACC PE Categories C-D patients for acute and long-term outcomes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285750" marR="0" lvl="0" indent="-285750" latinLnBrk="1">
                        <a:lnSpc>
                          <a:spcPct val="100000"/>
                        </a:lnSpc>
                        <a:spcBef>
                          <a:spcPts val="0"/>
                        </a:spcBef>
                        <a:spcAft>
                          <a:spcPts val="0"/>
                        </a:spcAft>
                        <a:buFont typeface="Arial" panose="020B0604020202020204" pitchFamily="34" charset="0"/>
                        <a:buChar char="•"/>
                      </a:pPr>
                      <a:r>
                        <a:rPr lang="en-US" sz="1800" dirty="0">
                          <a:solidFill>
                            <a:srgbClr val="242424"/>
                          </a:solidFill>
                          <a:effectLst/>
                          <a:latin typeface="Times New Roman" panose="02020603050405020304" pitchFamily="18" charset="0"/>
                          <a:ea typeface="Times New Roman" panose="02020603050405020304" pitchFamily="18" charset="0"/>
                          <a:cs typeface="Arial" panose="020B0604020202020204" pitchFamily="34" charset="0"/>
                        </a:rPr>
                        <a:t>Evaluation of the efficacy and safety of surgical embolectomy in a randomized trial</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285750" marR="0" lvl="0" indent="-285750" latinLnBrk="1">
                        <a:lnSpc>
                          <a:spcPct val="100000"/>
                        </a:lnSpc>
                        <a:spcBef>
                          <a:spcPts val="0"/>
                        </a:spcBef>
                        <a:spcAft>
                          <a:spcPts val="0"/>
                        </a:spcAft>
                        <a:buFont typeface="Arial" panose="020B0604020202020204" pitchFamily="34" charset="0"/>
                        <a:buChar char="•"/>
                      </a:pPr>
                      <a:r>
                        <a:rPr lang="en-US" sz="1800" dirty="0">
                          <a:solidFill>
                            <a:srgbClr val="242424"/>
                          </a:solidFill>
                          <a:effectLst/>
                          <a:latin typeface="Times New Roman" panose="02020603050405020304" pitchFamily="18" charset="0"/>
                          <a:ea typeface="Times New Roman" panose="02020603050405020304" pitchFamily="18" charset="0"/>
                          <a:cs typeface="Arial" panose="020B0604020202020204" pitchFamily="34" charset="0"/>
                        </a:rPr>
                        <a:t>Determination of the role for isolated RV support devices in AHA/ACC PE Category E patients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285750" marR="0" lvl="0" indent="-285750" latinLnBrk="1">
                        <a:lnSpc>
                          <a:spcPct val="100000"/>
                        </a:lnSpc>
                        <a:spcBef>
                          <a:spcPts val="0"/>
                        </a:spcBef>
                        <a:spcAft>
                          <a:spcPts val="0"/>
                        </a:spcAft>
                        <a:buFont typeface="Arial" panose="020B0604020202020204" pitchFamily="34" charset="0"/>
                        <a:buChar char="•"/>
                      </a:pPr>
                      <a:r>
                        <a:rPr lang="en-US" sz="1800" dirty="0">
                          <a:solidFill>
                            <a:srgbClr val="242424"/>
                          </a:solidFill>
                          <a:effectLst/>
                          <a:latin typeface="Times New Roman" panose="02020603050405020304" pitchFamily="18" charset="0"/>
                          <a:ea typeface="Times New Roman" panose="02020603050405020304" pitchFamily="18" charset="0"/>
                          <a:cs typeface="Arial" panose="020B0604020202020204" pitchFamily="34" charset="0"/>
                        </a:rPr>
                        <a:t>Evaluation of the efficacy and safety of catheter-based interventions versus systemic                  thrombolysis among AHA/ACC PE Category E patients for acute and long-term outcomes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7625" marR="476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28964102"/>
                  </a:ext>
                </a:extLst>
              </a:tr>
              <a:tr h="1393153">
                <a:tc>
                  <a:txBody>
                    <a:bodyPr/>
                    <a:lstStyle/>
                    <a:p>
                      <a:pPr marL="0" marR="0" latinLnBrk="1">
                        <a:lnSpc>
                          <a:spcPct val="100000"/>
                        </a:lnSpc>
                        <a:spcBef>
                          <a:spcPts val="0"/>
                        </a:spcBef>
                        <a:spcAft>
                          <a:spcPts val="0"/>
                        </a:spcAft>
                        <a:buNone/>
                      </a:pPr>
                      <a:r>
                        <a:rPr lang="en-US" sz="1800" b="1">
                          <a:solidFill>
                            <a:srgbClr val="242424"/>
                          </a:solidFill>
                          <a:effectLst/>
                          <a:latin typeface="Times New Roman" panose="02020603050405020304" pitchFamily="18" charset="0"/>
                          <a:ea typeface="Times New Roman" panose="02020603050405020304" pitchFamily="18" charset="0"/>
                          <a:cs typeface="Arial" panose="020B0604020202020204" pitchFamily="34" charset="0"/>
                        </a:rPr>
                        <a:t>Chronic Conditions and Long-Term Outcomes</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7625" marR="476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85750" marR="0" lvl="0" indent="-285750" latinLnBrk="1">
                        <a:lnSpc>
                          <a:spcPct val="100000"/>
                        </a:lnSpc>
                        <a:spcBef>
                          <a:spcPts val="0"/>
                        </a:spcBef>
                        <a:spcAft>
                          <a:spcPts val="0"/>
                        </a:spcAft>
                        <a:buFont typeface="Arial" panose="020B0604020202020204" pitchFamily="34" charset="0"/>
                        <a:buChar char="•"/>
                      </a:pPr>
                      <a:r>
                        <a:rPr lang="en-US" sz="1800" dirty="0">
                          <a:solidFill>
                            <a:srgbClr val="242424"/>
                          </a:solidFill>
                          <a:effectLst/>
                          <a:latin typeface="Times New Roman" panose="02020603050405020304" pitchFamily="18" charset="0"/>
                          <a:ea typeface="Times New Roman" panose="02020603050405020304" pitchFamily="18" charset="0"/>
                          <a:cs typeface="Arial" panose="020B0604020202020204" pitchFamily="34" charset="0"/>
                        </a:rPr>
                        <a:t>Better characterization of subtypes of CTEPD and their clinical consequences</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285750" marR="0" lvl="0" indent="-285750" latinLnBrk="1">
                        <a:lnSpc>
                          <a:spcPct val="100000"/>
                        </a:lnSpc>
                        <a:spcBef>
                          <a:spcPts val="0"/>
                        </a:spcBef>
                        <a:spcAft>
                          <a:spcPts val="0"/>
                        </a:spcAft>
                        <a:buFont typeface="Arial" panose="020B0604020202020204" pitchFamily="34" charset="0"/>
                        <a:buChar char="•"/>
                      </a:pPr>
                      <a:r>
                        <a:rPr lang="en-US" sz="1800" dirty="0">
                          <a:solidFill>
                            <a:srgbClr val="242424"/>
                          </a:solidFill>
                          <a:effectLst/>
                          <a:latin typeface="Times New Roman" panose="02020603050405020304" pitchFamily="18" charset="0"/>
                          <a:ea typeface="Times New Roman" panose="02020603050405020304" pitchFamily="18" charset="0"/>
                          <a:cs typeface="Arial" panose="020B0604020202020204" pitchFamily="34" charset="0"/>
                        </a:rPr>
                        <a:t>Assessment of novel biomarkers, clinical characteristics, and imaging findings for risks of        developing chronic thromboembolism</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7625" marR="476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42074283"/>
                  </a:ext>
                </a:extLst>
              </a:tr>
            </a:tbl>
          </a:graphicData>
        </a:graphic>
      </p:graphicFrame>
    </p:spTree>
    <p:extLst>
      <p:ext uri="{BB962C8B-B14F-4D97-AF65-F5344CB8AC3E}">
        <p14:creationId xmlns:p14="http://schemas.microsoft.com/office/powerpoint/2010/main" val="339897913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2ABF253-652F-00D5-B508-84D90544658F}"/>
              </a:ext>
            </a:extLst>
          </p:cNvPr>
          <p:cNvGraphicFramePr>
            <a:graphicFrameLocks noGrp="1"/>
          </p:cNvGraphicFramePr>
          <p:nvPr>
            <p:extLst>
              <p:ext uri="{D42A27DB-BD31-4B8C-83A1-F6EECF244321}">
                <p14:modId xmlns:p14="http://schemas.microsoft.com/office/powerpoint/2010/main" val="1738112374"/>
              </p:ext>
            </p:extLst>
          </p:nvPr>
        </p:nvGraphicFramePr>
        <p:xfrm>
          <a:off x="1581150" y="2514600"/>
          <a:ext cx="11468100" cy="3200400"/>
        </p:xfrm>
        <a:graphic>
          <a:graphicData uri="http://schemas.openxmlformats.org/drawingml/2006/table">
            <a:tbl>
              <a:tblPr firstRow="1" firstCol="1" bandRow="1"/>
              <a:tblGrid>
                <a:gridCol w="2476500">
                  <a:extLst>
                    <a:ext uri="{9D8B030D-6E8A-4147-A177-3AD203B41FA5}">
                      <a16:colId xmlns:a16="http://schemas.microsoft.com/office/drawing/2014/main" val="275155671"/>
                    </a:ext>
                  </a:extLst>
                </a:gridCol>
                <a:gridCol w="8991600">
                  <a:extLst>
                    <a:ext uri="{9D8B030D-6E8A-4147-A177-3AD203B41FA5}">
                      <a16:colId xmlns:a16="http://schemas.microsoft.com/office/drawing/2014/main" val="2742428710"/>
                    </a:ext>
                  </a:extLst>
                </a:gridCol>
              </a:tblGrid>
              <a:tr h="481524">
                <a:tc>
                  <a:txBody>
                    <a:bodyPr/>
                    <a:lstStyle/>
                    <a:p>
                      <a:pPr marL="0" marR="0" algn="ctr" latinLnBrk="1">
                        <a:lnSpc>
                          <a:spcPct val="200000"/>
                        </a:lnSpc>
                        <a:spcBef>
                          <a:spcPts val="750"/>
                        </a:spcBef>
                        <a:spcAft>
                          <a:spcPts val="750"/>
                        </a:spcAft>
                        <a:buNone/>
                      </a:pPr>
                      <a:r>
                        <a:rPr lang="en-US" sz="1800" b="1">
                          <a:solidFill>
                            <a:srgbClr val="242424"/>
                          </a:solidFill>
                          <a:effectLst/>
                          <a:latin typeface="Times New Roman" panose="02020603050405020304" pitchFamily="18" charset="0"/>
                          <a:ea typeface="Times New Roman" panose="02020603050405020304" pitchFamily="18" charset="0"/>
                          <a:cs typeface="Arial" panose="020B0604020202020204" pitchFamily="34" charset="0"/>
                        </a:rPr>
                        <a:t>Category</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32476" marR="32476" marT="6495" marB="64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latinLnBrk="1">
                        <a:lnSpc>
                          <a:spcPct val="200000"/>
                        </a:lnSpc>
                        <a:spcBef>
                          <a:spcPts val="750"/>
                        </a:spcBef>
                        <a:spcAft>
                          <a:spcPts val="750"/>
                        </a:spcAft>
                        <a:buNone/>
                      </a:pPr>
                      <a:r>
                        <a:rPr lang="en-US" sz="1800" b="1">
                          <a:solidFill>
                            <a:srgbClr val="242424"/>
                          </a:solidFill>
                          <a:effectLst/>
                          <a:latin typeface="Times New Roman" panose="02020603050405020304" pitchFamily="18" charset="0"/>
                          <a:ea typeface="Times New Roman" panose="02020603050405020304" pitchFamily="18" charset="0"/>
                          <a:cs typeface="Arial" panose="020B0604020202020204" pitchFamily="34" charset="0"/>
                        </a:rPr>
                        <a:t>Evidence Gaps and Future Directions</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32476" marR="32476" marT="6495" marB="64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87924021"/>
                  </a:ext>
                </a:extLst>
              </a:tr>
              <a:tr h="1880676">
                <a:tc>
                  <a:txBody>
                    <a:bodyPr/>
                    <a:lstStyle/>
                    <a:p>
                      <a:pPr marL="0" marR="0" latinLnBrk="1">
                        <a:lnSpc>
                          <a:spcPct val="100000"/>
                        </a:lnSpc>
                        <a:spcBef>
                          <a:spcPts val="0"/>
                        </a:spcBef>
                        <a:spcAft>
                          <a:spcPts val="0"/>
                        </a:spcAft>
                        <a:buNone/>
                      </a:pPr>
                      <a:r>
                        <a:rPr lang="en-US" sz="1800" b="1">
                          <a:solidFill>
                            <a:srgbClr val="242424"/>
                          </a:solidFill>
                          <a:effectLst/>
                          <a:latin typeface="Times New Roman" panose="02020603050405020304" pitchFamily="18" charset="0"/>
                          <a:ea typeface="Times New Roman" panose="02020603050405020304" pitchFamily="18" charset="0"/>
                          <a:cs typeface="Arial" panose="020B0604020202020204" pitchFamily="34" charset="0"/>
                        </a:rPr>
                        <a:t>Special Populations and Personalized Medicine</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7625" marR="476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85750" marR="0" lvl="0" indent="-285750" latinLnBrk="1">
                        <a:lnSpc>
                          <a:spcPct val="100000"/>
                        </a:lnSpc>
                        <a:spcBef>
                          <a:spcPts val="0"/>
                        </a:spcBef>
                        <a:spcAft>
                          <a:spcPts val="0"/>
                        </a:spcAft>
                        <a:buFont typeface="Arial" panose="020B0604020202020204" pitchFamily="34" charset="0"/>
                        <a:buChar char="•"/>
                      </a:pPr>
                      <a:r>
                        <a:rPr lang="en-US" sz="1800" dirty="0">
                          <a:solidFill>
                            <a:srgbClr val="242424"/>
                          </a:solidFill>
                          <a:effectLst/>
                          <a:latin typeface="Times New Roman" panose="02020603050405020304" pitchFamily="18" charset="0"/>
                          <a:ea typeface="Times New Roman" panose="02020603050405020304" pitchFamily="18" charset="0"/>
                          <a:cs typeface="Arial" panose="020B0604020202020204" pitchFamily="34" charset="0"/>
                        </a:rPr>
                        <a:t>Evaluation of diagnostic and treatment strategies in rural populations with limited access to   care</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285750" marR="0" lvl="0" indent="-285750" latinLnBrk="1">
                        <a:lnSpc>
                          <a:spcPct val="100000"/>
                        </a:lnSpc>
                        <a:spcBef>
                          <a:spcPts val="0"/>
                        </a:spcBef>
                        <a:spcAft>
                          <a:spcPts val="0"/>
                        </a:spcAft>
                        <a:buFont typeface="Arial" panose="020B0604020202020204" pitchFamily="34" charset="0"/>
                        <a:buChar char="•"/>
                      </a:pPr>
                      <a:r>
                        <a:rPr lang="en-US" sz="1800" dirty="0">
                          <a:solidFill>
                            <a:srgbClr val="242424"/>
                          </a:solidFill>
                          <a:effectLst/>
                          <a:latin typeface="Times New Roman" panose="02020603050405020304" pitchFamily="18" charset="0"/>
                          <a:ea typeface="Times New Roman" panose="02020603050405020304" pitchFamily="18" charset="0"/>
                          <a:cs typeface="Arial" panose="020B0604020202020204" pitchFamily="34" charset="0"/>
                        </a:rPr>
                        <a:t>Determination the efficacy of anticoagulation therapy on patients with a history of PE who     require long-term estrogen-containing hormone therapy</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285750" marR="0" lvl="0" indent="-285750" latinLnBrk="1">
                        <a:lnSpc>
                          <a:spcPct val="100000"/>
                        </a:lnSpc>
                        <a:spcBef>
                          <a:spcPts val="0"/>
                        </a:spcBef>
                        <a:spcAft>
                          <a:spcPts val="0"/>
                        </a:spcAft>
                        <a:buFont typeface="Arial" panose="020B0604020202020204" pitchFamily="34" charset="0"/>
                        <a:buChar char="•"/>
                      </a:pPr>
                      <a:r>
                        <a:rPr lang="en-US" sz="1800" dirty="0">
                          <a:solidFill>
                            <a:srgbClr val="242424"/>
                          </a:solidFill>
                          <a:effectLst/>
                          <a:latin typeface="Times New Roman" panose="02020603050405020304" pitchFamily="18" charset="0"/>
                          <a:ea typeface="Times New Roman" panose="02020603050405020304" pitchFamily="18" charset="0"/>
                          <a:cs typeface="Arial" panose="020B0604020202020204" pitchFamily="34" charset="0"/>
                        </a:rPr>
                        <a:t>Determination of the safety of direct oral anticoagulants in patients who are pregnant or         breastfeeding </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7625" marR="476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28964102"/>
                  </a:ext>
                </a:extLst>
              </a:tr>
              <a:tr h="838200">
                <a:tc>
                  <a:txBody>
                    <a:bodyPr/>
                    <a:lstStyle/>
                    <a:p>
                      <a:pPr marL="0" marR="0" latinLnBrk="1">
                        <a:lnSpc>
                          <a:spcPct val="100000"/>
                        </a:lnSpc>
                        <a:spcBef>
                          <a:spcPts val="0"/>
                        </a:spcBef>
                        <a:spcAft>
                          <a:spcPts val="0"/>
                        </a:spcAft>
                        <a:buNone/>
                      </a:pPr>
                      <a:r>
                        <a:rPr lang="en-US" sz="1800" b="1">
                          <a:solidFill>
                            <a:srgbClr val="242424"/>
                          </a:solidFill>
                          <a:effectLst/>
                          <a:latin typeface="Times New Roman" panose="02020603050405020304" pitchFamily="18" charset="0"/>
                          <a:ea typeface="Times New Roman" panose="02020603050405020304" pitchFamily="18" charset="0"/>
                          <a:cs typeface="Arial" panose="020B0604020202020204" pitchFamily="34" charset="0"/>
                        </a:rPr>
                        <a:t>Technology and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p>
                      <a:pPr marL="0" marR="0" latinLnBrk="1">
                        <a:lnSpc>
                          <a:spcPct val="100000"/>
                        </a:lnSpc>
                        <a:spcBef>
                          <a:spcPts val="0"/>
                        </a:spcBef>
                        <a:spcAft>
                          <a:spcPts val="0"/>
                        </a:spcAft>
                        <a:buNone/>
                      </a:pPr>
                      <a:r>
                        <a:rPr lang="en-US" sz="1800" b="1">
                          <a:solidFill>
                            <a:srgbClr val="242424"/>
                          </a:solidFill>
                          <a:effectLst/>
                          <a:latin typeface="Times New Roman" panose="02020603050405020304" pitchFamily="18" charset="0"/>
                          <a:ea typeface="Times New Roman" panose="02020603050405020304" pitchFamily="18" charset="0"/>
                          <a:cs typeface="Arial" panose="020B0604020202020204" pitchFamily="34" charset="0"/>
                        </a:rPr>
                        <a:t>Innovation</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47625" marR="476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85750" marR="0" lvl="0" indent="-285750" latinLnBrk="1">
                        <a:lnSpc>
                          <a:spcPct val="100000"/>
                        </a:lnSpc>
                        <a:spcBef>
                          <a:spcPts val="0"/>
                        </a:spcBef>
                        <a:spcAft>
                          <a:spcPts val="0"/>
                        </a:spcAft>
                        <a:buFont typeface="Arial" panose="020B0604020202020204" pitchFamily="34" charset="0"/>
                        <a:buChar char="•"/>
                      </a:pPr>
                      <a:r>
                        <a:rPr lang="en-US" sz="1800" dirty="0">
                          <a:solidFill>
                            <a:srgbClr val="242424"/>
                          </a:solidFill>
                          <a:effectLst/>
                          <a:latin typeface="Times New Roman" panose="02020603050405020304" pitchFamily="18" charset="0"/>
                          <a:ea typeface="Times New Roman" panose="02020603050405020304" pitchFamily="18" charset="0"/>
                          <a:cs typeface="Arial" panose="020B0604020202020204" pitchFamily="34" charset="0"/>
                        </a:rPr>
                        <a:t>Use of AI in the diagnosis and risk stratification of patients with acute PE</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285750" marR="0" lvl="0" indent="-285750" latinLnBrk="1">
                        <a:lnSpc>
                          <a:spcPct val="100000"/>
                        </a:lnSpc>
                        <a:spcBef>
                          <a:spcPts val="0"/>
                        </a:spcBef>
                        <a:spcAft>
                          <a:spcPts val="0"/>
                        </a:spcAft>
                        <a:buFont typeface="Arial" panose="020B0604020202020204" pitchFamily="34" charset="0"/>
                        <a:buChar char="•"/>
                      </a:pPr>
                      <a:r>
                        <a:rPr lang="en-US" sz="1800" dirty="0">
                          <a:solidFill>
                            <a:srgbClr val="242424"/>
                          </a:solidFill>
                          <a:effectLst/>
                          <a:latin typeface="Times New Roman" panose="02020603050405020304" pitchFamily="18" charset="0"/>
                          <a:ea typeface="Times New Roman" panose="02020603050405020304" pitchFamily="18" charset="0"/>
                          <a:cs typeface="Arial" panose="020B0604020202020204" pitchFamily="34" charset="0"/>
                        </a:rPr>
                        <a:t>Radiomics for aging of thrombus PE and risk stratification</a:t>
                      </a:r>
                      <a:endParaRPr lang="en-US" sz="1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7625" marR="476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42074283"/>
                  </a:ext>
                </a:extLst>
              </a:tr>
            </a:tbl>
          </a:graphicData>
        </a:graphic>
      </p:graphicFrame>
      <p:sp>
        <p:nvSpPr>
          <p:cNvPr id="3" name="TextBox 2">
            <a:extLst>
              <a:ext uri="{FF2B5EF4-FFF2-40B4-BE49-F238E27FC236}">
                <a16:creationId xmlns:a16="http://schemas.microsoft.com/office/drawing/2014/main" id="{6BDD5D15-3158-CAC7-AA40-B316271077C6}"/>
              </a:ext>
            </a:extLst>
          </p:cNvPr>
          <p:cNvSpPr txBox="1"/>
          <p:nvPr/>
        </p:nvSpPr>
        <p:spPr>
          <a:xfrm>
            <a:off x="3333750" y="1219200"/>
            <a:ext cx="7962900" cy="954107"/>
          </a:xfrm>
          <a:prstGeom prst="rect">
            <a:avLst/>
          </a:prstGeom>
          <a:noFill/>
        </p:spPr>
        <p:txBody>
          <a:bodyPr wrap="square">
            <a:spAutoFit/>
          </a:bodyPr>
          <a:lstStyle/>
          <a:p>
            <a:r>
              <a:rPr lang="en-US" sz="2800" dirty="0">
                <a:latin typeface="Lub Dub Medium" panose="020B0603030403020204" pitchFamily="34" charset="0"/>
              </a:rPr>
              <a:t>Table 11. Evidence Gaps and Future Direction in the Management of Acute PE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spTree>
    <p:extLst>
      <p:ext uri="{BB962C8B-B14F-4D97-AF65-F5344CB8AC3E}">
        <p14:creationId xmlns:p14="http://schemas.microsoft.com/office/powerpoint/2010/main" val="363558383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96</a:t>
            </a:fld>
            <a:endParaRPr lang="en-US" dirty="0"/>
          </a:p>
        </p:txBody>
      </p:sp>
      <p:sp>
        <p:nvSpPr>
          <p:cNvPr id="2" name="TextBox 1">
            <a:extLst>
              <a:ext uri="{FF2B5EF4-FFF2-40B4-BE49-F238E27FC236}">
                <a16:creationId xmlns:a16="http://schemas.microsoft.com/office/drawing/2014/main" id="{0E633707-7714-8973-56AC-AF6B790757FA}"/>
              </a:ext>
            </a:extLst>
          </p:cNvPr>
          <p:cNvSpPr txBox="1"/>
          <p:nvPr/>
        </p:nvSpPr>
        <p:spPr>
          <a:xfrm>
            <a:off x="5995983" y="381000"/>
            <a:ext cx="2638425" cy="523220"/>
          </a:xfrm>
          <a:prstGeom prst="rect">
            <a:avLst/>
          </a:prstGeom>
          <a:noFill/>
        </p:spPr>
        <p:txBody>
          <a:bodyPr wrap="square">
            <a:spAutoFit/>
          </a:bodyPr>
          <a:lstStyle/>
          <a:p>
            <a:r>
              <a:rPr lang="en-US" sz="2800" dirty="0">
                <a:latin typeface="Lub Dub Medium" panose="020B0603030403020204" pitchFamily="34" charset="0"/>
              </a:rPr>
              <a:t>Abbreviations</a:t>
            </a:r>
          </a:p>
        </p:txBody>
      </p:sp>
      <p:graphicFrame>
        <p:nvGraphicFramePr>
          <p:cNvPr id="4" name="Table 3">
            <a:extLst>
              <a:ext uri="{FF2B5EF4-FFF2-40B4-BE49-F238E27FC236}">
                <a16:creationId xmlns:a16="http://schemas.microsoft.com/office/drawing/2014/main" id="{64290947-48C5-3C2A-648F-05B31B995F37}"/>
              </a:ext>
            </a:extLst>
          </p:cNvPr>
          <p:cNvGraphicFramePr>
            <a:graphicFrameLocks noGrp="1"/>
          </p:cNvGraphicFramePr>
          <p:nvPr>
            <p:extLst>
              <p:ext uri="{D42A27DB-BD31-4B8C-83A1-F6EECF244321}">
                <p14:modId xmlns:p14="http://schemas.microsoft.com/office/powerpoint/2010/main" val="874393558"/>
              </p:ext>
            </p:extLst>
          </p:nvPr>
        </p:nvGraphicFramePr>
        <p:xfrm>
          <a:off x="3472825" y="1001268"/>
          <a:ext cx="7684739" cy="6227064"/>
        </p:xfrm>
        <a:graphic>
          <a:graphicData uri="http://schemas.openxmlformats.org/drawingml/2006/table">
            <a:tbl>
              <a:tblPr firstRow="1" firstCol="1" bandRow="1"/>
              <a:tblGrid>
                <a:gridCol w="2573515">
                  <a:extLst>
                    <a:ext uri="{9D8B030D-6E8A-4147-A177-3AD203B41FA5}">
                      <a16:colId xmlns:a16="http://schemas.microsoft.com/office/drawing/2014/main" val="4235510964"/>
                    </a:ext>
                  </a:extLst>
                </a:gridCol>
                <a:gridCol w="5111224">
                  <a:extLst>
                    <a:ext uri="{9D8B030D-6E8A-4147-A177-3AD203B41FA5}">
                      <a16:colId xmlns:a16="http://schemas.microsoft.com/office/drawing/2014/main" val="2248764863"/>
                    </a:ext>
                  </a:extLst>
                </a:gridCol>
              </a:tblGrid>
              <a:tr h="265176">
                <a:tc>
                  <a:txBody>
                    <a:bodyPr/>
                    <a:lstStyle/>
                    <a:p>
                      <a:pPr marL="228600" marR="0" indent="-228600">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rPr>
                        <a:t>Abbreviation</a:t>
                      </a:r>
                      <a:endParaRPr lang="en-US" sz="1800">
                        <a:effectLst/>
                        <a:latin typeface="Times New Roman" panose="02020603050405020304" pitchFamily="18" charset="0"/>
                        <a:ea typeface="Times New Roman" panose="02020603050405020304" pitchFamily="18" charset="0"/>
                      </a:endParaRPr>
                    </a:p>
                  </a:txBody>
                  <a:tcPr marL="52503" marR="5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marL="228600" marR="0" indent="-228600">
                        <a:lnSpc>
                          <a:spcPct val="100000"/>
                        </a:lnSpc>
                        <a:spcAft>
                          <a:spcPts val="800"/>
                        </a:spcAft>
                        <a:buNone/>
                      </a:pPr>
                      <a:r>
                        <a:rPr lang="en-US" sz="1800" b="1" dirty="0">
                          <a:solidFill>
                            <a:srgbClr val="000000"/>
                          </a:solidFill>
                          <a:effectLst/>
                          <a:latin typeface="Times New Roman" panose="02020603050405020304" pitchFamily="18" charset="0"/>
                          <a:ea typeface="Times New Roman" panose="02020603050405020304" pitchFamily="18" charset="0"/>
                        </a:rPr>
                        <a:t>Meaning/Phrase</a:t>
                      </a:r>
                      <a:endParaRPr lang="en-US" sz="1800" dirty="0">
                        <a:effectLst/>
                        <a:latin typeface="Times New Roman" panose="02020603050405020304" pitchFamily="18" charset="0"/>
                        <a:ea typeface="Times New Roman" panose="02020603050405020304" pitchFamily="18" charset="0"/>
                      </a:endParaRPr>
                    </a:p>
                  </a:txBody>
                  <a:tcPr marL="52503" marR="5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extLst>
                  <a:ext uri="{0D108BD9-81ED-4DB2-BD59-A6C34878D82A}">
                    <a16:rowId xmlns:a16="http://schemas.microsoft.com/office/drawing/2014/main" val="968015418"/>
                  </a:ext>
                </a:extLst>
              </a:tr>
              <a:tr h="265176">
                <a:tc>
                  <a:txBody>
                    <a:bodyPr/>
                    <a:lstStyle/>
                    <a:p>
                      <a:pPr marL="228600" marR="0" indent="-228600">
                        <a:lnSpc>
                          <a:spcPct val="100000"/>
                        </a:lnSpc>
                        <a:spcAft>
                          <a:spcPts val="800"/>
                        </a:spcAft>
                        <a:buNone/>
                      </a:pPr>
                      <a:r>
                        <a:rPr lang="en-US" sz="1800">
                          <a:effectLst/>
                          <a:latin typeface="Times New Roman" panose="02020603050405020304" pitchFamily="18" charset="0"/>
                          <a:ea typeface="Times New Roman" panose="02020603050405020304" pitchFamily="18" charset="0"/>
                        </a:rPr>
                        <a:t>APS</a:t>
                      </a:r>
                    </a:p>
                  </a:txBody>
                  <a:tcPr marL="52503" marR="5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nSpc>
                          <a:spcPct val="100000"/>
                        </a:lnSpc>
                        <a:spcAft>
                          <a:spcPts val="800"/>
                        </a:spcAft>
                        <a:buNone/>
                      </a:pPr>
                      <a:r>
                        <a:rPr lang="en-US" sz="1800">
                          <a:effectLst/>
                          <a:latin typeface="Times New Roman" panose="02020603050405020304" pitchFamily="18" charset="0"/>
                          <a:ea typeface="Times New Roman" panose="02020603050405020304" pitchFamily="18" charset="0"/>
                        </a:rPr>
                        <a:t>antiphospholipid syndrome</a:t>
                      </a:r>
                    </a:p>
                  </a:txBody>
                  <a:tcPr marL="52503" marR="5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84578870"/>
                  </a:ext>
                </a:extLst>
              </a:tr>
              <a:tr h="265176">
                <a:tc>
                  <a:txBody>
                    <a:bodyPr/>
                    <a:lstStyle/>
                    <a:p>
                      <a:pPr marL="228600" marR="0" indent="-228600">
                        <a:lnSpc>
                          <a:spcPct val="100000"/>
                        </a:lnSpc>
                        <a:spcAft>
                          <a:spcPts val="800"/>
                        </a:spcAft>
                        <a:buNone/>
                      </a:pPr>
                      <a:r>
                        <a:rPr lang="en-US" sz="1800">
                          <a:effectLst/>
                          <a:latin typeface="Times New Roman" panose="02020603050405020304" pitchFamily="18" charset="0"/>
                          <a:ea typeface="Times New Roman" panose="02020603050405020304" pitchFamily="18" charset="0"/>
                        </a:rPr>
                        <a:t>AUB</a:t>
                      </a:r>
                    </a:p>
                  </a:txBody>
                  <a:tcPr marL="52503" marR="5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nSpc>
                          <a:spcPct val="100000"/>
                        </a:lnSpc>
                        <a:spcAft>
                          <a:spcPts val="800"/>
                        </a:spcAft>
                        <a:buNone/>
                      </a:pPr>
                      <a:r>
                        <a:rPr lang="en-US" sz="1800">
                          <a:effectLst/>
                          <a:latin typeface="Times New Roman" panose="02020603050405020304" pitchFamily="18" charset="0"/>
                          <a:ea typeface="Times New Roman" panose="02020603050405020304" pitchFamily="18" charset="0"/>
                        </a:rPr>
                        <a:t>abnormal uterine bleeding</a:t>
                      </a:r>
                    </a:p>
                  </a:txBody>
                  <a:tcPr marL="52503" marR="5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80198871"/>
                  </a:ext>
                </a:extLst>
              </a:tr>
              <a:tr h="265176">
                <a:tc>
                  <a:txBody>
                    <a:bodyPr/>
                    <a:lstStyle/>
                    <a:p>
                      <a:pPr marL="228600" marR="0" indent="-228600">
                        <a:lnSpc>
                          <a:spcPct val="100000"/>
                        </a:lnSpc>
                        <a:spcAft>
                          <a:spcPts val="800"/>
                        </a:spcAft>
                        <a:buNone/>
                      </a:pPr>
                      <a:r>
                        <a:rPr lang="en-US" sz="1800">
                          <a:effectLst/>
                          <a:latin typeface="Times New Roman" panose="02020603050405020304" pitchFamily="18" charset="0"/>
                          <a:ea typeface="Times New Roman" panose="02020603050405020304" pitchFamily="18" charset="0"/>
                        </a:rPr>
                        <a:t>BMI</a:t>
                      </a:r>
                    </a:p>
                  </a:txBody>
                  <a:tcPr marL="52503" marR="5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nSpc>
                          <a:spcPct val="100000"/>
                        </a:lnSpc>
                        <a:spcAft>
                          <a:spcPts val="800"/>
                        </a:spcAft>
                        <a:buNone/>
                      </a:pPr>
                      <a:r>
                        <a:rPr lang="en-US" sz="1800">
                          <a:effectLst/>
                          <a:latin typeface="Times New Roman" panose="02020603050405020304" pitchFamily="18" charset="0"/>
                          <a:ea typeface="Times New Roman" panose="02020603050405020304" pitchFamily="18" charset="0"/>
                        </a:rPr>
                        <a:t>body mass index</a:t>
                      </a:r>
                    </a:p>
                  </a:txBody>
                  <a:tcPr marL="52503" marR="5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26880172"/>
                  </a:ext>
                </a:extLst>
              </a:tr>
              <a:tr h="265176">
                <a:tc>
                  <a:txBody>
                    <a:bodyPr/>
                    <a:lstStyle/>
                    <a:p>
                      <a:pPr marL="228600" marR="0" indent="-228600">
                        <a:lnSpc>
                          <a:spcPct val="100000"/>
                        </a:lnSpc>
                        <a:spcAft>
                          <a:spcPts val="800"/>
                        </a:spcAft>
                        <a:buNone/>
                      </a:pPr>
                      <a:r>
                        <a:rPr lang="en-US" sz="1800">
                          <a:effectLst/>
                          <a:latin typeface="Times New Roman" panose="02020603050405020304" pitchFamily="18" charset="0"/>
                          <a:ea typeface="Times New Roman" panose="02020603050405020304" pitchFamily="18" charset="0"/>
                        </a:rPr>
                        <a:t>BNP</a:t>
                      </a:r>
                    </a:p>
                  </a:txBody>
                  <a:tcPr marL="52503" marR="5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brain natriuretic protein</a:t>
                      </a:r>
                    </a:p>
                  </a:txBody>
                  <a:tcPr marL="52503" marR="5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03323549"/>
                  </a:ext>
                </a:extLst>
              </a:tr>
              <a:tr h="265176">
                <a:tc>
                  <a:txBody>
                    <a:bodyPr/>
                    <a:lstStyle/>
                    <a:p>
                      <a:pPr marL="228600" marR="0" indent="-228600">
                        <a:lnSpc>
                          <a:spcPct val="100000"/>
                        </a:lnSpc>
                        <a:spcAft>
                          <a:spcPts val="800"/>
                        </a:spcAft>
                        <a:buNone/>
                      </a:pPr>
                      <a:r>
                        <a:rPr lang="en-US" sz="1800">
                          <a:effectLst/>
                          <a:latin typeface="Times New Roman" panose="02020603050405020304" pitchFamily="18" charset="0"/>
                          <a:ea typeface="Times New Roman" panose="02020603050405020304" pitchFamily="18" charset="0"/>
                        </a:rPr>
                        <a:t>BPA</a:t>
                      </a:r>
                    </a:p>
                  </a:txBody>
                  <a:tcPr marL="52503" marR="5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nSpc>
                          <a:spcPct val="100000"/>
                        </a:lnSpc>
                        <a:spcAft>
                          <a:spcPts val="800"/>
                        </a:spcAft>
                        <a:buNone/>
                      </a:pPr>
                      <a:r>
                        <a:rPr lang="en-US" sz="1800">
                          <a:effectLst/>
                          <a:latin typeface="Times New Roman" panose="02020603050405020304" pitchFamily="18" charset="0"/>
                          <a:ea typeface="Times New Roman" panose="02020603050405020304" pitchFamily="18" charset="0"/>
                        </a:rPr>
                        <a:t>balloon pulmonary angioplasty</a:t>
                      </a:r>
                    </a:p>
                  </a:txBody>
                  <a:tcPr marL="52503" marR="5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46652098"/>
                  </a:ext>
                </a:extLst>
              </a:tr>
              <a:tr h="265176">
                <a:tc>
                  <a:txBody>
                    <a:bodyPr/>
                    <a:lstStyle/>
                    <a:p>
                      <a:pPr marL="228600" marR="0" indent="-228600">
                        <a:lnSpc>
                          <a:spcPct val="100000"/>
                        </a:lnSpc>
                        <a:spcAft>
                          <a:spcPts val="800"/>
                        </a:spcAft>
                        <a:buNone/>
                      </a:pPr>
                      <a:r>
                        <a:rPr lang="en-US" sz="1800">
                          <a:effectLst/>
                          <a:latin typeface="Times New Roman" panose="02020603050405020304" pitchFamily="18" charset="0"/>
                          <a:ea typeface="Times New Roman" panose="02020603050405020304" pitchFamily="18" charset="0"/>
                        </a:rPr>
                        <a:t>CDL</a:t>
                      </a:r>
                    </a:p>
                  </a:txBody>
                  <a:tcPr marL="52503" marR="5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nSpc>
                          <a:spcPct val="100000"/>
                        </a:lnSpc>
                        <a:spcAft>
                          <a:spcPts val="800"/>
                        </a:spcAft>
                        <a:buNone/>
                      </a:pPr>
                      <a:r>
                        <a:rPr lang="en-US" sz="1800">
                          <a:effectLst/>
                          <a:latin typeface="Times New Roman" panose="02020603050405020304" pitchFamily="18" charset="0"/>
                          <a:ea typeface="Times New Roman" panose="02020603050405020304" pitchFamily="18" charset="0"/>
                        </a:rPr>
                        <a:t>catheter-directed thrombolysis</a:t>
                      </a:r>
                    </a:p>
                  </a:txBody>
                  <a:tcPr marL="52503" marR="5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07412463"/>
                  </a:ext>
                </a:extLst>
              </a:tr>
              <a:tr h="265176">
                <a:tc>
                  <a:txBody>
                    <a:bodyPr/>
                    <a:lstStyle/>
                    <a:p>
                      <a:pPr marL="228600" marR="0" indent="-228600">
                        <a:lnSpc>
                          <a:spcPct val="100000"/>
                        </a:lnSpc>
                        <a:spcAft>
                          <a:spcPts val="800"/>
                        </a:spcAft>
                        <a:buNone/>
                      </a:pPr>
                      <a:r>
                        <a:rPr lang="en-US" sz="1800">
                          <a:effectLst/>
                          <a:latin typeface="Times New Roman" panose="02020603050405020304" pitchFamily="18" charset="0"/>
                          <a:ea typeface="Times New Roman" panose="02020603050405020304" pitchFamily="18" charset="0"/>
                        </a:rPr>
                        <a:t>CKD</a:t>
                      </a:r>
                    </a:p>
                  </a:txBody>
                  <a:tcPr marL="52503" marR="5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nSpc>
                          <a:spcPct val="100000"/>
                        </a:lnSpc>
                        <a:spcAft>
                          <a:spcPts val="800"/>
                        </a:spcAft>
                        <a:buNone/>
                      </a:pPr>
                      <a:r>
                        <a:rPr lang="en-US" sz="1800">
                          <a:effectLst/>
                          <a:latin typeface="Times New Roman" panose="02020603050405020304" pitchFamily="18" charset="0"/>
                          <a:ea typeface="Times New Roman" panose="02020603050405020304" pitchFamily="18" charset="0"/>
                        </a:rPr>
                        <a:t>chronic kidney disease</a:t>
                      </a:r>
                    </a:p>
                  </a:txBody>
                  <a:tcPr marL="52503" marR="5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707576"/>
                  </a:ext>
                </a:extLst>
              </a:tr>
              <a:tr h="265176">
                <a:tc>
                  <a:txBody>
                    <a:bodyPr/>
                    <a:lstStyle/>
                    <a:p>
                      <a:pPr marL="228600" marR="0" indent="-228600">
                        <a:lnSpc>
                          <a:spcPct val="100000"/>
                        </a:lnSpc>
                        <a:spcAft>
                          <a:spcPts val="800"/>
                        </a:spcAft>
                        <a:buNone/>
                      </a:pPr>
                      <a:r>
                        <a:rPr lang="en-US" sz="1800">
                          <a:effectLst/>
                          <a:latin typeface="Times New Roman" panose="02020603050405020304" pitchFamily="18" charset="0"/>
                          <a:ea typeface="Times New Roman" panose="02020603050405020304" pitchFamily="18" charset="0"/>
                        </a:rPr>
                        <a:t>CPET</a:t>
                      </a:r>
                    </a:p>
                  </a:txBody>
                  <a:tcPr marL="52503" marR="5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nSpc>
                          <a:spcPct val="100000"/>
                        </a:lnSpc>
                        <a:spcAft>
                          <a:spcPts val="800"/>
                        </a:spcAft>
                        <a:buNone/>
                      </a:pPr>
                      <a:r>
                        <a:rPr lang="en-US" sz="1800">
                          <a:effectLst/>
                          <a:latin typeface="Times New Roman" panose="02020603050405020304" pitchFamily="18" charset="0"/>
                          <a:ea typeface="Times New Roman" panose="02020603050405020304" pitchFamily="18" charset="0"/>
                        </a:rPr>
                        <a:t>cardiopulmonary exercise testing</a:t>
                      </a:r>
                    </a:p>
                  </a:txBody>
                  <a:tcPr marL="52503" marR="5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9423140"/>
                  </a:ext>
                </a:extLst>
              </a:tr>
              <a:tr h="265176">
                <a:tc>
                  <a:txBody>
                    <a:bodyPr/>
                    <a:lstStyle/>
                    <a:p>
                      <a:pPr marL="228600" marR="0" indent="-228600">
                        <a:lnSpc>
                          <a:spcPct val="100000"/>
                        </a:lnSpc>
                        <a:spcAft>
                          <a:spcPts val="800"/>
                        </a:spcAft>
                        <a:buNone/>
                      </a:pPr>
                      <a:r>
                        <a:rPr lang="en-US" sz="1800">
                          <a:effectLst/>
                          <a:latin typeface="Times New Roman" panose="02020603050405020304" pitchFamily="18" charset="0"/>
                          <a:ea typeface="Times New Roman" panose="02020603050405020304" pitchFamily="18" charset="0"/>
                        </a:rPr>
                        <a:t>CPR</a:t>
                      </a:r>
                    </a:p>
                  </a:txBody>
                  <a:tcPr marL="52503" marR="5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nSpc>
                          <a:spcPct val="100000"/>
                        </a:lnSpc>
                        <a:spcAft>
                          <a:spcPts val="800"/>
                        </a:spcAft>
                        <a:buNone/>
                      </a:pPr>
                      <a:r>
                        <a:rPr lang="en-US" sz="1800">
                          <a:effectLst/>
                          <a:latin typeface="Times New Roman" panose="02020603050405020304" pitchFamily="18" charset="0"/>
                          <a:ea typeface="Times New Roman" panose="02020603050405020304" pitchFamily="18" charset="0"/>
                        </a:rPr>
                        <a:t>cardiopulmonary resuscitation</a:t>
                      </a:r>
                    </a:p>
                  </a:txBody>
                  <a:tcPr marL="52503" marR="5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14954549"/>
                  </a:ext>
                </a:extLst>
              </a:tr>
              <a:tr h="265176">
                <a:tc>
                  <a:txBody>
                    <a:bodyPr/>
                    <a:lstStyle/>
                    <a:p>
                      <a:pPr marL="228600" marR="0" indent="-228600">
                        <a:lnSpc>
                          <a:spcPct val="100000"/>
                        </a:lnSpc>
                        <a:spcAft>
                          <a:spcPts val="800"/>
                        </a:spcAft>
                        <a:buNone/>
                      </a:pPr>
                      <a:r>
                        <a:rPr lang="en-US" sz="1800">
                          <a:effectLst/>
                          <a:latin typeface="Times New Roman" panose="02020603050405020304" pitchFamily="18" charset="0"/>
                          <a:ea typeface="Times New Roman" panose="02020603050405020304" pitchFamily="18" charset="0"/>
                        </a:rPr>
                        <a:t>CT</a:t>
                      </a:r>
                    </a:p>
                  </a:txBody>
                  <a:tcPr marL="52503" marR="5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nSpc>
                          <a:spcPct val="100000"/>
                        </a:lnSpc>
                        <a:spcAft>
                          <a:spcPts val="800"/>
                        </a:spcAft>
                        <a:buNone/>
                      </a:pPr>
                      <a:r>
                        <a:rPr lang="en-US" sz="1800">
                          <a:effectLst/>
                          <a:latin typeface="Times New Roman" panose="02020603050405020304" pitchFamily="18" charset="0"/>
                          <a:ea typeface="Times New Roman" panose="02020603050405020304" pitchFamily="18" charset="0"/>
                        </a:rPr>
                        <a:t>computed tomography</a:t>
                      </a:r>
                    </a:p>
                  </a:txBody>
                  <a:tcPr marL="52503" marR="5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50283210"/>
                  </a:ext>
                </a:extLst>
              </a:tr>
              <a:tr h="335280">
                <a:tc>
                  <a:txBody>
                    <a:bodyPr/>
                    <a:lstStyle/>
                    <a:p>
                      <a:pPr marL="228600" marR="0" indent="-228600">
                        <a:lnSpc>
                          <a:spcPct val="100000"/>
                        </a:lnSpc>
                        <a:spcAft>
                          <a:spcPts val="800"/>
                        </a:spcAft>
                        <a:buNone/>
                      </a:pPr>
                      <a:r>
                        <a:rPr lang="en-US" sz="1800">
                          <a:effectLst/>
                          <a:latin typeface="Times New Roman" panose="02020603050405020304" pitchFamily="18" charset="0"/>
                          <a:ea typeface="Times New Roman" panose="02020603050405020304" pitchFamily="18" charset="0"/>
                        </a:rPr>
                        <a:t>CTEPD</a:t>
                      </a:r>
                    </a:p>
                  </a:txBody>
                  <a:tcPr marL="52503" marR="5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nSpc>
                          <a:spcPct val="100000"/>
                        </a:lnSpc>
                        <a:spcAft>
                          <a:spcPts val="800"/>
                        </a:spcAft>
                        <a:buNone/>
                      </a:pPr>
                      <a:r>
                        <a:rPr lang="en-US" sz="1800">
                          <a:effectLst/>
                          <a:latin typeface="Times New Roman" panose="02020603050405020304" pitchFamily="18" charset="0"/>
                          <a:ea typeface="Times New Roman" panose="02020603050405020304" pitchFamily="18" charset="0"/>
                        </a:rPr>
                        <a:t>chronic thromboembolic pulmonary disease</a:t>
                      </a:r>
                    </a:p>
                  </a:txBody>
                  <a:tcPr marL="52503" marR="5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19766866"/>
                  </a:ext>
                </a:extLst>
              </a:tr>
              <a:tr h="338328">
                <a:tc>
                  <a:txBody>
                    <a:bodyPr/>
                    <a:lstStyle/>
                    <a:p>
                      <a:pPr marL="228600" marR="0" indent="-228600">
                        <a:lnSpc>
                          <a:spcPct val="100000"/>
                        </a:lnSpc>
                        <a:spcAft>
                          <a:spcPts val="800"/>
                        </a:spcAft>
                        <a:buNone/>
                      </a:pPr>
                      <a:r>
                        <a:rPr lang="en-US" sz="1800">
                          <a:effectLst/>
                          <a:latin typeface="Times New Roman" panose="02020603050405020304" pitchFamily="18" charset="0"/>
                          <a:ea typeface="Times New Roman" panose="02020603050405020304" pitchFamily="18" charset="0"/>
                        </a:rPr>
                        <a:t>CTEPH</a:t>
                      </a:r>
                    </a:p>
                  </a:txBody>
                  <a:tcPr marL="52503" marR="5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nSpc>
                          <a:spcPct val="100000"/>
                        </a:lnSpc>
                        <a:spcAft>
                          <a:spcPts val="800"/>
                        </a:spcAft>
                        <a:buNone/>
                      </a:pPr>
                      <a:r>
                        <a:rPr lang="en-US" sz="1800">
                          <a:effectLst/>
                          <a:latin typeface="Times New Roman" panose="02020603050405020304" pitchFamily="18" charset="0"/>
                          <a:ea typeface="Times New Roman" panose="02020603050405020304" pitchFamily="18" charset="0"/>
                        </a:rPr>
                        <a:t>chronic thromboembolic pulmonary hypertension</a:t>
                      </a:r>
                    </a:p>
                  </a:txBody>
                  <a:tcPr marL="52503" marR="5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68673946"/>
                  </a:ext>
                </a:extLst>
              </a:tr>
              <a:tr h="341376">
                <a:tc>
                  <a:txBody>
                    <a:bodyPr/>
                    <a:lstStyle/>
                    <a:p>
                      <a:pPr marL="228600" marR="0" indent="-228600">
                        <a:lnSpc>
                          <a:spcPct val="100000"/>
                        </a:lnSpc>
                        <a:spcAft>
                          <a:spcPts val="800"/>
                        </a:spcAft>
                        <a:buNone/>
                      </a:pPr>
                      <a:r>
                        <a:rPr lang="en-US" sz="1800">
                          <a:effectLst/>
                          <a:latin typeface="Times New Roman" panose="02020603050405020304" pitchFamily="18" charset="0"/>
                          <a:ea typeface="Times New Roman" panose="02020603050405020304" pitchFamily="18" charset="0"/>
                        </a:rPr>
                        <a:t>CTPA</a:t>
                      </a:r>
                    </a:p>
                  </a:txBody>
                  <a:tcPr marL="52503" marR="5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computed tomography pulmonary angiography</a:t>
                      </a:r>
                    </a:p>
                  </a:txBody>
                  <a:tcPr marL="52503" marR="5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31679910"/>
                  </a:ext>
                </a:extLst>
              </a:tr>
              <a:tr h="265176">
                <a:tc>
                  <a:txBody>
                    <a:bodyPr/>
                    <a:lstStyle/>
                    <a:p>
                      <a:pPr marL="228600" marR="0" indent="-228600">
                        <a:lnSpc>
                          <a:spcPct val="100000"/>
                        </a:lnSpc>
                        <a:spcAft>
                          <a:spcPts val="800"/>
                        </a:spcAft>
                        <a:buNone/>
                      </a:pPr>
                      <a:r>
                        <a:rPr lang="en-US" sz="1800">
                          <a:effectLst/>
                          <a:latin typeface="Times New Roman" panose="02020603050405020304" pitchFamily="18" charset="0"/>
                          <a:ea typeface="Times New Roman" panose="02020603050405020304" pitchFamily="18" charset="0"/>
                        </a:rPr>
                        <a:t>CTV</a:t>
                      </a:r>
                    </a:p>
                  </a:txBody>
                  <a:tcPr marL="52503" marR="5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nSpc>
                          <a:spcPct val="100000"/>
                        </a:lnSpc>
                        <a:spcAft>
                          <a:spcPts val="800"/>
                        </a:spcAft>
                        <a:buNone/>
                      </a:pPr>
                      <a:r>
                        <a:rPr lang="en-US" sz="1800">
                          <a:effectLst/>
                          <a:latin typeface="Times New Roman" panose="02020603050405020304" pitchFamily="18" charset="0"/>
                          <a:ea typeface="Times New Roman" panose="02020603050405020304" pitchFamily="18" charset="0"/>
                        </a:rPr>
                        <a:t>computed tomography venography</a:t>
                      </a:r>
                    </a:p>
                  </a:txBody>
                  <a:tcPr marL="52503" marR="5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67850107"/>
                  </a:ext>
                </a:extLst>
              </a:tr>
              <a:tr h="265176">
                <a:tc>
                  <a:txBody>
                    <a:bodyPr/>
                    <a:lstStyle/>
                    <a:p>
                      <a:pPr marL="228600" marR="0" indent="-228600">
                        <a:lnSpc>
                          <a:spcPct val="100000"/>
                        </a:lnSpc>
                        <a:spcAft>
                          <a:spcPts val="800"/>
                        </a:spcAft>
                        <a:buNone/>
                      </a:pPr>
                      <a:r>
                        <a:rPr lang="en-US" sz="1800">
                          <a:effectLst/>
                          <a:latin typeface="Times New Roman" panose="02020603050405020304" pitchFamily="18" charset="0"/>
                          <a:ea typeface="Times New Roman" panose="02020603050405020304" pitchFamily="18" charset="0"/>
                        </a:rPr>
                        <a:t>CVD</a:t>
                      </a:r>
                    </a:p>
                  </a:txBody>
                  <a:tcPr marL="52503" marR="5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nSpc>
                          <a:spcPct val="100000"/>
                        </a:lnSpc>
                        <a:spcAft>
                          <a:spcPts val="800"/>
                        </a:spcAft>
                        <a:buNone/>
                      </a:pPr>
                      <a:r>
                        <a:rPr lang="en-US" sz="1800">
                          <a:effectLst/>
                          <a:latin typeface="Times New Roman" panose="02020603050405020304" pitchFamily="18" charset="0"/>
                          <a:ea typeface="Times New Roman" panose="02020603050405020304" pitchFamily="18" charset="0"/>
                        </a:rPr>
                        <a:t>cardiovascular disease</a:t>
                      </a:r>
                    </a:p>
                  </a:txBody>
                  <a:tcPr marL="52503" marR="5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76025072"/>
                  </a:ext>
                </a:extLst>
              </a:tr>
              <a:tr h="265176">
                <a:tc>
                  <a:txBody>
                    <a:bodyPr/>
                    <a:lstStyle/>
                    <a:p>
                      <a:pPr marL="228600" marR="0" indent="-228600">
                        <a:lnSpc>
                          <a:spcPct val="100000"/>
                        </a:lnSpc>
                        <a:spcAft>
                          <a:spcPts val="800"/>
                        </a:spcAft>
                        <a:buNone/>
                      </a:pPr>
                      <a:r>
                        <a:rPr lang="en-US" sz="1800">
                          <a:effectLst/>
                          <a:latin typeface="Times New Roman" panose="02020603050405020304" pitchFamily="18" charset="0"/>
                          <a:ea typeface="Times New Roman" panose="02020603050405020304" pitchFamily="18" charset="0"/>
                        </a:rPr>
                        <a:t>DOAC</a:t>
                      </a:r>
                    </a:p>
                  </a:txBody>
                  <a:tcPr marL="52503" marR="5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nSpc>
                          <a:spcPct val="100000"/>
                        </a:lnSpc>
                        <a:spcAft>
                          <a:spcPts val="800"/>
                        </a:spcAft>
                        <a:buNone/>
                      </a:pPr>
                      <a:r>
                        <a:rPr lang="en-US" sz="1800">
                          <a:effectLst/>
                          <a:latin typeface="Times New Roman" panose="02020603050405020304" pitchFamily="18" charset="0"/>
                          <a:ea typeface="Times New Roman" panose="02020603050405020304" pitchFamily="18" charset="0"/>
                        </a:rPr>
                        <a:t>direct oral anticoagulant</a:t>
                      </a:r>
                    </a:p>
                  </a:txBody>
                  <a:tcPr marL="52503" marR="5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02171448"/>
                  </a:ext>
                </a:extLst>
              </a:tr>
              <a:tr h="265176">
                <a:tc>
                  <a:txBody>
                    <a:bodyPr/>
                    <a:lstStyle/>
                    <a:p>
                      <a:pPr marL="228600" marR="0" indent="-228600">
                        <a:lnSpc>
                          <a:spcPct val="100000"/>
                        </a:lnSpc>
                        <a:spcAft>
                          <a:spcPts val="800"/>
                        </a:spcAft>
                        <a:buNone/>
                      </a:pPr>
                      <a:r>
                        <a:rPr lang="en-US" sz="1800">
                          <a:effectLst/>
                          <a:latin typeface="Times New Roman" panose="02020603050405020304" pitchFamily="18" charset="0"/>
                          <a:ea typeface="Times New Roman" panose="02020603050405020304" pitchFamily="18" charset="0"/>
                        </a:rPr>
                        <a:t>DVT</a:t>
                      </a:r>
                    </a:p>
                  </a:txBody>
                  <a:tcPr marL="52503" marR="5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nSpc>
                          <a:spcPct val="100000"/>
                        </a:lnSpc>
                        <a:spcAft>
                          <a:spcPts val="800"/>
                        </a:spcAft>
                        <a:buNone/>
                      </a:pPr>
                      <a:r>
                        <a:rPr lang="en-US" sz="1800">
                          <a:effectLst/>
                          <a:latin typeface="Times New Roman" panose="02020603050405020304" pitchFamily="18" charset="0"/>
                          <a:ea typeface="Times New Roman" panose="02020603050405020304" pitchFamily="18" charset="0"/>
                        </a:rPr>
                        <a:t>deep vein thrombosis</a:t>
                      </a:r>
                    </a:p>
                  </a:txBody>
                  <a:tcPr marL="52503" marR="5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92961617"/>
                  </a:ext>
                </a:extLst>
              </a:tr>
              <a:tr h="265176">
                <a:tc>
                  <a:txBody>
                    <a:bodyPr/>
                    <a:lstStyle/>
                    <a:p>
                      <a:pPr marL="228600" marR="0" indent="-228600">
                        <a:lnSpc>
                          <a:spcPct val="100000"/>
                        </a:lnSpc>
                        <a:spcAft>
                          <a:spcPts val="800"/>
                        </a:spcAft>
                        <a:buNone/>
                      </a:pPr>
                      <a:r>
                        <a:rPr lang="en-US" sz="1800">
                          <a:effectLst/>
                          <a:latin typeface="Times New Roman" panose="02020603050405020304" pitchFamily="18" charset="0"/>
                          <a:ea typeface="Times New Roman" panose="02020603050405020304" pitchFamily="18" charset="0"/>
                        </a:rPr>
                        <a:t>ECMO</a:t>
                      </a:r>
                    </a:p>
                  </a:txBody>
                  <a:tcPr marL="52503" marR="5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nSpc>
                          <a:spcPct val="100000"/>
                        </a:lnSpc>
                        <a:spcAft>
                          <a:spcPts val="800"/>
                        </a:spcAft>
                        <a:buNone/>
                      </a:pPr>
                      <a:r>
                        <a:rPr lang="en-US" sz="1800">
                          <a:effectLst/>
                          <a:latin typeface="Times New Roman" panose="02020603050405020304" pitchFamily="18" charset="0"/>
                          <a:ea typeface="Times New Roman" panose="02020603050405020304" pitchFamily="18" charset="0"/>
                        </a:rPr>
                        <a:t>extracorporeal membrane oxygenation</a:t>
                      </a:r>
                    </a:p>
                  </a:txBody>
                  <a:tcPr marL="52503" marR="5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80469200"/>
                  </a:ext>
                </a:extLst>
              </a:tr>
              <a:tr h="265176">
                <a:tc>
                  <a:txBody>
                    <a:bodyPr/>
                    <a:lstStyle/>
                    <a:p>
                      <a:pPr marL="228600" marR="0" indent="-228600">
                        <a:lnSpc>
                          <a:spcPct val="100000"/>
                        </a:lnSpc>
                        <a:spcAft>
                          <a:spcPts val="800"/>
                        </a:spcAft>
                        <a:buNone/>
                      </a:pPr>
                      <a:r>
                        <a:rPr lang="en-US" sz="1800">
                          <a:effectLst/>
                          <a:latin typeface="Times New Roman" panose="02020603050405020304" pitchFamily="18" charset="0"/>
                          <a:ea typeface="Times New Roman" panose="02020603050405020304" pitchFamily="18" charset="0"/>
                        </a:rPr>
                        <a:t>ED </a:t>
                      </a:r>
                    </a:p>
                  </a:txBody>
                  <a:tcPr marL="52503" marR="5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nSpc>
                          <a:spcPct val="100000"/>
                        </a:lnSpc>
                        <a:spcAft>
                          <a:spcPts val="800"/>
                        </a:spcAft>
                        <a:buNone/>
                      </a:pPr>
                      <a:r>
                        <a:rPr lang="en-US" sz="1800">
                          <a:effectLst/>
                          <a:latin typeface="Times New Roman" panose="02020603050405020304" pitchFamily="18" charset="0"/>
                          <a:ea typeface="Times New Roman" panose="02020603050405020304" pitchFamily="18" charset="0"/>
                        </a:rPr>
                        <a:t>emergency department</a:t>
                      </a:r>
                    </a:p>
                  </a:txBody>
                  <a:tcPr marL="52503" marR="5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23481389"/>
                  </a:ext>
                </a:extLst>
              </a:tr>
              <a:tr h="265176">
                <a:tc>
                  <a:txBody>
                    <a:bodyPr/>
                    <a:lstStyle/>
                    <a:p>
                      <a:pPr marL="228600" marR="0" indent="-228600">
                        <a:lnSpc>
                          <a:spcPct val="100000"/>
                        </a:lnSpc>
                        <a:spcAft>
                          <a:spcPts val="800"/>
                        </a:spcAft>
                        <a:buNone/>
                      </a:pPr>
                      <a:r>
                        <a:rPr lang="en-US" sz="1800">
                          <a:effectLst/>
                          <a:latin typeface="Times New Roman" panose="02020603050405020304" pitchFamily="18" charset="0"/>
                          <a:ea typeface="Times New Roman" panose="02020603050405020304" pitchFamily="18" charset="0"/>
                        </a:rPr>
                        <a:t>eGFR</a:t>
                      </a:r>
                    </a:p>
                  </a:txBody>
                  <a:tcPr marL="52503" marR="5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nSpc>
                          <a:spcPct val="100000"/>
                        </a:lnSpc>
                        <a:spcAft>
                          <a:spcPts val="800"/>
                        </a:spcAft>
                        <a:buNone/>
                      </a:pPr>
                      <a:r>
                        <a:rPr lang="en-US" sz="1800">
                          <a:effectLst/>
                          <a:latin typeface="Times New Roman" panose="02020603050405020304" pitchFamily="18" charset="0"/>
                          <a:ea typeface="Times New Roman" panose="02020603050405020304" pitchFamily="18" charset="0"/>
                        </a:rPr>
                        <a:t>estimated glomerular filtration rate</a:t>
                      </a:r>
                    </a:p>
                  </a:txBody>
                  <a:tcPr marL="52503" marR="5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21380350"/>
                  </a:ext>
                </a:extLst>
              </a:tr>
              <a:tr h="265176">
                <a:tc>
                  <a:txBody>
                    <a:bodyPr/>
                    <a:lstStyle/>
                    <a:p>
                      <a:pPr marL="228600" marR="0" indent="-228600">
                        <a:lnSpc>
                          <a:spcPct val="100000"/>
                        </a:lnSpc>
                        <a:spcAft>
                          <a:spcPts val="800"/>
                        </a:spcAft>
                        <a:buNone/>
                      </a:pPr>
                      <a:r>
                        <a:rPr lang="en-US" sz="1800">
                          <a:effectLst/>
                          <a:latin typeface="Times New Roman" panose="02020603050405020304" pitchFamily="18" charset="0"/>
                          <a:ea typeface="Times New Roman" panose="02020603050405020304" pitchFamily="18" charset="0"/>
                        </a:rPr>
                        <a:t>ESWT</a:t>
                      </a:r>
                    </a:p>
                  </a:txBody>
                  <a:tcPr marL="52503" marR="5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endurance shuttle walking test</a:t>
                      </a:r>
                    </a:p>
                  </a:txBody>
                  <a:tcPr marL="52503" marR="5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24726995"/>
                  </a:ext>
                </a:extLst>
              </a:tr>
            </a:tbl>
          </a:graphicData>
        </a:graphic>
      </p:graphicFrame>
    </p:spTree>
    <p:extLst>
      <p:ext uri="{BB962C8B-B14F-4D97-AF65-F5344CB8AC3E}">
        <p14:creationId xmlns:p14="http://schemas.microsoft.com/office/powerpoint/2010/main" val="270554042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E2C9F4-25AB-32D8-51AB-1AA4910A1519}"/>
              </a:ext>
            </a:extLst>
          </p:cNvPr>
          <p:cNvSpPr txBox="1"/>
          <p:nvPr/>
        </p:nvSpPr>
        <p:spPr>
          <a:xfrm>
            <a:off x="5362573" y="304800"/>
            <a:ext cx="3905250" cy="523220"/>
          </a:xfrm>
          <a:prstGeom prst="rect">
            <a:avLst/>
          </a:prstGeom>
          <a:noFill/>
        </p:spPr>
        <p:txBody>
          <a:bodyPr wrap="square">
            <a:spAutoFit/>
          </a:bodyPr>
          <a:lstStyle/>
          <a:p>
            <a:r>
              <a:rPr lang="en-US" sz="2800" dirty="0">
                <a:latin typeface="Lub Dub Medium" panose="020B0603030403020204" pitchFamily="34" charset="0"/>
              </a:rPr>
              <a:t>Abbreviations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4" name="Table 3">
            <a:extLst>
              <a:ext uri="{FF2B5EF4-FFF2-40B4-BE49-F238E27FC236}">
                <a16:creationId xmlns:a16="http://schemas.microsoft.com/office/drawing/2014/main" id="{1EC31E2E-F455-CA78-94DE-75C563E57BAF}"/>
              </a:ext>
            </a:extLst>
          </p:cNvPr>
          <p:cNvGraphicFramePr>
            <a:graphicFrameLocks noGrp="1"/>
          </p:cNvGraphicFramePr>
          <p:nvPr>
            <p:extLst>
              <p:ext uri="{D42A27DB-BD31-4B8C-83A1-F6EECF244321}">
                <p14:modId xmlns:p14="http://schemas.microsoft.com/office/powerpoint/2010/main" val="1049380195"/>
              </p:ext>
            </p:extLst>
          </p:nvPr>
        </p:nvGraphicFramePr>
        <p:xfrm>
          <a:off x="3472828" y="1031748"/>
          <a:ext cx="7684739" cy="6166104"/>
        </p:xfrm>
        <a:graphic>
          <a:graphicData uri="http://schemas.openxmlformats.org/drawingml/2006/table">
            <a:tbl>
              <a:tblPr firstRow="1" firstCol="1" bandRow="1"/>
              <a:tblGrid>
                <a:gridCol w="2573515">
                  <a:extLst>
                    <a:ext uri="{9D8B030D-6E8A-4147-A177-3AD203B41FA5}">
                      <a16:colId xmlns:a16="http://schemas.microsoft.com/office/drawing/2014/main" val="4235510964"/>
                    </a:ext>
                  </a:extLst>
                </a:gridCol>
                <a:gridCol w="5111224">
                  <a:extLst>
                    <a:ext uri="{9D8B030D-6E8A-4147-A177-3AD203B41FA5}">
                      <a16:colId xmlns:a16="http://schemas.microsoft.com/office/drawing/2014/main" val="2248764863"/>
                    </a:ext>
                  </a:extLst>
                </a:gridCol>
              </a:tblGrid>
              <a:tr h="265176">
                <a:tc>
                  <a:txBody>
                    <a:bodyPr/>
                    <a:lstStyle/>
                    <a:p>
                      <a:pPr marL="228600" marR="0" indent="-228600">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rPr>
                        <a:t>Abbreviation</a:t>
                      </a:r>
                      <a:endParaRPr lang="en-US" sz="1800">
                        <a:effectLst/>
                        <a:latin typeface="Times New Roman" panose="02020603050405020304" pitchFamily="18" charset="0"/>
                        <a:ea typeface="Times New Roman" panose="02020603050405020304" pitchFamily="18" charset="0"/>
                      </a:endParaRPr>
                    </a:p>
                  </a:txBody>
                  <a:tcPr marL="52503" marR="5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marL="228600" marR="0" indent="-228600">
                        <a:lnSpc>
                          <a:spcPct val="100000"/>
                        </a:lnSpc>
                        <a:spcAft>
                          <a:spcPts val="800"/>
                        </a:spcAft>
                        <a:buNone/>
                      </a:pPr>
                      <a:r>
                        <a:rPr lang="en-US" sz="1800" b="1" dirty="0">
                          <a:solidFill>
                            <a:srgbClr val="000000"/>
                          </a:solidFill>
                          <a:effectLst/>
                          <a:latin typeface="Times New Roman" panose="02020603050405020304" pitchFamily="18" charset="0"/>
                          <a:ea typeface="Times New Roman" panose="02020603050405020304" pitchFamily="18" charset="0"/>
                        </a:rPr>
                        <a:t>Meaning/Phrase</a:t>
                      </a:r>
                      <a:endParaRPr lang="en-US" sz="1800" dirty="0">
                        <a:effectLst/>
                        <a:latin typeface="Times New Roman" panose="02020603050405020304" pitchFamily="18" charset="0"/>
                        <a:ea typeface="Times New Roman" panose="02020603050405020304" pitchFamily="18" charset="0"/>
                      </a:endParaRPr>
                    </a:p>
                  </a:txBody>
                  <a:tcPr marL="52503" marR="5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extLst>
                  <a:ext uri="{0D108BD9-81ED-4DB2-BD59-A6C34878D82A}">
                    <a16:rowId xmlns:a16="http://schemas.microsoft.com/office/drawing/2014/main" val="968015418"/>
                  </a:ext>
                </a:extLst>
              </a:tr>
              <a:tr h="265176">
                <a:tc>
                  <a:txBody>
                    <a:bodyPr/>
                    <a:lstStyle/>
                    <a:p>
                      <a:pPr marL="228600" marR="0" indent="-228600">
                        <a:lnSpc>
                          <a:spcPct val="100000"/>
                        </a:lnSpc>
                        <a:spcAft>
                          <a:spcPts val="800"/>
                        </a:spcAft>
                        <a:buNone/>
                      </a:pPr>
                      <a:r>
                        <a:rPr lang="en-US" sz="1800">
                          <a:effectLst/>
                          <a:latin typeface="Times New Roman" panose="02020603050405020304" pitchFamily="18" charset="0"/>
                          <a:ea typeface="Times New Roman" panose="02020603050405020304" pitchFamily="18" charset="0"/>
                        </a:rPr>
                        <a:t>FDA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nSpc>
                          <a:spcPct val="100000"/>
                        </a:lnSpc>
                        <a:spcAft>
                          <a:spcPts val="800"/>
                        </a:spcAft>
                        <a:buNone/>
                      </a:pPr>
                      <a:r>
                        <a:rPr lang="en-US" sz="1800">
                          <a:effectLst/>
                          <a:latin typeface="Times New Roman" panose="02020603050405020304" pitchFamily="18" charset="0"/>
                          <a:ea typeface="Times New Roman" panose="02020603050405020304" pitchFamily="18" charset="0"/>
                        </a:rPr>
                        <a:t>US Food and Drug Administration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84578870"/>
                  </a:ext>
                </a:extLst>
              </a:tr>
              <a:tr h="265176">
                <a:tc>
                  <a:txBody>
                    <a:bodyPr/>
                    <a:lstStyle/>
                    <a:p>
                      <a:pPr marL="228600" marR="0" indent="-228600">
                        <a:lnSpc>
                          <a:spcPct val="100000"/>
                        </a:lnSpc>
                        <a:spcAft>
                          <a:spcPts val="800"/>
                        </a:spcAft>
                        <a:buNone/>
                      </a:pPr>
                      <a:r>
                        <a:rPr lang="en-US" sz="1800">
                          <a:effectLst/>
                          <a:latin typeface="Times New Roman" panose="02020603050405020304" pitchFamily="18" charset="0"/>
                          <a:ea typeface="Times New Roman" panose="02020603050405020304" pitchFamily="18" charset="0"/>
                        </a:rPr>
                        <a:t>FEU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nSpc>
                          <a:spcPct val="100000"/>
                        </a:lnSpc>
                        <a:spcAft>
                          <a:spcPts val="800"/>
                        </a:spcAft>
                        <a:buNone/>
                      </a:pPr>
                      <a:r>
                        <a:rPr lang="en-US" sz="1800">
                          <a:effectLst/>
                          <a:latin typeface="Times New Roman" panose="02020603050405020304" pitchFamily="18" charset="0"/>
                          <a:ea typeface="Times New Roman" panose="02020603050405020304" pitchFamily="18" charset="0"/>
                        </a:rPr>
                        <a:t>fibrinogen equivalent units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80198871"/>
                  </a:ext>
                </a:extLst>
              </a:tr>
              <a:tr h="265176">
                <a:tc>
                  <a:txBody>
                    <a:bodyPr/>
                    <a:lstStyle/>
                    <a:p>
                      <a:pPr marL="228600" marR="0" indent="-228600">
                        <a:lnSpc>
                          <a:spcPct val="100000"/>
                        </a:lnSpc>
                        <a:spcAft>
                          <a:spcPts val="800"/>
                        </a:spcAft>
                        <a:buNone/>
                      </a:pPr>
                      <a:r>
                        <a:rPr lang="en-US" sz="1800">
                          <a:effectLst/>
                          <a:latin typeface="Times New Roman" panose="02020603050405020304" pitchFamily="18" charset="0"/>
                          <a:ea typeface="Times New Roman" panose="02020603050405020304" pitchFamily="18" charset="0"/>
                        </a:rPr>
                        <a:t>GDMT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nSpc>
                          <a:spcPct val="100000"/>
                        </a:lnSpc>
                        <a:spcAft>
                          <a:spcPts val="800"/>
                        </a:spcAft>
                        <a:buNone/>
                      </a:pPr>
                      <a:r>
                        <a:rPr lang="en-US" sz="1800">
                          <a:effectLst/>
                          <a:latin typeface="Times New Roman" panose="02020603050405020304" pitchFamily="18" charset="0"/>
                          <a:ea typeface="Times New Roman" panose="02020603050405020304" pitchFamily="18" charset="0"/>
                        </a:rPr>
                        <a:t>guideline-directed management therapy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26880172"/>
                  </a:ext>
                </a:extLst>
              </a:tr>
              <a:tr h="265176">
                <a:tc>
                  <a:txBody>
                    <a:bodyPr/>
                    <a:lstStyle/>
                    <a:p>
                      <a:pPr marL="228600" marR="0" indent="-228600">
                        <a:lnSpc>
                          <a:spcPct val="100000"/>
                        </a:lnSpc>
                        <a:spcAft>
                          <a:spcPts val="800"/>
                        </a:spcAft>
                        <a:buNone/>
                      </a:pPr>
                      <a:r>
                        <a:rPr lang="en-US" sz="1800">
                          <a:effectLst/>
                          <a:latin typeface="Times New Roman" panose="02020603050405020304" pitchFamily="18" charset="0"/>
                          <a:ea typeface="Times New Roman" panose="02020603050405020304" pitchFamily="18" charset="0"/>
                        </a:rPr>
                        <a:t>HFNC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nSpc>
                          <a:spcPct val="100000"/>
                        </a:lnSpc>
                        <a:spcAft>
                          <a:spcPts val="800"/>
                        </a:spcAft>
                        <a:buNone/>
                      </a:pPr>
                      <a:r>
                        <a:rPr lang="en-US" sz="1800">
                          <a:effectLst/>
                          <a:latin typeface="Times New Roman" panose="02020603050405020304" pitchFamily="18" charset="0"/>
                          <a:ea typeface="Times New Roman" panose="02020603050405020304" pitchFamily="18" charset="0"/>
                        </a:rPr>
                        <a:t>high-flow nasal cannula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03323549"/>
                  </a:ext>
                </a:extLst>
              </a:tr>
              <a:tr h="265176">
                <a:tc>
                  <a:txBody>
                    <a:bodyPr/>
                    <a:lstStyle/>
                    <a:p>
                      <a:pPr marL="228600" marR="0" indent="-228600">
                        <a:lnSpc>
                          <a:spcPct val="100000"/>
                        </a:lnSpc>
                        <a:spcAft>
                          <a:spcPts val="800"/>
                        </a:spcAft>
                        <a:buNone/>
                      </a:pPr>
                      <a:r>
                        <a:rPr lang="en-US" sz="1800">
                          <a:effectLst/>
                          <a:latin typeface="Times New Roman" panose="02020603050405020304" pitchFamily="18" charset="0"/>
                          <a:ea typeface="Times New Roman" panose="02020603050405020304" pitchFamily="18" charset="0"/>
                        </a:rPr>
                        <a:t>ICH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nSpc>
                          <a:spcPct val="100000"/>
                        </a:lnSpc>
                        <a:spcAft>
                          <a:spcPts val="800"/>
                        </a:spcAft>
                        <a:buNone/>
                      </a:pPr>
                      <a:r>
                        <a:rPr lang="en-US" sz="1800">
                          <a:effectLst/>
                          <a:latin typeface="Times New Roman" panose="02020603050405020304" pitchFamily="18" charset="0"/>
                          <a:ea typeface="Times New Roman" panose="02020603050405020304" pitchFamily="18" charset="0"/>
                        </a:rPr>
                        <a:t>intracranial hemorrhage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46652098"/>
                  </a:ext>
                </a:extLst>
              </a:tr>
              <a:tr h="265176">
                <a:tc>
                  <a:txBody>
                    <a:bodyPr/>
                    <a:lstStyle/>
                    <a:p>
                      <a:pPr marL="228600" marR="0" indent="-228600">
                        <a:lnSpc>
                          <a:spcPct val="100000"/>
                        </a:lnSpc>
                        <a:spcAft>
                          <a:spcPts val="800"/>
                        </a:spcAft>
                        <a:buNone/>
                      </a:pPr>
                      <a:r>
                        <a:rPr lang="en-US" sz="1800">
                          <a:effectLst/>
                          <a:latin typeface="Times New Roman" panose="02020603050405020304" pitchFamily="18" charset="0"/>
                          <a:ea typeface="Times New Roman" panose="02020603050405020304" pitchFamily="18" charset="0"/>
                        </a:rPr>
                        <a:t>ICU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nSpc>
                          <a:spcPct val="100000"/>
                        </a:lnSpc>
                        <a:spcAft>
                          <a:spcPts val="800"/>
                        </a:spcAft>
                        <a:buNone/>
                      </a:pPr>
                      <a:r>
                        <a:rPr lang="en-US" sz="1800">
                          <a:effectLst/>
                          <a:latin typeface="Times New Roman" panose="02020603050405020304" pitchFamily="18" charset="0"/>
                          <a:ea typeface="Times New Roman" panose="02020603050405020304" pitchFamily="18" charset="0"/>
                        </a:rPr>
                        <a:t>intensive care unit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07412463"/>
                  </a:ext>
                </a:extLst>
              </a:tr>
              <a:tr h="265176">
                <a:tc>
                  <a:txBody>
                    <a:bodyPr/>
                    <a:lstStyle/>
                    <a:p>
                      <a:pPr marL="228600" marR="0" indent="-228600">
                        <a:lnSpc>
                          <a:spcPct val="100000"/>
                        </a:lnSpc>
                        <a:spcAft>
                          <a:spcPts val="800"/>
                        </a:spcAft>
                        <a:buNone/>
                      </a:pPr>
                      <a:r>
                        <a:rPr lang="en-US" sz="1800">
                          <a:effectLst/>
                          <a:latin typeface="Times New Roman" panose="02020603050405020304" pitchFamily="18" charset="0"/>
                          <a:ea typeface="Times New Roman" panose="02020603050405020304" pitchFamily="18" charset="0"/>
                        </a:rPr>
                        <a:t>IMV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nSpc>
                          <a:spcPct val="100000"/>
                        </a:lnSpc>
                        <a:spcAft>
                          <a:spcPts val="800"/>
                        </a:spcAft>
                        <a:buNone/>
                      </a:pPr>
                      <a:r>
                        <a:rPr lang="en-US" sz="1800">
                          <a:effectLst/>
                          <a:latin typeface="Times New Roman" panose="02020603050405020304" pitchFamily="18" charset="0"/>
                          <a:ea typeface="Times New Roman" panose="02020603050405020304" pitchFamily="18" charset="0"/>
                        </a:rPr>
                        <a:t>invasive mechanical ventilation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707576"/>
                  </a:ext>
                </a:extLst>
              </a:tr>
              <a:tr h="265176">
                <a:tc>
                  <a:txBody>
                    <a:bodyPr/>
                    <a:lstStyle/>
                    <a:p>
                      <a:pPr marL="228600" marR="0" indent="-228600">
                        <a:lnSpc>
                          <a:spcPct val="100000"/>
                        </a:lnSpc>
                        <a:spcAft>
                          <a:spcPts val="800"/>
                        </a:spcAft>
                        <a:buNone/>
                      </a:pPr>
                      <a:r>
                        <a:rPr lang="en-US" sz="1800">
                          <a:effectLst/>
                          <a:latin typeface="Times New Roman" panose="02020603050405020304" pitchFamily="18" charset="0"/>
                          <a:ea typeface="Times New Roman" panose="02020603050405020304" pitchFamily="18" charset="0"/>
                        </a:rPr>
                        <a:t>ISWT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nSpc>
                          <a:spcPct val="100000"/>
                        </a:lnSpc>
                        <a:spcAft>
                          <a:spcPts val="800"/>
                        </a:spcAft>
                        <a:buNone/>
                      </a:pPr>
                      <a:r>
                        <a:rPr lang="en-US" sz="1800">
                          <a:effectLst/>
                          <a:latin typeface="Times New Roman" panose="02020603050405020304" pitchFamily="18" charset="0"/>
                          <a:ea typeface="Times New Roman" panose="02020603050405020304" pitchFamily="18" charset="0"/>
                        </a:rPr>
                        <a:t>incremental shuttle walking test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9423140"/>
                  </a:ext>
                </a:extLst>
              </a:tr>
              <a:tr h="265176">
                <a:tc>
                  <a:txBody>
                    <a:bodyPr/>
                    <a:lstStyle/>
                    <a:p>
                      <a:pPr marL="228600" marR="0" indent="-228600">
                        <a:lnSpc>
                          <a:spcPct val="100000"/>
                        </a:lnSpc>
                        <a:spcAft>
                          <a:spcPts val="800"/>
                        </a:spcAft>
                        <a:buNone/>
                      </a:pPr>
                      <a:r>
                        <a:rPr lang="en-US" sz="1800">
                          <a:effectLst/>
                          <a:latin typeface="Times New Roman" panose="02020603050405020304" pitchFamily="18" charset="0"/>
                          <a:ea typeface="Times New Roman" panose="02020603050405020304" pitchFamily="18" charset="0"/>
                        </a:rPr>
                        <a:t>IVC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nSpc>
                          <a:spcPct val="100000"/>
                        </a:lnSpc>
                        <a:spcAft>
                          <a:spcPts val="800"/>
                        </a:spcAft>
                        <a:buNone/>
                      </a:pPr>
                      <a:r>
                        <a:rPr lang="en-US" sz="1800">
                          <a:effectLst/>
                          <a:latin typeface="Times New Roman" panose="02020603050405020304" pitchFamily="18" charset="0"/>
                          <a:ea typeface="Times New Roman" panose="02020603050405020304" pitchFamily="18" charset="0"/>
                        </a:rPr>
                        <a:t>inferior vena cava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14954549"/>
                  </a:ext>
                </a:extLst>
              </a:tr>
              <a:tr h="265176">
                <a:tc>
                  <a:txBody>
                    <a:bodyPr/>
                    <a:lstStyle/>
                    <a:p>
                      <a:pPr marL="228600" marR="0" indent="-228600">
                        <a:lnSpc>
                          <a:spcPct val="100000"/>
                        </a:lnSpc>
                        <a:spcAft>
                          <a:spcPts val="800"/>
                        </a:spcAft>
                        <a:buNone/>
                      </a:pPr>
                      <a:r>
                        <a:rPr lang="en-US" sz="1800">
                          <a:effectLst/>
                          <a:latin typeface="Times New Roman" panose="02020603050405020304" pitchFamily="18" charset="0"/>
                          <a:ea typeface="Times New Roman" panose="02020603050405020304" pitchFamily="18" charset="0"/>
                        </a:rPr>
                        <a:t>LMWH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nSpc>
                          <a:spcPct val="100000"/>
                        </a:lnSpc>
                        <a:spcAft>
                          <a:spcPts val="800"/>
                        </a:spcAft>
                        <a:buNone/>
                      </a:pPr>
                      <a:r>
                        <a:rPr lang="en-US" sz="1800">
                          <a:effectLst/>
                          <a:latin typeface="Times New Roman" panose="02020603050405020304" pitchFamily="18" charset="0"/>
                          <a:ea typeface="Times New Roman" panose="02020603050405020304" pitchFamily="18" charset="0"/>
                        </a:rPr>
                        <a:t>low molecular weight heparin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50283210"/>
                  </a:ext>
                </a:extLst>
              </a:tr>
              <a:tr h="248412">
                <a:tc>
                  <a:txBody>
                    <a:bodyPr/>
                    <a:lstStyle/>
                    <a:p>
                      <a:pPr marL="228600" marR="0" indent="-228600">
                        <a:lnSpc>
                          <a:spcPct val="100000"/>
                        </a:lnSpc>
                        <a:spcAft>
                          <a:spcPts val="800"/>
                        </a:spcAft>
                        <a:buNone/>
                      </a:pPr>
                      <a:r>
                        <a:rPr lang="en-US" sz="1800">
                          <a:effectLst/>
                          <a:latin typeface="Times New Roman" panose="02020603050405020304" pitchFamily="18" charset="0"/>
                          <a:ea typeface="Times New Roman" panose="02020603050405020304" pitchFamily="18" charset="0"/>
                        </a:rPr>
                        <a:t>LV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nSpc>
                          <a:spcPct val="100000"/>
                        </a:lnSpc>
                        <a:spcAft>
                          <a:spcPts val="800"/>
                        </a:spcAft>
                        <a:buNone/>
                      </a:pPr>
                      <a:r>
                        <a:rPr lang="en-US" sz="1800">
                          <a:effectLst/>
                          <a:latin typeface="Times New Roman" panose="02020603050405020304" pitchFamily="18" charset="0"/>
                          <a:ea typeface="Times New Roman" panose="02020603050405020304" pitchFamily="18" charset="0"/>
                        </a:rPr>
                        <a:t>left ventricle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19766866"/>
                  </a:ext>
                </a:extLst>
              </a:tr>
              <a:tr h="338328">
                <a:tc>
                  <a:txBody>
                    <a:bodyPr/>
                    <a:lstStyle/>
                    <a:p>
                      <a:pPr marL="228600" marR="0" indent="-228600">
                        <a:lnSpc>
                          <a:spcPct val="100000"/>
                        </a:lnSpc>
                        <a:spcAft>
                          <a:spcPts val="800"/>
                        </a:spcAft>
                        <a:buNone/>
                      </a:pPr>
                      <a:r>
                        <a:rPr lang="en-US" sz="1800">
                          <a:effectLst/>
                          <a:latin typeface="Times New Roman" panose="02020603050405020304" pitchFamily="18" charset="0"/>
                          <a:ea typeface="Times New Roman" panose="02020603050405020304" pitchFamily="18" charset="0"/>
                        </a:rPr>
                        <a:t>MAP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nSpc>
                          <a:spcPct val="100000"/>
                        </a:lnSpc>
                        <a:spcAft>
                          <a:spcPts val="800"/>
                        </a:spcAft>
                        <a:buNone/>
                      </a:pPr>
                      <a:r>
                        <a:rPr lang="en-US" sz="1800">
                          <a:effectLst/>
                          <a:latin typeface="Times New Roman" panose="02020603050405020304" pitchFamily="18" charset="0"/>
                          <a:ea typeface="Times New Roman" panose="02020603050405020304" pitchFamily="18" charset="0"/>
                        </a:rPr>
                        <a:t>mean arterial pressure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68673946"/>
                  </a:ext>
                </a:extLst>
              </a:tr>
              <a:tr h="341376">
                <a:tc>
                  <a:txBody>
                    <a:bodyPr/>
                    <a:lstStyle/>
                    <a:p>
                      <a:pPr marL="228600" marR="0" indent="-228600">
                        <a:lnSpc>
                          <a:spcPct val="100000"/>
                        </a:lnSpc>
                        <a:spcAft>
                          <a:spcPts val="800"/>
                        </a:spcAft>
                        <a:buNone/>
                      </a:pPr>
                      <a:r>
                        <a:rPr lang="en-US" sz="1800">
                          <a:effectLst/>
                          <a:latin typeface="Times New Roman" panose="02020603050405020304" pitchFamily="18" charset="0"/>
                          <a:ea typeface="Times New Roman" panose="02020603050405020304" pitchFamily="18" charset="0"/>
                        </a:rPr>
                        <a:t>MRA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nSpc>
                          <a:spcPct val="100000"/>
                        </a:lnSpc>
                        <a:spcAft>
                          <a:spcPts val="800"/>
                        </a:spcAft>
                        <a:buNone/>
                      </a:pPr>
                      <a:r>
                        <a:rPr lang="en-US" sz="1800">
                          <a:effectLst/>
                          <a:latin typeface="Times New Roman" panose="02020603050405020304" pitchFamily="18" charset="0"/>
                          <a:ea typeface="Times New Roman" panose="02020603050405020304" pitchFamily="18" charset="0"/>
                        </a:rPr>
                        <a:t>magnetic resonance angiography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31679910"/>
                  </a:ext>
                </a:extLst>
              </a:tr>
              <a:tr h="265176">
                <a:tc>
                  <a:txBody>
                    <a:bodyPr/>
                    <a:lstStyle/>
                    <a:p>
                      <a:pPr marL="228600" marR="0" indent="-228600">
                        <a:lnSpc>
                          <a:spcPct val="100000"/>
                        </a:lnSpc>
                        <a:spcAft>
                          <a:spcPts val="800"/>
                        </a:spcAft>
                        <a:buNone/>
                      </a:pPr>
                      <a:r>
                        <a:rPr lang="en-US" sz="1800">
                          <a:effectLst/>
                          <a:latin typeface="Times New Roman" panose="02020603050405020304" pitchFamily="18" charset="0"/>
                          <a:ea typeface="Times New Roman" panose="02020603050405020304" pitchFamily="18" charset="0"/>
                        </a:rPr>
                        <a:t>MRI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nSpc>
                          <a:spcPct val="100000"/>
                        </a:lnSpc>
                        <a:spcAft>
                          <a:spcPts val="800"/>
                        </a:spcAft>
                        <a:buNone/>
                      </a:pPr>
                      <a:r>
                        <a:rPr lang="en-US" sz="1800">
                          <a:effectLst/>
                          <a:latin typeface="Times New Roman" panose="02020603050405020304" pitchFamily="18" charset="0"/>
                          <a:ea typeface="Times New Roman" panose="02020603050405020304" pitchFamily="18" charset="0"/>
                        </a:rPr>
                        <a:t>magnetic resonance imaging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67850107"/>
                  </a:ext>
                </a:extLst>
              </a:tr>
              <a:tr h="265176">
                <a:tc>
                  <a:txBody>
                    <a:bodyPr/>
                    <a:lstStyle/>
                    <a:p>
                      <a:pPr marL="228600" marR="0" indent="-228600">
                        <a:lnSpc>
                          <a:spcPct val="100000"/>
                        </a:lnSpc>
                        <a:spcAft>
                          <a:spcPts val="800"/>
                        </a:spcAft>
                        <a:buNone/>
                      </a:pPr>
                      <a:r>
                        <a:rPr lang="en-US" sz="1800">
                          <a:effectLst/>
                          <a:latin typeface="Times New Roman" panose="02020603050405020304" pitchFamily="18" charset="0"/>
                          <a:ea typeface="Times New Roman" panose="02020603050405020304" pitchFamily="18" charset="0"/>
                        </a:rPr>
                        <a:t>MT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nSpc>
                          <a:spcPct val="100000"/>
                        </a:lnSpc>
                        <a:spcAft>
                          <a:spcPts val="800"/>
                        </a:spcAft>
                        <a:buNone/>
                      </a:pPr>
                      <a:r>
                        <a:rPr lang="en-US" sz="1800">
                          <a:effectLst/>
                          <a:latin typeface="Times New Roman" panose="02020603050405020304" pitchFamily="18" charset="0"/>
                          <a:ea typeface="Times New Roman" panose="02020603050405020304" pitchFamily="18" charset="0"/>
                        </a:rPr>
                        <a:t>mechanical thrombectomy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76025072"/>
                  </a:ext>
                </a:extLst>
              </a:tr>
              <a:tr h="265176">
                <a:tc>
                  <a:txBody>
                    <a:bodyPr/>
                    <a:lstStyle/>
                    <a:p>
                      <a:pPr marL="228600" marR="0" indent="-228600">
                        <a:lnSpc>
                          <a:spcPct val="100000"/>
                        </a:lnSpc>
                        <a:spcAft>
                          <a:spcPts val="800"/>
                        </a:spcAft>
                        <a:buNone/>
                      </a:pPr>
                      <a:r>
                        <a:rPr lang="en-US" sz="1800">
                          <a:effectLst/>
                          <a:latin typeface="Times New Roman" panose="02020603050405020304" pitchFamily="18" charset="0"/>
                          <a:ea typeface="Times New Roman" panose="02020603050405020304" pitchFamily="18" charset="0"/>
                        </a:rPr>
                        <a:t>MV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nSpc>
                          <a:spcPct val="100000"/>
                        </a:lnSpc>
                        <a:spcAft>
                          <a:spcPts val="800"/>
                        </a:spcAft>
                        <a:buNone/>
                      </a:pPr>
                      <a:r>
                        <a:rPr lang="en-US" sz="1800">
                          <a:effectLst/>
                          <a:latin typeface="Times New Roman" panose="02020603050405020304" pitchFamily="18" charset="0"/>
                          <a:ea typeface="Times New Roman" panose="02020603050405020304" pitchFamily="18" charset="0"/>
                        </a:rPr>
                        <a:t>mitral valve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02171448"/>
                  </a:ext>
                </a:extLst>
              </a:tr>
              <a:tr h="265176">
                <a:tc>
                  <a:txBody>
                    <a:bodyPr/>
                    <a:lstStyle/>
                    <a:p>
                      <a:pPr marL="228600" marR="0" indent="-228600">
                        <a:lnSpc>
                          <a:spcPct val="100000"/>
                        </a:lnSpc>
                        <a:spcAft>
                          <a:spcPts val="800"/>
                        </a:spcAft>
                        <a:buNone/>
                      </a:pPr>
                      <a:r>
                        <a:rPr lang="en-US" sz="1800">
                          <a:effectLst/>
                          <a:latin typeface="Times New Roman" panose="02020603050405020304" pitchFamily="18" charset="0"/>
                          <a:ea typeface="Times New Roman" panose="02020603050405020304" pitchFamily="18" charset="0"/>
                        </a:rPr>
                        <a:t>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nSpc>
                          <a:spcPct val="100000"/>
                        </a:lnSpc>
                        <a:spcAft>
                          <a:spcPts val="800"/>
                        </a:spcAft>
                        <a:buNone/>
                      </a:pPr>
                      <a:r>
                        <a:rPr lang="en-US" sz="1800">
                          <a:effectLst/>
                          <a:latin typeface="Times New Roman" panose="02020603050405020304" pitchFamily="18" charset="0"/>
                          <a:ea typeface="Times New Roman" panose="02020603050405020304" pitchFamily="18" charset="0"/>
                        </a:rPr>
                        <a:t>norepinephrine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92961617"/>
                  </a:ext>
                </a:extLst>
              </a:tr>
              <a:tr h="265176">
                <a:tc>
                  <a:txBody>
                    <a:bodyPr/>
                    <a:lstStyle/>
                    <a:p>
                      <a:pPr marL="228600" marR="0" indent="-228600">
                        <a:lnSpc>
                          <a:spcPct val="100000"/>
                        </a:lnSpc>
                        <a:spcAft>
                          <a:spcPts val="800"/>
                        </a:spcAft>
                        <a:buNone/>
                      </a:pPr>
                      <a:r>
                        <a:rPr lang="en-US" sz="1800">
                          <a:effectLst/>
                          <a:latin typeface="Times New Roman" panose="02020603050405020304" pitchFamily="18" charset="0"/>
                          <a:ea typeface="Times New Roman" panose="02020603050405020304" pitchFamily="18" charset="0"/>
                        </a:rPr>
                        <a:t>NEWS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nSpc>
                          <a:spcPct val="100000"/>
                        </a:lnSpc>
                        <a:spcAft>
                          <a:spcPts val="800"/>
                        </a:spcAft>
                        <a:buNone/>
                      </a:pPr>
                      <a:r>
                        <a:rPr lang="en-US" sz="1800">
                          <a:effectLst/>
                          <a:latin typeface="Times New Roman" panose="02020603050405020304" pitchFamily="18" charset="0"/>
                          <a:ea typeface="Times New Roman" panose="02020603050405020304" pitchFamily="18" charset="0"/>
                        </a:rPr>
                        <a:t>national early warning score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80469200"/>
                  </a:ext>
                </a:extLst>
              </a:tr>
              <a:tr h="265176">
                <a:tc>
                  <a:txBody>
                    <a:bodyPr/>
                    <a:lstStyle/>
                    <a:p>
                      <a:pPr marL="228600" marR="0" indent="-228600">
                        <a:lnSpc>
                          <a:spcPct val="100000"/>
                        </a:lnSpc>
                        <a:spcAft>
                          <a:spcPts val="800"/>
                        </a:spcAft>
                        <a:buNone/>
                      </a:pPr>
                      <a:r>
                        <a:rPr lang="en-US" sz="1800">
                          <a:effectLst/>
                          <a:latin typeface="Times New Roman" panose="02020603050405020304" pitchFamily="18" charset="0"/>
                          <a:ea typeface="Times New Roman" panose="02020603050405020304" pitchFamily="18" charset="0"/>
                        </a:rPr>
                        <a:t>NIV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nSpc>
                          <a:spcPct val="100000"/>
                        </a:lnSpc>
                        <a:spcAft>
                          <a:spcPts val="800"/>
                        </a:spcAft>
                        <a:buNone/>
                      </a:pPr>
                      <a:r>
                        <a:rPr lang="en-US" sz="1800">
                          <a:effectLst/>
                          <a:latin typeface="Times New Roman" panose="02020603050405020304" pitchFamily="18" charset="0"/>
                          <a:ea typeface="Times New Roman" panose="02020603050405020304" pitchFamily="18" charset="0"/>
                        </a:rPr>
                        <a:t>noninvasive mechanical ventilation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23481389"/>
                  </a:ext>
                </a:extLst>
              </a:tr>
              <a:tr h="265176">
                <a:tc>
                  <a:txBody>
                    <a:bodyPr/>
                    <a:lstStyle/>
                    <a:p>
                      <a:pPr marL="228600" marR="0" indent="-228600">
                        <a:lnSpc>
                          <a:spcPct val="100000"/>
                        </a:lnSpc>
                        <a:spcAft>
                          <a:spcPts val="800"/>
                        </a:spcAft>
                        <a:buNone/>
                      </a:pPr>
                      <a:r>
                        <a:rPr lang="en-US" sz="1800">
                          <a:effectLst/>
                          <a:latin typeface="Times New Roman" panose="02020603050405020304" pitchFamily="18" charset="0"/>
                          <a:ea typeface="Times New Roman" panose="02020603050405020304" pitchFamily="18" charset="0"/>
                        </a:rPr>
                        <a:t>PA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nSpc>
                          <a:spcPct val="100000"/>
                        </a:lnSpc>
                        <a:spcAft>
                          <a:spcPts val="800"/>
                        </a:spcAft>
                        <a:buNone/>
                      </a:pPr>
                      <a:r>
                        <a:rPr lang="en-US" sz="1800">
                          <a:effectLst/>
                          <a:latin typeface="Times New Roman" panose="02020603050405020304" pitchFamily="18" charset="0"/>
                          <a:ea typeface="Times New Roman" panose="02020603050405020304" pitchFamily="18" charset="0"/>
                        </a:rPr>
                        <a:t>pulmonary artery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21380350"/>
                  </a:ext>
                </a:extLst>
              </a:tr>
              <a:tr h="265176">
                <a:tc>
                  <a:txBody>
                    <a:bodyPr/>
                    <a:lstStyle/>
                    <a:p>
                      <a:pPr marL="228600" marR="0" indent="-22860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PE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pulmonary embolism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24726995"/>
                  </a:ext>
                </a:extLst>
              </a:tr>
            </a:tbl>
          </a:graphicData>
        </a:graphic>
      </p:graphicFrame>
    </p:spTree>
    <p:extLst>
      <p:ext uri="{BB962C8B-B14F-4D97-AF65-F5344CB8AC3E}">
        <p14:creationId xmlns:p14="http://schemas.microsoft.com/office/powerpoint/2010/main" val="109440271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98</a:t>
            </a:fld>
            <a:endParaRPr lang="en-US" dirty="0"/>
          </a:p>
        </p:txBody>
      </p:sp>
      <p:graphicFrame>
        <p:nvGraphicFramePr>
          <p:cNvPr id="2" name="Table 1">
            <a:extLst>
              <a:ext uri="{FF2B5EF4-FFF2-40B4-BE49-F238E27FC236}">
                <a16:creationId xmlns:a16="http://schemas.microsoft.com/office/drawing/2014/main" id="{9E503AF5-33FD-84A5-FF0A-E71CB7DEF26C}"/>
              </a:ext>
            </a:extLst>
          </p:cNvPr>
          <p:cNvGraphicFramePr>
            <a:graphicFrameLocks noGrp="1"/>
          </p:cNvGraphicFramePr>
          <p:nvPr>
            <p:extLst>
              <p:ext uri="{D42A27DB-BD31-4B8C-83A1-F6EECF244321}">
                <p14:modId xmlns:p14="http://schemas.microsoft.com/office/powerpoint/2010/main" val="2240295889"/>
              </p:ext>
            </p:extLst>
          </p:nvPr>
        </p:nvGraphicFramePr>
        <p:xfrm>
          <a:off x="3472828" y="894588"/>
          <a:ext cx="7684739" cy="6440424"/>
        </p:xfrm>
        <a:graphic>
          <a:graphicData uri="http://schemas.openxmlformats.org/drawingml/2006/table">
            <a:tbl>
              <a:tblPr firstRow="1" firstCol="1" bandRow="1"/>
              <a:tblGrid>
                <a:gridCol w="2573515">
                  <a:extLst>
                    <a:ext uri="{9D8B030D-6E8A-4147-A177-3AD203B41FA5}">
                      <a16:colId xmlns:a16="http://schemas.microsoft.com/office/drawing/2014/main" val="4235510964"/>
                    </a:ext>
                  </a:extLst>
                </a:gridCol>
                <a:gridCol w="5111224">
                  <a:extLst>
                    <a:ext uri="{9D8B030D-6E8A-4147-A177-3AD203B41FA5}">
                      <a16:colId xmlns:a16="http://schemas.microsoft.com/office/drawing/2014/main" val="2248764863"/>
                    </a:ext>
                  </a:extLst>
                </a:gridCol>
              </a:tblGrid>
              <a:tr h="265176">
                <a:tc>
                  <a:txBody>
                    <a:bodyPr/>
                    <a:lstStyle/>
                    <a:p>
                      <a:pPr marL="228600" marR="0" indent="-228600">
                        <a:lnSpc>
                          <a:spcPct val="100000"/>
                        </a:lnSpc>
                        <a:spcAft>
                          <a:spcPts val="800"/>
                        </a:spcAft>
                        <a:buNone/>
                      </a:pPr>
                      <a:r>
                        <a:rPr lang="en-US" sz="1800" b="1">
                          <a:solidFill>
                            <a:srgbClr val="000000"/>
                          </a:solidFill>
                          <a:effectLst/>
                          <a:latin typeface="Times New Roman" panose="02020603050405020304" pitchFamily="18" charset="0"/>
                          <a:ea typeface="Times New Roman" panose="02020603050405020304" pitchFamily="18" charset="0"/>
                        </a:rPr>
                        <a:t>Abbreviation</a:t>
                      </a:r>
                      <a:endParaRPr lang="en-US" sz="1800">
                        <a:effectLst/>
                        <a:latin typeface="Times New Roman" panose="02020603050405020304" pitchFamily="18" charset="0"/>
                        <a:ea typeface="Times New Roman" panose="02020603050405020304" pitchFamily="18" charset="0"/>
                      </a:endParaRPr>
                    </a:p>
                  </a:txBody>
                  <a:tcPr marL="52503" marR="5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marL="228600" marR="0" indent="-228600">
                        <a:lnSpc>
                          <a:spcPct val="100000"/>
                        </a:lnSpc>
                        <a:spcAft>
                          <a:spcPts val="800"/>
                        </a:spcAft>
                        <a:buNone/>
                      </a:pPr>
                      <a:r>
                        <a:rPr lang="en-US" sz="1800" b="1" dirty="0">
                          <a:solidFill>
                            <a:srgbClr val="000000"/>
                          </a:solidFill>
                          <a:effectLst/>
                          <a:latin typeface="Times New Roman" panose="02020603050405020304" pitchFamily="18" charset="0"/>
                          <a:ea typeface="Times New Roman" panose="02020603050405020304" pitchFamily="18" charset="0"/>
                        </a:rPr>
                        <a:t>Meaning/Phrase</a:t>
                      </a:r>
                      <a:endParaRPr lang="en-US" sz="1800" dirty="0">
                        <a:effectLst/>
                        <a:latin typeface="Times New Roman" panose="02020603050405020304" pitchFamily="18" charset="0"/>
                        <a:ea typeface="Times New Roman" panose="02020603050405020304" pitchFamily="18" charset="0"/>
                      </a:endParaRPr>
                    </a:p>
                  </a:txBody>
                  <a:tcPr marL="52503" marR="525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extLst>
                  <a:ext uri="{0D108BD9-81ED-4DB2-BD59-A6C34878D82A}">
                    <a16:rowId xmlns:a16="http://schemas.microsoft.com/office/drawing/2014/main" val="968015418"/>
                  </a:ext>
                </a:extLst>
              </a:tr>
              <a:tr h="265176">
                <a:tc>
                  <a:txBody>
                    <a:bodyPr/>
                    <a:lstStyle/>
                    <a:p>
                      <a:pPr marL="228600" marR="0" indent="-228600">
                        <a:lnSpc>
                          <a:spcPct val="100000"/>
                        </a:lnSpc>
                        <a:spcAft>
                          <a:spcPts val="800"/>
                        </a:spcAft>
                        <a:buNone/>
                      </a:pPr>
                      <a:r>
                        <a:rPr lang="en-US" sz="1800">
                          <a:effectLst/>
                          <a:latin typeface="Times New Roman" panose="02020603050405020304" pitchFamily="18" charset="0"/>
                          <a:ea typeface="Times New Roman" panose="02020603050405020304" pitchFamily="18" charset="0"/>
                        </a:rPr>
                        <a:t>PESI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nSpc>
                          <a:spcPct val="100000"/>
                        </a:lnSpc>
                        <a:spcAft>
                          <a:spcPts val="800"/>
                        </a:spcAft>
                        <a:buNone/>
                      </a:pPr>
                      <a:r>
                        <a:rPr lang="en-US" sz="1800">
                          <a:effectLst/>
                          <a:latin typeface="Times New Roman" panose="02020603050405020304" pitchFamily="18" charset="0"/>
                          <a:ea typeface="Times New Roman" panose="02020603050405020304" pitchFamily="18" charset="0"/>
                        </a:rPr>
                        <a:t>pulmonary embolism severity index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84578870"/>
                  </a:ext>
                </a:extLst>
              </a:tr>
              <a:tr h="265176">
                <a:tc>
                  <a:txBody>
                    <a:bodyPr/>
                    <a:lstStyle/>
                    <a:p>
                      <a:pPr marL="228600" marR="0" indent="-228600">
                        <a:lnSpc>
                          <a:spcPct val="100000"/>
                        </a:lnSpc>
                        <a:spcAft>
                          <a:spcPts val="800"/>
                        </a:spcAft>
                        <a:buNone/>
                      </a:pPr>
                      <a:r>
                        <a:rPr lang="en-US" sz="1800">
                          <a:effectLst/>
                          <a:latin typeface="Times New Roman" panose="02020603050405020304" pitchFamily="18" charset="0"/>
                          <a:ea typeface="Times New Roman" panose="02020603050405020304" pitchFamily="18" charset="0"/>
                        </a:rPr>
                        <a:t>PH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nSpc>
                          <a:spcPct val="100000"/>
                        </a:lnSpc>
                        <a:spcAft>
                          <a:spcPts val="800"/>
                        </a:spcAft>
                        <a:buNone/>
                      </a:pPr>
                      <a:r>
                        <a:rPr lang="en-US" sz="1800">
                          <a:effectLst/>
                          <a:latin typeface="Times New Roman" panose="02020603050405020304" pitchFamily="18" charset="0"/>
                          <a:ea typeface="Times New Roman" panose="02020603050405020304" pitchFamily="18" charset="0"/>
                        </a:rPr>
                        <a:t>pulmonary hypertension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80198871"/>
                  </a:ext>
                </a:extLst>
              </a:tr>
              <a:tr h="265176">
                <a:tc>
                  <a:txBody>
                    <a:bodyPr/>
                    <a:lstStyle/>
                    <a:p>
                      <a:pPr marL="228600" marR="0" indent="-228600">
                        <a:lnSpc>
                          <a:spcPct val="100000"/>
                        </a:lnSpc>
                        <a:spcAft>
                          <a:spcPts val="800"/>
                        </a:spcAft>
                        <a:buNone/>
                      </a:pPr>
                      <a:r>
                        <a:rPr lang="en-US" sz="1800">
                          <a:effectLst/>
                          <a:latin typeface="Times New Roman" panose="02020603050405020304" pitchFamily="18" charset="0"/>
                          <a:ea typeface="Times New Roman" panose="02020603050405020304" pitchFamily="18" charset="0"/>
                        </a:rPr>
                        <a:t>PTE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nSpc>
                          <a:spcPct val="100000"/>
                        </a:lnSpc>
                        <a:spcAft>
                          <a:spcPts val="800"/>
                        </a:spcAft>
                        <a:buNone/>
                      </a:pPr>
                      <a:r>
                        <a:rPr lang="en-US" sz="1800">
                          <a:effectLst/>
                          <a:latin typeface="Times New Roman" panose="02020603050405020304" pitchFamily="18" charset="0"/>
                          <a:ea typeface="Times New Roman" panose="02020603050405020304" pitchFamily="18" charset="0"/>
                        </a:rPr>
                        <a:t>pulmonary thromboendarterectomy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26880172"/>
                  </a:ext>
                </a:extLst>
              </a:tr>
              <a:tr h="265176">
                <a:tc>
                  <a:txBody>
                    <a:bodyPr/>
                    <a:lstStyle/>
                    <a:p>
                      <a:pPr marL="228600" marR="0" indent="-228600">
                        <a:lnSpc>
                          <a:spcPct val="100000"/>
                        </a:lnSpc>
                        <a:spcAft>
                          <a:spcPts val="800"/>
                        </a:spcAft>
                        <a:buNone/>
                      </a:pPr>
                      <a:r>
                        <a:rPr lang="en-US" sz="1800">
                          <a:effectLst/>
                          <a:latin typeface="Times New Roman" panose="02020603050405020304" pitchFamily="18" charset="0"/>
                          <a:ea typeface="Times New Roman" panose="02020603050405020304" pitchFamily="18" charset="0"/>
                        </a:rPr>
                        <a:t>PVFR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nSpc>
                          <a:spcPct val="100000"/>
                        </a:lnSpc>
                        <a:spcAft>
                          <a:spcPts val="800"/>
                        </a:spcAft>
                        <a:buNone/>
                      </a:pPr>
                      <a:r>
                        <a:rPr lang="en-US" sz="1800">
                          <a:effectLst/>
                          <a:latin typeface="Times New Roman" panose="02020603050405020304" pitchFamily="18" charset="0"/>
                          <a:ea typeface="Times New Roman" panose="02020603050405020304" pitchFamily="18" charset="0"/>
                        </a:rPr>
                        <a:t>pulmonary venous flow reduction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03323549"/>
                  </a:ext>
                </a:extLst>
              </a:tr>
              <a:tr h="265176">
                <a:tc>
                  <a:txBody>
                    <a:bodyPr/>
                    <a:lstStyle/>
                    <a:p>
                      <a:pPr marL="228600" marR="0" indent="-228600">
                        <a:lnSpc>
                          <a:spcPct val="100000"/>
                        </a:lnSpc>
                        <a:spcAft>
                          <a:spcPts val="800"/>
                        </a:spcAft>
                        <a:buNone/>
                      </a:pPr>
                      <a:r>
                        <a:rPr lang="en-US" sz="1800">
                          <a:effectLst/>
                          <a:latin typeface="Times New Roman" panose="02020603050405020304" pitchFamily="18" charset="0"/>
                          <a:ea typeface="Times New Roman" panose="02020603050405020304" pitchFamily="18" charset="0"/>
                        </a:rPr>
                        <a:t>PVR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nSpc>
                          <a:spcPct val="100000"/>
                        </a:lnSpc>
                        <a:spcAft>
                          <a:spcPts val="800"/>
                        </a:spcAft>
                        <a:buNone/>
                      </a:pPr>
                      <a:r>
                        <a:rPr lang="en-US" sz="1800">
                          <a:effectLst/>
                          <a:latin typeface="Times New Roman" panose="02020603050405020304" pitchFamily="18" charset="0"/>
                          <a:ea typeface="Times New Roman" panose="02020603050405020304" pitchFamily="18" charset="0"/>
                        </a:rPr>
                        <a:t>pulmonary vascular resistance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46652098"/>
                  </a:ext>
                </a:extLst>
              </a:tr>
              <a:tr h="265176">
                <a:tc>
                  <a:txBody>
                    <a:bodyPr/>
                    <a:lstStyle/>
                    <a:p>
                      <a:pPr marL="228600" marR="0" indent="-228600">
                        <a:lnSpc>
                          <a:spcPct val="100000"/>
                        </a:lnSpc>
                        <a:spcAft>
                          <a:spcPts val="800"/>
                        </a:spcAft>
                        <a:buNone/>
                      </a:pPr>
                      <a:r>
                        <a:rPr lang="en-US" sz="1800">
                          <a:effectLst/>
                          <a:latin typeface="Times New Roman" panose="02020603050405020304" pitchFamily="18" charset="0"/>
                          <a:ea typeface="Times New Roman" panose="02020603050405020304" pitchFamily="18" charset="0"/>
                        </a:rPr>
                        <a:t>RCT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nSpc>
                          <a:spcPct val="100000"/>
                        </a:lnSpc>
                        <a:spcAft>
                          <a:spcPts val="800"/>
                        </a:spcAft>
                        <a:buNone/>
                      </a:pPr>
                      <a:r>
                        <a:rPr lang="en-US" sz="1800">
                          <a:effectLst/>
                          <a:latin typeface="Times New Roman" panose="02020603050405020304" pitchFamily="18" charset="0"/>
                          <a:ea typeface="Times New Roman" panose="02020603050405020304" pitchFamily="18" charset="0"/>
                        </a:rPr>
                        <a:t>randomized controlled trial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07412463"/>
                  </a:ext>
                </a:extLst>
              </a:tr>
              <a:tr h="265176">
                <a:tc>
                  <a:txBody>
                    <a:bodyPr/>
                    <a:lstStyle/>
                    <a:p>
                      <a:pPr marL="228600" marR="0" indent="-228600">
                        <a:lnSpc>
                          <a:spcPct val="100000"/>
                        </a:lnSpc>
                        <a:spcAft>
                          <a:spcPts val="800"/>
                        </a:spcAft>
                        <a:buNone/>
                      </a:pPr>
                      <a:r>
                        <a:rPr lang="en-US" sz="1800">
                          <a:effectLst/>
                          <a:latin typeface="Times New Roman" panose="02020603050405020304" pitchFamily="18" charset="0"/>
                          <a:ea typeface="Times New Roman" panose="02020603050405020304" pitchFamily="18" charset="0"/>
                        </a:rPr>
                        <a:t>RPVO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Aft>
                          <a:spcPts val="800"/>
                        </a:spcAft>
                        <a:buNone/>
                      </a:pPr>
                      <a:r>
                        <a:rPr lang="en-US" sz="1800">
                          <a:solidFill>
                            <a:srgbClr val="212121"/>
                          </a:solidFill>
                          <a:effectLst/>
                          <a:latin typeface="Times New Roman" panose="02020603050405020304" pitchFamily="18" charset="0"/>
                          <a:ea typeface="Yu Mincho" panose="02020400000000000000" pitchFamily="18" charset="-128"/>
                        </a:rPr>
                        <a:t>residual pulmonary vascular obstruction</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707576"/>
                  </a:ext>
                </a:extLst>
              </a:tr>
              <a:tr h="265176">
                <a:tc>
                  <a:txBody>
                    <a:bodyPr/>
                    <a:lstStyle/>
                    <a:p>
                      <a:pPr marL="228600" marR="0" indent="-228600">
                        <a:lnSpc>
                          <a:spcPct val="100000"/>
                        </a:lnSpc>
                        <a:spcAft>
                          <a:spcPts val="800"/>
                        </a:spcAft>
                        <a:buNone/>
                      </a:pPr>
                      <a:r>
                        <a:rPr lang="en-US" sz="1800">
                          <a:effectLst/>
                          <a:latin typeface="Times New Roman" panose="02020603050405020304" pitchFamily="18" charset="0"/>
                          <a:ea typeface="Times New Roman" panose="02020603050405020304" pitchFamily="18" charset="0"/>
                        </a:rPr>
                        <a:t>RV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nSpc>
                          <a:spcPct val="100000"/>
                        </a:lnSpc>
                        <a:spcAft>
                          <a:spcPts val="800"/>
                        </a:spcAft>
                        <a:buNone/>
                      </a:pPr>
                      <a:r>
                        <a:rPr lang="en-US" sz="1800">
                          <a:effectLst/>
                          <a:latin typeface="Times New Roman" panose="02020603050405020304" pitchFamily="18" charset="0"/>
                          <a:ea typeface="Times New Roman" panose="02020603050405020304" pitchFamily="18" charset="0"/>
                        </a:rPr>
                        <a:t>right ventricle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9423140"/>
                  </a:ext>
                </a:extLst>
              </a:tr>
              <a:tr h="265176">
                <a:tc>
                  <a:txBody>
                    <a:bodyPr/>
                    <a:lstStyle/>
                    <a:p>
                      <a:pPr marL="228600" marR="0" indent="-228600">
                        <a:lnSpc>
                          <a:spcPct val="100000"/>
                        </a:lnSpc>
                        <a:spcAft>
                          <a:spcPts val="800"/>
                        </a:spcAft>
                        <a:buNone/>
                      </a:pPr>
                      <a:r>
                        <a:rPr lang="en-US" sz="1800">
                          <a:effectLst/>
                          <a:latin typeface="Times New Roman" panose="02020603050405020304" pitchFamily="18" charset="0"/>
                          <a:ea typeface="Times New Roman" panose="02020603050405020304" pitchFamily="18" charset="0"/>
                        </a:rPr>
                        <a:t>SMWT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nSpc>
                          <a:spcPct val="100000"/>
                        </a:lnSpc>
                        <a:spcAft>
                          <a:spcPts val="800"/>
                        </a:spcAft>
                        <a:buNone/>
                      </a:pPr>
                      <a:r>
                        <a:rPr lang="en-US" sz="1800">
                          <a:effectLst/>
                          <a:latin typeface="Times New Roman" panose="02020603050405020304" pitchFamily="18" charset="0"/>
                          <a:ea typeface="Times New Roman" panose="02020603050405020304" pitchFamily="18" charset="0"/>
                        </a:rPr>
                        <a:t>six-minute walk test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14954549"/>
                  </a:ext>
                </a:extLst>
              </a:tr>
              <a:tr h="265176">
                <a:tc>
                  <a:txBody>
                    <a:bodyPr/>
                    <a:lstStyle/>
                    <a:p>
                      <a:pPr marL="228600" marR="0" indent="-228600">
                        <a:lnSpc>
                          <a:spcPct val="100000"/>
                        </a:lnSpc>
                        <a:spcAft>
                          <a:spcPts val="800"/>
                        </a:spcAft>
                        <a:buNone/>
                      </a:pPr>
                      <a:r>
                        <a:rPr lang="en-US" sz="1800">
                          <a:effectLst/>
                          <a:latin typeface="Times New Roman" panose="02020603050405020304" pitchFamily="18" charset="0"/>
                          <a:ea typeface="Times New Roman" panose="02020603050405020304" pitchFamily="18" charset="0"/>
                        </a:rPr>
                        <a:t>SPECT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nSpc>
                          <a:spcPct val="100000"/>
                        </a:lnSpc>
                        <a:spcAft>
                          <a:spcPts val="800"/>
                        </a:spcAft>
                        <a:buNone/>
                      </a:pPr>
                      <a:r>
                        <a:rPr lang="en-US" sz="1800">
                          <a:effectLst/>
                          <a:latin typeface="Times New Roman" panose="02020603050405020304" pitchFamily="18" charset="0"/>
                          <a:ea typeface="Times New Roman" panose="02020603050405020304" pitchFamily="18" charset="0"/>
                        </a:rPr>
                        <a:t>single-photon emission computed tomography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50283210"/>
                  </a:ext>
                </a:extLst>
              </a:tr>
              <a:tr h="248412">
                <a:tc>
                  <a:txBody>
                    <a:bodyPr/>
                    <a:lstStyle/>
                    <a:p>
                      <a:pPr marL="228600" marR="0" indent="-228600">
                        <a:lnSpc>
                          <a:spcPct val="100000"/>
                        </a:lnSpc>
                        <a:spcAft>
                          <a:spcPts val="800"/>
                        </a:spcAft>
                        <a:buNone/>
                      </a:pPr>
                      <a:r>
                        <a:rPr lang="en-US" sz="1800">
                          <a:effectLst/>
                          <a:latin typeface="Times New Roman" panose="02020603050405020304" pitchFamily="18" charset="0"/>
                          <a:ea typeface="Times New Roman" panose="02020603050405020304" pitchFamily="18" charset="0"/>
                        </a:rPr>
                        <a:t>SR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nSpc>
                          <a:spcPct val="100000"/>
                        </a:lnSpc>
                        <a:spcAft>
                          <a:spcPts val="800"/>
                        </a:spcAft>
                        <a:buNone/>
                      </a:pPr>
                      <a:r>
                        <a:rPr lang="en-US" sz="1800">
                          <a:effectLst/>
                          <a:latin typeface="Times New Roman" panose="02020603050405020304" pitchFamily="18" charset="0"/>
                          <a:ea typeface="Times New Roman" panose="02020603050405020304" pitchFamily="18" charset="0"/>
                        </a:rPr>
                        <a:t>systematic review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19766866"/>
                  </a:ext>
                </a:extLst>
              </a:tr>
              <a:tr h="338328">
                <a:tc>
                  <a:txBody>
                    <a:bodyPr/>
                    <a:lstStyle/>
                    <a:p>
                      <a:pPr marL="228600" marR="0" indent="-228600">
                        <a:lnSpc>
                          <a:spcPct val="100000"/>
                        </a:lnSpc>
                        <a:spcAft>
                          <a:spcPts val="800"/>
                        </a:spcAft>
                        <a:buNone/>
                      </a:pPr>
                      <a:r>
                        <a:rPr lang="en-US" sz="1800">
                          <a:effectLst/>
                          <a:latin typeface="Times New Roman" panose="02020603050405020304" pitchFamily="18" charset="0"/>
                          <a:ea typeface="Times New Roman" panose="02020603050405020304" pitchFamily="18" charset="0"/>
                        </a:rPr>
                        <a:t>SVR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nSpc>
                          <a:spcPct val="100000"/>
                        </a:lnSpc>
                        <a:spcAft>
                          <a:spcPts val="800"/>
                        </a:spcAft>
                        <a:buNone/>
                      </a:pPr>
                      <a:r>
                        <a:rPr lang="en-US" sz="1800">
                          <a:effectLst/>
                          <a:latin typeface="Times New Roman" panose="02020603050405020304" pitchFamily="18" charset="0"/>
                          <a:ea typeface="Times New Roman" panose="02020603050405020304" pitchFamily="18" charset="0"/>
                        </a:rPr>
                        <a:t>systemic vascular resistance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68673946"/>
                  </a:ext>
                </a:extLst>
              </a:tr>
              <a:tr h="341376">
                <a:tc>
                  <a:txBody>
                    <a:bodyPr/>
                    <a:lstStyle/>
                    <a:p>
                      <a:pPr marL="228600" marR="0" indent="-228600">
                        <a:lnSpc>
                          <a:spcPct val="100000"/>
                        </a:lnSpc>
                        <a:spcAft>
                          <a:spcPts val="800"/>
                        </a:spcAft>
                        <a:buNone/>
                      </a:pPr>
                      <a:r>
                        <a:rPr lang="en-US" sz="1800">
                          <a:effectLst/>
                          <a:latin typeface="Times New Roman" panose="02020603050405020304" pitchFamily="18" charset="0"/>
                          <a:ea typeface="Times New Roman" panose="02020603050405020304" pitchFamily="18" charset="0"/>
                        </a:rPr>
                        <a:t>TAPSE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nSpc>
                          <a:spcPct val="100000"/>
                        </a:lnSpc>
                        <a:spcAft>
                          <a:spcPts val="800"/>
                        </a:spcAft>
                        <a:buNone/>
                      </a:pPr>
                      <a:r>
                        <a:rPr lang="en-US" sz="1800">
                          <a:effectLst/>
                          <a:latin typeface="Times New Roman" panose="02020603050405020304" pitchFamily="18" charset="0"/>
                          <a:ea typeface="Times New Roman" panose="02020603050405020304" pitchFamily="18" charset="0"/>
                        </a:rPr>
                        <a:t>tricuspid annular plane systolic excursion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31679910"/>
                  </a:ext>
                </a:extLst>
              </a:tr>
              <a:tr h="265176">
                <a:tc>
                  <a:txBody>
                    <a:bodyPr/>
                    <a:lstStyle/>
                    <a:p>
                      <a:pPr marL="228600" marR="0" indent="-228600">
                        <a:lnSpc>
                          <a:spcPct val="100000"/>
                        </a:lnSpc>
                        <a:spcAft>
                          <a:spcPts val="800"/>
                        </a:spcAft>
                        <a:buNone/>
                      </a:pPr>
                      <a:r>
                        <a:rPr lang="en-US" sz="1800">
                          <a:effectLst/>
                          <a:latin typeface="Times New Roman" panose="02020603050405020304" pitchFamily="18" charset="0"/>
                          <a:ea typeface="Times New Roman" panose="02020603050405020304" pitchFamily="18" charset="0"/>
                        </a:rPr>
                        <a:t>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nSpc>
                          <a:spcPct val="100000"/>
                        </a:lnSpc>
                        <a:spcAft>
                          <a:spcPts val="800"/>
                        </a:spcAft>
                        <a:buNone/>
                      </a:pPr>
                      <a:r>
                        <a:rPr lang="en-US" sz="1800">
                          <a:effectLst/>
                          <a:latin typeface="Times New Roman" panose="02020603050405020304" pitchFamily="18" charset="0"/>
                          <a:ea typeface="Times New Roman" panose="02020603050405020304" pitchFamily="18" charset="0"/>
                        </a:rPr>
                        <a:t>thrombolysis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67850107"/>
                  </a:ext>
                </a:extLst>
              </a:tr>
              <a:tr h="265176">
                <a:tc>
                  <a:txBody>
                    <a:bodyPr/>
                    <a:lstStyle/>
                    <a:p>
                      <a:pPr marL="228600" marR="0" indent="-228600">
                        <a:lnSpc>
                          <a:spcPct val="100000"/>
                        </a:lnSpc>
                        <a:spcAft>
                          <a:spcPts val="800"/>
                        </a:spcAft>
                        <a:buNone/>
                      </a:pPr>
                      <a:r>
                        <a:rPr lang="en-US" sz="1800">
                          <a:effectLst/>
                          <a:latin typeface="Times New Roman" panose="02020603050405020304" pitchFamily="18" charset="0"/>
                          <a:ea typeface="Times New Roman" panose="02020603050405020304" pitchFamily="18" charset="0"/>
                        </a:rPr>
                        <a:t>TTE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nSpc>
                          <a:spcPct val="100000"/>
                        </a:lnSpc>
                        <a:spcAft>
                          <a:spcPts val="800"/>
                        </a:spcAft>
                        <a:buNone/>
                      </a:pPr>
                      <a:r>
                        <a:rPr lang="en-US" sz="1800">
                          <a:effectLst/>
                          <a:latin typeface="Times New Roman" panose="02020603050405020304" pitchFamily="18" charset="0"/>
                          <a:ea typeface="Times New Roman" panose="02020603050405020304" pitchFamily="18" charset="0"/>
                        </a:rPr>
                        <a:t>transthoracic echocardiogram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76025072"/>
                  </a:ext>
                </a:extLst>
              </a:tr>
              <a:tr h="265176">
                <a:tc>
                  <a:txBody>
                    <a:bodyPr/>
                    <a:lstStyle/>
                    <a:p>
                      <a:pPr marL="228600" marR="0" indent="-228600">
                        <a:lnSpc>
                          <a:spcPct val="100000"/>
                        </a:lnSpc>
                        <a:spcAft>
                          <a:spcPts val="800"/>
                        </a:spcAft>
                        <a:buNone/>
                      </a:pPr>
                      <a:r>
                        <a:rPr lang="en-US" sz="1800">
                          <a:effectLst/>
                          <a:latin typeface="Times New Roman" panose="02020603050405020304" pitchFamily="18" charset="0"/>
                          <a:ea typeface="Times New Roman" panose="02020603050405020304" pitchFamily="18" charset="0"/>
                        </a:rPr>
                        <a:t>UFH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nSpc>
                          <a:spcPct val="100000"/>
                        </a:lnSpc>
                        <a:spcAft>
                          <a:spcPts val="800"/>
                        </a:spcAft>
                        <a:buNone/>
                      </a:pPr>
                      <a:r>
                        <a:rPr lang="en-US" sz="1800">
                          <a:effectLst/>
                          <a:latin typeface="Times New Roman" panose="02020603050405020304" pitchFamily="18" charset="0"/>
                          <a:ea typeface="Times New Roman" panose="02020603050405020304" pitchFamily="18" charset="0"/>
                        </a:rPr>
                        <a:t>unfractionated heparin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02171448"/>
                  </a:ext>
                </a:extLst>
              </a:tr>
              <a:tr h="265176">
                <a:tc>
                  <a:txBody>
                    <a:bodyPr/>
                    <a:lstStyle/>
                    <a:p>
                      <a:pPr marL="228600" marR="0" indent="-228600">
                        <a:lnSpc>
                          <a:spcPct val="100000"/>
                        </a:lnSpc>
                        <a:spcAft>
                          <a:spcPts val="800"/>
                        </a:spcAft>
                        <a:buNone/>
                      </a:pPr>
                      <a:r>
                        <a:rPr lang="en-US" sz="1800">
                          <a:effectLst/>
                          <a:latin typeface="Times New Roman" panose="02020603050405020304" pitchFamily="18" charset="0"/>
                          <a:ea typeface="Times New Roman" panose="02020603050405020304" pitchFamily="18" charset="0"/>
                        </a:rPr>
                        <a:t>VD/VT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nSpc>
                          <a:spcPct val="100000"/>
                        </a:lnSpc>
                        <a:spcAft>
                          <a:spcPts val="800"/>
                        </a:spcAft>
                        <a:buNone/>
                      </a:pPr>
                      <a:r>
                        <a:rPr lang="en-US" sz="1800">
                          <a:effectLst/>
                          <a:latin typeface="Times New Roman" panose="02020603050405020304" pitchFamily="18" charset="0"/>
                          <a:ea typeface="Times New Roman" panose="02020603050405020304" pitchFamily="18" charset="0"/>
                        </a:rPr>
                        <a:t>alveolar dead space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92961617"/>
                  </a:ext>
                </a:extLst>
              </a:tr>
              <a:tr h="265176">
                <a:tc>
                  <a:txBody>
                    <a:bodyPr/>
                    <a:lstStyle/>
                    <a:p>
                      <a:pPr marL="228600" marR="0" indent="-228600">
                        <a:lnSpc>
                          <a:spcPct val="100000"/>
                        </a:lnSpc>
                        <a:spcAft>
                          <a:spcPts val="800"/>
                        </a:spcAft>
                        <a:buNone/>
                      </a:pPr>
                      <a:r>
                        <a:rPr lang="en-US" sz="1800">
                          <a:effectLst/>
                          <a:latin typeface="Times New Roman" panose="02020603050405020304" pitchFamily="18" charset="0"/>
                          <a:ea typeface="Calibri" panose="020F0502020204030204" pitchFamily="34" charset="0"/>
                        </a:rPr>
                        <a:t>VE/VCO</a:t>
                      </a:r>
                      <a:r>
                        <a:rPr lang="en-US" sz="1800" baseline="-25000">
                          <a:effectLst/>
                          <a:latin typeface="Times New Roman" panose="02020603050405020304" pitchFamily="18" charset="0"/>
                          <a:ea typeface="Calibri" panose="020F0502020204030204" pitchFamily="34" charset="0"/>
                        </a:rPr>
                        <a:t>2</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nSpc>
                          <a:spcPct val="100000"/>
                        </a:lnSpc>
                        <a:spcAft>
                          <a:spcPts val="800"/>
                        </a:spcAft>
                        <a:buNone/>
                      </a:pPr>
                      <a:r>
                        <a:rPr lang="en-US" sz="1800">
                          <a:effectLst/>
                          <a:latin typeface="Times New Roman" panose="02020603050405020304" pitchFamily="18" charset="0"/>
                          <a:ea typeface="Times New Roman" panose="02020603050405020304" pitchFamily="18" charset="0"/>
                        </a:rPr>
                        <a:t>ventilatory efficiency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80469200"/>
                  </a:ext>
                </a:extLst>
              </a:tr>
              <a:tr h="265176">
                <a:tc>
                  <a:txBody>
                    <a:bodyPr/>
                    <a:lstStyle/>
                    <a:p>
                      <a:pPr marL="228600" marR="0" indent="-228600">
                        <a:lnSpc>
                          <a:spcPct val="100000"/>
                        </a:lnSpc>
                        <a:spcAft>
                          <a:spcPts val="800"/>
                        </a:spcAft>
                        <a:buNone/>
                      </a:pPr>
                      <a:r>
                        <a:rPr lang="en-US" sz="1800">
                          <a:effectLst/>
                          <a:latin typeface="Times New Roman" panose="02020603050405020304" pitchFamily="18" charset="0"/>
                          <a:ea typeface="Times New Roman" panose="02020603050405020304" pitchFamily="18" charset="0"/>
                        </a:rPr>
                        <a:t>VKA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nSpc>
                          <a:spcPct val="100000"/>
                        </a:lnSpc>
                        <a:spcAft>
                          <a:spcPts val="800"/>
                        </a:spcAft>
                        <a:buNone/>
                      </a:pPr>
                      <a:r>
                        <a:rPr lang="en-US" sz="1800">
                          <a:effectLst/>
                          <a:latin typeface="Times New Roman" panose="02020603050405020304" pitchFamily="18" charset="0"/>
                          <a:ea typeface="Times New Roman" panose="02020603050405020304" pitchFamily="18" charset="0"/>
                        </a:rPr>
                        <a:t>vitamin K antagonist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23481389"/>
                  </a:ext>
                </a:extLst>
              </a:tr>
              <a:tr h="265176">
                <a:tc>
                  <a:txBody>
                    <a:bodyPr/>
                    <a:lstStyle/>
                    <a:p>
                      <a:pPr marL="228600" marR="0" indent="-228600">
                        <a:lnSpc>
                          <a:spcPct val="100000"/>
                        </a:lnSpc>
                        <a:spcAft>
                          <a:spcPts val="800"/>
                        </a:spcAft>
                        <a:buNone/>
                      </a:pPr>
                      <a:r>
                        <a:rPr lang="en-US" sz="1800">
                          <a:effectLst/>
                          <a:latin typeface="Times New Roman" panose="02020603050405020304" pitchFamily="18" charset="0"/>
                          <a:ea typeface="Times New Roman" panose="02020603050405020304" pitchFamily="18" charset="0"/>
                        </a:rPr>
                        <a:t>VO2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nSpc>
                          <a:spcPct val="100000"/>
                        </a:lnSpc>
                        <a:spcAft>
                          <a:spcPts val="800"/>
                        </a:spcAft>
                        <a:buNone/>
                      </a:pPr>
                      <a:r>
                        <a:rPr lang="en-US" sz="1800">
                          <a:effectLst/>
                          <a:latin typeface="Times New Roman" panose="02020603050405020304" pitchFamily="18" charset="0"/>
                          <a:ea typeface="Calibri" panose="020F0502020204030204" pitchFamily="34" charset="0"/>
                        </a:rPr>
                        <a:t>peak oxygen consumption</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21380350"/>
                  </a:ext>
                </a:extLst>
              </a:tr>
              <a:tr h="265176">
                <a:tc>
                  <a:txBody>
                    <a:bodyPr/>
                    <a:lstStyle/>
                    <a:p>
                      <a:pPr marL="228600" marR="0" indent="-22860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V/Q</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ventilation/perfusion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24726995"/>
                  </a:ext>
                </a:extLst>
              </a:tr>
              <a:tr h="265176">
                <a:tc>
                  <a:txBody>
                    <a:bodyPr/>
                    <a:lstStyle/>
                    <a:p>
                      <a:pPr marL="228600" marR="0" indent="-228600">
                        <a:lnSpc>
                          <a:spcPct val="100000"/>
                        </a:lnSpc>
                        <a:spcAft>
                          <a:spcPts val="800"/>
                        </a:spcAft>
                        <a:buNone/>
                      </a:pPr>
                      <a:r>
                        <a:rPr lang="en-US" sz="1800">
                          <a:effectLst/>
                          <a:latin typeface="Times New Roman" panose="02020603050405020304" pitchFamily="18" charset="0"/>
                          <a:ea typeface="Times New Roman" panose="02020603050405020304" pitchFamily="18" charset="0"/>
                        </a:rPr>
                        <a:t>VTE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marR="0" indent="-228600">
                        <a:lnSpc>
                          <a:spcPct val="100000"/>
                        </a:lnSpc>
                        <a:spcAft>
                          <a:spcPts val="800"/>
                        </a:spcAft>
                        <a:buNone/>
                      </a:pPr>
                      <a:r>
                        <a:rPr lang="en-US" sz="1800" dirty="0">
                          <a:effectLst/>
                          <a:latin typeface="Times New Roman" panose="02020603050405020304" pitchFamily="18" charset="0"/>
                          <a:ea typeface="Times New Roman" panose="02020603050405020304" pitchFamily="18" charset="0"/>
                        </a:rPr>
                        <a:t>venous thromboembolism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82541157"/>
                  </a:ext>
                </a:extLst>
              </a:tr>
            </a:tbl>
          </a:graphicData>
        </a:graphic>
      </p:graphicFrame>
      <p:sp>
        <p:nvSpPr>
          <p:cNvPr id="3" name="TextBox 2">
            <a:extLst>
              <a:ext uri="{FF2B5EF4-FFF2-40B4-BE49-F238E27FC236}">
                <a16:creationId xmlns:a16="http://schemas.microsoft.com/office/drawing/2014/main" id="{81AB4DAF-5438-6227-37AD-1695F78C4149}"/>
              </a:ext>
            </a:extLst>
          </p:cNvPr>
          <p:cNvSpPr txBox="1"/>
          <p:nvPr/>
        </p:nvSpPr>
        <p:spPr>
          <a:xfrm>
            <a:off x="5362573" y="304800"/>
            <a:ext cx="3905250" cy="523220"/>
          </a:xfrm>
          <a:prstGeom prst="rect">
            <a:avLst/>
          </a:prstGeom>
          <a:noFill/>
        </p:spPr>
        <p:txBody>
          <a:bodyPr wrap="square">
            <a:spAutoFit/>
          </a:bodyPr>
          <a:lstStyle/>
          <a:p>
            <a:r>
              <a:rPr lang="en-US" sz="2800" dirty="0">
                <a:latin typeface="Lub Dub Medium" panose="020B0603030403020204" pitchFamily="34" charset="0"/>
              </a:rPr>
              <a:t>Abbreviations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spTree>
    <p:extLst>
      <p:ext uri="{BB962C8B-B14F-4D97-AF65-F5344CB8AC3E}">
        <p14:creationId xmlns:p14="http://schemas.microsoft.com/office/powerpoint/2010/main" val="1032348907"/>
      </p:ext>
    </p:extLst>
  </p:cSld>
  <p:clrMapOvr>
    <a:masterClrMapping/>
  </p:clrMapOvr>
</p:sld>
</file>

<file path=ppt/theme/theme1.xml><?xml version="1.0" encoding="utf-8"?>
<a:theme xmlns:a="http://schemas.openxmlformats.org/drawingml/2006/main" name="Title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AAD37C06-B951-4AA6-B2A6-35FCA7CE5490}"/>
    </a:ext>
  </a:extLst>
</a:theme>
</file>

<file path=ppt/theme/theme2.xml><?xml version="1.0" encoding="utf-8"?>
<a:theme xmlns:a="http://schemas.openxmlformats.org/drawingml/2006/main" name="Transition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8AC4E57E-5D56-424A-A965-CCC80D41C3A4}"/>
    </a:ext>
  </a:extLst>
</a:theme>
</file>

<file path=ppt/theme/theme3.xml><?xml version="1.0" encoding="utf-8"?>
<a:theme xmlns:a="http://schemas.openxmlformats.org/drawingml/2006/main" name="Simp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6A9E871D-EF22-4A7E-BE51-F0EA1E38BF01}"/>
    </a:ext>
  </a:extLst>
</a:theme>
</file>

<file path=ppt/theme/theme4.xml><?xml version="1.0" encoding="utf-8"?>
<a:theme xmlns:a="http://schemas.openxmlformats.org/drawingml/2006/main" name="Photo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8CA68127-167A-403A-96A9-C2FEA55F8CB2}"/>
    </a:ext>
  </a:extLst>
</a:theme>
</file>

<file path=ppt/theme/theme5.xml><?xml version="1.0" encoding="utf-8"?>
<a:theme xmlns:a="http://schemas.openxmlformats.org/drawingml/2006/main" name="Split 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DEDE8421-EB66-4E0D-8D85-03E1F08044F8}"/>
    </a:ext>
  </a:extLst>
</a:theme>
</file>

<file path=ppt/theme/theme6.xml><?xml version="1.0" encoding="utf-8"?>
<a:theme xmlns:a="http://schemas.openxmlformats.org/drawingml/2006/main" name="Image Righ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8B0FA94F-2FED-42FF-9904-BDF9DE990500}"/>
    </a:ext>
  </a:extLst>
</a:theme>
</file>

<file path=ppt/theme/theme7.xml><?xml version="1.0" encoding="utf-8"?>
<a:theme xmlns:a="http://schemas.openxmlformats.org/drawingml/2006/main" name="Closing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5816CD93-1682-4BBD-A054-039E03ABF92D}"/>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60b0d17-2e91-4fd4-b11f-56b20494001a" xsi:nil="true"/>
    <lcf76f155ced4ddcb4097134ff3c332f xmlns="38306c4c-2328-4860-97b9-6899fa44d374">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566E35B8659DD4C97CF43CCF427EBFE" ma:contentTypeVersion="17" ma:contentTypeDescription="Create a new document." ma:contentTypeScope="" ma:versionID="1556e492b3b6c7276b0c13b3cb619f62">
  <xsd:schema xmlns:xsd="http://www.w3.org/2001/XMLSchema" xmlns:xs="http://www.w3.org/2001/XMLSchema" xmlns:p="http://schemas.microsoft.com/office/2006/metadata/properties" xmlns:ns2="38306c4c-2328-4860-97b9-6899fa44d374" xmlns:ns3="f60b0d17-2e91-4fd4-b11f-56b20494001a" targetNamespace="http://schemas.microsoft.com/office/2006/metadata/properties" ma:root="true" ma:fieldsID="23f6ee8b58c1573661a5320a0273f0ca" ns2:_="" ns3:_="">
    <xsd:import namespace="38306c4c-2328-4860-97b9-6899fa44d374"/>
    <xsd:import namespace="f60b0d17-2e91-4fd4-b11f-56b20494001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306c4c-2328-4860-97b9-6899fa44d3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4f22ede-e726-4d3d-b195-8dfd25ae0d9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description="" ma:indexed="true"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60b0d17-2e91-4fd4-b11f-56b20494001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29a6b7b-171c-4f12-9d35-7ee5f2b24421}" ma:internalName="TaxCatchAll" ma:showField="CatchAllData" ma:web="f60b0d17-2e91-4fd4-b11f-56b20494001a">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1938B7-E360-4FE9-A871-88B1E9A436BD}">
  <ds:schemaRefs>
    <ds:schemaRef ds:uri="http://schemas.microsoft.com/sharepoint/v3/contenttype/forms"/>
  </ds:schemaRefs>
</ds:datastoreItem>
</file>

<file path=customXml/itemProps2.xml><?xml version="1.0" encoding="utf-8"?>
<ds:datastoreItem xmlns:ds="http://schemas.openxmlformats.org/officeDocument/2006/customXml" ds:itemID="{BE80DD31-0EB4-468C-A389-0ED885791036}">
  <ds:schemaRefs>
    <ds:schemaRef ds:uri="http://www.w3.org/XML/1998/namespace"/>
    <ds:schemaRef ds:uri="http://purl.org/dc/terms/"/>
    <ds:schemaRef ds:uri="f60b0d17-2e91-4fd4-b11f-56b20494001a"/>
    <ds:schemaRef ds:uri="http://schemas.openxmlformats.org/package/2006/metadata/core-properties"/>
    <ds:schemaRef ds:uri="http://purl.org/dc/elements/1.1/"/>
    <ds:schemaRef ds:uri="http://schemas.microsoft.com/office/infopath/2007/PartnerControls"/>
    <ds:schemaRef ds:uri="http://purl.org/dc/dcmitype/"/>
    <ds:schemaRef ds:uri="http://schemas.microsoft.com/office/2006/documentManagement/types"/>
    <ds:schemaRef ds:uri="38306c4c-2328-4860-97b9-6899fa44d374"/>
    <ds:schemaRef ds:uri="http://schemas.microsoft.com/office/2006/metadata/properties"/>
  </ds:schemaRefs>
</ds:datastoreItem>
</file>

<file path=customXml/itemProps3.xml><?xml version="1.0" encoding="utf-8"?>
<ds:datastoreItem xmlns:ds="http://schemas.openxmlformats.org/officeDocument/2006/customXml" ds:itemID="{C7F89CE3-536D-4A7A-AC00-A43FC2608B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306c4c-2328-4860-97b9-6899fa44d374"/>
    <ds:schemaRef ds:uri="f60b0d17-2e91-4fd4-b11f-56b2049400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Template - 2019-11 AHA-ACC Slide</Template>
  <TotalTime>1088</TotalTime>
  <Words>12131</Words>
  <Application>Microsoft Office PowerPoint</Application>
  <PresentationFormat>Custom</PresentationFormat>
  <Paragraphs>1362</Paragraphs>
  <Slides>98</Slides>
  <Notes>0</Notes>
  <HiddenSlides>0</HiddenSlides>
  <MMClips>0</MMClips>
  <ScaleCrop>false</ScaleCrop>
  <HeadingPairs>
    <vt:vector size="4" baseType="variant">
      <vt:variant>
        <vt:lpstr>Theme</vt:lpstr>
      </vt:variant>
      <vt:variant>
        <vt:i4>7</vt:i4>
      </vt:variant>
      <vt:variant>
        <vt:lpstr>Slide Titles</vt:lpstr>
      </vt:variant>
      <vt:variant>
        <vt:i4>98</vt:i4>
      </vt:variant>
    </vt:vector>
  </HeadingPairs>
  <TitlesOfParts>
    <vt:vector size="105" baseType="lpstr">
      <vt:lpstr>Title Slides</vt:lpstr>
      <vt:lpstr>Transition Slides</vt:lpstr>
      <vt:lpstr>Simple Slides</vt:lpstr>
      <vt:lpstr>Photo Slides</vt:lpstr>
      <vt:lpstr>Split Content</vt:lpstr>
      <vt:lpstr>Image Right</vt:lpstr>
      <vt:lpstr>Closing Slides</vt:lpstr>
      <vt:lpstr>2026 AHA/ACC/ACCP/ACEP/CHEST/SCAI/SHM/SIR/SVM/SVN Guideline for the Evaluation and Management of Acute Pulmonary Embolism in Adults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ACC/AHA Task Force on Clinical Practice Guidelines</dc:title>
  <dc:creator>Thomas Getchius</dc:creator>
  <cp:lastModifiedBy>Tanisha Gitchuway</cp:lastModifiedBy>
  <cp:revision>86</cp:revision>
  <dcterms:created xsi:type="dcterms:W3CDTF">2020-01-10T22:06:40Z</dcterms:created>
  <dcterms:modified xsi:type="dcterms:W3CDTF">2026-02-12T15:40:06Z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2019-07-31T00:00:00Z</vt:filetime>
  </property>
  <property fmtid="{D5CDD505-2E9C-101B-9397-08002B2CF9AE}" pid="3" name="Creator">
    <vt:lpwstr>Adobe InDesign 14.0 (Macintosh)</vt:lpwstr>
  </property>
  <property fmtid="{D5CDD505-2E9C-101B-9397-08002B2CF9AE}" pid="4" name="LastSaved">
    <vt:filetime>2019-07-31T00:00:00Z</vt:filetime>
  </property>
  <property fmtid="{D5CDD505-2E9C-101B-9397-08002B2CF9AE}" pid="5" name="ContentTypeId">
    <vt:lpwstr>0x0101003566E35B8659DD4C97CF43CCF427EBFE</vt:lpwstr>
  </property>
  <property fmtid="{D5CDD505-2E9C-101B-9397-08002B2CF9AE}" pid="6" name="Order">
    <vt:r8>3321300</vt:r8>
  </property>
  <property fmtid="{D5CDD505-2E9C-101B-9397-08002B2CF9AE}" pid="7" name="MediaServiceImageTags">
    <vt:lpwstr/>
  </property>
</Properties>
</file>