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47"/>
  </p:notesMasterIdLst>
  <p:sldIdLst>
    <p:sldId id="288" r:id="rId11"/>
    <p:sldId id="289" r:id="rId12"/>
    <p:sldId id="262" r:id="rId13"/>
    <p:sldId id="272" r:id="rId14"/>
    <p:sldId id="283" r:id="rId15"/>
    <p:sldId id="294" r:id="rId16"/>
    <p:sldId id="295" r:id="rId17"/>
    <p:sldId id="296" r:id="rId18"/>
    <p:sldId id="271" r:id="rId19"/>
    <p:sldId id="297" r:id="rId20"/>
    <p:sldId id="298" r:id="rId21"/>
    <p:sldId id="273" r:id="rId22"/>
    <p:sldId id="299" r:id="rId23"/>
    <p:sldId id="278" r:id="rId24"/>
    <p:sldId id="300" r:id="rId25"/>
    <p:sldId id="301" r:id="rId26"/>
    <p:sldId id="302" r:id="rId27"/>
    <p:sldId id="275" r:id="rId28"/>
    <p:sldId id="304" r:id="rId29"/>
    <p:sldId id="303" r:id="rId30"/>
    <p:sldId id="292" r:id="rId31"/>
    <p:sldId id="305" r:id="rId32"/>
    <p:sldId id="274" r:id="rId33"/>
    <p:sldId id="317" r:id="rId34"/>
    <p:sldId id="318" r:id="rId35"/>
    <p:sldId id="308" r:id="rId36"/>
    <p:sldId id="309" r:id="rId37"/>
    <p:sldId id="312" r:id="rId38"/>
    <p:sldId id="311" r:id="rId39"/>
    <p:sldId id="313" r:id="rId40"/>
    <p:sldId id="314" r:id="rId41"/>
    <p:sldId id="315" r:id="rId42"/>
    <p:sldId id="316" r:id="rId43"/>
    <p:sldId id="321" r:id="rId44"/>
    <p:sldId id="319" r:id="rId45"/>
    <p:sldId id="3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C4118-A46F-49D7-A804-DB225905F24B}" v="15" dt="2024-01-03T23:09:21.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64"/>
    <p:restoredTop sz="94704"/>
  </p:normalViewPr>
  <p:slideViewPr>
    <p:cSldViewPr snapToGrid="0" snapToObjects="1">
      <p:cViewPr varScale="1">
        <p:scale>
          <a:sx n="108" d="100"/>
          <a:sy n="108" d="100"/>
        </p:scale>
        <p:origin x="1050" y="78"/>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eonard" userId="79b9fe69-82f6-4b13-83a9-214424175e62" providerId="ADAL" clId="{DEEC4118-A46F-49D7-A804-DB225905F24B}"/>
    <pc:docChg chg="custSel modSld">
      <pc:chgData name="Anne Leonard" userId="79b9fe69-82f6-4b13-83a9-214424175e62" providerId="ADAL" clId="{DEEC4118-A46F-49D7-A804-DB225905F24B}" dt="2024-01-10T14:14:39.928" v="42" actId="14100"/>
      <pc:docMkLst>
        <pc:docMk/>
      </pc:docMkLst>
      <pc:sldChg chg="modSp mod">
        <pc:chgData name="Anne Leonard" userId="79b9fe69-82f6-4b13-83a9-214424175e62" providerId="ADAL" clId="{DEEC4118-A46F-49D7-A804-DB225905F24B}" dt="2024-01-10T14:14:39.928" v="42" actId="14100"/>
        <pc:sldMkLst>
          <pc:docMk/>
          <pc:sldMk cId="2255311755" sldId="288"/>
        </pc:sldMkLst>
        <pc:spChg chg="mod">
          <ac:chgData name="Anne Leonard" userId="79b9fe69-82f6-4b13-83a9-214424175e62" providerId="ADAL" clId="{DEEC4118-A46F-49D7-A804-DB225905F24B}" dt="2024-01-10T14:14:39.928" v="42" actId="14100"/>
          <ac:spMkLst>
            <pc:docMk/>
            <pc:sldMk cId="2255311755" sldId="288"/>
            <ac:spMk id="4" creationId="{AAD8F96D-2DCF-4EEF-A751-63D2E01CC50C}"/>
          </ac:spMkLst>
        </pc:spChg>
        <pc:spChg chg="mod">
          <ac:chgData name="Anne Leonard" userId="79b9fe69-82f6-4b13-83a9-214424175e62" providerId="ADAL" clId="{DEEC4118-A46F-49D7-A804-DB225905F24B}" dt="2024-01-10T14:14:34.701" v="41" actId="122"/>
          <ac:spMkLst>
            <pc:docMk/>
            <pc:sldMk cId="2255311755" sldId="288"/>
            <ac:spMk id="6" creationId="{30A13920-4F2C-2F49-9F06-277D29A38DE4}"/>
          </ac:spMkLst>
        </pc:spChg>
      </pc:sldChg>
      <pc:sldChg chg="modSp">
        <pc:chgData name="Anne Leonard" userId="79b9fe69-82f6-4b13-83a9-214424175e62" providerId="ADAL" clId="{DEEC4118-A46F-49D7-A804-DB225905F24B}" dt="2024-01-03T23:06:38.491" v="10" actId="27636"/>
        <pc:sldMkLst>
          <pc:docMk/>
          <pc:sldMk cId="3889077470" sldId="297"/>
        </pc:sldMkLst>
        <pc:picChg chg="mod">
          <ac:chgData name="Anne Leonard" userId="79b9fe69-82f6-4b13-83a9-214424175e62" providerId="ADAL" clId="{DEEC4118-A46F-49D7-A804-DB225905F24B}" dt="2024-01-03T23:06:38.491" v="10" actId="27636"/>
          <ac:picMkLst>
            <pc:docMk/>
            <pc:sldMk cId="3889077470" sldId="297"/>
            <ac:picMk id="2050" creationId="{ED59BBB0-37A6-4F9F-A37B-0FD05375BF41}"/>
          </ac:picMkLst>
        </pc:picChg>
      </pc:sldChg>
      <pc:sldChg chg="modSp mod">
        <pc:chgData name="Anne Leonard" userId="79b9fe69-82f6-4b13-83a9-214424175e62" providerId="ADAL" clId="{DEEC4118-A46F-49D7-A804-DB225905F24B}" dt="2024-01-03T23:08:06.433" v="17" actId="1076"/>
        <pc:sldMkLst>
          <pc:docMk/>
          <pc:sldMk cId="476440509" sldId="304"/>
        </pc:sldMkLst>
        <pc:spChg chg="mod">
          <ac:chgData name="Anne Leonard" userId="79b9fe69-82f6-4b13-83a9-214424175e62" providerId="ADAL" clId="{DEEC4118-A46F-49D7-A804-DB225905F24B}" dt="2024-01-03T23:08:02.939" v="16" actId="20577"/>
          <ac:spMkLst>
            <pc:docMk/>
            <pc:sldMk cId="476440509" sldId="304"/>
            <ac:spMk id="4" creationId="{83664C84-A882-6449-86B9-34EAB0D736CF}"/>
          </ac:spMkLst>
        </pc:spChg>
        <pc:picChg chg="mod">
          <ac:chgData name="Anne Leonard" userId="79b9fe69-82f6-4b13-83a9-214424175e62" providerId="ADAL" clId="{DEEC4118-A46F-49D7-A804-DB225905F24B}" dt="2024-01-03T23:08:06.433" v="17" actId="1076"/>
          <ac:picMkLst>
            <pc:docMk/>
            <pc:sldMk cId="476440509" sldId="304"/>
            <ac:picMk id="4098" creationId="{B0941B10-167F-428D-83CC-BB083F04559B}"/>
          </ac:picMkLst>
        </pc:picChg>
      </pc:sldChg>
      <pc:sldChg chg="modSp mod">
        <pc:chgData name="Anne Leonard" userId="79b9fe69-82f6-4b13-83a9-214424175e62" providerId="ADAL" clId="{DEEC4118-A46F-49D7-A804-DB225905F24B}" dt="2024-01-10T14:13:33.037" v="35" actId="1076"/>
        <pc:sldMkLst>
          <pc:docMk/>
          <pc:sldMk cId="3088241540" sldId="308"/>
        </pc:sldMkLst>
        <pc:spChg chg="mod">
          <ac:chgData name="Anne Leonard" userId="79b9fe69-82f6-4b13-83a9-214424175e62" providerId="ADAL" clId="{DEEC4118-A46F-49D7-A804-DB225905F24B}" dt="2024-01-10T14:13:33.037" v="35" actId="1076"/>
          <ac:spMkLst>
            <pc:docMk/>
            <pc:sldMk cId="3088241540" sldId="308"/>
            <ac:spMk id="10" creationId="{505CB998-C4C7-4731-A805-2BF19609BB37}"/>
          </ac:spMkLst>
        </pc:spChg>
      </pc:sldChg>
      <pc:sldChg chg="modSp">
        <pc:chgData name="Anne Leonard" userId="79b9fe69-82f6-4b13-83a9-214424175e62" providerId="ADAL" clId="{DEEC4118-A46F-49D7-A804-DB225905F24B}" dt="2024-01-03T23:09:21.422" v="21" actId="14100"/>
        <pc:sldMkLst>
          <pc:docMk/>
          <pc:sldMk cId="2328833240" sldId="314"/>
        </pc:sldMkLst>
        <pc:picChg chg="mod">
          <ac:chgData name="Anne Leonard" userId="79b9fe69-82f6-4b13-83a9-214424175e62" providerId="ADAL" clId="{DEEC4118-A46F-49D7-A804-DB225905F24B}" dt="2024-01-03T23:09:21.422" v="21" actId="14100"/>
          <ac:picMkLst>
            <pc:docMk/>
            <pc:sldMk cId="2328833240" sldId="314"/>
            <ac:picMk id="7170" creationId="{C3A74F6F-BAAE-40F7-89BA-94F68459B57E}"/>
          </ac:picMkLst>
        </pc:picChg>
      </pc:sldChg>
      <pc:sldChg chg="modSp mod">
        <pc:chgData name="Anne Leonard" userId="79b9fe69-82f6-4b13-83a9-214424175e62" providerId="ADAL" clId="{DEEC4118-A46F-49D7-A804-DB225905F24B}" dt="2024-01-10T14:13:15.582" v="33" actId="20577"/>
        <pc:sldMkLst>
          <pc:docMk/>
          <pc:sldMk cId="813461280" sldId="315"/>
        </pc:sldMkLst>
        <pc:spChg chg="mod">
          <ac:chgData name="Anne Leonard" userId="79b9fe69-82f6-4b13-83a9-214424175e62" providerId="ADAL" clId="{DEEC4118-A46F-49D7-A804-DB225905F24B}" dt="2024-01-10T14:13:15.582" v="33" actId="20577"/>
          <ac:spMkLst>
            <pc:docMk/>
            <pc:sldMk cId="813461280" sldId="315"/>
            <ac:spMk id="10" creationId="{505CB998-C4C7-4731-A805-2BF19609BB37}"/>
          </ac:spMkLst>
        </pc:spChg>
      </pc:sldChg>
      <pc:sldChg chg="modSp mod">
        <pc:chgData name="Anne Leonard" userId="79b9fe69-82f6-4b13-83a9-214424175e62" providerId="ADAL" clId="{DEEC4118-A46F-49D7-A804-DB225905F24B}" dt="2024-01-03T23:09:40.334" v="23" actId="14100"/>
        <pc:sldMkLst>
          <pc:docMk/>
          <pc:sldMk cId="535071230" sldId="316"/>
        </pc:sldMkLst>
        <pc:spChg chg="mod">
          <ac:chgData name="Anne Leonard" userId="79b9fe69-82f6-4b13-83a9-214424175e62" providerId="ADAL" clId="{DEEC4118-A46F-49D7-A804-DB225905F24B}" dt="2024-01-03T23:09:40.334" v="23" actId="14100"/>
          <ac:spMkLst>
            <pc:docMk/>
            <pc:sldMk cId="535071230" sldId="316"/>
            <ac:spMk id="10" creationId="{505CB998-C4C7-4731-A805-2BF19609BB37}"/>
          </ac:spMkLst>
        </pc:spChg>
      </pc:sldChg>
      <pc:sldChg chg="modSp mod">
        <pc:chgData name="Anne Leonard" userId="79b9fe69-82f6-4b13-83a9-214424175e62" providerId="ADAL" clId="{DEEC4118-A46F-49D7-A804-DB225905F24B}" dt="2024-01-10T14:12:32.184" v="32" actId="2711"/>
        <pc:sldMkLst>
          <pc:docMk/>
          <pc:sldMk cId="657716608" sldId="320"/>
        </pc:sldMkLst>
        <pc:graphicFrameChg chg="mod modGraphic">
          <ac:chgData name="Anne Leonard" userId="79b9fe69-82f6-4b13-83a9-214424175e62" providerId="ADAL" clId="{DEEC4118-A46F-49D7-A804-DB225905F24B}" dt="2024-01-10T14:12:32.184" v="32" actId="2711"/>
          <ac:graphicFrameMkLst>
            <pc:docMk/>
            <pc:sldMk cId="657716608" sldId="320"/>
            <ac:graphicFrameMk id="2" creationId="{D064B561-8681-4147-822D-A1E85C9EC01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1/10/2024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dirty="0"/>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dirty="0"/>
          </a:p>
        </p:txBody>
      </p:sp>
    </p:spTree>
    <p:extLst>
      <p:ext uri="{BB962C8B-B14F-4D97-AF65-F5344CB8AC3E}">
        <p14:creationId xmlns:p14="http://schemas.microsoft.com/office/powerpoint/2010/main" val="56967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https://www.ahajournals.org/doi/10.1161/CIRCIMAGING.120.010460</a:t>
            </a:r>
          </a:p>
        </p:txBody>
      </p:sp>
      <p:sp>
        <p:nvSpPr>
          <p:cNvPr id="4" name="Slide Number Placeholder 3"/>
          <p:cNvSpPr>
            <a:spLocks noGrp="1"/>
          </p:cNvSpPr>
          <p:nvPr>
            <p:ph type="sldNum" sz="quarter" idx="5"/>
          </p:nvPr>
        </p:nvSpPr>
        <p:spPr/>
        <p:txBody>
          <a:bodyPr/>
          <a:lstStyle/>
          <a:p>
            <a:fld id="{637E5D83-AD5B-4D48-B55A-D6E9EDB1B56F}" type="slidenum">
              <a:rPr lang="en-US" smtClean="0"/>
              <a:t>19</a:t>
            </a:fld>
            <a:endParaRPr lang="en-US" dirty="0"/>
          </a:p>
        </p:txBody>
      </p:sp>
    </p:spTree>
    <p:extLst>
      <p:ext uri="{BB962C8B-B14F-4D97-AF65-F5344CB8AC3E}">
        <p14:creationId xmlns:p14="http://schemas.microsoft.com/office/powerpoint/2010/main" val="34320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https://www.heart.org/en/news/2018/07/12/cpap-machines-for-sleep-apnea-could-decrease-heart-failure-risk</a:t>
            </a:r>
          </a:p>
        </p:txBody>
      </p:sp>
      <p:sp>
        <p:nvSpPr>
          <p:cNvPr id="4" name="Slide Number Placeholder 3"/>
          <p:cNvSpPr>
            <a:spLocks noGrp="1"/>
          </p:cNvSpPr>
          <p:nvPr>
            <p:ph type="sldNum" sz="quarter" idx="5"/>
          </p:nvPr>
        </p:nvSpPr>
        <p:spPr/>
        <p:txBody>
          <a:bodyPr/>
          <a:lstStyle/>
          <a:p>
            <a:fld id="{637E5D83-AD5B-4D48-B55A-D6E9EDB1B56F}" type="slidenum">
              <a:rPr lang="en-US" smtClean="0"/>
              <a:t>28</a:t>
            </a:fld>
            <a:endParaRPr lang="en-US" dirty="0"/>
          </a:p>
        </p:txBody>
      </p:sp>
    </p:spTree>
    <p:extLst>
      <p:ext uri="{BB962C8B-B14F-4D97-AF65-F5344CB8AC3E}">
        <p14:creationId xmlns:p14="http://schemas.microsoft.com/office/powerpoint/2010/main" val="382222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https://www.stroke.org/en/about-stroke/types-of-stroke/ischemic-stroke-clots</a:t>
            </a:r>
          </a:p>
        </p:txBody>
      </p:sp>
      <p:sp>
        <p:nvSpPr>
          <p:cNvPr id="4" name="Slide Number Placeholder 3"/>
          <p:cNvSpPr>
            <a:spLocks noGrp="1"/>
          </p:cNvSpPr>
          <p:nvPr>
            <p:ph type="sldNum" sz="quarter" idx="5"/>
          </p:nvPr>
        </p:nvSpPr>
        <p:spPr/>
        <p:txBody>
          <a:bodyPr/>
          <a:lstStyle/>
          <a:p>
            <a:fld id="{637E5D83-AD5B-4D48-B55A-D6E9EDB1B56F}" type="slidenum">
              <a:rPr lang="en-US" smtClean="0"/>
              <a:t>29</a:t>
            </a:fld>
            <a:endParaRPr lang="en-US" dirty="0"/>
          </a:p>
        </p:txBody>
      </p:sp>
    </p:spTree>
    <p:extLst>
      <p:ext uri="{BB962C8B-B14F-4D97-AF65-F5344CB8AC3E}">
        <p14:creationId xmlns:p14="http://schemas.microsoft.com/office/powerpoint/2010/main" val="329511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https://www.heart.org/en/healthy-living/healthy-lifestyle/lifes-essential-8#.WxloOu4vyUl</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31</a:t>
            </a:fld>
            <a:endParaRPr lang="en-US" dirty="0"/>
          </a:p>
        </p:txBody>
      </p:sp>
    </p:spTree>
    <p:extLst>
      <p:ext uri="{BB962C8B-B14F-4D97-AF65-F5344CB8AC3E}">
        <p14:creationId xmlns:p14="http://schemas.microsoft.com/office/powerpoint/2010/main" val="369588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36</a:t>
            </a:fld>
            <a:endParaRPr lang="en-US" dirty="0"/>
          </a:p>
        </p:txBody>
      </p:sp>
    </p:spTree>
    <p:extLst>
      <p:ext uri="{BB962C8B-B14F-4D97-AF65-F5344CB8AC3E}">
        <p14:creationId xmlns:p14="http://schemas.microsoft.com/office/powerpoint/2010/main" val="282517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2</a:t>
            </a:fld>
            <a:endParaRPr lang="en-US" dirty="0"/>
          </a:p>
        </p:txBody>
      </p:sp>
    </p:spTree>
    <p:extLst>
      <p:ext uri="{BB962C8B-B14F-4D97-AF65-F5344CB8AC3E}">
        <p14:creationId xmlns:p14="http://schemas.microsoft.com/office/powerpoint/2010/main" val="125880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https://www.heart.org/en/healthy-living/go-red-get-fit/sleep-women-and-heart-disease</a:t>
            </a:r>
          </a:p>
        </p:txBody>
      </p:sp>
      <p:sp>
        <p:nvSpPr>
          <p:cNvPr id="4" name="Slide Number Placeholder 3"/>
          <p:cNvSpPr>
            <a:spLocks noGrp="1"/>
          </p:cNvSpPr>
          <p:nvPr>
            <p:ph type="sldNum" sz="quarter" idx="5"/>
          </p:nvPr>
        </p:nvSpPr>
        <p:spPr/>
        <p:txBody>
          <a:bodyPr/>
          <a:lstStyle/>
          <a:p>
            <a:fld id="{637E5D83-AD5B-4D48-B55A-D6E9EDB1B56F}" type="slidenum">
              <a:rPr lang="en-US" smtClean="0"/>
              <a:t>4</a:t>
            </a:fld>
            <a:endParaRPr lang="en-US" dirty="0"/>
          </a:p>
        </p:txBody>
      </p:sp>
    </p:spTree>
    <p:extLst>
      <p:ext uri="{BB962C8B-B14F-4D97-AF65-F5344CB8AC3E}">
        <p14:creationId xmlns:p14="http://schemas.microsoft.com/office/powerpoint/2010/main" val="162070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5</a:t>
            </a:fld>
            <a:endParaRPr lang="en-US" dirty="0"/>
          </a:p>
        </p:txBody>
      </p:sp>
    </p:spTree>
    <p:extLst>
      <p:ext uri="{BB962C8B-B14F-4D97-AF65-F5344CB8AC3E}">
        <p14:creationId xmlns:p14="http://schemas.microsoft.com/office/powerpoint/2010/main" val="344920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6</a:t>
            </a:fld>
            <a:endParaRPr lang="en-US" dirty="0"/>
          </a:p>
        </p:txBody>
      </p:sp>
    </p:spTree>
    <p:extLst>
      <p:ext uri="{BB962C8B-B14F-4D97-AF65-F5344CB8AC3E}">
        <p14:creationId xmlns:p14="http://schemas.microsoft.com/office/powerpoint/2010/main" val="160424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7</a:t>
            </a:fld>
            <a:endParaRPr lang="en-US" dirty="0"/>
          </a:p>
        </p:txBody>
      </p:sp>
    </p:spTree>
    <p:extLst>
      <p:ext uri="{BB962C8B-B14F-4D97-AF65-F5344CB8AC3E}">
        <p14:creationId xmlns:p14="http://schemas.microsoft.com/office/powerpoint/2010/main" val="193181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5D83-AD5B-4D48-B55A-D6E9EDB1B56F}" type="slidenum">
              <a:rPr lang="en-US" smtClean="0"/>
              <a:t>8</a:t>
            </a:fld>
            <a:endParaRPr lang="en-US" dirty="0"/>
          </a:p>
        </p:txBody>
      </p:sp>
    </p:spTree>
    <p:extLst>
      <p:ext uri="{BB962C8B-B14F-4D97-AF65-F5344CB8AC3E}">
        <p14:creationId xmlns:p14="http://schemas.microsoft.com/office/powerpoint/2010/main" val="128001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https://www.heart.org/en/health-topics/sleep-disorders/sleep-apnea-and-heart-disease-stroke</a:t>
            </a:r>
          </a:p>
          <a:p>
            <a:endParaRPr lang="en-US" dirty="0"/>
          </a:p>
        </p:txBody>
      </p:sp>
      <p:sp>
        <p:nvSpPr>
          <p:cNvPr id="4" name="Slide Number Placeholder 3"/>
          <p:cNvSpPr>
            <a:spLocks noGrp="1"/>
          </p:cNvSpPr>
          <p:nvPr>
            <p:ph type="sldNum" sz="quarter" idx="5"/>
          </p:nvPr>
        </p:nvSpPr>
        <p:spPr/>
        <p:txBody>
          <a:bodyPr/>
          <a:lstStyle/>
          <a:p>
            <a:fld id="{637E5D83-AD5B-4D48-B55A-D6E9EDB1B56F}" type="slidenum">
              <a:rPr lang="en-US" smtClean="0"/>
              <a:t>10</a:t>
            </a:fld>
            <a:endParaRPr lang="en-US" dirty="0"/>
          </a:p>
        </p:txBody>
      </p:sp>
    </p:spTree>
    <p:extLst>
      <p:ext uri="{BB962C8B-B14F-4D97-AF65-F5344CB8AC3E}">
        <p14:creationId xmlns:p14="http://schemas.microsoft.com/office/powerpoint/2010/main" val="185497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https://www.stroke.org/en/about-stroke/types-of-stroke/ischemic-stroke-clots</a:t>
            </a:r>
          </a:p>
        </p:txBody>
      </p:sp>
      <p:sp>
        <p:nvSpPr>
          <p:cNvPr id="4" name="Slide Number Placeholder 3"/>
          <p:cNvSpPr>
            <a:spLocks noGrp="1"/>
          </p:cNvSpPr>
          <p:nvPr>
            <p:ph type="sldNum" sz="quarter" idx="5"/>
          </p:nvPr>
        </p:nvSpPr>
        <p:spPr/>
        <p:txBody>
          <a:bodyPr/>
          <a:lstStyle/>
          <a:p>
            <a:fld id="{637E5D83-AD5B-4D48-B55A-D6E9EDB1B56F}" type="slidenum">
              <a:rPr lang="en-US" smtClean="0"/>
              <a:t>18</a:t>
            </a:fld>
            <a:endParaRPr lang="en-US" dirty="0"/>
          </a:p>
        </p:txBody>
      </p:sp>
    </p:spTree>
    <p:extLst>
      <p:ext uri="{BB962C8B-B14F-4D97-AF65-F5344CB8AC3E}">
        <p14:creationId xmlns:p14="http://schemas.microsoft.com/office/powerpoint/2010/main" val="1850323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5056484" y="1808163"/>
            <a:ext cx="6116562" cy="2387600"/>
          </a:xfrm>
        </p:spPr>
        <p:txBody>
          <a:bodyPr>
            <a:normAutofit fontScale="90000"/>
          </a:bodyPr>
          <a:lstStyle/>
          <a:p>
            <a:r>
              <a:rPr lang="en-US" dirty="0"/>
              <a:t>Impact of sleep disorders and disturbed sleep on brain health</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5154647" y="4261486"/>
            <a:ext cx="7037353" cy="970598"/>
          </a:xfrm>
        </p:spPr>
        <p:txBody>
          <a:bodyPr>
            <a:normAutofit/>
          </a:bodyPr>
          <a:lstStyle/>
          <a:p>
            <a:pPr algn="ctr"/>
            <a:r>
              <a:rPr lang="en-US" sz="1600" dirty="0"/>
              <a:t>A Scientific Statement from The American Heart Association</a:t>
            </a:r>
          </a:p>
        </p:txBody>
      </p:sp>
      <p:sp>
        <p:nvSpPr>
          <p:cNvPr id="4" name="Subtitle 5">
            <a:extLst>
              <a:ext uri="{FF2B5EF4-FFF2-40B4-BE49-F238E27FC236}">
                <a16:creationId xmlns:a16="http://schemas.microsoft.com/office/drawing/2014/main" id="{AAD8F96D-2DCF-4EEF-A751-63D2E01CC50C}"/>
              </a:ext>
            </a:extLst>
          </p:cNvPr>
          <p:cNvSpPr txBox="1">
            <a:spLocks/>
          </p:cNvSpPr>
          <p:nvPr/>
        </p:nvSpPr>
        <p:spPr>
          <a:xfrm>
            <a:off x="6096001" y="4598633"/>
            <a:ext cx="5906610" cy="253575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cap="none" baseline="0">
                <a:solidFill>
                  <a:schemeClr val="bg2"/>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Lub Dub Medium" panose="020B06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Lub Dub Medium" panose="020B06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Lub Dub Medium" panose="020B06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tx2"/>
                </a:solidFill>
                <a:latin typeface="Lub Dub Medium" panose="020B06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600" dirty="0">
                <a:latin typeface="Lub Dub Medium" panose="020B0603030403020204"/>
                <a:ea typeface="Times New Roman" panose="02020603050405020304" pitchFamily="18" charset="0"/>
              </a:rPr>
              <a:t>Rebecca F. Gottesman (Chair); Pamela L. Lutsey (Vice-chair); Helene Benveniste; Devin L. Brown; Kelsie M. Full; Jin-Moo Lee; Ricardo S. Osorio; Matthew P. Pase; Nancy S. Redeker; Susan Redline; Adam P. Spira; on behalf of the American Heart Association Stroke Council, Council on Cardiovascular and Stroke Nursing, and Council on Hypertension</a:t>
            </a:r>
            <a:endParaRPr lang="en-US" sz="1600" dirty="0"/>
          </a:p>
        </p:txBody>
      </p:sp>
    </p:spTree>
    <p:extLst>
      <p:ext uri="{BB962C8B-B14F-4D97-AF65-F5344CB8AC3E}">
        <p14:creationId xmlns:p14="http://schemas.microsoft.com/office/powerpoint/2010/main" val="225531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595604" y="643243"/>
            <a:ext cx="10515600" cy="559408"/>
          </a:xfrm>
        </p:spPr>
        <p:txBody>
          <a:bodyPr>
            <a:noAutofit/>
          </a:bodyPr>
          <a:lstStyle/>
          <a:p>
            <a:r>
              <a:rPr lang="en-US" sz="5400" dirty="0"/>
              <a:t>What is brain health? </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838200" y="1281869"/>
            <a:ext cx="10515600" cy="4486542"/>
          </a:xfrm>
        </p:spPr>
        <p:txBody>
          <a:bodyPr>
            <a:normAutofit/>
          </a:bodyPr>
          <a:lstStyle/>
          <a:p>
            <a:r>
              <a:rPr lang="en-US" sz="2800" b="1" i="1" dirty="0"/>
              <a:t>Alterations in </a:t>
            </a:r>
            <a:r>
              <a:rPr lang="en-US" sz="3600" b="1" i="1" dirty="0"/>
              <a:t>“Brain health”</a:t>
            </a:r>
            <a:r>
              <a:rPr lang="en-US" sz="2800" b="1" dirty="0"/>
              <a:t> encompass the spectrum of subclinical to clinical disease.</a:t>
            </a:r>
          </a:p>
          <a:p>
            <a:r>
              <a:rPr lang="en-US" sz="2800" b="1" dirty="0"/>
              <a:t>These can include:</a:t>
            </a:r>
          </a:p>
          <a:p>
            <a:pPr marL="457200" indent="-457200">
              <a:buFont typeface="Arial" panose="020B0604020202020204" pitchFamily="34" charset="0"/>
              <a:buChar char="•"/>
            </a:pPr>
            <a:r>
              <a:rPr lang="en-US" sz="2800" b="1" dirty="0"/>
              <a:t>Cerebrovascular imaging changes</a:t>
            </a:r>
          </a:p>
          <a:p>
            <a:pPr marL="457200" indent="-457200">
              <a:buFont typeface="Arial" panose="020B0604020202020204" pitchFamily="34" charset="0"/>
              <a:buChar char="•"/>
            </a:pPr>
            <a:r>
              <a:rPr lang="en-US" sz="2800" b="1" dirty="0"/>
              <a:t>Clinically apparent stroke</a:t>
            </a:r>
          </a:p>
          <a:p>
            <a:pPr marL="457200" indent="-457200">
              <a:buFont typeface="Arial" panose="020B0604020202020204" pitchFamily="34" charset="0"/>
              <a:buChar char="•"/>
            </a:pPr>
            <a:r>
              <a:rPr lang="en-US" sz="2800" b="1" dirty="0"/>
              <a:t>Cognitive decline</a:t>
            </a:r>
          </a:p>
          <a:p>
            <a:pPr marL="457200" indent="-457200">
              <a:buFont typeface="Arial" panose="020B0604020202020204" pitchFamily="34" charset="0"/>
              <a:buChar char="•"/>
            </a:pPr>
            <a:r>
              <a:rPr lang="en-US" sz="2800" b="1" dirty="0"/>
              <a:t>dementia</a:t>
            </a:r>
          </a:p>
        </p:txBody>
      </p:sp>
      <p:pic>
        <p:nvPicPr>
          <p:cNvPr id="2050" name="Picture 2" descr="woman covering ears due to husband snoring">
            <a:extLst>
              <a:ext uri="{FF2B5EF4-FFF2-40B4-BE49-F238E27FC236}">
                <a16:creationId xmlns:a16="http://schemas.microsoft.com/office/drawing/2014/main" id="{ED59BBB0-37A6-4F9F-A37B-0FD05375B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142" y="3621107"/>
            <a:ext cx="3219062" cy="214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7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175726" y="799031"/>
            <a:ext cx="11347580" cy="4426721"/>
          </a:xfrm>
        </p:spPr>
        <p:txBody>
          <a:bodyPr>
            <a:normAutofit fontScale="92500"/>
          </a:bodyPr>
          <a:lstStyle/>
          <a:p>
            <a:r>
              <a:rPr lang="en-US" sz="3200" b="1" dirty="0"/>
              <a:t>Longstanding vascular disease can adversely impact brain health in many ways</a:t>
            </a:r>
          </a:p>
          <a:p>
            <a:pPr lvl="1"/>
            <a:r>
              <a:rPr lang="en-US" sz="2800" b="1" dirty="0"/>
              <a:t>Clinically apparent ischemic stroke and intracerebral hemorrhage</a:t>
            </a:r>
          </a:p>
          <a:p>
            <a:pPr lvl="1"/>
            <a:r>
              <a:rPr lang="en-US" sz="2800" b="1" dirty="0"/>
              <a:t>“Subclinical” silent infarcts, white matter hyperintensities (leukoaraiosis), cerebral microbleeds, enlarged perivascular spaces, cerebral atrophy</a:t>
            </a:r>
          </a:p>
          <a:p>
            <a:pPr lvl="2"/>
            <a:r>
              <a:rPr lang="en-US" sz="2000" b="1" dirty="0"/>
              <a:t>These are associated with long-term sequelae including cognitive decline and dementia, impaired gait, and increased stroke risk</a:t>
            </a:r>
          </a:p>
          <a:p>
            <a:pPr lvl="1"/>
            <a:r>
              <a:rPr lang="en-US" sz="2800" b="1" dirty="0"/>
              <a:t>Comorbid Alzheimer’s Disease (AD) and AD-related dementias: AD and the vascular contributions to cognitive impairment and dementia are common dementia subtypes</a:t>
            </a:r>
          </a:p>
        </p:txBody>
      </p:sp>
    </p:spTree>
    <p:extLst>
      <p:ext uri="{BB962C8B-B14F-4D97-AF65-F5344CB8AC3E}">
        <p14:creationId xmlns:p14="http://schemas.microsoft.com/office/powerpoint/2010/main" val="278504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664C84-A882-6449-86B9-34EAB0D736CF}"/>
              </a:ext>
            </a:extLst>
          </p:cNvPr>
          <p:cNvSpPr>
            <a:spLocks noGrp="1"/>
          </p:cNvSpPr>
          <p:nvPr>
            <p:ph sz="half" idx="1"/>
          </p:nvPr>
        </p:nvSpPr>
        <p:spPr>
          <a:xfrm>
            <a:off x="1049120" y="1358869"/>
            <a:ext cx="5119688" cy="4520725"/>
          </a:xfrm>
        </p:spPr>
        <p:txBody>
          <a:bodyPr>
            <a:normAutofit lnSpcReduction="10000"/>
          </a:bodyPr>
          <a:lstStyle/>
          <a:p>
            <a:r>
              <a:rPr lang="en-US" sz="2800" b="1" dirty="0"/>
              <a:t>Clinical assessments</a:t>
            </a:r>
          </a:p>
          <a:p>
            <a:pPr lvl="1"/>
            <a:r>
              <a:rPr lang="en-US" sz="2400" b="1" dirty="0"/>
              <a:t>Clinical signs for stroke</a:t>
            </a:r>
          </a:p>
          <a:p>
            <a:pPr lvl="1"/>
            <a:r>
              <a:rPr lang="en-US" sz="2400" b="1" dirty="0"/>
              <a:t>Cognitive measures</a:t>
            </a:r>
          </a:p>
          <a:p>
            <a:pPr lvl="1"/>
            <a:r>
              <a:rPr lang="en-US" sz="2400" b="1" dirty="0"/>
              <a:t>Psychiatric evaluation</a:t>
            </a:r>
          </a:p>
        </p:txBody>
      </p:sp>
      <p:sp>
        <p:nvSpPr>
          <p:cNvPr id="2" name="Content Placeholder 1">
            <a:extLst>
              <a:ext uri="{FF2B5EF4-FFF2-40B4-BE49-F238E27FC236}">
                <a16:creationId xmlns:a16="http://schemas.microsoft.com/office/drawing/2014/main" id="{8627686E-D372-2A4B-B5E3-B159EB9D32A0}"/>
              </a:ext>
            </a:extLst>
          </p:cNvPr>
          <p:cNvSpPr>
            <a:spLocks noGrp="1"/>
          </p:cNvSpPr>
          <p:nvPr>
            <p:ph sz="half" idx="2"/>
          </p:nvPr>
        </p:nvSpPr>
        <p:spPr>
          <a:xfrm>
            <a:off x="6023193" y="1358868"/>
            <a:ext cx="5119687" cy="4520725"/>
          </a:xfrm>
        </p:spPr>
        <p:txBody>
          <a:bodyPr>
            <a:normAutofit lnSpcReduction="10000"/>
          </a:bodyPr>
          <a:lstStyle/>
          <a:p>
            <a:r>
              <a:rPr lang="en-US" sz="2800" b="1" dirty="0"/>
              <a:t>Additional testing</a:t>
            </a:r>
          </a:p>
          <a:p>
            <a:pPr lvl="1"/>
            <a:r>
              <a:rPr lang="en-US" sz="2400" b="1" dirty="0"/>
              <a:t>Neuroimaging</a:t>
            </a:r>
          </a:p>
          <a:p>
            <a:pPr lvl="1"/>
            <a:r>
              <a:rPr lang="en-US" sz="2400" b="1" dirty="0"/>
              <a:t>Blood testing, including neurofilament light chain, a marker of axonal injury</a:t>
            </a:r>
          </a:p>
          <a:p>
            <a:pPr lvl="1"/>
            <a:r>
              <a:rPr lang="en-US" sz="2400" b="1" dirty="0"/>
              <a:t>Cerebrospinal fluid biomarkers</a:t>
            </a:r>
          </a:p>
          <a:p>
            <a:pPr lvl="1"/>
            <a:r>
              <a:rPr lang="en-US" sz="2400" b="1" dirty="0"/>
              <a:t>Indictors for underlying Alzheimer’s Disease pathology, specifically:</a:t>
            </a:r>
          </a:p>
          <a:p>
            <a:pPr lvl="2"/>
            <a:r>
              <a:rPr lang="en-US" sz="1800" b="1" i="0" u="none" strike="noStrike" baseline="0" dirty="0">
                <a:latin typeface="Lub Dub Medium" panose="020B0603030403020204"/>
              </a:rPr>
              <a:t>Amyloid-</a:t>
            </a:r>
            <a:r>
              <a:rPr lang="el-GR" sz="1800" b="1" i="0" u="none" strike="noStrike" baseline="0" dirty="0">
                <a:latin typeface="TimesNewRomanPSMT"/>
              </a:rPr>
              <a:t>β (</a:t>
            </a:r>
            <a:r>
              <a:rPr lang="en-US" sz="1800" b="1" i="0" u="none" strike="noStrike" baseline="0" dirty="0">
                <a:latin typeface="Lub Dub Medium" panose="020B0603030403020204"/>
              </a:rPr>
              <a:t>A</a:t>
            </a:r>
            <a:r>
              <a:rPr lang="el-GR" sz="1800" b="1" i="0" u="none" strike="noStrike" baseline="0" dirty="0">
                <a:latin typeface="TimesNewRomanPSMT"/>
              </a:rPr>
              <a:t>β)</a:t>
            </a:r>
            <a:r>
              <a:rPr lang="en-US" sz="1800" b="1" i="0" u="none" strike="noStrike" baseline="0" dirty="0">
                <a:latin typeface="Lub Dub Medium" panose="020B0603030403020204"/>
              </a:rPr>
              <a:t> or tau positron emission tomography</a:t>
            </a:r>
          </a:p>
          <a:p>
            <a:pPr lvl="2"/>
            <a:r>
              <a:rPr lang="en-US" sz="1800" b="1" dirty="0">
                <a:latin typeface="Lub Dub Medium" panose="020B0603030403020204"/>
              </a:rPr>
              <a:t>Blood or cerebrospinal fluid phosphorylated tau or </a:t>
            </a:r>
            <a:r>
              <a:rPr lang="en-US" sz="1800" b="1" i="0" u="none" strike="noStrike" baseline="0" dirty="0">
                <a:latin typeface="Lub Dub Medium" panose="020B0603030403020204"/>
              </a:rPr>
              <a:t>A</a:t>
            </a:r>
            <a:r>
              <a:rPr lang="el-GR" sz="1800" b="1" i="0" u="none" strike="noStrike" baseline="0" dirty="0">
                <a:latin typeface="TimesNewRomanPSMT"/>
              </a:rPr>
              <a:t>β</a:t>
            </a:r>
            <a:r>
              <a:rPr lang="en-US" sz="1800" b="1" i="0" u="none" strike="noStrike" baseline="0" dirty="0">
                <a:latin typeface="Lub Dub Medium" panose="020B0603030403020204"/>
              </a:rPr>
              <a:t> levels</a:t>
            </a:r>
            <a:endParaRPr lang="en-US" sz="1800" b="1" dirty="0">
              <a:latin typeface="Lub Dub Medium" panose="020B0603030403020204"/>
            </a:endParaRPr>
          </a:p>
        </p:txBody>
      </p:sp>
      <p:sp>
        <p:nvSpPr>
          <p:cNvPr id="7" name="Title 2">
            <a:extLst>
              <a:ext uri="{FF2B5EF4-FFF2-40B4-BE49-F238E27FC236}">
                <a16:creationId xmlns:a16="http://schemas.microsoft.com/office/drawing/2014/main" id="{BD67F707-3D73-42AB-8511-584E626279AF}"/>
              </a:ext>
            </a:extLst>
          </p:cNvPr>
          <p:cNvSpPr>
            <a:spLocks noGrp="1"/>
          </p:cNvSpPr>
          <p:nvPr>
            <p:ph type="title"/>
          </p:nvPr>
        </p:nvSpPr>
        <p:spPr>
          <a:xfrm>
            <a:off x="287693" y="484836"/>
            <a:ext cx="10515600" cy="516679"/>
          </a:xfrm>
        </p:spPr>
        <p:txBody>
          <a:bodyPr>
            <a:noAutofit/>
          </a:bodyPr>
          <a:lstStyle/>
          <a:p>
            <a:r>
              <a:rPr lang="en-US" sz="5400" dirty="0"/>
              <a:t>Assessing BrAIN health</a:t>
            </a:r>
          </a:p>
        </p:txBody>
      </p:sp>
    </p:spTree>
    <p:extLst>
      <p:ext uri="{BB962C8B-B14F-4D97-AF65-F5344CB8AC3E}">
        <p14:creationId xmlns:p14="http://schemas.microsoft.com/office/powerpoint/2010/main" val="370264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174103" y="2235200"/>
            <a:ext cx="10505682" cy="2387600"/>
          </a:xfrm>
        </p:spPr>
        <p:txBody>
          <a:bodyPr/>
          <a:lstStyle/>
          <a:p>
            <a:r>
              <a:rPr lang="en-US" dirty="0"/>
              <a:t>Normal physiology of sleep and brain health</a:t>
            </a:r>
          </a:p>
        </p:txBody>
      </p:sp>
    </p:spTree>
    <p:extLst>
      <p:ext uri="{BB962C8B-B14F-4D97-AF65-F5344CB8AC3E}">
        <p14:creationId xmlns:p14="http://schemas.microsoft.com/office/powerpoint/2010/main" val="303668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38200" y="609058"/>
            <a:ext cx="10515600" cy="491041"/>
          </a:xfrm>
        </p:spPr>
        <p:txBody>
          <a:bodyPr>
            <a:noAutofit/>
          </a:bodyPr>
          <a:lstStyle/>
          <a:p>
            <a:r>
              <a:rPr lang="en-US" sz="4800" dirty="0"/>
              <a:t>Sleep and memory consolidation</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838200" y="1256232"/>
            <a:ext cx="11353800" cy="4546363"/>
          </a:xfrm>
        </p:spPr>
        <p:txBody>
          <a:bodyPr>
            <a:normAutofit/>
          </a:bodyPr>
          <a:lstStyle/>
          <a:p>
            <a:r>
              <a:rPr lang="en-US" sz="2400" b="1" dirty="0"/>
              <a:t>sleep plays a central role in optimization of cognitive performance</a:t>
            </a:r>
          </a:p>
          <a:p>
            <a:pPr lvl="1"/>
            <a:r>
              <a:rPr lang="en-US" sz="2000" b="1" dirty="0"/>
              <a:t>Important for attention, executive function, and short-term memory (particularly cognitive processes that rely heavily on the prefrontal cortex)</a:t>
            </a:r>
          </a:p>
          <a:p>
            <a:pPr lvl="1"/>
            <a:r>
              <a:rPr lang="en-US" sz="2000" b="1" dirty="0"/>
              <a:t>Strengthening and promoting preserved recent learning, including episodic and procedural memory</a:t>
            </a:r>
          </a:p>
          <a:p>
            <a:pPr lvl="1"/>
            <a:r>
              <a:rPr lang="en-US" sz="2000" b="1" dirty="0"/>
              <a:t>Integrating REM (rapid eye movement) and NREM (non-REM) for memory consolidation – relocating new, unstable memories from the hippocampus to the neocortex where they are more durable</a:t>
            </a:r>
          </a:p>
          <a:p>
            <a:pPr lvl="1"/>
            <a:endParaRPr lang="en-US" sz="2000" b="1" dirty="0"/>
          </a:p>
          <a:p>
            <a:pPr lvl="1"/>
            <a:r>
              <a:rPr lang="en-US" sz="2000" b="1" dirty="0"/>
              <a:t>Older adults may experience deficits in the consolidation of episodic memories due to aging-related deterioration of brain structure, sleep quality, and concomitant comorbidity. </a:t>
            </a:r>
          </a:p>
        </p:txBody>
      </p:sp>
    </p:spTree>
    <p:extLst>
      <p:ext uri="{BB962C8B-B14F-4D97-AF65-F5344CB8AC3E}">
        <p14:creationId xmlns:p14="http://schemas.microsoft.com/office/powerpoint/2010/main" val="60160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p:txBody>
          <a:bodyPr>
            <a:noAutofit/>
          </a:bodyPr>
          <a:lstStyle/>
          <a:p>
            <a:r>
              <a:rPr lang="en-US" sz="4800" dirty="0"/>
              <a:t>“Synaptic homeostasis”</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p:txBody>
          <a:bodyPr>
            <a:normAutofit/>
          </a:bodyPr>
          <a:lstStyle/>
          <a:p>
            <a:r>
              <a:rPr lang="en-US" sz="2400" b="1" dirty="0"/>
              <a:t>A leading hypothesis for mechanisms involved in sleep-dependent memory consolidation:</a:t>
            </a:r>
          </a:p>
          <a:p>
            <a:pPr lvl="1"/>
            <a:r>
              <a:rPr lang="en-US" sz="2000" b="1" dirty="0"/>
              <a:t>In wakefulness, learning is associated with selective changes in synapse number and strength in relevant circuits</a:t>
            </a:r>
          </a:p>
          <a:p>
            <a:pPr lvl="1"/>
            <a:r>
              <a:rPr lang="en-US" sz="2000" b="1" dirty="0"/>
              <a:t>With cumulative learning throughout wakefulness, net increases in synaptic density and strengths increase throughout the brain – a process not sustainable long-term</a:t>
            </a:r>
          </a:p>
          <a:p>
            <a:pPr lvl="1"/>
            <a:r>
              <a:rPr lang="en-US" sz="2000" b="1" dirty="0"/>
              <a:t>“Synaptic homeostasis” holds that slow-wave activity during NREM (non-rapid eye movement) sleep downregulates synaptic strengths proportionately across all synapses, effectively normalizing synaptic strengths throughout the brain </a:t>
            </a:r>
          </a:p>
          <a:p>
            <a:pPr lvl="1"/>
            <a:r>
              <a:rPr lang="en-US" sz="2000" b="1" dirty="0"/>
              <a:t>The advantage of such daily recurrent homeostatic downregulation of synaptic strengths is retention of energetic efficiency without compromising fidelity of synaptic neurotransmission </a:t>
            </a:r>
          </a:p>
        </p:txBody>
      </p:sp>
    </p:spTree>
    <p:extLst>
      <p:ext uri="{BB962C8B-B14F-4D97-AF65-F5344CB8AC3E}">
        <p14:creationId xmlns:p14="http://schemas.microsoft.com/office/powerpoint/2010/main" val="285265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716902" y="363538"/>
            <a:ext cx="10515600" cy="491041"/>
          </a:xfrm>
        </p:spPr>
        <p:txBody>
          <a:bodyPr>
            <a:noAutofit/>
          </a:bodyPr>
          <a:lstStyle/>
          <a:p>
            <a:r>
              <a:rPr lang="en-US" sz="4800" dirty="0"/>
              <a:t>Glymphatic system</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838199" y="898268"/>
            <a:ext cx="6738257" cy="4546363"/>
          </a:xfrm>
        </p:spPr>
        <p:txBody>
          <a:bodyPr>
            <a:normAutofit fontScale="92500" lnSpcReduction="10000"/>
          </a:bodyPr>
          <a:lstStyle/>
          <a:p>
            <a:r>
              <a:rPr lang="en-US" sz="2400" b="1" dirty="0"/>
              <a:t>An alternate pathway implicated in brain health</a:t>
            </a:r>
          </a:p>
          <a:p>
            <a:pPr lvl="1"/>
            <a:r>
              <a:rPr lang="en-US" sz="2000" b="1" dirty="0"/>
              <a:t>A perivascular transit passageway for cerebral spinal fluid (CSF) to exchange with interstitial fluid, facilitating waste removal including </a:t>
            </a:r>
            <a:r>
              <a:rPr lang="en-US" sz="2000" b="1" i="0" u="none" strike="noStrike" baseline="0" dirty="0">
                <a:latin typeface="Lub Dub Medium" panose="020B0603030403020204"/>
              </a:rPr>
              <a:t>A</a:t>
            </a:r>
            <a:r>
              <a:rPr lang="el-GR" sz="2000" b="1" i="0" u="none" strike="noStrike" baseline="0" dirty="0">
                <a:latin typeface="TimesNewRomanPSMT"/>
              </a:rPr>
              <a:t>β </a:t>
            </a:r>
            <a:r>
              <a:rPr lang="en-US" sz="2000" b="1" dirty="0"/>
              <a:t>and tau protein. </a:t>
            </a:r>
          </a:p>
          <a:p>
            <a:pPr marL="577850" lvl="2" indent="-342900">
              <a:buAutoNum type="arabicParenR"/>
            </a:pPr>
            <a:r>
              <a:rPr lang="en-US" sz="1800" b="1" dirty="0"/>
              <a:t>CSF enters into the peri-arterial channels via vascular pulsatility/vasomotion</a:t>
            </a:r>
          </a:p>
          <a:p>
            <a:pPr marL="577850" lvl="2" indent="-342900">
              <a:buAutoNum type="arabicParenR"/>
            </a:pPr>
            <a:r>
              <a:rPr lang="en-US" sz="1800" b="1" dirty="0"/>
              <a:t>Aquaporin-4 channels on the glia end-feet facilitate efficient perivascular CSF exchange for waste clearance</a:t>
            </a:r>
          </a:p>
          <a:p>
            <a:pPr marL="577850" lvl="2" indent="-342900">
              <a:buAutoNum type="arabicParenR"/>
            </a:pPr>
            <a:r>
              <a:rPr lang="en-US" sz="1800" b="1" dirty="0"/>
              <a:t>Glymphatic waste egresses via peri-venous channels, and ‘hot spots’ along dural venous sinuses serve as bridges between the glymphatic system and lymphatic vasculature in the dura</a:t>
            </a:r>
          </a:p>
          <a:p>
            <a:pPr marL="577850" lvl="2" indent="-342900">
              <a:buAutoNum type="arabicParenR"/>
            </a:pPr>
            <a:r>
              <a:rPr lang="en-US" sz="1800" b="1" dirty="0"/>
              <a:t>Glymphatic waste disposal depends on sleep state, with enhanced glymphatic activity during N3 sleep and under certain anesthetic regimens</a:t>
            </a:r>
          </a:p>
          <a:p>
            <a:pPr marL="577850" lvl="2" indent="-342900">
              <a:buAutoNum type="arabicParenR"/>
            </a:pPr>
            <a:endParaRPr lang="en-US" sz="1800" b="1" dirty="0"/>
          </a:p>
        </p:txBody>
      </p:sp>
      <p:pic>
        <p:nvPicPr>
          <p:cNvPr id="5" name="Picture 4">
            <a:extLst>
              <a:ext uri="{FF2B5EF4-FFF2-40B4-BE49-F238E27FC236}">
                <a16:creationId xmlns:a16="http://schemas.microsoft.com/office/drawing/2014/main" id="{89C7E041-FA18-409C-BBE9-D8F1EBEFBBAD}"/>
              </a:ext>
            </a:extLst>
          </p:cNvPr>
          <p:cNvPicPr>
            <a:picLocks noChangeAspect="1"/>
          </p:cNvPicPr>
          <p:nvPr/>
        </p:nvPicPr>
        <p:blipFill rotWithShape="1">
          <a:blip r:embed="rId2"/>
          <a:srcRect l="1156" t="5301" r="16425" b="8329"/>
          <a:stretch/>
        </p:blipFill>
        <p:spPr>
          <a:xfrm>
            <a:off x="7638659" y="1737667"/>
            <a:ext cx="4534679" cy="3382666"/>
          </a:xfrm>
          <a:prstGeom prst="rect">
            <a:avLst/>
          </a:prstGeom>
        </p:spPr>
      </p:pic>
      <p:pic>
        <p:nvPicPr>
          <p:cNvPr id="7" name="Picture 6">
            <a:extLst>
              <a:ext uri="{FF2B5EF4-FFF2-40B4-BE49-F238E27FC236}">
                <a16:creationId xmlns:a16="http://schemas.microsoft.com/office/drawing/2014/main" id="{D1E75F8F-8026-4C41-8178-B32A87641A39}"/>
              </a:ext>
            </a:extLst>
          </p:cNvPr>
          <p:cNvPicPr>
            <a:picLocks noChangeAspect="1"/>
          </p:cNvPicPr>
          <p:nvPr/>
        </p:nvPicPr>
        <p:blipFill rotWithShape="1">
          <a:blip r:embed="rId2"/>
          <a:srcRect l="1156" t="95843"/>
          <a:stretch/>
        </p:blipFill>
        <p:spPr>
          <a:xfrm>
            <a:off x="7001590" y="5120332"/>
            <a:ext cx="5090883" cy="152400"/>
          </a:xfrm>
          <a:prstGeom prst="rect">
            <a:avLst/>
          </a:prstGeom>
        </p:spPr>
      </p:pic>
    </p:spTree>
    <p:extLst>
      <p:ext uri="{BB962C8B-B14F-4D97-AF65-F5344CB8AC3E}">
        <p14:creationId xmlns:p14="http://schemas.microsoft.com/office/powerpoint/2010/main" val="261485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360715" y="2636416"/>
            <a:ext cx="10505682" cy="2387600"/>
          </a:xfrm>
        </p:spPr>
        <p:txBody>
          <a:bodyPr/>
          <a:lstStyle/>
          <a:p>
            <a:r>
              <a:rPr lang="en-US" dirty="0"/>
              <a:t>Epidemiology: associations of sleep with brain health</a:t>
            </a:r>
          </a:p>
        </p:txBody>
      </p:sp>
    </p:spTree>
    <p:extLst>
      <p:ext uri="{BB962C8B-B14F-4D97-AF65-F5344CB8AC3E}">
        <p14:creationId xmlns:p14="http://schemas.microsoft.com/office/powerpoint/2010/main" val="200674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399661" y="522158"/>
            <a:ext cx="10515600" cy="516679"/>
          </a:xfrm>
        </p:spPr>
        <p:txBody>
          <a:bodyPr>
            <a:noAutofit/>
          </a:bodyPr>
          <a:lstStyle/>
          <a:p>
            <a:r>
              <a:rPr lang="en-US" sz="4800" dirty="0"/>
              <a:t>Sleep and stroke</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503853" y="1069968"/>
            <a:ext cx="11288485" cy="4426721"/>
          </a:xfrm>
        </p:spPr>
        <p:txBody>
          <a:bodyPr>
            <a:normAutofit/>
          </a:bodyPr>
          <a:lstStyle/>
          <a:p>
            <a:r>
              <a:rPr lang="en-US" sz="2400" b="1" dirty="0"/>
              <a:t>sleep disturbances and disorders are associated with increased stroke risk</a:t>
            </a:r>
          </a:p>
          <a:p>
            <a:pPr lvl="1"/>
            <a:r>
              <a:rPr lang="en-US" sz="2000" b="1" dirty="0"/>
              <a:t>Obstructive Sleep Apnea</a:t>
            </a:r>
          </a:p>
          <a:p>
            <a:pPr lvl="2"/>
            <a:r>
              <a:rPr lang="en-US" sz="1800" b="1" dirty="0"/>
              <a:t>Stronger association in men</a:t>
            </a:r>
          </a:p>
          <a:p>
            <a:pPr lvl="2"/>
            <a:r>
              <a:rPr lang="en-US" sz="1800" b="1" dirty="0"/>
              <a:t>Stronger association with higher Apnea-Hypopnea Index in both men and women</a:t>
            </a:r>
          </a:p>
          <a:p>
            <a:pPr lvl="1"/>
            <a:r>
              <a:rPr lang="en-US" sz="2000" b="1" dirty="0"/>
              <a:t>Long sleep duration</a:t>
            </a:r>
          </a:p>
          <a:p>
            <a:pPr lvl="1"/>
            <a:r>
              <a:rPr lang="en-US" sz="2000" b="1" dirty="0"/>
              <a:t>Short sleep duration</a:t>
            </a:r>
          </a:p>
          <a:p>
            <a:pPr lvl="1"/>
            <a:r>
              <a:rPr lang="en-US" sz="2000" b="1" dirty="0"/>
              <a:t>Insomnia</a:t>
            </a:r>
          </a:p>
        </p:txBody>
      </p:sp>
      <p:pic>
        <p:nvPicPr>
          <p:cNvPr id="3074" name="Picture 2" descr="Illustration of a stroke">
            <a:extLst>
              <a:ext uri="{FF2B5EF4-FFF2-40B4-BE49-F238E27FC236}">
                <a16:creationId xmlns:a16="http://schemas.microsoft.com/office/drawing/2014/main" id="{5956DB6C-0B6D-42C7-BAC2-1C5F0A599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135" y="3648268"/>
            <a:ext cx="3209731" cy="32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7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242596" y="997892"/>
            <a:ext cx="12126685" cy="516679"/>
          </a:xfrm>
        </p:spPr>
        <p:txBody>
          <a:bodyPr>
            <a:noAutofit/>
          </a:bodyPr>
          <a:lstStyle/>
          <a:p>
            <a:r>
              <a:rPr lang="en-US" sz="4800" dirty="0"/>
              <a:t>Sleep and silent cerebrovascular disease</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345233" y="1514571"/>
            <a:ext cx="11185849" cy="4426721"/>
          </a:xfrm>
        </p:spPr>
        <p:txBody>
          <a:bodyPr>
            <a:normAutofit lnSpcReduction="10000"/>
          </a:bodyPr>
          <a:lstStyle/>
          <a:p>
            <a:r>
              <a:rPr lang="en-US" sz="2400" b="1" dirty="0"/>
              <a:t>sleep disturbances and disorders are associated with subclinical markers of vascular brain injury</a:t>
            </a:r>
          </a:p>
          <a:p>
            <a:pPr lvl="1"/>
            <a:r>
              <a:rPr lang="en-US" sz="2000" b="1" dirty="0"/>
              <a:t>Obstructive Sleep Apnea</a:t>
            </a:r>
          </a:p>
          <a:p>
            <a:pPr lvl="2"/>
            <a:r>
              <a:rPr lang="en-US" sz="1800" b="1" dirty="0"/>
              <a:t>Associated with higher odds of white matter hyperintensities (in addition to lacunar infarcts) on MRI</a:t>
            </a:r>
          </a:p>
          <a:p>
            <a:pPr lvl="2"/>
            <a:r>
              <a:rPr lang="en-US" sz="1800" b="1" dirty="0"/>
              <a:t>Associated with decreases in cerebral blood flow in medial temporal regions, reversible with CPAP treatment</a:t>
            </a:r>
          </a:p>
          <a:p>
            <a:pPr lvl="1"/>
            <a:r>
              <a:rPr lang="en-US" sz="2000" b="1" dirty="0"/>
              <a:t>Insomnia</a:t>
            </a:r>
          </a:p>
          <a:p>
            <a:pPr lvl="2"/>
            <a:r>
              <a:rPr lang="en-US" sz="1800" b="1" dirty="0"/>
              <a:t>Linked to lower integrity of white matter fibers connecting subcortical nuclei and the prefrontal cortex</a:t>
            </a:r>
          </a:p>
          <a:p>
            <a:pPr lvl="1"/>
            <a:r>
              <a:rPr lang="en-US" sz="2000" b="1" dirty="0"/>
              <a:t>Short sleep duration</a:t>
            </a:r>
          </a:p>
          <a:p>
            <a:pPr lvl="2"/>
            <a:r>
              <a:rPr lang="en-US" sz="1800" b="1" dirty="0"/>
              <a:t>Predicted white matter hyperintensities in the parietal region</a:t>
            </a:r>
            <a:endParaRPr lang="en-US" b="1" dirty="0"/>
          </a:p>
          <a:p>
            <a:pPr lvl="2"/>
            <a:r>
              <a:rPr lang="en-US" sz="1800" b="1" dirty="0"/>
              <a:t>Less N3/Slow Wave Sleep was associated with higher white matter </a:t>
            </a:r>
          </a:p>
          <a:p>
            <a:pPr marL="234950" lvl="2" indent="0">
              <a:buNone/>
            </a:pPr>
            <a:r>
              <a:rPr lang="en-US" sz="1800" b="1" dirty="0"/>
              <a:t>   hyperintensity volumes and lower cortical gray matter volumes</a:t>
            </a:r>
          </a:p>
        </p:txBody>
      </p:sp>
      <p:pic>
        <p:nvPicPr>
          <p:cNvPr id="4098" name="Picture 2" descr="Figure 4.">
            <a:extLst>
              <a:ext uri="{FF2B5EF4-FFF2-40B4-BE49-F238E27FC236}">
                <a16:creationId xmlns:a16="http://schemas.microsoft.com/office/drawing/2014/main" id="{B0941B10-167F-428D-83CC-BB083F0455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14" t="55584" r="3015" b="5624"/>
          <a:stretch/>
        </p:blipFill>
        <p:spPr bwMode="auto">
          <a:xfrm>
            <a:off x="8576630" y="4419698"/>
            <a:ext cx="1894114" cy="1847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E3F03F-C6F4-4EFB-8DED-58AB2FD04114}"/>
              </a:ext>
            </a:extLst>
          </p:cNvPr>
          <p:cNvSpPr txBox="1"/>
          <p:nvPr/>
        </p:nvSpPr>
        <p:spPr>
          <a:xfrm>
            <a:off x="7668208" y="6643396"/>
            <a:ext cx="4382278" cy="253916"/>
          </a:xfrm>
          <a:prstGeom prst="rect">
            <a:avLst/>
          </a:prstGeom>
          <a:noFill/>
        </p:spPr>
        <p:txBody>
          <a:bodyPr wrap="square" rtlCol="0">
            <a:spAutoFit/>
          </a:bodyPr>
          <a:lstStyle/>
          <a:p>
            <a:r>
              <a:rPr lang="en-US" sz="1050" dirty="0"/>
              <a:t>Image: Moroni et al., Circulation: Cardiovascular Imaging. 2020. </a:t>
            </a:r>
          </a:p>
        </p:txBody>
      </p:sp>
    </p:spTree>
    <p:extLst>
      <p:ext uri="{BB962C8B-B14F-4D97-AF65-F5344CB8AC3E}">
        <p14:creationId xmlns:p14="http://schemas.microsoft.com/office/powerpoint/2010/main" val="4764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4108409" y="1122363"/>
            <a:ext cx="7037353" cy="2387600"/>
          </a:xfrm>
        </p:spPr>
        <p:txBody>
          <a:bodyPr>
            <a:normAutofit fontScale="90000"/>
          </a:bodyPr>
          <a:lstStyle/>
          <a:p>
            <a:r>
              <a:rPr lang="en-US" dirty="0"/>
              <a:t>Stroke council professional education committee</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p:txBody>
          <a:bodyPr/>
          <a:lstStyle/>
          <a:p>
            <a:r>
              <a:rPr lang="en-US" dirty="0"/>
              <a:t>Slide presentation developed by: </a:t>
            </a:r>
          </a:p>
          <a:p>
            <a:r>
              <a:rPr lang="en-US" dirty="0"/>
              <a:t>Amanda Jagolino-Cole, MD</a:t>
            </a:r>
          </a:p>
        </p:txBody>
      </p:sp>
    </p:spTree>
    <p:extLst>
      <p:ext uri="{BB962C8B-B14F-4D97-AF65-F5344CB8AC3E}">
        <p14:creationId xmlns:p14="http://schemas.microsoft.com/office/powerpoint/2010/main" val="230790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166397" y="1010846"/>
            <a:ext cx="10515600" cy="516679"/>
          </a:xfrm>
        </p:spPr>
        <p:txBody>
          <a:bodyPr>
            <a:noAutofit/>
          </a:bodyPr>
          <a:lstStyle/>
          <a:p>
            <a:r>
              <a:rPr lang="en-US" sz="4800" dirty="0"/>
              <a:t>Sleep and Alzheimer’s disease (AD) AND AD-related dementias (ADRDs)</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166397" y="1473979"/>
            <a:ext cx="10843727" cy="4691118"/>
          </a:xfrm>
        </p:spPr>
        <p:txBody>
          <a:bodyPr>
            <a:normAutofit/>
          </a:bodyPr>
          <a:lstStyle/>
          <a:p>
            <a:r>
              <a:rPr lang="en-US" sz="2400" b="1" dirty="0"/>
              <a:t>sleep disturbances and disorders are associated AD and ADrDs</a:t>
            </a:r>
          </a:p>
          <a:p>
            <a:pPr lvl="1"/>
            <a:r>
              <a:rPr lang="en-US" sz="2000" b="1" dirty="0"/>
              <a:t>Obstructive Sleep Apnea</a:t>
            </a:r>
          </a:p>
          <a:p>
            <a:pPr lvl="2"/>
            <a:r>
              <a:rPr lang="en-US" sz="1800" b="1" dirty="0"/>
              <a:t>Dementia, including specifically AD</a:t>
            </a:r>
          </a:p>
          <a:p>
            <a:pPr lvl="2"/>
            <a:r>
              <a:rPr lang="en-US" sz="1800" b="1" dirty="0"/>
              <a:t>Mild cognitive impairment</a:t>
            </a:r>
          </a:p>
          <a:p>
            <a:pPr lvl="2"/>
            <a:r>
              <a:rPr lang="en-US" sz="1800" b="1" dirty="0"/>
              <a:t>Cerebral spinal fluid and blood-based biomarkers </a:t>
            </a:r>
            <a:r>
              <a:rPr lang="en-US" sz="1800" b="1" dirty="0">
                <a:latin typeface="Lub Dub Medium" panose="020B0603030403020204"/>
              </a:rPr>
              <a:t>of </a:t>
            </a:r>
            <a:r>
              <a:rPr lang="en-US" sz="1800" b="1" i="0" u="none" strike="noStrike" baseline="0" dirty="0">
                <a:latin typeface="Lub Dub Medium" panose="020B0603030403020204"/>
              </a:rPr>
              <a:t>A</a:t>
            </a:r>
            <a:r>
              <a:rPr lang="el-GR" sz="1800" b="1" i="0" u="none" strike="noStrike" baseline="0" dirty="0">
                <a:latin typeface="TimesNewRomanPSMT"/>
              </a:rPr>
              <a:t>β</a:t>
            </a:r>
            <a:r>
              <a:rPr lang="en-US" sz="1800" b="1" i="0" u="none" strike="noStrike" baseline="0" dirty="0">
                <a:latin typeface="Lub Dub Medium" panose="020B0603030403020204"/>
              </a:rPr>
              <a:t> and tau</a:t>
            </a:r>
          </a:p>
          <a:p>
            <a:pPr lvl="2"/>
            <a:r>
              <a:rPr lang="en-US" sz="1800" b="1" dirty="0">
                <a:latin typeface="Lub Dub Medium" panose="020B0603030403020204"/>
              </a:rPr>
              <a:t>Heightened inflammation</a:t>
            </a:r>
          </a:p>
          <a:p>
            <a:pPr lvl="2"/>
            <a:r>
              <a:rPr lang="en-US" sz="1800" b="1" dirty="0">
                <a:latin typeface="Lub Dub Medium" panose="020B0603030403020204"/>
              </a:rPr>
              <a:t>Hippocampal volume loss</a:t>
            </a:r>
          </a:p>
          <a:p>
            <a:pPr lvl="1"/>
            <a:r>
              <a:rPr lang="en-US" sz="2000" b="1" dirty="0">
                <a:latin typeface="Lub Dub Medium" panose="020B0603030403020204"/>
              </a:rPr>
              <a:t>Insomnia</a:t>
            </a:r>
          </a:p>
          <a:p>
            <a:pPr lvl="2"/>
            <a:r>
              <a:rPr lang="en-US" sz="1800" b="1" dirty="0">
                <a:latin typeface="Lub Dub Medium" panose="020B0603030403020204"/>
              </a:rPr>
              <a:t>Dementia</a:t>
            </a:r>
          </a:p>
          <a:p>
            <a:pPr lvl="2"/>
            <a:endParaRPr lang="en-US" sz="1800" b="1" dirty="0"/>
          </a:p>
          <a:p>
            <a:pPr lvl="2"/>
            <a:endParaRPr lang="en-US" sz="1800" b="1" dirty="0"/>
          </a:p>
          <a:p>
            <a:pPr marL="6350" lvl="1" indent="0">
              <a:buNone/>
            </a:pPr>
            <a:endParaRPr lang="en-US" sz="2000" b="1" dirty="0"/>
          </a:p>
        </p:txBody>
      </p:sp>
      <p:sp>
        <p:nvSpPr>
          <p:cNvPr id="2" name="TextBox 1">
            <a:extLst>
              <a:ext uri="{FF2B5EF4-FFF2-40B4-BE49-F238E27FC236}">
                <a16:creationId xmlns:a16="http://schemas.microsoft.com/office/drawing/2014/main" id="{16590B54-61D7-4256-AEB5-7C07D472AFE8}"/>
              </a:ext>
            </a:extLst>
          </p:cNvPr>
          <p:cNvSpPr txBox="1"/>
          <p:nvPr/>
        </p:nvSpPr>
        <p:spPr>
          <a:xfrm>
            <a:off x="6260841" y="1843806"/>
            <a:ext cx="5579706" cy="2923877"/>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solidFill>
                  <a:schemeClr val="tx2"/>
                </a:solidFill>
              </a:rPr>
              <a:t>Short sleep duration/Long sleep duration</a:t>
            </a:r>
          </a:p>
          <a:p>
            <a:pPr marL="1257300" lvl="2" indent="-342900">
              <a:buFont typeface="Arial" panose="020B0604020202020204" pitchFamily="34" charset="0"/>
              <a:buChar char="•"/>
            </a:pPr>
            <a:r>
              <a:rPr lang="en-US" b="1" dirty="0">
                <a:solidFill>
                  <a:schemeClr val="tx2"/>
                </a:solidFill>
                <a:latin typeface="Lub Dub Medium" panose="020B0603030403020204"/>
              </a:rPr>
              <a:t>Dementia</a:t>
            </a:r>
          </a:p>
          <a:p>
            <a:pPr marL="1257300" lvl="2" indent="-342900">
              <a:buFont typeface="Arial" panose="020B0604020202020204" pitchFamily="34" charset="0"/>
              <a:buChar char="•"/>
            </a:pPr>
            <a:r>
              <a:rPr lang="en-US" sz="1800" b="1" i="0" u="none" strike="noStrike" baseline="0" dirty="0">
                <a:solidFill>
                  <a:schemeClr val="tx2"/>
                </a:solidFill>
                <a:latin typeface="Lub Dub Medium" panose="020B0603030403020204"/>
              </a:rPr>
              <a:t>A</a:t>
            </a:r>
            <a:r>
              <a:rPr lang="el-GR" sz="1800" b="1" i="0" u="none" strike="noStrike" baseline="0" dirty="0">
                <a:solidFill>
                  <a:schemeClr val="tx2"/>
                </a:solidFill>
                <a:latin typeface="TimesNewRomanPSMT"/>
              </a:rPr>
              <a:t>β</a:t>
            </a:r>
            <a:r>
              <a:rPr lang="en-US" sz="1800" b="1" i="0" u="none" strike="noStrike" baseline="0" dirty="0">
                <a:solidFill>
                  <a:schemeClr val="tx2"/>
                </a:solidFill>
                <a:latin typeface="Lub Dub Medium" panose="020B0603030403020204"/>
              </a:rPr>
              <a:t> deposition</a:t>
            </a:r>
          </a:p>
          <a:p>
            <a:pPr marL="1257300" lvl="2" indent="-342900">
              <a:buFont typeface="Arial" panose="020B0604020202020204" pitchFamily="34" charset="0"/>
              <a:buChar char="•"/>
            </a:pPr>
            <a:r>
              <a:rPr lang="en-US" sz="1800" b="1" dirty="0">
                <a:solidFill>
                  <a:schemeClr val="tx2"/>
                </a:solidFill>
                <a:latin typeface="Lub Dub Medium" panose="020B0603030403020204"/>
              </a:rPr>
              <a:t>Smaller brain volumes</a:t>
            </a:r>
          </a:p>
          <a:p>
            <a:pPr marL="800100" lvl="1" indent="-342900">
              <a:buFont typeface="Arial" panose="020B0604020202020204" pitchFamily="34" charset="0"/>
              <a:buChar char="•"/>
            </a:pPr>
            <a:r>
              <a:rPr lang="en-US" sz="2000" b="1" dirty="0">
                <a:solidFill>
                  <a:schemeClr val="tx2"/>
                </a:solidFill>
              </a:rPr>
              <a:t>Impaired circadian rest/activity rhythms</a:t>
            </a:r>
          </a:p>
          <a:p>
            <a:pPr marL="1257300" lvl="2" indent="-342900">
              <a:buFont typeface="Arial" panose="020B0604020202020204" pitchFamily="34" charset="0"/>
              <a:buChar char="•"/>
            </a:pPr>
            <a:r>
              <a:rPr lang="en-US" b="1" dirty="0">
                <a:solidFill>
                  <a:schemeClr val="tx2"/>
                </a:solidFill>
              </a:rPr>
              <a:t>Mild cognitive impairment</a:t>
            </a:r>
          </a:p>
          <a:p>
            <a:pPr marL="1257300" lvl="2" indent="-342900">
              <a:buFont typeface="Arial" panose="020B0604020202020204" pitchFamily="34" charset="0"/>
              <a:buChar char="•"/>
            </a:pPr>
            <a:r>
              <a:rPr lang="en-US" sz="1800" b="1" dirty="0">
                <a:solidFill>
                  <a:schemeClr val="tx2"/>
                </a:solidFill>
              </a:rPr>
              <a:t>Dementia</a:t>
            </a:r>
            <a:endParaRPr lang="en-US" b="1" dirty="0">
              <a:solidFill>
                <a:schemeClr val="tx2"/>
              </a:solidFill>
            </a:endParaRPr>
          </a:p>
          <a:p>
            <a:pPr marL="1257300" lvl="2" indent="-342900">
              <a:buFont typeface="Arial" panose="020B0604020202020204" pitchFamily="34" charset="0"/>
              <a:buChar char="•"/>
            </a:pPr>
            <a:r>
              <a:rPr lang="en-US" sz="1800" b="1" i="0" u="none" strike="noStrike" baseline="0" dirty="0">
                <a:solidFill>
                  <a:schemeClr val="tx2"/>
                </a:solidFill>
                <a:latin typeface="Lub Dub Medium" panose="020B0603030403020204"/>
              </a:rPr>
              <a:t>A</a:t>
            </a:r>
            <a:r>
              <a:rPr lang="el-GR" sz="1800" b="1" i="0" u="none" strike="noStrike" baseline="0" dirty="0">
                <a:solidFill>
                  <a:schemeClr val="tx2"/>
                </a:solidFill>
                <a:latin typeface="TimesNewRomanPSMT"/>
              </a:rPr>
              <a:t>β</a:t>
            </a:r>
            <a:r>
              <a:rPr lang="en-US" sz="1800" b="1" i="0" u="none" strike="noStrike" baseline="0" dirty="0">
                <a:solidFill>
                  <a:schemeClr val="tx2"/>
                </a:solidFill>
                <a:latin typeface="Lub Dub Medium" panose="020B0603030403020204"/>
              </a:rPr>
              <a:t> deposition</a:t>
            </a:r>
          </a:p>
          <a:p>
            <a:pPr marL="1257300" lvl="2" indent="-342900">
              <a:buFont typeface="Arial" panose="020B0604020202020204" pitchFamily="34" charset="0"/>
              <a:buChar char="•"/>
            </a:pPr>
            <a:r>
              <a:rPr lang="en-US" sz="1800" b="1" i="0" u="none" strike="noStrike" baseline="0" dirty="0">
                <a:solidFill>
                  <a:schemeClr val="tx2"/>
                </a:solidFill>
                <a:latin typeface="Lub Dub Medium" panose="020B0603030403020204"/>
              </a:rPr>
              <a:t>Medial temporal lobe atrophy</a:t>
            </a:r>
          </a:p>
          <a:p>
            <a:endParaRPr lang="en-US" dirty="0"/>
          </a:p>
        </p:txBody>
      </p:sp>
    </p:spTree>
    <p:extLst>
      <p:ext uri="{BB962C8B-B14F-4D97-AF65-F5344CB8AC3E}">
        <p14:creationId xmlns:p14="http://schemas.microsoft.com/office/powerpoint/2010/main" val="128310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391886" y="1004303"/>
            <a:ext cx="11299371" cy="4957956"/>
          </a:xfrm>
        </p:spPr>
        <p:txBody>
          <a:bodyPr>
            <a:normAutofit fontScale="92500" lnSpcReduction="10000"/>
          </a:bodyPr>
          <a:lstStyle/>
          <a:p>
            <a:r>
              <a:rPr lang="en-US" sz="2400" b="1" dirty="0"/>
              <a:t>Study design, measurement, AND confounding complicate evaluation of literature on sleep and brain health</a:t>
            </a:r>
          </a:p>
          <a:p>
            <a:pPr lvl="1"/>
            <a:r>
              <a:rPr lang="en-US" sz="2000" b="1" dirty="0"/>
              <a:t>Study design considerations</a:t>
            </a:r>
          </a:p>
          <a:p>
            <a:pPr lvl="2"/>
            <a:r>
              <a:rPr lang="en-US" sz="1800" b="1" dirty="0"/>
              <a:t>Accounting for reverse causation – disease pathology may be present for years before clinical symptoms manifest</a:t>
            </a:r>
          </a:p>
          <a:p>
            <a:pPr lvl="2"/>
            <a:r>
              <a:rPr lang="en-US" sz="1800" b="1" dirty="0"/>
              <a:t>Accounting for simultaneous assessment of sleep and dementia in older adults – sleep and circadian disorders may be a manifestation of underlying pathology</a:t>
            </a:r>
          </a:p>
          <a:p>
            <a:pPr lvl="2"/>
            <a:r>
              <a:rPr lang="en-US" sz="1800" b="1" dirty="0"/>
              <a:t>Diverse patient populations to increase generalizability</a:t>
            </a:r>
          </a:p>
          <a:p>
            <a:pPr lvl="1"/>
            <a:r>
              <a:rPr lang="en-US" sz="2000" b="1" dirty="0"/>
              <a:t>Measurement considerations</a:t>
            </a:r>
          </a:p>
          <a:p>
            <a:pPr lvl="2"/>
            <a:r>
              <a:rPr lang="en-US" sz="1800" b="1" dirty="0"/>
              <a:t>Accounting for more multiple sleep phenotypes</a:t>
            </a:r>
          </a:p>
          <a:p>
            <a:pPr lvl="2"/>
            <a:r>
              <a:rPr lang="en-US" sz="1800" b="1" dirty="0"/>
              <a:t>Accounting for varying assessment methods, cut points, and definitions</a:t>
            </a:r>
          </a:p>
          <a:p>
            <a:pPr lvl="2"/>
            <a:r>
              <a:rPr lang="en-US" sz="1800" b="1" dirty="0"/>
              <a:t>Incorporating repeated measures of sleep throughout adulthood</a:t>
            </a:r>
          </a:p>
          <a:p>
            <a:pPr lvl="1"/>
            <a:r>
              <a:rPr lang="en-US" sz="2000" b="1" dirty="0"/>
              <a:t>Confounding considerations</a:t>
            </a:r>
          </a:p>
          <a:p>
            <a:pPr lvl="2"/>
            <a:r>
              <a:rPr lang="en-US" sz="1800" b="1" dirty="0"/>
              <a:t>Accounting for common factors among dementia and sleep disorders including genetics and vascular risk factors</a:t>
            </a:r>
          </a:p>
          <a:p>
            <a:pPr lvl="2"/>
            <a:r>
              <a:rPr lang="en-US" sz="1800" b="1" dirty="0"/>
              <a:t>Accounting for important covariates</a:t>
            </a:r>
          </a:p>
          <a:p>
            <a:pPr lvl="2"/>
            <a:r>
              <a:rPr lang="en-US" sz="1800" b="1" dirty="0"/>
              <a:t>Adequate power, sample-size estimates</a:t>
            </a:r>
          </a:p>
        </p:txBody>
      </p:sp>
      <p:sp>
        <p:nvSpPr>
          <p:cNvPr id="5" name="Title 4">
            <a:extLst>
              <a:ext uri="{FF2B5EF4-FFF2-40B4-BE49-F238E27FC236}">
                <a16:creationId xmlns:a16="http://schemas.microsoft.com/office/drawing/2014/main" id="{63C5875E-2A1C-4122-91FC-7EE1EAE2AEA5}"/>
              </a:ext>
            </a:extLst>
          </p:cNvPr>
          <p:cNvSpPr>
            <a:spLocks noGrp="1"/>
          </p:cNvSpPr>
          <p:nvPr>
            <p:ph type="title"/>
          </p:nvPr>
        </p:nvSpPr>
        <p:spPr>
          <a:xfrm>
            <a:off x="287694" y="456844"/>
            <a:ext cx="10515600" cy="516679"/>
          </a:xfrm>
        </p:spPr>
        <p:txBody>
          <a:bodyPr>
            <a:noAutofit/>
          </a:bodyPr>
          <a:lstStyle/>
          <a:p>
            <a:r>
              <a:rPr lang="en-US" sz="4800" dirty="0"/>
              <a:t>Methodological considerations</a:t>
            </a:r>
          </a:p>
        </p:txBody>
      </p:sp>
    </p:spTree>
    <p:extLst>
      <p:ext uri="{BB962C8B-B14F-4D97-AF65-F5344CB8AC3E}">
        <p14:creationId xmlns:p14="http://schemas.microsoft.com/office/powerpoint/2010/main" val="321867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136779" y="2235200"/>
            <a:ext cx="10505682" cy="2387600"/>
          </a:xfrm>
        </p:spPr>
        <p:txBody>
          <a:bodyPr/>
          <a:lstStyle/>
          <a:p>
            <a:r>
              <a:rPr lang="en-US" dirty="0"/>
              <a:t>Mechanisms for the impact of sleep disorders and disturbances on brain health</a:t>
            </a:r>
          </a:p>
        </p:txBody>
      </p:sp>
    </p:spTree>
    <p:extLst>
      <p:ext uri="{BB962C8B-B14F-4D97-AF65-F5344CB8AC3E}">
        <p14:creationId xmlns:p14="http://schemas.microsoft.com/office/powerpoint/2010/main" val="1528771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726234" y="935589"/>
            <a:ext cx="11021008" cy="4546363"/>
          </a:xfrm>
          <a:prstGeom prst="rect">
            <a:avLst/>
          </a:prstGeom>
        </p:spPr>
        <p:txBody>
          <a:bodyPr>
            <a:normAutofit fontScale="92500"/>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Traditional vascular risk factors as mediators</a:t>
            </a:r>
          </a:p>
          <a:p>
            <a:pPr lvl="1"/>
            <a:r>
              <a:rPr lang="en-US" sz="2400" b="1" dirty="0"/>
              <a:t>Vascular risk factors may confound sleep/brain health associations</a:t>
            </a:r>
          </a:p>
          <a:p>
            <a:pPr lvl="1"/>
            <a:r>
              <a:rPr lang="en-US" sz="2400" b="1" dirty="0"/>
              <a:t>Sleep disorders can contribute to the development of cardiovascular risk factors</a:t>
            </a:r>
          </a:p>
          <a:p>
            <a:pPr lvl="2"/>
            <a:r>
              <a:rPr lang="en-US" sz="1800" b="1" dirty="0"/>
              <a:t>Including obesity, hypertension, diabetes, dyslipidemia, ischemic heart disease, and atrial fibrillation</a:t>
            </a:r>
          </a:p>
          <a:p>
            <a:pPr lvl="2"/>
            <a:r>
              <a:rPr lang="en-US" sz="1800" b="1" dirty="0"/>
              <a:t>Mechanisms include pro-inflammatory pathways, autonomic nervous system dysfunction, alterations in 24-hour blood pressure profiles, carotid and coronary atherosclerosis, reduced Stage N3 sleep</a:t>
            </a:r>
          </a:p>
          <a:p>
            <a:pPr lvl="1"/>
            <a:r>
              <a:rPr lang="en-US" sz="2400" b="1" dirty="0"/>
              <a:t>Sleep disorders can lead to alterations in cerebral autoregulation, hypercoagulability, increased shunting through a patent foramen ovale, endothelial dysfunction, sympathetic hyperarousal and sleep fragmentation</a:t>
            </a:r>
          </a:p>
          <a:p>
            <a:pPr lvl="1"/>
            <a:r>
              <a:rPr lang="en-US" sz="2400" b="1" dirty="0"/>
              <a:t>Timing of sleep in relation to stroke risk, possible circadian rhythmicity of stroke</a:t>
            </a:r>
          </a:p>
        </p:txBody>
      </p:sp>
    </p:spTree>
    <p:extLst>
      <p:ext uri="{BB962C8B-B14F-4D97-AF65-F5344CB8AC3E}">
        <p14:creationId xmlns:p14="http://schemas.microsoft.com/office/powerpoint/2010/main" val="155027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325017" y="95834"/>
            <a:ext cx="11021008" cy="4546363"/>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Disturbances in synaptic homeostasis</a:t>
            </a:r>
          </a:p>
          <a:p>
            <a:pPr lvl="1"/>
            <a:r>
              <a:rPr lang="en-US" sz="2400" b="1" dirty="0"/>
              <a:t>Stage N3 sleep may protect against neurodegenerative disease and support brain recovery after stroke</a:t>
            </a:r>
          </a:p>
          <a:p>
            <a:pPr lvl="2"/>
            <a:r>
              <a:rPr lang="en-US" sz="2200" b="1" dirty="0"/>
              <a:t>Excessive neuronal activity can increase </a:t>
            </a:r>
            <a:r>
              <a:rPr lang="en-US" sz="2400" b="1" i="0" u="none" strike="noStrike" baseline="0" dirty="0">
                <a:latin typeface="Lub Dub Medium" panose="020B0603030403020204"/>
              </a:rPr>
              <a:t>A</a:t>
            </a:r>
            <a:r>
              <a:rPr lang="el-GR" sz="2400" b="1" i="0" u="none" strike="noStrike" baseline="0" dirty="0">
                <a:latin typeface="TimesNewRomanPSMT"/>
              </a:rPr>
              <a:t>β </a:t>
            </a:r>
            <a:r>
              <a:rPr lang="en-US" sz="2200" b="1" dirty="0"/>
              <a:t>production and tau release</a:t>
            </a:r>
          </a:p>
          <a:p>
            <a:pPr lvl="2"/>
            <a:r>
              <a:rPr lang="en-US" sz="2200" b="1" dirty="0"/>
              <a:t>Sleep deprivation in experimental rat models impairs axonal sprouting, synaptogenesis, and motor recovery after stroke</a:t>
            </a:r>
          </a:p>
        </p:txBody>
      </p:sp>
      <p:pic>
        <p:nvPicPr>
          <p:cNvPr id="3" name="Picture 2">
            <a:extLst>
              <a:ext uri="{FF2B5EF4-FFF2-40B4-BE49-F238E27FC236}">
                <a16:creationId xmlns:a16="http://schemas.microsoft.com/office/drawing/2014/main" id="{C58CE3EA-2013-4910-B636-B0FD7EDB00AB}"/>
              </a:ext>
            </a:extLst>
          </p:cNvPr>
          <p:cNvPicPr>
            <a:picLocks noChangeAspect="1"/>
          </p:cNvPicPr>
          <p:nvPr/>
        </p:nvPicPr>
        <p:blipFill rotWithShape="1">
          <a:blip r:embed="rId2"/>
          <a:srcRect l="1476" t="3148"/>
          <a:stretch/>
        </p:blipFill>
        <p:spPr>
          <a:xfrm>
            <a:off x="2465228" y="2558604"/>
            <a:ext cx="7261545" cy="3950701"/>
          </a:xfrm>
          <a:prstGeom prst="rect">
            <a:avLst/>
          </a:prstGeom>
        </p:spPr>
      </p:pic>
      <p:sp>
        <p:nvSpPr>
          <p:cNvPr id="5" name="TextBox 4">
            <a:extLst>
              <a:ext uri="{FF2B5EF4-FFF2-40B4-BE49-F238E27FC236}">
                <a16:creationId xmlns:a16="http://schemas.microsoft.com/office/drawing/2014/main" id="{8DC844F7-5D18-4248-97CB-882BDD8B4F4B}"/>
              </a:ext>
            </a:extLst>
          </p:cNvPr>
          <p:cNvSpPr txBox="1"/>
          <p:nvPr/>
        </p:nvSpPr>
        <p:spPr>
          <a:xfrm>
            <a:off x="2483890" y="6442501"/>
            <a:ext cx="6839339" cy="276999"/>
          </a:xfrm>
          <a:prstGeom prst="rect">
            <a:avLst/>
          </a:prstGeom>
          <a:noFill/>
        </p:spPr>
        <p:txBody>
          <a:bodyPr wrap="square" rtlCol="0">
            <a:spAutoFit/>
          </a:bodyPr>
          <a:lstStyle/>
          <a:p>
            <a:r>
              <a:rPr lang="en-US" sz="1200" dirty="0">
                <a:solidFill>
                  <a:schemeClr val="tx2"/>
                </a:solidFill>
              </a:rPr>
              <a:t>Mechanisms through which sleep disorders may lead to dementia. </a:t>
            </a:r>
          </a:p>
        </p:txBody>
      </p:sp>
    </p:spTree>
    <p:extLst>
      <p:ext uri="{BB962C8B-B14F-4D97-AF65-F5344CB8AC3E}">
        <p14:creationId xmlns:p14="http://schemas.microsoft.com/office/powerpoint/2010/main" val="3546450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679580" y="254454"/>
            <a:ext cx="11021008" cy="4546363"/>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Glymphatic dysfunction</a:t>
            </a:r>
          </a:p>
          <a:p>
            <a:pPr lvl="1"/>
            <a:r>
              <a:rPr lang="en-US" sz="2400" b="1" dirty="0"/>
              <a:t>Sleep disturbances or disorders may reduce efficiency of glymphatic clearance of neurotoxic metabolites</a:t>
            </a:r>
          </a:p>
          <a:p>
            <a:pPr lvl="1"/>
            <a:r>
              <a:rPr lang="en-US" sz="2200" b="1" dirty="0"/>
              <a:t>Glymphatic clearance efficiency is optimized in deeper stages of sleep</a:t>
            </a:r>
          </a:p>
          <a:p>
            <a:pPr lvl="2"/>
            <a:r>
              <a:rPr lang="en-US" sz="1800" b="1" dirty="0"/>
              <a:t>Stage N3 sleep is associated with reduced central noradrenergic tone and increased interstitial fluid volume fraction</a:t>
            </a:r>
          </a:p>
          <a:p>
            <a:pPr lvl="2"/>
            <a:r>
              <a:rPr lang="en-US" sz="1800" b="1" dirty="0"/>
              <a:t>Glymphatic transport function is dependent on body posture and under circadian control</a:t>
            </a:r>
          </a:p>
          <a:p>
            <a:pPr lvl="1"/>
            <a:r>
              <a:rPr lang="en-US" sz="2000" b="1" dirty="0"/>
              <a:t>Glymphatic dysfunction is associated with aging, sleep deprivation, in neurodegenerative disease states including Alzheimer’s Dementia, cerebral small vessel disease, cerebral amyloid angiopathy, Parkinson’s Disease, and normal pressure hydrocephalus.</a:t>
            </a:r>
          </a:p>
        </p:txBody>
      </p:sp>
      <p:grpSp>
        <p:nvGrpSpPr>
          <p:cNvPr id="6" name="Group 5">
            <a:extLst>
              <a:ext uri="{FF2B5EF4-FFF2-40B4-BE49-F238E27FC236}">
                <a16:creationId xmlns:a16="http://schemas.microsoft.com/office/drawing/2014/main" id="{81EBFE8C-49DE-4F55-90F5-AE6CEF291C83}"/>
              </a:ext>
            </a:extLst>
          </p:cNvPr>
          <p:cNvGrpSpPr/>
          <p:nvPr/>
        </p:nvGrpSpPr>
        <p:grpSpPr>
          <a:xfrm>
            <a:off x="4093159" y="4040155"/>
            <a:ext cx="4005681" cy="2817845"/>
            <a:chOff x="7001590" y="1737667"/>
            <a:chExt cx="5171748" cy="3535065"/>
          </a:xfrm>
        </p:grpSpPr>
        <p:pic>
          <p:nvPicPr>
            <p:cNvPr id="7" name="Picture 6">
              <a:extLst>
                <a:ext uri="{FF2B5EF4-FFF2-40B4-BE49-F238E27FC236}">
                  <a16:creationId xmlns:a16="http://schemas.microsoft.com/office/drawing/2014/main" id="{7536ABD0-682B-4887-9F31-4716EA1EAAD6}"/>
                </a:ext>
              </a:extLst>
            </p:cNvPr>
            <p:cNvPicPr>
              <a:picLocks noChangeAspect="1"/>
            </p:cNvPicPr>
            <p:nvPr/>
          </p:nvPicPr>
          <p:blipFill rotWithShape="1">
            <a:blip r:embed="rId2"/>
            <a:srcRect l="1156" t="5301" r="16425" b="8329"/>
            <a:stretch/>
          </p:blipFill>
          <p:spPr>
            <a:xfrm>
              <a:off x="7638659" y="1737667"/>
              <a:ext cx="4534679" cy="3382666"/>
            </a:xfrm>
            <a:prstGeom prst="rect">
              <a:avLst/>
            </a:prstGeom>
          </p:spPr>
        </p:pic>
        <p:pic>
          <p:nvPicPr>
            <p:cNvPr id="8" name="Picture 7">
              <a:extLst>
                <a:ext uri="{FF2B5EF4-FFF2-40B4-BE49-F238E27FC236}">
                  <a16:creationId xmlns:a16="http://schemas.microsoft.com/office/drawing/2014/main" id="{9A33E231-1B49-402D-99C1-9B9B8289CEF9}"/>
                </a:ext>
              </a:extLst>
            </p:cNvPr>
            <p:cNvPicPr>
              <a:picLocks noChangeAspect="1"/>
            </p:cNvPicPr>
            <p:nvPr/>
          </p:nvPicPr>
          <p:blipFill rotWithShape="1">
            <a:blip r:embed="rId2"/>
            <a:srcRect l="1156" t="95843"/>
            <a:stretch/>
          </p:blipFill>
          <p:spPr>
            <a:xfrm>
              <a:off x="7001590" y="5120332"/>
              <a:ext cx="5090883" cy="152400"/>
            </a:xfrm>
            <a:prstGeom prst="rect">
              <a:avLst/>
            </a:prstGeom>
          </p:spPr>
        </p:pic>
      </p:grpSp>
    </p:spTree>
    <p:extLst>
      <p:ext uri="{BB962C8B-B14F-4D97-AF65-F5344CB8AC3E}">
        <p14:creationId xmlns:p14="http://schemas.microsoft.com/office/powerpoint/2010/main" val="2479373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903514" y="692458"/>
            <a:ext cx="11170298" cy="5107377"/>
          </a:xfrm>
          <a:prstGeom prst="rect">
            <a:avLst/>
          </a:prstGeom>
        </p:spPr>
        <p:txBody>
          <a:bodyPr>
            <a:normAutofit fontScale="92500" lnSpcReduction="10000"/>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Molecular mechanisms of Alzheimer’s disease (AD)</a:t>
            </a:r>
          </a:p>
          <a:p>
            <a:pPr lvl="1"/>
            <a:r>
              <a:rPr lang="en-US" sz="2000" b="1" i="0" u="none" strike="noStrike" baseline="0" dirty="0">
                <a:latin typeface="Lub Dub Medium" panose="020B0603030403020204"/>
              </a:rPr>
              <a:t>Lower cerebral spinal fluid A</a:t>
            </a:r>
            <a:r>
              <a:rPr lang="el-GR" sz="2000" b="1" i="0" u="none" strike="noStrike" baseline="0" dirty="0">
                <a:latin typeface="TimesNewRomanPSMT"/>
              </a:rPr>
              <a:t>β</a:t>
            </a:r>
            <a:r>
              <a:rPr lang="en-US" sz="2000" b="1" i="0" u="none" strike="noStrike" baseline="0" dirty="0">
                <a:latin typeface="Lub Dub Medium" panose="020B0603030403020204"/>
              </a:rPr>
              <a:t> is found in the morning, however this is attenuated by prolonged wakefulness. </a:t>
            </a:r>
            <a:endParaRPr lang="en-US" sz="2000" b="1" dirty="0">
              <a:latin typeface="Lub Dub Medium" panose="020B0603030403020204"/>
            </a:endParaRPr>
          </a:p>
          <a:p>
            <a:pPr lvl="1"/>
            <a:r>
              <a:rPr lang="en-US" sz="2000" b="1" dirty="0">
                <a:latin typeface="Lub Dub Medium" panose="020B0603030403020204"/>
              </a:rPr>
              <a:t>Endothelial cells mediating blood-brain barrier dysfunction, important for </a:t>
            </a:r>
            <a:r>
              <a:rPr lang="en-US" sz="2000" b="1" i="0" u="none" strike="noStrike" baseline="0" dirty="0">
                <a:latin typeface="Lub Dub Medium" panose="020B0603030403020204"/>
              </a:rPr>
              <a:t>A</a:t>
            </a:r>
            <a:r>
              <a:rPr lang="el-GR" sz="2000" b="1" i="0" u="none" strike="noStrike" baseline="0" dirty="0">
                <a:latin typeface="TimesNewRomanPSMT"/>
              </a:rPr>
              <a:t>β</a:t>
            </a:r>
            <a:r>
              <a:rPr lang="en-US" sz="2000" b="1" dirty="0">
                <a:latin typeface="Lub Dub Medium" panose="020B0603030403020204"/>
              </a:rPr>
              <a:t> clearance, are under circadian control.</a:t>
            </a:r>
          </a:p>
          <a:p>
            <a:pPr lvl="1"/>
            <a:r>
              <a:rPr lang="en-US" sz="2000" b="1" dirty="0">
                <a:latin typeface="Lub Dub Medium" panose="020B0603030403020204"/>
              </a:rPr>
              <a:t>Truncated forms of tau, leading to increased tau peptides, are found in cerebrospinal fluid in sleep-deprived humans. </a:t>
            </a:r>
          </a:p>
          <a:p>
            <a:pPr lvl="1"/>
            <a:r>
              <a:rPr lang="en-US" sz="2000" b="1" dirty="0">
                <a:latin typeface="Lub Dub Medium" panose="020B0603030403020204"/>
              </a:rPr>
              <a:t>Overnight  sleep deprivation may promote tau phosphorylation isoforms found in early stages of AD.</a:t>
            </a:r>
          </a:p>
          <a:p>
            <a:pPr lvl="1"/>
            <a:r>
              <a:rPr lang="en-US" sz="2000" b="1" dirty="0">
                <a:latin typeface="Lub Dub Medium" panose="020B0603030403020204"/>
              </a:rPr>
              <a:t>Other factors increasing </a:t>
            </a:r>
            <a:r>
              <a:rPr lang="en-US" sz="2000" b="1" i="0" u="none" strike="noStrike" baseline="0" dirty="0">
                <a:latin typeface="Lub Dub Medium" panose="020B0603030403020204"/>
              </a:rPr>
              <a:t>A</a:t>
            </a:r>
            <a:r>
              <a:rPr lang="el-GR" sz="2000" b="1" i="0" u="none" strike="noStrike" baseline="0" dirty="0">
                <a:latin typeface="TimesNewRomanPSMT"/>
              </a:rPr>
              <a:t>β</a:t>
            </a:r>
            <a:r>
              <a:rPr lang="en-US" sz="2000" b="1" dirty="0">
                <a:latin typeface="Lub Dub Medium" panose="020B0603030403020204"/>
              </a:rPr>
              <a:t> and tau include intermittent hypoxia, sleep fragmentation, intrathoracic pressure swings, stress, depression, disrupted circadian rhythms, or increased oxidative stress and inflammation</a:t>
            </a:r>
          </a:p>
          <a:p>
            <a:pPr lvl="1"/>
            <a:r>
              <a:rPr lang="en-US" sz="2000" b="1" dirty="0">
                <a:latin typeface="Lub Dub Medium" panose="020B0603030403020204"/>
              </a:rPr>
              <a:t>Sleep deprivation and obstructive sleep apnea may also increase release of other proteins associated with non-AD neurogenerative pathways</a:t>
            </a:r>
          </a:p>
        </p:txBody>
      </p:sp>
    </p:spTree>
    <p:extLst>
      <p:ext uri="{BB962C8B-B14F-4D97-AF65-F5344CB8AC3E}">
        <p14:creationId xmlns:p14="http://schemas.microsoft.com/office/powerpoint/2010/main" val="308824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360715" y="2636416"/>
            <a:ext cx="10505682" cy="2387600"/>
          </a:xfrm>
        </p:spPr>
        <p:txBody>
          <a:bodyPr/>
          <a:lstStyle/>
          <a:p>
            <a:r>
              <a:rPr lang="en-US" dirty="0"/>
              <a:t>IMPORTANCE OF SLEEP IN PEOPLE WITH IMPAIRED BRAIN HEALTH</a:t>
            </a:r>
          </a:p>
        </p:txBody>
      </p:sp>
    </p:spTree>
    <p:extLst>
      <p:ext uri="{BB962C8B-B14F-4D97-AF65-F5344CB8AC3E}">
        <p14:creationId xmlns:p14="http://schemas.microsoft.com/office/powerpoint/2010/main" val="24858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93306" y="108274"/>
            <a:ext cx="11288485" cy="4426721"/>
          </a:xfrm>
        </p:spPr>
        <p:txBody>
          <a:bodyPr>
            <a:normAutofit fontScale="92500" lnSpcReduction="10000"/>
          </a:bodyPr>
          <a:lstStyle/>
          <a:p>
            <a:r>
              <a:rPr lang="en-US" sz="3600" b="1" dirty="0"/>
              <a:t>Post-stroke recovery</a:t>
            </a:r>
          </a:p>
          <a:p>
            <a:pPr lvl="1"/>
            <a:r>
              <a:rPr lang="en-US" sz="2000" b="1" dirty="0"/>
              <a:t>Insomnia, sleepiness, and long-duration of sleep are common among stroke patients</a:t>
            </a:r>
          </a:p>
          <a:p>
            <a:pPr lvl="1"/>
            <a:r>
              <a:rPr lang="en-US" sz="2000" b="1" dirty="0"/>
              <a:t>Stroke patients have poorer sleep efficiency, shorter total sleep time, and different sleep architecture (including lower percentage of slow wave sleep), compared to control patients</a:t>
            </a:r>
          </a:p>
          <a:p>
            <a:pPr lvl="1"/>
            <a:r>
              <a:rPr lang="en-US" sz="2000" b="1" dirty="0"/>
              <a:t>Lower sleep efficiency, less total sleep time, less Stage N3 sleep, longer rapid eye movement (REM) sleep latency, and lower REM percentages are associated with worse post-stroke clinical outcomes including functional status and memory</a:t>
            </a:r>
          </a:p>
          <a:p>
            <a:pPr lvl="1"/>
            <a:r>
              <a:rPr lang="en-US" sz="2000" b="1" dirty="0"/>
              <a:t>In the inpatient rehabilitation setting, greater sleep time, sleep efficiency, Stage N2 percentage, and REM percentage are associated with improvement in ability to perform activities of daily living</a:t>
            </a:r>
          </a:p>
          <a:p>
            <a:pPr lvl="1"/>
            <a:r>
              <a:rPr lang="en-US" sz="2000" b="1" dirty="0"/>
              <a:t>Obstructive Sleep Apnea identified after stroke is associated with worse functional and cognitive outcomes, and increased stroke recurrence and mortality</a:t>
            </a:r>
          </a:p>
          <a:p>
            <a:pPr lvl="2"/>
            <a:r>
              <a:rPr lang="en-US" sz="1800" b="1" dirty="0"/>
              <a:t>Pilot trials of CPAP suggest benefit in neurologic and cognitive outcome</a:t>
            </a:r>
          </a:p>
          <a:p>
            <a:pPr lvl="2"/>
            <a:r>
              <a:rPr lang="en-US" sz="1800" b="1" dirty="0"/>
              <a:t>Sleep SMART (NCT03812653) and RISEUP (NCT04130503) are ongoing trials </a:t>
            </a:r>
            <a:endParaRPr lang="en-US" sz="1600" b="1" dirty="0"/>
          </a:p>
          <a:p>
            <a:pPr lvl="1"/>
            <a:endParaRPr lang="en-US" sz="2000" b="1" dirty="0"/>
          </a:p>
          <a:p>
            <a:pPr marL="6350" lvl="1" indent="0">
              <a:buNone/>
            </a:pPr>
            <a:endParaRPr lang="en-US" sz="2000" b="1" dirty="0"/>
          </a:p>
        </p:txBody>
      </p:sp>
      <p:pic>
        <p:nvPicPr>
          <p:cNvPr id="5124" name="Picture 4" descr="Man putting on CPAP mask">
            <a:extLst>
              <a:ext uri="{FF2B5EF4-FFF2-40B4-BE49-F238E27FC236}">
                <a16:creationId xmlns:a16="http://schemas.microsoft.com/office/drawing/2014/main" id="{708B6976-BDA7-486F-878F-78FEC6331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167" y="4465702"/>
            <a:ext cx="4285667" cy="239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09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102636" y="1075680"/>
            <a:ext cx="11288485" cy="4426721"/>
          </a:xfrm>
        </p:spPr>
        <p:txBody>
          <a:bodyPr>
            <a:normAutofit lnSpcReduction="10000"/>
          </a:bodyPr>
          <a:lstStyle/>
          <a:p>
            <a:r>
              <a:rPr lang="en-US" sz="3600" b="1" dirty="0"/>
              <a:t>Sleep disorders in individuals with dementias</a:t>
            </a:r>
          </a:p>
          <a:p>
            <a:pPr lvl="1"/>
            <a:r>
              <a:rPr lang="en-US" sz="2000" b="1" dirty="0"/>
              <a:t>Patients with Alzheimer’s Disease (AD) commonly experience difficulty falling asleep, nighttime awakenings, and daytime sleepiness</a:t>
            </a:r>
          </a:p>
          <a:p>
            <a:pPr lvl="1"/>
            <a:r>
              <a:rPr lang="en-US" sz="2000" b="1" dirty="0"/>
              <a:t>Patients with AD and AD-Related Dementias (ADRD) experience circadian rhythm disorders</a:t>
            </a:r>
          </a:p>
          <a:p>
            <a:pPr lvl="1"/>
            <a:r>
              <a:rPr lang="en-US" sz="2000" b="1" dirty="0"/>
              <a:t>Sleep disorders in AD/ADRD patients portend more severe cognitive and neuropsychiatric symptoms, poorer quality of life, higher caregiver burden, earlier institutionalization, and increased mortality</a:t>
            </a:r>
          </a:p>
          <a:p>
            <a:pPr lvl="1"/>
            <a:r>
              <a:rPr lang="en-US" sz="2000" b="1" dirty="0"/>
              <a:t>Sleep-focused clinical trials have largely excluded patients with dementia</a:t>
            </a:r>
          </a:p>
          <a:p>
            <a:pPr lvl="2"/>
            <a:r>
              <a:rPr lang="en-US" sz="1800" b="1" dirty="0"/>
              <a:t>Uncertainty remains regarding the risks associated with sleep therapies</a:t>
            </a:r>
          </a:p>
          <a:p>
            <a:pPr lvl="2"/>
            <a:r>
              <a:rPr lang="en-US" sz="1800" b="1" dirty="0"/>
              <a:t>The clinical relevance and impact of Obstructive Sleep Apnea treatment is unknown in this patient population</a:t>
            </a:r>
          </a:p>
        </p:txBody>
      </p:sp>
    </p:spTree>
    <p:extLst>
      <p:ext uri="{BB962C8B-B14F-4D97-AF65-F5344CB8AC3E}">
        <p14:creationId xmlns:p14="http://schemas.microsoft.com/office/powerpoint/2010/main" val="198413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164779" y="2235200"/>
            <a:ext cx="10505682" cy="2387600"/>
          </a:xfrm>
        </p:spPr>
        <p:txBody>
          <a:bodyPr/>
          <a:lstStyle/>
          <a:p>
            <a:r>
              <a:rPr lang="en-US" dirty="0"/>
              <a:t>SLEEP and Sleep disturbances</a:t>
            </a:r>
          </a:p>
        </p:txBody>
      </p:sp>
    </p:spTree>
    <p:extLst>
      <p:ext uri="{BB962C8B-B14F-4D97-AF65-F5344CB8AC3E}">
        <p14:creationId xmlns:p14="http://schemas.microsoft.com/office/powerpoint/2010/main" val="25024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136779" y="2235200"/>
            <a:ext cx="10505682" cy="2387600"/>
          </a:xfrm>
        </p:spPr>
        <p:txBody>
          <a:bodyPr/>
          <a:lstStyle/>
          <a:p>
            <a:r>
              <a:rPr lang="en-US" dirty="0"/>
              <a:t>PREVENTION AND TREATMENT</a:t>
            </a:r>
          </a:p>
        </p:txBody>
      </p:sp>
    </p:spTree>
    <p:extLst>
      <p:ext uri="{BB962C8B-B14F-4D97-AF65-F5344CB8AC3E}">
        <p14:creationId xmlns:p14="http://schemas.microsoft.com/office/powerpoint/2010/main" val="1943464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679579" y="226465"/>
            <a:ext cx="10610462" cy="4546363"/>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Optimizing sleep to preserve brain health</a:t>
            </a:r>
          </a:p>
          <a:p>
            <a:pPr lvl="1"/>
            <a:r>
              <a:rPr lang="en-US" sz="2000" b="1" dirty="0"/>
              <a:t>The “Life’s Essential 8” 2022 AHA Presidential Advisory highlights the potential role of sleep duration in preventing cardiovascular health</a:t>
            </a:r>
          </a:p>
          <a:p>
            <a:pPr lvl="1"/>
            <a:r>
              <a:rPr lang="en-US" sz="2000" b="1" dirty="0"/>
              <a:t>Reducing prevalence of Obstructive Sleep Apnea may also prevent adverse brain outcomes</a:t>
            </a:r>
          </a:p>
          <a:p>
            <a:pPr lvl="1"/>
            <a:r>
              <a:rPr lang="en-US" sz="2000" b="1" dirty="0"/>
              <a:t>Novel approaches are needed to preserve brain health through non-vascular pathways, including  optimizing memory consolidation and synaptic homeostasis, reducing sleep fragmentation, regulating daily rhythmicity, and identifying means to enhance Stage N3 sleep and/or glymphatic waste clearance</a:t>
            </a:r>
          </a:p>
          <a:p>
            <a:pPr lvl="1"/>
            <a:r>
              <a:rPr lang="en-US" sz="2000" b="1" dirty="0"/>
              <a:t>Modifiable risk factors for poor brain health seem most impactful at earlier stages in life</a:t>
            </a:r>
          </a:p>
        </p:txBody>
      </p:sp>
      <p:pic>
        <p:nvPicPr>
          <p:cNvPr id="7170" name="Picture 2" descr="Life's Essential 8™ Logo">
            <a:extLst>
              <a:ext uri="{FF2B5EF4-FFF2-40B4-BE49-F238E27FC236}">
                <a16:creationId xmlns:a16="http://schemas.microsoft.com/office/drawing/2014/main" id="{C3A74F6F-BAAE-40F7-89BA-94F68459B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879" t="5202" r="6256" b="5246"/>
          <a:stretch/>
        </p:blipFill>
        <p:spPr bwMode="auto">
          <a:xfrm>
            <a:off x="4445021" y="3870664"/>
            <a:ext cx="3083243" cy="298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3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716902" y="479394"/>
            <a:ext cx="11353800" cy="5323201"/>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Treatment of sleep disorders to protect brain health</a:t>
            </a:r>
          </a:p>
          <a:p>
            <a:pPr lvl="1"/>
            <a:r>
              <a:rPr lang="en-US" sz="2000" b="1" dirty="0"/>
              <a:t>CPAP to treat Obstructive Sleep Apnea may improve neurologic function, quality of life, depression, language, and cognition</a:t>
            </a:r>
          </a:p>
          <a:p>
            <a:pPr lvl="2"/>
            <a:r>
              <a:rPr lang="en-US" sz="1800" b="1" dirty="0"/>
              <a:t>Study results are mixed, and follow-up durations have been short</a:t>
            </a:r>
          </a:p>
          <a:p>
            <a:pPr lvl="2"/>
            <a:r>
              <a:rPr lang="en-US" sz="1800" b="1" dirty="0"/>
              <a:t>Adherence to CPAP is difficult for stroke survivors but may predict greater improvements in brain health outcomes</a:t>
            </a:r>
          </a:p>
          <a:p>
            <a:pPr lvl="2"/>
            <a:r>
              <a:rPr lang="en-US" sz="1800" b="1" dirty="0"/>
              <a:t>More rigorously conducted, long-term clinical trials are needed to investigate treatment of Obstructive Sleep Apnea and dementia </a:t>
            </a:r>
          </a:p>
          <a:p>
            <a:pPr lvl="1"/>
            <a:r>
              <a:rPr lang="en-US" sz="2000" b="1" dirty="0"/>
              <a:t>Insufficient evidence also remains to determine the effect of treatments for other sleep disorders and cognitive decline</a:t>
            </a:r>
          </a:p>
          <a:p>
            <a:pPr lvl="1"/>
            <a:r>
              <a:rPr lang="en-US" sz="2000" b="1" dirty="0"/>
              <a:t>There is a need to understand in which situations sleepiness acts as a risk factor for a treatable sleep disorder rather than a marker of neuropathology</a:t>
            </a:r>
          </a:p>
          <a:p>
            <a:pPr lvl="1"/>
            <a:endParaRPr lang="en-US" sz="2000" b="1" dirty="0"/>
          </a:p>
          <a:p>
            <a:pPr lvl="1"/>
            <a:endParaRPr lang="en-US" sz="2000" b="1" dirty="0"/>
          </a:p>
        </p:txBody>
      </p:sp>
    </p:spTree>
    <p:extLst>
      <p:ext uri="{BB962C8B-B14F-4D97-AF65-F5344CB8AC3E}">
        <p14:creationId xmlns:p14="http://schemas.microsoft.com/office/powerpoint/2010/main" val="813461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9AB15C0-EC83-4403-953F-F00014DDF80D}"/>
              </a:ext>
            </a:extLst>
          </p:cNvPr>
          <p:cNvSpPr>
            <a:spLocks noGrp="1"/>
          </p:cNvSpPr>
          <p:nvPr>
            <p:ph type="title"/>
          </p:nvPr>
        </p:nvSpPr>
        <p:spPr>
          <a:xfrm>
            <a:off x="-307911" y="971324"/>
            <a:ext cx="12191999" cy="491041"/>
          </a:xfrm>
        </p:spPr>
        <p:txBody>
          <a:bodyPr>
            <a:noAutofit/>
          </a:bodyPr>
          <a:lstStyle/>
          <a:p>
            <a:pPr algn="ctr"/>
            <a:r>
              <a:rPr lang="en-US" sz="4800" dirty="0"/>
              <a:t>REDUCING DISPARITIES in sleep AND brain health</a:t>
            </a:r>
          </a:p>
        </p:txBody>
      </p:sp>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707570" y="1462366"/>
            <a:ext cx="11011679" cy="4891952"/>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Social determinants of health provide an essential context for optimizing and preserving brain health </a:t>
            </a:r>
          </a:p>
          <a:p>
            <a:pPr lvl="1"/>
            <a:r>
              <a:rPr lang="en-US" sz="2000" b="1" dirty="0"/>
              <a:t>Individuals of low socioeconomic status, who identify from within a racial/ethnic minority group, or who experience specific neighborhood-level factors, have higher likelihood of poor sleep quality, quantity, and sleep disorders</a:t>
            </a:r>
          </a:p>
          <a:p>
            <a:pPr lvl="1"/>
            <a:r>
              <a:rPr lang="en-US" sz="2000" b="1" dirty="0"/>
              <a:t>Individuals from racial/ethnic minority group backgrounds are more likely to have sleep-related chronic illness and disproportionate sleep loss</a:t>
            </a:r>
          </a:p>
          <a:p>
            <a:pPr lvl="1"/>
            <a:r>
              <a:rPr lang="en-US" sz="2000" b="1" dirty="0"/>
              <a:t>There are considerable health equity concerns regarding diagnosis, and access and adherence to treatment of sleep disorders involving multi-level social determinants of health</a:t>
            </a:r>
          </a:p>
          <a:p>
            <a:pPr lvl="1"/>
            <a:endParaRPr lang="en-US" sz="2000" b="1" dirty="0"/>
          </a:p>
        </p:txBody>
      </p:sp>
    </p:spTree>
    <p:extLst>
      <p:ext uri="{BB962C8B-B14F-4D97-AF65-F5344CB8AC3E}">
        <p14:creationId xmlns:p14="http://schemas.microsoft.com/office/powerpoint/2010/main" val="535071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9AB15C0-EC83-4403-953F-F00014DDF80D}"/>
              </a:ext>
            </a:extLst>
          </p:cNvPr>
          <p:cNvSpPr>
            <a:spLocks noGrp="1"/>
          </p:cNvSpPr>
          <p:nvPr>
            <p:ph type="title"/>
          </p:nvPr>
        </p:nvSpPr>
        <p:spPr>
          <a:xfrm>
            <a:off x="-307911" y="971324"/>
            <a:ext cx="12191999" cy="491041"/>
          </a:xfrm>
        </p:spPr>
        <p:txBody>
          <a:bodyPr>
            <a:noAutofit/>
          </a:bodyPr>
          <a:lstStyle/>
          <a:p>
            <a:pPr algn="ctr"/>
            <a:r>
              <a:rPr lang="en-US" sz="4800" dirty="0"/>
              <a:t>REDUCING DISPARITIES in sleep AND brain health</a:t>
            </a:r>
          </a:p>
        </p:txBody>
      </p:sp>
      <p:sp>
        <p:nvSpPr>
          <p:cNvPr id="10" name="Content Placeholder 3">
            <a:extLst>
              <a:ext uri="{FF2B5EF4-FFF2-40B4-BE49-F238E27FC236}">
                <a16:creationId xmlns:a16="http://schemas.microsoft.com/office/drawing/2014/main" id="{505CB998-C4C7-4731-A805-2BF19609BB37}"/>
              </a:ext>
            </a:extLst>
          </p:cNvPr>
          <p:cNvSpPr txBox="1">
            <a:spLocks/>
          </p:cNvSpPr>
          <p:nvPr/>
        </p:nvSpPr>
        <p:spPr>
          <a:xfrm>
            <a:off x="950166" y="1807954"/>
            <a:ext cx="11011679" cy="4546363"/>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Multi-level interventions are needed to reduce sleep disparities </a:t>
            </a:r>
          </a:p>
          <a:p>
            <a:pPr lvl="1"/>
            <a:r>
              <a:rPr lang="en-US" sz="2000" b="1" dirty="0"/>
              <a:t>Individual and family levels </a:t>
            </a:r>
          </a:p>
          <a:p>
            <a:pPr lvl="1"/>
            <a:r>
              <a:rPr lang="en-US" sz="2000" b="1" dirty="0"/>
              <a:t>Neighborhood and broader sociocultural context</a:t>
            </a:r>
          </a:p>
          <a:p>
            <a:pPr lvl="1"/>
            <a:r>
              <a:rPr lang="en-US" sz="2000" b="1" dirty="0"/>
              <a:t>Access to care</a:t>
            </a:r>
          </a:p>
          <a:p>
            <a:pPr lvl="1"/>
            <a:r>
              <a:rPr lang="en-US" sz="2000" b="1" dirty="0"/>
              <a:t>Advocacy</a:t>
            </a:r>
          </a:p>
          <a:p>
            <a:pPr lvl="1"/>
            <a:r>
              <a:rPr lang="en-US" sz="2000" b="1" dirty="0"/>
              <a:t>Interdisciplinary efforts among sleep specialists, non-sleep specialist physicians, advanced practitioners, nurses, public health practitioners, educators, the media, payors, public interest groups, and others</a:t>
            </a:r>
          </a:p>
          <a:p>
            <a:pPr lvl="1"/>
            <a:endParaRPr lang="en-US" sz="2000" b="1" dirty="0"/>
          </a:p>
        </p:txBody>
      </p:sp>
    </p:spTree>
    <p:extLst>
      <p:ext uri="{BB962C8B-B14F-4D97-AF65-F5344CB8AC3E}">
        <p14:creationId xmlns:p14="http://schemas.microsoft.com/office/powerpoint/2010/main" val="2044792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080797" y="2375159"/>
            <a:ext cx="10505682" cy="2387600"/>
          </a:xfrm>
        </p:spPr>
        <p:txBody>
          <a:bodyPr/>
          <a:lstStyle/>
          <a:p>
            <a:r>
              <a:rPr lang="en-US" dirty="0"/>
              <a:t>Future directions</a:t>
            </a:r>
          </a:p>
        </p:txBody>
      </p:sp>
    </p:spTree>
    <p:extLst>
      <p:ext uri="{BB962C8B-B14F-4D97-AF65-F5344CB8AC3E}">
        <p14:creationId xmlns:p14="http://schemas.microsoft.com/office/powerpoint/2010/main" val="3628611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064B561-8681-4147-822D-A1E85C9EC013}"/>
              </a:ext>
            </a:extLst>
          </p:cNvPr>
          <p:cNvGraphicFramePr>
            <a:graphicFrameLocks noGrp="1"/>
          </p:cNvGraphicFramePr>
          <p:nvPr>
            <p:extLst>
              <p:ext uri="{D42A27DB-BD31-4B8C-83A1-F6EECF244321}">
                <p14:modId xmlns:p14="http://schemas.microsoft.com/office/powerpoint/2010/main" val="1119770662"/>
              </p:ext>
            </p:extLst>
          </p:nvPr>
        </p:nvGraphicFramePr>
        <p:xfrm>
          <a:off x="825623" y="40122"/>
          <a:ext cx="11026066" cy="6569420"/>
        </p:xfrm>
        <a:graphic>
          <a:graphicData uri="http://schemas.openxmlformats.org/drawingml/2006/table">
            <a:tbl>
              <a:tblPr firstRow="1" bandRow="1">
                <a:tableStyleId>{5C22544A-7EE6-4342-B048-85BDC9FD1C3A}</a:tableStyleId>
              </a:tblPr>
              <a:tblGrid>
                <a:gridCol w="11026066">
                  <a:extLst>
                    <a:ext uri="{9D8B030D-6E8A-4147-A177-3AD203B41FA5}">
                      <a16:colId xmlns:a16="http://schemas.microsoft.com/office/drawing/2014/main" val="2904480451"/>
                    </a:ext>
                  </a:extLst>
                </a:gridCol>
              </a:tblGrid>
              <a:tr h="321841">
                <a:tc>
                  <a:txBody>
                    <a:bodyPr/>
                    <a:lstStyle/>
                    <a:p>
                      <a:r>
                        <a:rPr lang="en-US" sz="1600" dirty="0"/>
                        <a:t>FUTURE DIRECTIONS FOR SLEEP AND BRAIN HEALTH</a:t>
                      </a:r>
                    </a:p>
                  </a:txBody>
                  <a:tcPr/>
                </a:tc>
                <a:extLst>
                  <a:ext uri="{0D108BD9-81ED-4DB2-BD59-A6C34878D82A}">
                    <a16:rowId xmlns:a16="http://schemas.microsoft.com/office/drawing/2014/main" val="124521525"/>
                  </a:ext>
                </a:extLst>
              </a:tr>
              <a:tr h="277953">
                <a:tc>
                  <a:txBody>
                    <a:bodyPr/>
                    <a:lstStyle/>
                    <a:p>
                      <a:r>
                        <a:rPr lang="en-US" sz="1000" b="1" i="1" u="sng" dirty="0">
                          <a:latin typeface="Lub Dub Medium" panose="020B0603030403020204" pitchFamily="34" charset="0"/>
                        </a:rPr>
                        <a:t>Interventional</a:t>
                      </a:r>
                    </a:p>
                  </a:txBody>
                  <a:tcPr/>
                </a:tc>
                <a:extLst>
                  <a:ext uri="{0D108BD9-81ED-4DB2-BD59-A6C34878D82A}">
                    <a16:rowId xmlns:a16="http://schemas.microsoft.com/office/drawing/2014/main" val="2995878577"/>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Identify scalable interventions to enhance aspects of sleep (e.g., duration, slow‐wave activity) that may benefit brain health</a:t>
                      </a:r>
                      <a:endParaRPr lang="en-US" sz="1000" dirty="0">
                        <a:latin typeface="Lub Dub Medium" panose="020B0603030403020204" pitchFamily="34" charset="0"/>
                      </a:endParaRPr>
                    </a:p>
                  </a:txBody>
                  <a:tcPr/>
                </a:tc>
                <a:extLst>
                  <a:ext uri="{0D108BD9-81ED-4DB2-BD59-A6C34878D82A}">
                    <a16:rowId xmlns:a16="http://schemas.microsoft.com/office/drawing/2014/main" val="3344187515"/>
                  </a:ext>
                </a:extLst>
              </a:tr>
              <a:tr h="438874">
                <a:tc>
                  <a:txBody>
                    <a:bodyPr/>
                    <a:lstStyle/>
                    <a:p>
                      <a:r>
                        <a:rPr lang="en-US" sz="1000" b="0" i="0" u="none" strike="noStrike" kern="1200" baseline="0" dirty="0">
                          <a:solidFill>
                            <a:schemeClr val="dk1"/>
                          </a:solidFill>
                          <a:latin typeface="Lub Dub Medium" panose="020B0603030403020204" pitchFamily="34" charset="0"/>
                          <a:ea typeface="+mn-ea"/>
                          <a:cs typeface="+mn-cs"/>
                        </a:rPr>
                        <a:t>Identify populations (e.g., based on age, sex, race, ethnicity, socio‐economic status, biomarkers, comorbidity, genetics) who are most at risk of adverse brain outcomes  in the face of poor sleep so that future RCTs can be targeted</a:t>
                      </a:r>
                      <a:endParaRPr lang="en-US" sz="1000" dirty="0">
                        <a:latin typeface="Lub Dub Medium" panose="020B0603030403020204" pitchFamily="34" charset="0"/>
                      </a:endParaRPr>
                    </a:p>
                  </a:txBody>
                  <a:tcPr/>
                </a:tc>
                <a:extLst>
                  <a:ext uri="{0D108BD9-81ED-4DB2-BD59-A6C34878D82A}">
                    <a16:rowId xmlns:a16="http://schemas.microsoft.com/office/drawing/2014/main" val="213347834"/>
                  </a:ext>
                </a:extLst>
              </a:tr>
              <a:tr h="438874">
                <a:tc>
                  <a:txBody>
                    <a:bodyPr/>
                    <a:lstStyle/>
                    <a:p>
                      <a:r>
                        <a:rPr lang="en-US" sz="1000" b="0" i="0" u="none" strike="noStrike" kern="1200" baseline="0" dirty="0">
                          <a:solidFill>
                            <a:schemeClr val="dk1"/>
                          </a:solidFill>
                          <a:latin typeface="Lub Dub Medium" panose="020B0603030403020204" pitchFamily="34" charset="0"/>
                          <a:ea typeface="+mn-ea"/>
                          <a:cs typeface="+mn-cs"/>
                        </a:rPr>
                        <a:t>Conduct RCTs (including the very old as well as patients with dementia) to determine whether the treatment of prevalent sleep disorders, such as insomnia and obstructive sleep apnea, as well as short, fragmented, and irregular sleep improve brain health outcomes</a:t>
                      </a:r>
                      <a:endParaRPr lang="en-US" sz="1000" dirty="0">
                        <a:latin typeface="Lub Dub Medium" panose="020B0603030403020204" pitchFamily="34" charset="0"/>
                      </a:endParaRPr>
                    </a:p>
                  </a:txBody>
                  <a:tcPr/>
                </a:tc>
                <a:extLst>
                  <a:ext uri="{0D108BD9-81ED-4DB2-BD59-A6C34878D82A}">
                    <a16:rowId xmlns:a16="http://schemas.microsoft.com/office/drawing/2014/main" val="831642971"/>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Consider novel trial designs or causal modeling frameworks such as target trial emulation from existing observational data to study sleep interventions</a:t>
                      </a:r>
                      <a:endParaRPr lang="en-US" sz="1000" dirty="0">
                        <a:latin typeface="Lub Dub Medium" panose="020B0603030403020204" pitchFamily="34" charset="0"/>
                      </a:endParaRPr>
                    </a:p>
                  </a:txBody>
                  <a:tcPr/>
                </a:tc>
                <a:extLst>
                  <a:ext uri="{0D108BD9-81ED-4DB2-BD59-A6C34878D82A}">
                    <a16:rowId xmlns:a16="http://schemas.microsoft.com/office/drawing/2014/main" val="1042568394"/>
                  </a:ext>
                </a:extLst>
              </a:tr>
              <a:tr h="27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sng" dirty="0">
                          <a:latin typeface="Lub Dub Medium" panose="020B0603030403020204" pitchFamily="34" charset="0"/>
                        </a:rPr>
                        <a:t>Observational</a:t>
                      </a:r>
                    </a:p>
                  </a:txBody>
                  <a:tcPr/>
                </a:tc>
                <a:extLst>
                  <a:ext uri="{0D108BD9-81ED-4DB2-BD59-A6C34878D82A}">
                    <a16:rowId xmlns:a16="http://schemas.microsoft.com/office/drawing/2014/main" val="2116012379"/>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Conduct studies that include deep phenotyping of markers of both sleep and brain health to allow for a deeper understanding of underlying mechanisms.</a:t>
                      </a:r>
                      <a:endParaRPr lang="en-US" sz="1000" dirty="0">
                        <a:latin typeface="Lub Dub Medium" panose="020B0603030403020204" pitchFamily="34" charset="0"/>
                      </a:endParaRPr>
                    </a:p>
                  </a:txBody>
                  <a:tcPr/>
                </a:tc>
                <a:extLst>
                  <a:ext uri="{0D108BD9-81ED-4DB2-BD59-A6C34878D82A}">
                    <a16:rowId xmlns:a16="http://schemas.microsoft.com/office/drawing/2014/main" val="3647903639"/>
                  </a:ext>
                </a:extLst>
              </a:tr>
              <a:tr h="397123">
                <a:tc>
                  <a:txBody>
                    <a:bodyPr/>
                    <a:lstStyle/>
                    <a:p>
                      <a:r>
                        <a:rPr lang="en-US" sz="1000" b="0" i="0" u="none" strike="noStrike" kern="1200" baseline="0" dirty="0">
                          <a:solidFill>
                            <a:schemeClr val="dk1"/>
                          </a:solidFill>
                          <a:latin typeface="Lub Dub Medium" panose="020B0603030403020204" pitchFamily="34" charset="0"/>
                          <a:ea typeface="+mn-ea"/>
                          <a:cs typeface="+mn-cs"/>
                        </a:rPr>
                        <a:t>Develop better parameters, including possibly incorporation of wearables, to comprehensively evaluate sleep characteristics and brain health in large samples, and over time</a:t>
                      </a:r>
                      <a:endParaRPr lang="en-US" sz="1000" dirty="0">
                        <a:latin typeface="Lub Dub Medium" panose="020B0603030403020204" pitchFamily="34" charset="0"/>
                      </a:endParaRPr>
                    </a:p>
                  </a:txBody>
                  <a:tcPr/>
                </a:tc>
                <a:extLst>
                  <a:ext uri="{0D108BD9-81ED-4DB2-BD59-A6C34878D82A}">
                    <a16:rowId xmlns:a16="http://schemas.microsoft.com/office/drawing/2014/main" val="1212237156"/>
                  </a:ext>
                </a:extLst>
              </a:tr>
              <a:tr h="438874">
                <a:tc>
                  <a:txBody>
                    <a:bodyPr/>
                    <a:lstStyle/>
                    <a:p>
                      <a:r>
                        <a:rPr lang="en-US" sz="1000" b="0" i="0" u="none" strike="noStrike" kern="1200" baseline="0" dirty="0">
                          <a:solidFill>
                            <a:schemeClr val="dk1"/>
                          </a:solidFill>
                          <a:latin typeface="Lub Dub Medium" panose="020B0603030403020204" pitchFamily="34" charset="0"/>
                          <a:ea typeface="+mn-ea"/>
                          <a:cs typeface="+mn-cs"/>
                        </a:rPr>
                        <a:t>Use longitudinal studies and causal frameworks to establish the extent to which changes in sleep across the lifespan drive neurodegeneration and cognitive decline in later life, as well as the precise mechanism by which neurodegeneration disrupts sleep characteristics.</a:t>
                      </a:r>
                      <a:endParaRPr lang="en-US" sz="1000" dirty="0">
                        <a:latin typeface="Lub Dub Medium" panose="020B0603030403020204" pitchFamily="34" charset="0"/>
                      </a:endParaRPr>
                    </a:p>
                  </a:txBody>
                  <a:tcPr/>
                </a:tc>
                <a:extLst>
                  <a:ext uri="{0D108BD9-81ED-4DB2-BD59-A6C34878D82A}">
                    <a16:rowId xmlns:a16="http://schemas.microsoft.com/office/drawing/2014/main" val="1216906614"/>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Examine how sleep disorders interacts with circadian rhythm alterations to affect brain health.</a:t>
                      </a:r>
                      <a:endParaRPr lang="en-US" sz="1000" dirty="0">
                        <a:latin typeface="Lub Dub Medium" panose="020B0603030403020204" pitchFamily="34" charset="0"/>
                      </a:endParaRPr>
                    </a:p>
                  </a:txBody>
                  <a:tcPr/>
                </a:tc>
                <a:extLst>
                  <a:ext uri="{0D108BD9-81ED-4DB2-BD59-A6C34878D82A}">
                    <a16:rowId xmlns:a16="http://schemas.microsoft.com/office/drawing/2014/main" val="2222695783"/>
                  </a:ext>
                </a:extLst>
              </a:tr>
              <a:tr h="277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u="sng" dirty="0">
                          <a:latin typeface="Lub Dub Medium" panose="020B0603030403020204" pitchFamily="34" charset="0"/>
                        </a:rPr>
                        <a:t>Mechanistic/Basic and Translational</a:t>
                      </a:r>
                    </a:p>
                  </a:txBody>
                  <a:tcPr/>
                </a:tc>
                <a:extLst>
                  <a:ext uri="{0D108BD9-81ED-4DB2-BD59-A6C34878D82A}">
                    <a16:rowId xmlns:a16="http://schemas.microsoft.com/office/drawing/2014/main" val="4266880432"/>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Understand the role of sleep and circadian rhythms on the mechanisms of action of neurodegenerative proteinopathies</a:t>
                      </a:r>
                      <a:endParaRPr lang="en-US" sz="1000" dirty="0">
                        <a:latin typeface="Lub Dub Medium" panose="020B0603030403020204" pitchFamily="34" charset="0"/>
                      </a:endParaRPr>
                    </a:p>
                  </a:txBody>
                  <a:tcPr/>
                </a:tc>
                <a:extLst>
                  <a:ext uri="{0D108BD9-81ED-4DB2-BD59-A6C34878D82A}">
                    <a16:rowId xmlns:a16="http://schemas.microsoft.com/office/drawing/2014/main" val="2718995378"/>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Use neuropathological studies to better establish the regulation of sleep and sleep breathing and how they are disrupted by neurodegenerations</a:t>
                      </a:r>
                      <a:endParaRPr lang="en-US" sz="1000" dirty="0">
                        <a:latin typeface="Lub Dub Medium" panose="020B0603030403020204" pitchFamily="34" charset="0"/>
                      </a:endParaRPr>
                    </a:p>
                  </a:txBody>
                  <a:tcPr/>
                </a:tc>
                <a:extLst>
                  <a:ext uri="{0D108BD9-81ED-4DB2-BD59-A6C34878D82A}">
                    <a16:rowId xmlns:a16="http://schemas.microsoft.com/office/drawing/2014/main" val="2623262622"/>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Understand the relationship between age‐related sleep disorders and impaired learning/ memory consolidation</a:t>
                      </a:r>
                      <a:endParaRPr lang="en-US" sz="1000" dirty="0">
                        <a:latin typeface="Lub Dub Medium" panose="020B0603030403020204" pitchFamily="34" charset="0"/>
                      </a:endParaRPr>
                    </a:p>
                  </a:txBody>
                  <a:tcPr/>
                </a:tc>
                <a:extLst>
                  <a:ext uri="{0D108BD9-81ED-4DB2-BD59-A6C34878D82A}">
                    <a16:rowId xmlns:a16="http://schemas.microsoft.com/office/drawing/2014/main" val="4291166436"/>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Understand how sleep disorders alter synaptic homeostasis</a:t>
                      </a:r>
                      <a:endParaRPr lang="en-US" sz="1000" dirty="0">
                        <a:latin typeface="Lub Dub Medium" panose="020B0603030403020204" pitchFamily="34" charset="0"/>
                      </a:endParaRPr>
                    </a:p>
                  </a:txBody>
                  <a:tcPr/>
                </a:tc>
                <a:extLst>
                  <a:ext uri="{0D108BD9-81ED-4DB2-BD59-A6C34878D82A}">
                    <a16:rowId xmlns:a16="http://schemas.microsoft.com/office/drawing/2014/main" val="4293798365"/>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Learn how hypoxemia interacts with non‐respiratory sleep parameters to affect the pathways of interest</a:t>
                      </a:r>
                      <a:endParaRPr lang="en-US" sz="1000" dirty="0">
                        <a:latin typeface="Lub Dub Medium" panose="020B0603030403020204" pitchFamily="34" charset="0"/>
                      </a:endParaRPr>
                    </a:p>
                  </a:txBody>
                  <a:tcPr/>
                </a:tc>
                <a:extLst>
                  <a:ext uri="{0D108BD9-81ED-4DB2-BD59-A6C34878D82A}">
                    <a16:rowId xmlns:a16="http://schemas.microsoft.com/office/drawing/2014/main" val="750044922"/>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Define drivers of increased glymphatic transport and waste clearance during sleep</a:t>
                      </a:r>
                      <a:endParaRPr lang="en-US" sz="1000" dirty="0">
                        <a:latin typeface="Lub Dub Medium" panose="020B0603030403020204" pitchFamily="34" charset="0"/>
                      </a:endParaRPr>
                    </a:p>
                  </a:txBody>
                  <a:tcPr/>
                </a:tc>
                <a:extLst>
                  <a:ext uri="{0D108BD9-81ED-4DB2-BD59-A6C34878D82A}">
                    <a16:rowId xmlns:a16="http://schemas.microsoft.com/office/drawing/2014/main" val="2704861109"/>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Define anatomical pathways, and driving forces of solute clearance from the brain </a:t>
                      </a:r>
                      <a:endParaRPr lang="en-US" sz="1000" dirty="0">
                        <a:latin typeface="Lub Dub Medium" panose="020B0603030403020204" pitchFamily="34" charset="0"/>
                      </a:endParaRPr>
                    </a:p>
                  </a:txBody>
                  <a:tcPr/>
                </a:tc>
                <a:extLst>
                  <a:ext uri="{0D108BD9-81ED-4DB2-BD59-A6C34878D82A}">
                    <a16:rowId xmlns:a16="http://schemas.microsoft.com/office/drawing/2014/main" val="836245338"/>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Understand the anatomical and functional coupling between the glymphatic and lymphatic systems in health and disease</a:t>
                      </a:r>
                      <a:endParaRPr lang="en-US" sz="1000" dirty="0">
                        <a:latin typeface="Lub Dub Medium" panose="020B0603030403020204" pitchFamily="34" charset="0"/>
                      </a:endParaRPr>
                    </a:p>
                  </a:txBody>
                  <a:tcPr/>
                </a:tc>
                <a:extLst>
                  <a:ext uri="{0D108BD9-81ED-4DB2-BD59-A6C34878D82A}">
                    <a16:rowId xmlns:a16="http://schemas.microsoft.com/office/drawing/2014/main" val="720069099"/>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Evaluate brain biomarkers or other surrogate measures of sleep measures as well as neurodegeneration</a:t>
                      </a:r>
                      <a:endParaRPr lang="en-US" sz="1000" dirty="0">
                        <a:latin typeface="Lub Dub Medium" panose="020B0603030403020204" pitchFamily="34" charset="0"/>
                      </a:endParaRPr>
                    </a:p>
                  </a:txBody>
                  <a:tcPr/>
                </a:tc>
                <a:extLst>
                  <a:ext uri="{0D108BD9-81ED-4DB2-BD59-A6C34878D82A}">
                    <a16:rowId xmlns:a16="http://schemas.microsoft.com/office/drawing/2014/main" val="59390779"/>
                  </a:ext>
                </a:extLst>
              </a:tr>
              <a:tr h="263324">
                <a:tc>
                  <a:txBody>
                    <a:bodyPr/>
                    <a:lstStyle/>
                    <a:p>
                      <a:r>
                        <a:rPr lang="en-US" sz="1000" b="0" i="0" u="none" strike="noStrike" kern="1200" baseline="0" dirty="0">
                          <a:solidFill>
                            <a:schemeClr val="dk1"/>
                          </a:solidFill>
                          <a:latin typeface="Lub Dub Medium" panose="020B0603030403020204" pitchFamily="34" charset="0"/>
                          <a:ea typeface="+mn-ea"/>
                          <a:cs typeface="+mn-cs"/>
                        </a:rPr>
                        <a:t>Increase the use of sleep‐dependent tasks instead of traditional cognitive testing during wakefulness</a:t>
                      </a:r>
                      <a:endParaRPr lang="en-US" sz="1000" dirty="0">
                        <a:latin typeface="Lub Dub Medium" panose="020B0603030403020204" pitchFamily="34" charset="0"/>
                      </a:endParaRPr>
                    </a:p>
                  </a:txBody>
                  <a:tcPr/>
                </a:tc>
                <a:extLst>
                  <a:ext uri="{0D108BD9-81ED-4DB2-BD59-A6C34878D82A}">
                    <a16:rowId xmlns:a16="http://schemas.microsoft.com/office/drawing/2014/main" val="60237427"/>
                  </a:ext>
                </a:extLst>
              </a:tr>
            </a:tbl>
          </a:graphicData>
        </a:graphic>
      </p:graphicFrame>
    </p:spTree>
    <p:extLst>
      <p:ext uri="{BB962C8B-B14F-4D97-AF65-F5344CB8AC3E}">
        <p14:creationId xmlns:p14="http://schemas.microsoft.com/office/powerpoint/2010/main" val="65771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595604" y="643243"/>
            <a:ext cx="10515600" cy="559408"/>
          </a:xfrm>
        </p:spPr>
        <p:txBody>
          <a:bodyPr>
            <a:noAutofit/>
          </a:bodyPr>
          <a:lstStyle/>
          <a:p>
            <a:r>
              <a:rPr lang="en-US" sz="5400" dirty="0"/>
              <a:t>What is sleep? </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p:txBody>
          <a:bodyPr>
            <a:normAutofit/>
          </a:bodyPr>
          <a:lstStyle/>
          <a:p>
            <a:r>
              <a:rPr lang="en-US" sz="3600" b="1" i="1" dirty="0"/>
              <a:t>Sleep</a:t>
            </a:r>
            <a:r>
              <a:rPr lang="en-US" sz="2800" b="1" dirty="0"/>
              <a:t> is a biobehavioral state characterized by changes in brain electrical activity that manifest as altered consciousness, reduced sensory responsiveness, and decreased muscle tone. </a:t>
            </a:r>
          </a:p>
        </p:txBody>
      </p:sp>
      <p:pic>
        <p:nvPicPr>
          <p:cNvPr id="1028" name="Picture 4" descr="young woman sleeping peacefully">
            <a:extLst>
              <a:ext uri="{FF2B5EF4-FFF2-40B4-BE49-F238E27FC236}">
                <a16:creationId xmlns:a16="http://schemas.microsoft.com/office/drawing/2014/main" id="{04C4A6E5-4279-4FBD-A90E-7C650DF89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629" y="3095625"/>
            <a:ext cx="666750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8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2FC63C-438F-42A9-BD90-9427EF76BD6C}"/>
              </a:ext>
            </a:extLst>
          </p:cNvPr>
          <p:cNvGraphicFramePr>
            <a:graphicFrameLocks noGrp="1"/>
          </p:cNvGraphicFramePr>
          <p:nvPr>
            <p:extLst>
              <p:ext uri="{D42A27DB-BD31-4B8C-83A1-F6EECF244321}">
                <p14:modId xmlns:p14="http://schemas.microsoft.com/office/powerpoint/2010/main" val="3025091897"/>
              </p:ext>
            </p:extLst>
          </p:nvPr>
        </p:nvGraphicFramePr>
        <p:xfrm>
          <a:off x="822650" y="329018"/>
          <a:ext cx="10478276" cy="6027173"/>
        </p:xfrm>
        <a:graphic>
          <a:graphicData uri="http://schemas.openxmlformats.org/drawingml/2006/table">
            <a:tbl>
              <a:tblPr firstRow="1" bandRow="1">
                <a:tableStyleId>{5C22544A-7EE6-4342-B048-85BDC9FD1C3A}</a:tableStyleId>
              </a:tblPr>
              <a:tblGrid>
                <a:gridCol w="2012792">
                  <a:extLst>
                    <a:ext uri="{9D8B030D-6E8A-4147-A177-3AD203B41FA5}">
                      <a16:colId xmlns:a16="http://schemas.microsoft.com/office/drawing/2014/main" val="2431742242"/>
                    </a:ext>
                  </a:extLst>
                </a:gridCol>
                <a:gridCol w="3036347">
                  <a:extLst>
                    <a:ext uri="{9D8B030D-6E8A-4147-A177-3AD203B41FA5}">
                      <a16:colId xmlns:a16="http://schemas.microsoft.com/office/drawing/2014/main" val="1829993327"/>
                    </a:ext>
                  </a:extLst>
                </a:gridCol>
                <a:gridCol w="1775106">
                  <a:extLst>
                    <a:ext uri="{9D8B030D-6E8A-4147-A177-3AD203B41FA5}">
                      <a16:colId xmlns:a16="http://schemas.microsoft.com/office/drawing/2014/main" val="4193583812"/>
                    </a:ext>
                  </a:extLst>
                </a:gridCol>
                <a:gridCol w="3654031">
                  <a:extLst>
                    <a:ext uri="{9D8B030D-6E8A-4147-A177-3AD203B41FA5}">
                      <a16:colId xmlns:a16="http://schemas.microsoft.com/office/drawing/2014/main" val="3019486959"/>
                    </a:ext>
                  </a:extLst>
                </a:gridCol>
              </a:tblGrid>
              <a:tr h="644549">
                <a:tc gridSpan="4">
                  <a:txBody>
                    <a:bodyPr/>
                    <a:lstStyle/>
                    <a:p>
                      <a:r>
                        <a:rPr lang="en-US" sz="3600" dirty="0"/>
                        <a:t>SLEEP ARCHITECTURE: STAGES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41167"/>
                  </a:ext>
                </a:extLst>
              </a:tr>
              <a:tr h="441599">
                <a:tc>
                  <a:txBody>
                    <a:bodyPr/>
                    <a:lstStyle/>
                    <a:p>
                      <a:endParaRPr lang="en-US" dirty="0"/>
                    </a:p>
                  </a:txBody>
                  <a:tcPr/>
                </a:tc>
                <a:tc>
                  <a:txBody>
                    <a:bodyPr/>
                    <a:lstStyle/>
                    <a:p>
                      <a:pPr algn="ctr"/>
                      <a:r>
                        <a:rPr lang="en-US" b="1" dirty="0"/>
                        <a:t>EEG Pattern</a:t>
                      </a:r>
                    </a:p>
                  </a:txBody>
                  <a:tcPr/>
                </a:tc>
                <a:tc>
                  <a:txBody>
                    <a:bodyPr/>
                    <a:lstStyle/>
                    <a:p>
                      <a:pPr algn="ctr"/>
                      <a:r>
                        <a:rPr lang="en-US" b="1" dirty="0"/>
                        <a:t>Typical Duration</a:t>
                      </a:r>
                    </a:p>
                  </a:txBody>
                  <a:tcPr/>
                </a:tc>
                <a:tc>
                  <a:txBody>
                    <a:bodyPr/>
                    <a:lstStyle/>
                    <a:p>
                      <a:pPr algn="ctr"/>
                      <a:r>
                        <a:rPr lang="en-US" b="1" dirty="0"/>
                        <a:t>Interpretation</a:t>
                      </a:r>
                    </a:p>
                  </a:txBody>
                  <a:tcPr/>
                </a:tc>
                <a:extLst>
                  <a:ext uri="{0D108BD9-81ED-4DB2-BD59-A6C34878D82A}">
                    <a16:rowId xmlns:a16="http://schemas.microsoft.com/office/drawing/2014/main" val="550626811"/>
                  </a:ext>
                </a:extLst>
              </a:tr>
              <a:tr h="677338">
                <a:tc>
                  <a:txBody>
                    <a:bodyPr/>
                    <a:lstStyle/>
                    <a:p>
                      <a:pPr algn="ctr"/>
                      <a:r>
                        <a:rPr lang="en-US" b="1" dirty="0"/>
                        <a:t>Stage N1 (NREM)</a:t>
                      </a:r>
                    </a:p>
                  </a:txBody>
                  <a:tcPr/>
                </a:tc>
                <a:tc>
                  <a:txBody>
                    <a:bodyPr/>
                    <a:lstStyle/>
                    <a:p>
                      <a:r>
                        <a:rPr lang="en-US" sz="1300" b="1" i="0" u="none" strike="noStrike" kern="1200" baseline="0" dirty="0">
                          <a:solidFill>
                            <a:schemeClr val="dk1"/>
                          </a:solidFill>
                          <a:latin typeface="+mn-lt"/>
                          <a:ea typeface="+mn-ea"/>
                          <a:cs typeface="+mn-cs"/>
                        </a:rPr>
                        <a:t>Low voltage amplitude, mixed‐frequency activity, presence of theta activity, slow rolling eye movements and vertex waves.</a:t>
                      </a:r>
                      <a:endParaRPr lang="en-US" sz="1300" b="1" dirty="0"/>
                    </a:p>
                  </a:txBody>
                  <a:tcPr/>
                </a:tc>
                <a:tc>
                  <a:txBody>
                    <a:bodyPr/>
                    <a:lstStyle/>
                    <a:p>
                      <a:r>
                        <a:rPr lang="en-US" sz="1300" b="1" i="0" u="none" strike="noStrike" kern="1200" baseline="0" dirty="0">
                          <a:solidFill>
                            <a:schemeClr val="dk1"/>
                          </a:solidFill>
                          <a:latin typeface="+mn-lt"/>
                          <a:ea typeface="+mn-ea"/>
                          <a:cs typeface="+mn-cs"/>
                        </a:rPr>
                        <a:t>&lt; 5% of total</a:t>
                      </a:r>
                    </a:p>
                    <a:p>
                      <a:r>
                        <a:rPr lang="en-US" sz="1300" b="1" i="0" u="none" strike="noStrike" kern="1200" baseline="0" dirty="0">
                          <a:solidFill>
                            <a:schemeClr val="dk1"/>
                          </a:solidFill>
                          <a:latin typeface="+mn-lt"/>
                          <a:ea typeface="+mn-ea"/>
                          <a:cs typeface="+mn-cs"/>
                        </a:rPr>
                        <a:t>sleep time.</a:t>
                      </a:r>
                      <a:endParaRPr lang="en-US" sz="1300" b="1" dirty="0"/>
                    </a:p>
                  </a:txBody>
                  <a:tcPr/>
                </a:tc>
                <a:tc>
                  <a:txBody>
                    <a:bodyPr/>
                    <a:lstStyle/>
                    <a:p>
                      <a:r>
                        <a:rPr lang="en-US" sz="1300" b="1" i="0" u="none" strike="noStrike" kern="1200" baseline="0" dirty="0">
                          <a:solidFill>
                            <a:schemeClr val="dk1"/>
                          </a:solidFill>
                          <a:latin typeface="+mn-lt"/>
                          <a:ea typeface="+mn-ea"/>
                          <a:cs typeface="+mn-cs"/>
                        </a:rPr>
                        <a:t>Transition from wake, lightest sleep stage. Increased duration in disorders associated with poor sleep quality.</a:t>
                      </a:r>
                      <a:endParaRPr lang="en-US" sz="1300" b="1" dirty="0"/>
                    </a:p>
                  </a:txBody>
                  <a:tcPr/>
                </a:tc>
                <a:extLst>
                  <a:ext uri="{0D108BD9-81ED-4DB2-BD59-A6C34878D82A}">
                    <a16:rowId xmlns:a16="http://schemas.microsoft.com/office/drawing/2014/main" val="3869039141"/>
                  </a:ext>
                </a:extLst>
              </a:tr>
              <a:tr h="890718">
                <a:tc>
                  <a:txBody>
                    <a:bodyPr/>
                    <a:lstStyle/>
                    <a:p>
                      <a:pPr algn="ctr"/>
                      <a:r>
                        <a:rPr lang="en-US" b="1" dirty="0"/>
                        <a:t>Stage N2 (NREM)</a:t>
                      </a:r>
                    </a:p>
                  </a:txBody>
                  <a:tcPr/>
                </a:tc>
                <a:tc>
                  <a:txBody>
                    <a:bodyPr/>
                    <a:lstStyle/>
                    <a:p>
                      <a:r>
                        <a:rPr lang="en-US" sz="1300" b="1" i="0" u="none" strike="noStrike" kern="1200" baseline="0" dirty="0">
                          <a:solidFill>
                            <a:schemeClr val="dk1"/>
                          </a:solidFill>
                          <a:latin typeface="+mn-lt"/>
                          <a:ea typeface="+mn-ea"/>
                          <a:cs typeface="+mn-cs"/>
                        </a:rPr>
                        <a:t>Presence of sleep spindles (bursts of 11–15 Hz frequency band activity, 0.5 and 2 sec in duration) and K complexes (sharp, biphasic delta waves, &gt; 5 sec).</a:t>
                      </a:r>
                      <a:endParaRPr lang="en-US" sz="1300" b="1" dirty="0"/>
                    </a:p>
                  </a:txBody>
                  <a:tcPr/>
                </a:tc>
                <a:tc>
                  <a:txBody>
                    <a:bodyPr/>
                    <a:lstStyle/>
                    <a:p>
                      <a:r>
                        <a:rPr lang="en-US" sz="1300" b="1" i="0" u="none" strike="noStrike" kern="1200" baseline="0" dirty="0">
                          <a:solidFill>
                            <a:schemeClr val="dk1"/>
                          </a:solidFill>
                          <a:latin typeface="+mn-lt"/>
                          <a:ea typeface="+mn-ea"/>
                          <a:cs typeface="+mn-cs"/>
                        </a:rPr>
                        <a:t>45% of total</a:t>
                      </a:r>
                    </a:p>
                    <a:p>
                      <a:r>
                        <a:rPr lang="en-US" sz="1300" b="1" i="0" u="none" strike="noStrike" kern="1200" baseline="0" dirty="0">
                          <a:solidFill>
                            <a:schemeClr val="dk1"/>
                          </a:solidFill>
                          <a:latin typeface="+mn-lt"/>
                          <a:ea typeface="+mn-ea"/>
                          <a:cs typeface="+mn-cs"/>
                        </a:rPr>
                        <a:t>sleep time.</a:t>
                      </a:r>
                      <a:endParaRPr lang="en-US" sz="1300" b="1" dirty="0"/>
                    </a:p>
                  </a:txBody>
                  <a:tcPr/>
                </a:tc>
                <a:tc>
                  <a:txBody>
                    <a:bodyPr/>
                    <a:lstStyle/>
                    <a:p>
                      <a:r>
                        <a:rPr lang="en-US" sz="1300" b="1" i="0" u="none" strike="noStrike" kern="1200" baseline="0" dirty="0">
                          <a:solidFill>
                            <a:schemeClr val="dk1"/>
                          </a:solidFill>
                          <a:latin typeface="+mn-lt"/>
                          <a:ea typeface="+mn-ea"/>
                          <a:cs typeface="+mn-cs"/>
                        </a:rPr>
                        <a:t>Spindles implicated in synaptic plasticity and memory consolidation. K‐complexes maintain sleep and memory consolidation.</a:t>
                      </a:r>
                      <a:endParaRPr lang="en-US" sz="1300" b="1" dirty="0"/>
                    </a:p>
                  </a:txBody>
                  <a:tcPr/>
                </a:tc>
                <a:extLst>
                  <a:ext uri="{0D108BD9-81ED-4DB2-BD59-A6C34878D82A}">
                    <a16:rowId xmlns:a16="http://schemas.microsoft.com/office/drawing/2014/main" val="480271705"/>
                  </a:ext>
                </a:extLst>
              </a:tr>
              <a:tr h="1660849">
                <a:tc>
                  <a:txBody>
                    <a:bodyPr/>
                    <a:lstStyle/>
                    <a:p>
                      <a:pPr algn="ctr"/>
                      <a:r>
                        <a:rPr lang="en-US" b="1" dirty="0"/>
                        <a:t>Stage N3 (NREM)</a:t>
                      </a:r>
                    </a:p>
                    <a:p>
                      <a:pPr algn="ctr"/>
                      <a:r>
                        <a:rPr lang="en-US" b="1" dirty="0"/>
                        <a:t>(also: Slow Save Sleep)</a:t>
                      </a:r>
                    </a:p>
                  </a:txBody>
                  <a:tcPr/>
                </a:tc>
                <a:tc>
                  <a:txBody>
                    <a:bodyPr/>
                    <a:lstStyle/>
                    <a:p>
                      <a:r>
                        <a:rPr lang="en-US" sz="1300" b="1" i="0" u="none" strike="noStrike" kern="1200" baseline="0" dirty="0">
                          <a:solidFill>
                            <a:schemeClr val="dk1"/>
                          </a:solidFill>
                          <a:latin typeface="+mn-lt"/>
                          <a:ea typeface="+mn-ea"/>
                          <a:cs typeface="+mn-cs"/>
                        </a:rPr>
                        <a:t>High amplitude, slow (delta) waves.</a:t>
                      </a:r>
                      <a:endParaRPr lang="en-US" sz="1300" b="1" dirty="0"/>
                    </a:p>
                  </a:txBody>
                  <a:tcPr/>
                </a:tc>
                <a:tc>
                  <a:txBody>
                    <a:bodyPr/>
                    <a:lstStyle/>
                    <a:p>
                      <a:r>
                        <a:rPr lang="en-US" sz="1300" b="1" i="0" u="none" strike="noStrike" kern="1200" baseline="0" dirty="0">
                          <a:solidFill>
                            <a:schemeClr val="dk1"/>
                          </a:solidFill>
                          <a:latin typeface="+mn-lt"/>
                          <a:ea typeface="+mn-ea"/>
                          <a:cs typeface="+mn-cs"/>
                        </a:rPr>
                        <a:t>25% of total</a:t>
                      </a:r>
                    </a:p>
                    <a:p>
                      <a:r>
                        <a:rPr lang="en-US" sz="1300" b="1" i="0" u="none" strike="noStrike" kern="1200" baseline="0" dirty="0">
                          <a:solidFill>
                            <a:schemeClr val="dk1"/>
                          </a:solidFill>
                          <a:latin typeface="+mn-lt"/>
                          <a:ea typeface="+mn-ea"/>
                          <a:cs typeface="+mn-cs"/>
                        </a:rPr>
                        <a:t>sleep time.</a:t>
                      </a:r>
                      <a:endParaRPr lang="en-US" sz="1300" b="1" dirty="0"/>
                    </a:p>
                  </a:txBody>
                  <a:tcPr/>
                </a:tc>
                <a:tc>
                  <a:txBody>
                    <a:bodyPr/>
                    <a:lstStyle/>
                    <a:p>
                      <a:r>
                        <a:rPr lang="en-US" sz="1300" b="1" i="0" u="none" strike="noStrike" kern="1200" baseline="0" dirty="0">
                          <a:solidFill>
                            <a:schemeClr val="dk1"/>
                          </a:solidFill>
                          <a:latin typeface="+mn-lt"/>
                          <a:ea typeface="+mn-ea"/>
                          <a:cs typeface="+mn-cs"/>
                        </a:rPr>
                        <a:t>“Deepest” sleep; high arousal threshold, making it harder to awake from. Reflects global synchronous neural activity. Linked to hormone and cellular energy regulation, metabolic waste product clearance, immune and autonomic nervous system, cardiovascular and brain health. Declines with aging and in disorders that fragment sleep.</a:t>
                      </a:r>
                      <a:endParaRPr lang="en-US" sz="1300" b="1" dirty="0"/>
                    </a:p>
                  </a:txBody>
                  <a:tcPr/>
                </a:tc>
                <a:extLst>
                  <a:ext uri="{0D108BD9-81ED-4DB2-BD59-A6C34878D82A}">
                    <a16:rowId xmlns:a16="http://schemas.microsoft.com/office/drawing/2014/main" val="2355575220"/>
                  </a:ext>
                </a:extLst>
              </a:tr>
              <a:tr h="1688107">
                <a:tc>
                  <a:txBody>
                    <a:bodyPr/>
                    <a:lstStyle/>
                    <a:p>
                      <a:pPr algn="ctr"/>
                      <a:r>
                        <a:rPr lang="en-US" b="1" dirty="0"/>
                        <a:t>Stage R (REM)</a:t>
                      </a:r>
                    </a:p>
                  </a:txBody>
                  <a:tcPr/>
                </a:tc>
                <a:tc>
                  <a:txBody>
                    <a:bodyPr/>
                    <a:lstStyle/>
                    <a:p>
                      <a:r>
                        <a:rPr lang="en-US" sz="1300" b="1" i="0" u="none" strike="noStrike" kern="1200" baseline="0" dirty="0">
                          <a:solidFill>
                            <a:schemeClr val="dk1"/>
                          </a:solidFill>
                          <a:latin typeface="+mn-lt"/>
                          <a:ea typeface="+mn-ea"/>
                          <a:cs typeface="+mn-cs"/>
                        </a:rPr>
                        <a:t>Low amplitude, mixed frequency EEG with low muscle activity and rapid eye movements. Saw tooth waves present.</a:t>
                      </a:r>
                      <a:endParaRPr lang="en-US" sz="1300" b="1" dirty="0"/>
                    </a:p>
                  </a:txBody>
                  <a:tcPr/>
                </a:tc>
                <a:tc>
                  <a:txBody>
                    <a:bodyPr/>
                    <a:lstStyle/>
                    <a:p>
                      <a:r>
                        <a:rPr lang="en-US" sz="1300" b="1" i="0" u="none" strike="noStrike" kern="1200" baseline="0" dirty="0">
                          <a:solidFill>
                            <a:schemeClr val="dk1"/>
                          </a:solidFill>
                          <a:latin typeface="+mn-lt"/>
                          <a:ea typeface="+mn-ea"/>
                          <a:cs typeface="+mn-cs"/>
                        </a:rPr>
                        <a:t>25% of total</a:t>
                      </a:r>
                    </a:p>
                    <a:p>
                      <a:r>
                        <a:rPr lang="en-US" sz="1300" b="1" i="0" u="none" strike="noStrike" kern="1200" baseline="0" dirty="0">
                          <a:solidFill>
                            <a:schemeClr val="dk1"/>
                          </a:solidFill>
                          <a:latin typeface="+mn-lt"/>
                          <a:ea typeface="+mn-ea"/>
                          <a:cs typeface="+mn-cs"/>
                        </a:rPr>
                        <a:t>sleep time.</a:t>
                      </a:r>
                      <a:endParaRPr lang="en-US" sz="1300" b="1" dirty="0"/>
                    </a:p>
                  </a:txBody>
                  <a:tcPr/>
                </a:tc>
                <a:tc>
                  <a:txBody>
                    <a:bodyPr/>
                    <a:lstStyle/>
                    <a:p>
                      <a:r>
                        <a:rPr lang="en-US" sz="1300" b="1" i="0" u="none" strike="noStrike" kern="1200" baseline="0" dirty="0">
                          <a:solidFill>
                            <a:schemeClr val="dk1"/>
                          </a:solidFill>
                          <a:latin typeface="+mn-lt"/>
                          <a:ea typeface="+mn-ea"/>
                          <a:cs typeface="+mn-cs"/>
                        </a:rPr>
                        <a:t>High brain metabolic activity and pulse and blood pressure variability. Sleep-disordered breathing may be most severe in REM. Reduced REM associated with reduced declarative memory and emotional regulation and higher mortality, depression. REM duration and timing can be</a:t>
                      </a:r>
                    </a:p>
                    <a:p>
                      <a:r>
                        <a:rPr lang="en-US" sz="1300" b="1" i="0" u="none" strike="noStrike" kern="1200" baseline="0" dirty="0">
                          <a:solidFill>
                            <a:schemeClr val="dk1"/>
                          </a:solidFill>
                          <a:latin typeface="+mn-lt"/>
                          <a:ea typeface="+mn-ea"/>
                          <a:cs typeface="+mn-cs"/>
                        </a:rPr>
                        <a:t>altered by some medications.</a:t>
                      </a:r>
                      <a:endParaRPr lang="en-US" sz="1300" b="1" dirty="0"/>
                    </a:p>
                  </a:txBody>
                  <a:tcPr/>
                </a:tc>
                <a:extLst>
                  <a:ext uri="{0D108BD9-81ED-4DB2-BD59-A6C34878D82A}">
                    <a16:rowId xmlns:a16="http://schemas.microsoft.com/office/drawing/2014/main" val="2357428715"/>
                  </a:ext>
                </a:extLst>
              </a:tr>
            </a:tbl>
          </a:graphicData>
        </a:graphic>
      </p:graphicFrame>
      <p:sp>
        <p:nvSpPr>
          <p:cNvPr id="5" name="TextBox 4">
            <a:extLst>
              <a:ext uri="{FF2B5EF4-FFF2-40B4-BE49-F238E27FC236}">
                <a16:creationId xmlns:a16="http://schemas.microsoft.com/office/drawing/2014/main" id="{7CA7F7DE-5186-4AA5-847C-06FD426F8B3D}"/>
              </a:ext>
            </a:extLst>
          </p:cNvPr>
          <p:cNvSpPr txBox="1"/>
          <p:nvPr/>
        </p:nvSpPr>
        <p:spPr>
          <a:xfrm>
            <a:off x="867749" y="6356191"/>
            <a:ext cx="9171991" cy="276999"/>
          </a:xfrm>
          <a:prstGeom prst="rect">
            <a:avLst/>
          </a:prstGeom>
          <a:noFill/>
        </p:spPr>
        <p:txBody>
          <a:bodyPr wrap="square" rtlCol="0">
            <a:spAutoFit/>
          </a:bodyPr>
          <a:lstStyle/>
          <a:p>
            <a:r>
              <a:rPr lang="en-US" sz="1200" dirty="0"/>
              <a:t>Abbreviations: EEG - electroencephalogram, NREM - non-rapid eye-movement, REM - rapid eye movement </a:t>
            </a:r>
          </a:p>
        </p:txBody>
      </p:sp>
    </p:spTree>
    <p:extLst>
      <p:ext uri="{BB962C8B-B14F-4D97-AF65-F5344CB8AC3E}">
        <p14:creationId xmlns:p14="http://schemas.microsoft.com/office/powerpoint/2010/main" val="193245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2FC63C-438F-42A9-BD90-9427EF76BD6C}"/>
              </a:ext>
            </a:extLst>
          </p:cNvPr>
          <p:cNvGraphicFramePr>
            <a:graphicFrameLocks noGrp="1"/>
          </p:cNvGraphicFramePr>
          <p:nvPr>
            <p:extLst>
              <p:ext uri="{D42A27DB-BD31-4B8C-83A1-F6EECF244321}">
                <p14:modId xmlns:p14="http://schemas.microsoft.com/office/powerpoint/2010/main" val="2099033115"/>
              </p:ext>
            </p:extLst>
          </p:nvPr>
        </p:nvGraphicFramePr>
        <p:xfrm>
          <a:off x="1160106" y="513605"/>
          <a:ext cx="9871787" cy="5625518"/>
        </p:xfrm>
        <a:graphic>
          <a:graphicData uri="http://schemas.openxmlformats.org/drawingml/2006/table">
            <a:tbl>
              <a:tblPr firstRow="1" bandRow="1">
                <a:tableStyleId>{5C22544A-7EE6-4342-B048-85BDC9FD1C3A}</a:tableStyleId>
              </a:tblPr>
              <a:tblGrid>
                <a:gridCol w="2911656">
                  <a:extLst>
                    <a:ext uri="{9D8B030D-6E8A-4147-A177-3AD203B41FA5}">
                      <a16:colId xmlns:a16="http://schemas.microsoft.com/office/drawing/2014/main" val="2431742242"/>
                    </a:ext>
                  </a:extLst>
                </a:gridCol>
                <a:gridCol w="4392306">
                  <a:extLst>
                    <a:ext uri="{9D8B030D-6E8A-4147-A177-3AD203B41FA5}">
                      <a16:colId xmlns:a16="http://schemas.microsoft.com/office/drawing/2014/main" val="1829993327"/>
                    </a:ext>
                  </a:extLst>
                </a:gridCol>
                <a:gridCol w="2567825">
                  <a:extLst>
                    <a:ext uri="{9D8B030D-6E8A-4147-A177-3AD203B41FA5}">
                      <a16:colId xmlns:a16="http://schemas.microsoft.com/office/drawing/2014/main" val="4193583812"/>
                    </a:ext>
                  </a:extLst>
                </a:gridCol>
              </a:tblGrid>
              <a:tr h="644549">
                <a:tc gridSpan="3">
                  <a:txBody>
                    <a:bodyPr/>
                    <a:lstStyle/>
                    <a:p>
                      <a:r>
                        <a:rPr lang="en-US" sz="3600" dirty="0"/>
                        <a:t>SLEEP DURATION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41167"/>
                  </a:ext>
                </a:extLst>
              </a:tr>
              <a:tr h="441599">
                <a:tc>
                  <a:txBody>
                    <a:bodyPr/>
                    <a:lstStyle/>
                    <a:p>
                      <a:endParaRPr lang="en-US" dirty="0"/>
                    </a:p>
                  </a:txBody>
                  <a:tcPr/>
                </a:tc>
                <a:tc>
                  <a:txBody>
                    <a:bodyPr/>
                    <a:lstStyle/>
                    <a:p>
                      <a:pPr algn="ctr"/>
                      <a:r>
                        <a:rPr lang="en-US" b="1" dirty="0"/>
                        <a:t>Thresholds for Adults</a:t>
                      </a:r>
                    </a:p>
                  </a:txBody>
                  <a:tcPr/>
                </a:tc>
                <a:tc>
                  <a:txBody>
                    <a:bodyPr/>
                    <a:lstStyle/>
                    <a:p>
                      <a:pPr algn="ctr"/>
                      <a:r>
                        <a:rPr lang="en-US" b="1" dirty="0"/>
                        <a:t>Comments</a:t>
                      </a:r>
                    </a:p>
                  </a:txBody>
                  <a:tcPr/>
                </a:tc>
                <a:extLst>
                  <a:ext uri="{0D108BD9-81ED-4DB2-BD59-A6C34878D82A}">
                    <a16:rowId xmlns:a16="http://schemas.microsoft.com/office/drawing/2014/main" val="550626811"/>
                  </a:ext>
                </a:extLst>
              </a:tr>
              <a:tr h="890093">
                <a:tc>
                  <a:txBody>
                    <a:bodyPr/>
                    <a:lstStyle/>
                    <a:p>
                      <a:pPr algn="ctr"/>
                      <a:r>
                        <a:rPr lang="en-US" b="1" dirty="0"/>
                        <a:t>Sufficient Sleep</a:t>
                      </a:r>
                    </a:p>
                  </a:txBody>
                  <a:tcPr/>
                </a:tc>
                <a:tc>
                  <a:txBody>
                    <a:bodyPr/>
                    <a:lstStyle/>
                    <a:p>
                      <a:r>
                        <a:rPr lang="en-US" sz="1800" b="1" i="0" u="none" strike="noStrike" kern="1200" baseline="0" dirty="0">
                          <a:solidFill>
                            <a:schemeClr val="dk1"/>
                          </a:solidFill>
                          <a:latin typeface="+mn-lt"/>
                          <a:ea typeface="+mn-ea"/>
                          <a:cs typeface="+mn-cs"/>
                        </a:rPr>
                        <a:t>7‐9 hours of sleep per night for adults aged</a:t>
                      </a:r>
                    </a:p>
                    <a:p>
                      <a:r>
                        <a:rPr lang="en-US" sz="1800" b="1" i="0" u="none" strike="noStrike" kern="1200" baseline="0" dirty="0">
                          <a:solidFill>
                            <a:schemeClr val="dk1"/>
                          </a:solidFill>
                          <a:latin typeface="+mn-lt"/>
                          <a:ea typeface="+mn-ea"/>
                          <a:cs typeface="+mn-cs"/>
                        </a:rPr>
                        <a:t>18‐64, and 7‐8 hour per night for older adults.</a:t>
                      </a:r>
                      <a:endParaRPr lang="en-US" sz="1300" b="1" dirty="0"/>
                    </a:p>
                  </a:txBody>
                  <a:tcPr/>
                </a:tc>
                <a:tc>
                  <a:txBody>
                    <a:bodyPr/>
                    <a:lstStyle/>
                    <a:p>
                      <a:r>
                        <a:rPr lang="en-US" sz="1800" b="1" i="0" u="none" strike="noStrike" kern="1200" baseline="0" dirty="0">
                          <a:solidFill>
                            <a:schemeClr val="dk1"/>
                          </a:solidFill>
                          <a:latin typeface="+mn-lt"/>
                          <a:ea typeface="+mn-ea"/>
                          <a:cs typeface="+mn-cs"/>
                        </a:rPr>
                        <a:t>Associated with optimal health for most adults.</a:t>
                      </a:r>
                      <a:endParaRPr lang="en-US" sz="1300" b="1" dirty="0"/>
                    </a:p>
                  </a:txBody>
                  <a:tcPr/>
                </a:tc>
                <a:extLst>
                  <a:ext uri="{0D108BD9-81ED-4DB2-BD59-A6C34878D82A}">
                    <a16:rowId xmlns:a16="http://schemas.microsoft.com/office/drawing/2014/main" val="3869039141"/>
                  </a:ext>
                </a:extLst>
              </a:tr>
              <a:tr h="964800">
                <a:tc>
                  <a:txBody>
                    <a:bodyPr/>
                    <a:lstStyle/>
                    <a:p>
                      <a:pPr algn="ctr"/>
                      <a:r>
                        <a:rPr lang="en-US" b="1" dirty="0"/>
                        <a:t>Short Sleep Duration</a:t>
                      </a:r>
                    </a:p>
                  </a:txBody>
                  <a:tcPr/>
                </a:tc>
                <a:tc>
                  <a:txBody>
                    <a:bodyPr/>
                    <a:lstStyle/>
                    <a:p>
                      <a:r>
                        <a:rPr lang="en-US" sz="1800" b="1" i="0" u="none" strike="noStrike" kern="1200" baseline="0" dirty="0">
                          <a:solidFill>
                            <a:schemeClr val="dk1"/>
                          </a:solidFill>
                          <a:latin typeface="+mn-lt"/>
                          <a:ea typeface="+mn-ea"/>
                          <a:cs typeface="+mn-cs"/>
                        </a:rPr>
                        <a:t>Less than 7 hours of self‐reported sleep per</a:t>
                      </a:r>
                    </a:p>
                    <a:p>
                      <a:r>
                        <a:rPr lang="en-US" sz="1800" b="1" i="0" u="none" strike="noStrike" kern="1200" baseline="0" dirty="0">
                          <a:solidFill>
                            <a:schemeClr val="dk1"/>
                          </a:solidFill>
                          <a:latin typeface="+mn-lt"/>
                          <a:ea typeface="+mn-ea"/>
                          <a:cs typeface="+mn-cs"/>
                        </a:rPr>
                        <a:t>Night.</a:t>
                      </a:r>
                      <a:endParaRPr lang="en-US" sz="1300" b="1" dirty="0"/>
                    </a:p>
                  </a:txBody>
                  <a:tcPr/>
                </a:tc>
                <a:tc>
                  <a:txBody>
                    <a:bodyPr/>
                    <a:lstStyle/>
                    <a:p>
                      <a:r>
                        <a:rPr lang="en-US" sz="1800" b="1" i="0" u="none" strike="noStrike" kern="1200" baseline="0" dirty="0">
                          <a:solidFill>
                            <a:schemeClr val="dk1"/>
                          </a:solidFill>
                          <a:latin typeface="+mn-lt"/>
                          <a:ea typeface="+mn-ea"/>
                          <a:cs typeface="+mn-cs"/>
                        </a:rPr>
                        <a:t>Associated with weight gain, diabetes, hypertension, cardiovascular disease, poorer acute cognitive function.</a:t>
                      </a:r>
                      <a:endParaRPr lang="en-US" sz="1300" b="1" dirty="0"/>
                    </a:p>
                  </a:txBody>
                  <a:tcPr/>
                </a:tc>
                <a:extLst>
                  <a:ext uri="{0D108BD9-81ED-4DB2-BD59-A6C34878D82A}">
                    <a16:rowId xmlns:a16="http://schemas.microsoft.com/office/drawing/2014/main" val="480271705"/>
                  </a:ext>
                </a:extLst>
              </a:tr>
              <a:tr h="1887610">
                <a:tc>
                  <a:txBody>
                    <a:bodyPr/>
                    <a:lstStyle/>
                    <a:p>
                      <a:pPr algn="ctr"/>
                      <a:r>
                        <a:rPr lang="en-US" b="1" dirty="0"/>
                        <a:t>Long Sleep Duration</a:t>
                      </a:r>
                    </a:p>
                  </a:txBody>
                  <a:tcPr/>
                </a:tc>
                <a:tc>
                  <a:txBody>
                    <a:bodyPr/>
                    <a:lstStyle/>
                    <a:p>
                      <a:r>
                        <a:rPr lang="en-US" sz="1800" b="1" i="0" u="none" strike="noStrike" kern="1200" baseline="0" dirty="0">
                          <a:solidFill>
                            <a:schemeClr val="dk1"/>
                          </a:solidFill>
                          <a:latin typeface="+mn-lt"/>
                          <a:ea typeface="+mn-ea"/>
                          <a:cs typeface="+mn-cs"/>
                        </a:rPr>
                        <a:t>More than 9 hours of self‐reported sleep per night.</a:t>
                      </a:r>
                      <a:endParaRPr lang="en-US" sz="1300" b="1" dirty="0"/>
                    </a:p>
                  </a:txBody>
                  <a:tcPr/>
                </a:tc>
                <a:tc>
                  <a:txBody>
                    <a:bodyPr/>
                    <a:lstStyle/>
                    <a:p>
                      <a:r>
                        <a:rPr lang="en-US" sz="1800" b="1" i="0" u="none" strike="noStrike" kern="1200" baseline="0" dirty="0">
                          <a:solidFill>
                            <a:schemeClr val="dk1"/>
                          </a:solidFill>
                          <a:latin typeface="+mn-lt"/>
                          <a:ea typeface="+mn-ea"/>
                          <a:cs typeface="+mn-cs"/>
                        </a:rPr>
                        <a:t>Associated with depression, polypharmacy, numerous morbidities and mortality.</a:t>
                      </a:r>
                      <a:endParaRPr lang="en-US" sz="1300" b="1" dirty="0"/>
                    </a:p>
                  </a:txBody>
                  <a:tcPr/>
                </a:tc>
                <a:extLst>
                  <a:ext uri="{0D108BD9-81ED-4DB2-BD59-A6C34878D82A}">
                    <a16:rowId xmlns:a16="http://schemas.microsoft.com/office/drawing/2014/main" val="2355575220"/>
                  </a:ext>
                </a:extLst>
              </a:tr>
            </a:tbl>
          </a:graphicData>
        </a:graphic>
      </p:graphicFrame>
      <p:sp>
        <p:nvSpPr>
          <p:cNvPr id="5" name="TextBox 4">
            <a:extLst>
              <a:ext uri="{FF2B5EF4-FFF2-40B4-BE49-F238E27FC236}">
                <a16:creationId xmlns:a16="http://schemas.microsoft.com/office/drawing/2014/main" id="{7CA7F7DE-5186-4AA5-847C-06FD426F8B3D}"/>
              </a:ext>
            </a:extLst>
          </p:cNvPr>
          <p:cNvSpPr txBox="1"/>
          <p:nvPr/>
        </p:nvSpPr>
        <p:spPr>
          <a:xfrm>
            <a:off x="1160106" y="6139123"/>
            <a:ext cx="9871787" cy="461665"/>
          </a:xfrm>
          <a:prstGeom prst="rect">
            <a:avLst/>
          </a:prstGeom>
          <a:noFill/>
        </p:spPr>
        <p:txBody>
          <a:bodyPr wrap="square" rtlCol="0">
            <a:spAutoFit/>
          </a:bodyPr>
          <a:lstStyle/>
          <a:p>
            <a:r>
              <a:rPr lang="en-US" sz="1200" dirty="0"/>
              <a:t>Recommendations listed here are based on the Centers for Disease Control and Prevention. However, some other organizations and publications define short and long duration using different durations. </a:t>
            </a:r>
          </a:p>
        </p:txBody>
      </p:sp>
    </p:spTree>
    <p:extLst>
      <p:ext uri="{BB962C8B-B14F-4D97-AF65-F5344CB8AC3E}">
        <p14:creationId xmlns:p14="http://schemas.microsoft.com/office/powerpoint/2010/main" val="177111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2FC63C-438F-42A9-BD90-9427EF76BD6C}"/>
              </a:ext>
            </a:extLst>
          </p:cNvPr>
          <p:cNvGraphicFramePr>
            <a:graphicFrameLocks noGrp="1"/>
          </p:cNvGraphicFramePr>
          <p:nvPr>
            <p:extLst>
              <p:ext uri="{D42A27DB-BD31-4B8C-83A1-F6EECF244321}">
                <p14:modId xmlns:p14="http://schemas.microsoft.com/office/powerpoint/2010/main" val="1487507563"/>
              </p:ext>
            </p:extLst>
          </p:nvPr>
        </p:nvGraphicFramePr>
        <p:xfrm>
          <a:off x="798543" y="384532"/>
          <a:ext cx="10503159" cy="5832712"/>
        </p:xfrm>
        <a:graphic>
          <a:graphicData uri="http://schemas.openxmlformats.org/drawingml/2006/table">
            <a:tbl>
              <a:tblPr firstRow="1" bandRow="1">
                <a:tableStyleId>{5C22544A-7EE6-4342-B048-85BDC9FD1C3A}</a:tableStyleId>
              </a:tblPr>
              <a:tblGrid>
                <a:gridCol w="2458404">
                  <a:extLst>
                    <a:ext uri="{9D8B030D-6E8A-4147-A177-3AD203B41FA5}">
                      <a16:colId xmlns:a16="http://schemas.microsoft.com/office/drawing/2014/main" val="2431742242"/>
                    </a:ext>
                  </a:extLst>
                </a:gridCol>
                <a:gridCol w="2586347">
                  <a:extLst>
                    <a:ext uri="{9D8B030D-6E8A-4147-A177-3AD203B41FA5}">
                      <a16:colId xmlns:a16="http://schemas.microsoft.com/office/drawing/2014/main" val="1829993327"/>
                    </a:ext>
                  </a:extLst>
                </a:gridCol>
                <a:gridCol w="3153747">
                  <a:extLst>
                    <a:ext uri="{9D8B030D-6E8A-4147-A177-3AD203B41FA5}">
                      <a16:colId xmlns:a16="http://schemas.microsoft.com/office/drawing/2014/main" val="4193583812"/>
                    </a:ext>
                  </a:extLst>
                </a:gridCol>
                <a:gridCol w="2304661">
                  <a:extLst>
                    <a:ext uri="{9D8B030D-6E8A-4147-A177-3AD203B41FA5}">
                      <a16:colId xmlns:a16="http://schemas.microsoft.com/office/drawing/2014/main" val="855496800"/>
                    </a:ext>
                  </a:extLst>
                </a:gridCol>
              </a:tblGrid>
              <a:tr h="644549">
                <a:tc gridSpan="3">
                  <a:txBody>
                    <a:bodyPr/>
                    <a:lstStyle/>
                    <a:p>
                      <a:r>
                        <a:rPr lang="en-US" sz="3600" dirty="0"/>
                        <a:t>COMMON SLEEP DISTURBANCES</a:t>
                      </a:r>
                    </a:p>
                  </a:txBody>
                  <a:tcPr/>
                </a:tc>
                <a:tc hMerge="1">
                  <a:txBody>
                    <a:bodyPr/>
                    <a:lstStyle/>
                    <a:p>
                      <a:endParaRPr lang="en-US" dirty="0"/>
                    </a:p>
                  </a:txBody>
                  <a:tcPr/>
                </a:tc>
                <a:tc hMerge="1">
                  <a:txBody>
                    <a:bodyPr/>
                    <a:lstStyle/>
                    <a:p>
                      <a:endParaRPr lang="en-US" dirty="0"/>
                    </a:p>
                  </a:txBody>
                  <a:tcPr/>
                </a:tc>
                <a:tc>
                  <a:txBody>
                    <a:bodyPr/>
                    <a:lstStyle/>
                    <a:p>
                      <a:endParaRPr lang="en-US" sz="3600" dirty="0"/>
                    </a:p>
                  </a:txBody>
                  <a:tcPr/>
                </a:tc>
                <a:extLst>
                  <a:ext uri="{0D108BD9-81ED-4DB2-BD59-A6C34878D82A}">
                    <a16:rowId xmlns:a16="http://schemas.microsoft.com/office/drawing/2014/main" val="19841167"/>
                  </a:ext>
                </a:extLst>
              </a:tr>
              <a:tr h="441599">
                <a:tc>
                  <a:txBody>
                    <a:bodyPr/>
                    <a:lstStyle/>
                    <a:p>
                      <a:endParaRPr lang="en-US" dirty="0"/>
                    </a:p>
                  </a:txBody>
                  <a:tcPr/>
                </a:tc>
                <a:tc>
                  <a:txBody>
                    <a:bodyPr/>
                    <a:lstStyle/>
                    <a:p>
                      <a:pPr algn="ctr"/>
                      <a:r>
                        <a:rPr lang="en-US" b="1" dirty="0"/>
                        <a:t>Definitions</a:t>
                      </a:r>
                    </a:p>
                  </a:txBody>
                  <a:tcPr/>
                </a:tc>
                <a:tc>
                  <a:txBody>
                    <a:bodyPr/>
                    <a:lstStyle/>
                    <a:p>
                      <a:pPr algn="ctr"/>
                      <a:r>
                        <a:rPr lang="en-US" b="1" dirty="0"/>
                        <a:t>Thresholds for Abnormality</a:t>
                      </a:r>
                    </a:p>
                  </a:txBody>
                  <a:tcPr/>
                </a:tc>
                <a:tc>
                  <a:txBody>
                    <a:bodyPr/>
                    <a:lstStyle/>
                    <a:p>
                      <a:pPr algn="ctr"/>
                      <a:r>
                        <a:rPr lang="en-US" b="1" dirty="0"/>
                        <a:t>Comments</a:t>
                      </a:r>
                    </a:p>
                  </a:txBody>
                  <a:tcPr/>
                </a:tc>
                <a:extLst>
                  <a:ext uri="{0D108BD9-81ED-4DB2-BD59-A6C34878D82A}">
                    <a16:rowId xmlns:a16="http://schemas.microsoft.com/office/drawing/2014/main" val="550626811"/>
                  </a:ext>
                </a:extLst>
              </a:tr>
              <a:tr h="890093">
                <a:tc>
                  <a:txBody>
                    <a:bodyPr/>
                    <a:lstStyle/>
                    <a:p>
                      <a:pPr algn="ctr"/>
                      <a:r>
                        <a:rPr lang="en-US" b="1" dirty="0"/>
                        <a:t>Insomnia</a:t>
                      </a:r>
                    </a:p>
                  </a:txBody>
                  <a:tcPr/>
                </a:tc>
                <a:tc>
                  <a:txBody>
                    <a:bodyPr/>
                    <a:lstStyle/>
                    <a:p>
                      <a:r>
                        <a:rPr lang="en-US" sz="1300" b="1" i="0" u="none" strike="noStrike" kern="1200" baseline="0" dirty="0">
                          <a:solidFill>
                            <a:schemeClr val="dk1"/>
                          </a:solidFill>
                          <a:latin typeface="+mn-lt"/>
                          <a:ea typeface="+mn-ea"/>
                          <a:cs typeface="+mn-cs"/>
                        </a:rPr>
                        <a:t>A perceived difficulty with sleep initiation, consolidation, duration (staying asleep), or quality, despite an adequate opportunity to sleep, coupled with subsequent daytime impairment.</a:t>
                      </a:r>
                      <a:endParaRPr lang="en-US" sz="1300" b="1" dirty="0"/>
                    </a:p>
                  </a:txBody>
                  <a:tcPr/>
                </a:tc>
                <a:tc>
                  <a:txBody>
                    <a:bodyPr/>
                    <a:lstStyle/>
                    <a:p>
                      <a:r>
                        <a:rPr lang="en-US" sz="1300" b="1" i="0" u="none" strike="noStrike" kern="1200" baseline="0" dirty="0">
                          <a:solidFill>
                            <a:schemeClr val="dk1"/>
                          </a:solidFill>
                          <a:latin typeface="+mn-lt"/>
                          <a:ea typeface="+mn-ea"/>
                          <a:cs typeface="+mn-cs"/>
                        </a:rPr>
                        <a:t>Based primarily on perceived sleep quality, though some diagnostic criteria specify a minimum length of sleep onset duration (≥ 30 min) or periods of waking after sleep onset (≥ 30 min at least three times per week).</a:t>
                      </a:r>
                      <a:endParaRPr lang="en-US" sz="1300" b="1" dirty="0"/>
                    </a:p>
                  </a:txBody>
                  <a:tcPr/>
                </a:tc>
                <a:tc>
                  <a:txBody>
                    <a:bodyPr/>
                    <a:lstStyle/>
                    <a:p>
                      <a:r>
                        <a:rPr lang="en-US" sz="1300" b="1" i="0" u="none" strike="noStrike" kern="1200" baseline="0" dirty="0">
                          <a:solidFill>
                            <a:schemeClr val="dk1"/>
                          </a:solidFill>
                          <a:latin typeface="+mn-lt"/>
                          <a:ea typeface="+mn-ea"/>
                          <a:cs typeface="+mn-cs"/>
                        </a:rPr>
                        <a:t>Associated with elevated sympathetic CNS activity, systemic inflammation and hypothalamic‐pituitary-adrenal axis dysregulation, as well as increased risk of mood and anxiety disorders, weight gain, diabetes, hypertension, stroke, and dementia.</a:t>
                      </a:r>
                      <a:endParaRPr lang="en-US" sz="1300" b="1" dirty="0"/>
                    </a:p>
                  </a:txBody>
                  <a:tcPr/>
                </a:tc>
                <a:extLst>
                  <a:ext uri="{0D108BD9-81ED-4DB2-BD59-A6C34878D82A}">
                    <a16:rowId xmlns:a16="http://schemas.microsoft.com/office/drawing/2014/main" val="3869039141"/>
                  </a:ext>
                </a:extLst>
              </a:tr>
              <a:tr h="964800">
                <a:tc>
                  <a:txBody>
                    <a:bodyPr/>
                    <a:lstStyle/>
                    <a:p>
                      <a:pPr algn="ctr"/>
                      <a:r>
                        <a:rPr lang="en-US" b="1" dirty="0"/>
                        <a:t>Sleep Fragmentation</a:t>
                      </a:r>
                    </a:p>
                  </a:txBody>
                  <a:tcPr/>
                </a:tc>
                <a:tc>
                  <a:txBody>
                    <a:bodyPr/>
                    <a:lstStyle/>
                    <a:p>
                      <a:r>
                        <a:rPr lang="en-US" sz="1300" b="1" i="0" u="none" strike="noStrike" kern="1200" baseline="0" dirty="0">
                          <a:solidFill>
                            <a:schemeClr val="dk1"/>
                          </a:solidFill>
                          <a:latin typeface="+mn-lt"/>
                          <a:ea typeface="+mn-ea"/>
                          <a:cs typeface="+mn-cs"/>
                        </a:rPr>
                        <a:t>Repetitive interruptions of sleep by arousal or periods of wakefulness.</a:t>
                      </a:r>
                      <a:endParaRPr lang="en-US" sz="1300" b="1" dirty="0"/>
                    </a:p>
                  </a:txBody>
                  <a:tcPr/>
                </a:tc>
                <a:tc>
                  <a:txBody>
                    <a:bodyPr/>
                    <a:lstStyle/>
                    <a:p>
                      <a:r>
                        <a:rPr lang="en-US" sz="1300" b="1" i="0" u="none" strike="noStrike" kern="1200" baseline="0" dirty="0">
                          <a:solidFill>
                            <a:schemeClr val="dk1"/>
                          </a:solidFill>
                          <a:latin typeface="+mn-lt"/>
                          <a:ea typeface="+mn-ea"/>
                          <a:cs typeface="+mn-cs"/>
                        </a:rPr>
                        <a:t>Defined using EEG, autonomic or behavioral markers. On EEG tracing, arousals are identified by “an abrupt</a:t>
                      </a:r>
                    </a:p>
                    <a:p>
                      <a:r>
                        <a:rPr lang="en-US" sz="1300" b="1" i="0" u="none" strike="noStrike" kern="1200" baseline="0" dirty="0">
                          <a:solidFill>
                            <a:schemeClr val="dk1"/>
                          </a:solidFill>
                          <a:latin typeface="+mn-lt"/>
                          <a:ea typeface="+mn-ea"/>
                          <a:cs typeface="+mn-cs"/>
                        </a:rPr>
                        <a:t>shift in EEG frequency lasting ≥ 3 sec.</a:t>
                      </a:r>
                      <a:endParaRPr lang="en-US" sz="1300" b="1" dirty="0"/>
                    </a:p>
                  </a:txBody>
                  <a:tcPr/>
                </a:tc>
                <a:tc>
                  <a:txBody>
                    <a:bodyPr/>
                    <a:lstStyle/>
                    <a:p>
                      <a:r>
                        <a:rPr lang="en-US" sz="1300" b="1" i="0" u="none" strike="noStrike" kern="1200" baseline="0" dirty="0">
                          <a:solidFill>
                            <a:schemeClr val="dk1"/>
                          </a:solidFill>
                          <a:latin typeface="+mn-lt"/>
                          <a:ea typeface="+mn-ea"/>
                          <a:cs typeface="+mn-cs"/>
                        </a:rPr>
                        <a:t>Fragmented sleep is less restorative, may reduce memory consolidation. Associated with adverse values of numerous brain health markers.</a:t>
                      </a:r>
                      <a:endParaRPr lang="en-US" sz="1300" b="1" dirty="0"/>
                    </a:p>
                  </a:txBody>
                  <a:tcPr/>
                </a:tc>
                <a:extLst>
                  <a:ext uri="{0D108BD9-81ED-4DB2-BD59-A6C34878D82A}">
                    <a16:rowId xmlns:a16="http://schemas.microsoft.com/office/drawing/2014/main" val="480271705"/>
                  </a:ext>
                </a:extLst>
              </a:tr>
              <a:tr h="1591884">
                <a:tc>
                  <a:txBody>
                    <a:bodyPr/>
                    <a:lstStyle/>
                    <a:p>
                      <a:pPr algn="ctr"/>
                      <a:r>
                        <a:rPr lang="en-US" b="1" dirty="0"/>
                        <a:t>Circadian Rhythm Disorders</a:t>
                      </a:r>
                    </a:p>
                  </a:txBody>
                  <a:tcPr/>
                </a:tc>
                <a:tc>
                  <a:txBody>
                    <a:bodyPr/>
                    <a:lstStyle/>
                    <a:p>
                      <a:r>
                        <a:rPr lang="en-US" sz="1300" b="1" i="0" u="none" strike="noStrike" kern="1200" baseline="0" dirty="0">
                          <a:solidFill>
                            <a:schemeClr val="dk1"/>
                          </a:solidFill>
                          <a:latin typeface="+mn-lt"/>
                          <a:ea typeface="+mn-ea"/>
                          <a:cs typeface="+mn-cs"/>
                        </a:rPr>
                        <a:t>Problems with regularity or timing of the sleep/wake cycle in relation to the external environment (light/dark cycle).</a:t>
                      </a:r>
                      <a:endParaRPr lang="en-US" sz="1300" b="1" dirty="0"/>
                    </a:p>
                  </a:txBody>
                  <a:tcPr/>
                </a:tc>
                <a:tc>
                  <a:txBody>
                    <a:bodyPr/>
                    <a:lstStyle/>
                    <a:p>
                      <a:r>
                        <a:rPr lang="en-US" sz="1300" b="1" i="0" u="none" strike="noStrike" kern="1200" baseline="0" dirty="0">
                          <a:solidFill>
                            <a:schemeClr val="dk1"/>
                          </a:solidFill>
                          <a:latin typeface="+mn-lt"/>
                          <a:ea typeface="+mn-ea"/>
                          <a:cs typeface="+mn-cs"/>
                        </a:rPr>
                        <a:t>Numerous specific disorders exist, each with its own specific clinical criteria and thresholds. Can be due to intrinsic (e.g., genetic), extrinsic (e.g., light exposure, travel, shift work) factors, and associated with development (delayed phase) and aging (advanced phase).</a:t>
                      </a:r>
                      <a:endParaRPr lang="en-US" sz="1300" b="1" dirty="0"/>
                    </a:p>
                  </a:txBody>
                  <a:tcPr/>
                </a:tc>
                <a:tc>
                  <a:txBody>
                    <a:bodyPr/>
                    <a:lstStyle/>
                    <a:p>
                      <a:r>
                        <a:rPr lang="en-US" sz="1300" b="1" i="0" u="none" strike="noStrike" kern="1200" baseline="0" dirty="0">
                          <a:solidFill>
                            <a:schemeClr val="dk1"/>
                          </a:solidFill>
                          <a:latin typeface="+mn-lt"/>
                          <a:ea typeface="+mn-ea"/>
                          <a:cs typeface="+mn-cs"/>
                        </a:rPr>
                        <a:t>Misalignment of the body’s internal clock with the light/dark cycle can result in cardiovascular disease and may contribute to or result from neurological disease.</a:t>
                      </a:r>
                      <a:endParaRPr lang="en-US" sz="1300" b="1" dirty="0"/>
                    </a:p>
                  </a:txBody>
                  <a:tcPr/>
                </a:tc>
                <a:extLst>
                  <a:ext uri="{0D108BD9-81ED-4DB2-BD59-A6C34878D82A}">
                    <a16:rowId xmlns:a16="http://schemas.microsoft.com/office/drawing/2014/main" val="2355575220"/>
                  </a:ext>
                </a:extLst>
              </a:tr>
            </a:tbl>
          </a:graphicData>
        </a:graphic>
      </p:graphicFrame>
      <p:sp>
        <p:nvSpPr>
          <p:cNvPr id="5" name="TextBox 4">
            <a:extLst>
              <a:ext uri="{FF2B5EF4-FFF2-40B4-BE49-F238E27FC236}">
                <a16:creationId xmlns:a16="http://schemas.microsoft.com/office/drawing/2014/main" id="{7CA7F7DE-5186-4AA5-847C-06FD426F8B3D}"/>
              </a:ext>
            </a:extLst>
          </p:cNvPr>
          <p:cNvSpPr txBox="1"/>
          <p:nvPr/>
        </p:nvSpPr>
        <p:spPr>
          <a:xfrm>
            <a:off x="798543" y="6217244"/>
            <a:ext cx="10411407" cy="461665"/>
          </a:xfrm>
          <a:prstGeom prst="rect">
            <a:avLst/>
          </a:prstGeom>
          <a:noFill/>
        </p:spPr>
        <p:txBody>
          <a:bodyPr wrap="square" rtlCol="0">
            <a:spAutoFit/>
          </a:bodyPr>
          <a:lstStyle/>
          <a:p>
            <a:r>
              <a:rPr lang="en-US" sz="1200" dirty="0"/>
              <a:t>This table does not include all sleep disorders and disturbances. The focus is on disorders that have been most directly linked to brain health. Abbreviations: EEG - electroencephalography</a:t>
            </a:r>
          </a:p>
        </p:txBody>
      </p:sp>
    </p:spTree>
    <p:extLst>
      <p:ext uri="{BB962C8B-B14F-4D97-AF65-F5344CB8AC3E}">
        <p14:creationId xmlns:p14="http://schemas.microsoft.com/office/powerpoint/2010/main" val="331530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2FC63C-438F-42A9-BD90-9427EF76BD6C}"/>
              </a:ext>
            </a:extLst>
          </p:cNvPr>
          <p:cNvGraphicFramePr>
            <a:graphicFrameLocks noGrp="1"/>
          </p:cNvGraphicFramePr>
          <p:nvPr>
            <p:extLst>
              <p:ext uri="{D42A27DB-BD31-4B8C-83A1-F6EECF244321}">
                <p14:modId xmlns:p14="http://schemas.microsoft.com/office/powerpoint/2010/main" val="3395544833"/>
              </p:ext>
            </p:extLst>
          </p:nvPr>
        </p:nvGraphicFramePr>
        <p:xfrm>
          <a:off x="828869" y="185266"/>
          <a:ext cx="10478276" cy="6122230"/>
        </p:xfrm>
        <a:graphic>
          <a:graphicData uri="http://schemas.openxmlformats.org/drawingml/2006/table">
            <a:tbl>
              <a:tblPr firstRow="1" bandRow="1">
                <a:tableStyleId>{5C22544A-7EE6-4342-B048-85BDC9FD1C3A}</a:tableStyleId>
              </a:tblPr>
              <a:tblGrid>
                <a:gridCol w="2012792">
                  <a:extLst>
                    <a:ext uri="{9D8B030D-6E8A-4147-A177-3AD203B41FA5}">
                      <a16:colId xmlns:a16="http://schemas.microsoft.com/office/drawing/2014/main" val="2431742242"/>
                    </a:ext>
                  </a:extLst>
                </a:gridCol>
                <a:gridCol w="3036347">
                  <a:extLst>
                    <a:ext uri="{9D8B030D-6E8A-4147-A177-3AD203B41FA5}">
                      <a16:colId xmlns:a16="http://schemas.microsoft.com/office/drawing/2014/main" val="1829993327"/>
                    </a:ext>
                  </a:extLst>
                </a:gridCol>
                <a:gridCol w="1775106">
                  <a:extLst>
                    <a:ext uri="{9D8B030D-6E8A-4147-A177-3AD203B41FA5}">
                      <a16:colId xmlns:a16="http://schemas.microsoft.com/office/drawing/2014/main" val="4193583812"/>
                    </a:ext>
                  </a:extLst>
                </a:gridCol>
                <a:gridCol w="3654031">
                  <a:extLst>
                    <a:ext uri="{9D8B030D-6E8A-4147-A177-3AD203B41FA5}">
                      <a16:colId xmlns:a16="http://schemas.microsoft.com/office/drawing/2014/main" val="3019486959"/>
                    </a:ext>
                  </a:extLst>
                </a:gridCol>
              </a:tblGrid>
              <a:tr h="644549">
                <a:tc gridSpan="4">
                  <a:txBody>
                    <a:bodyPr/>
                    <a:lstStyle/>
                    <a:p>
                      <a:r>
                        <a:rPr lang="en-US" sz="3600" dirty="0"/>
                        <a:t>SLEEP-DISORDERED BREATHING (sleep disorders)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41167"/>
                  </a:ext>
                </a:extLst>
              </a:tr>
              <a:tr h="441599">
                <a:tc>
                  <a:txBody>
                    <a:bodyPr/>
                    <a:lstStyle/>
                    <a:p>
                      <a:endParaRPr lang="en-US" dirty="0"/>
                    </a:p>
                  </a:txBody>
                  <a:tcPr/>
                </a:tc>
                <a:tc>
                  <a:txBody>
                    <a:bodyPr/>
                    <a:lstStyle/>
                    <a:p>
                      <a:pPr algn="ctr"/>
                      <a:r>
                        <a:rPr lang="en-US" b="1" dirty="0"/>
                        <a:t>Definitions</a:t>
                      </a:r>
                    </a:p>
                  </a:txBody>
                  <a:tcPr/>
                </a:tc>
                <a:tc>
                  <a:txBody>
                    <a:bodyPr/>
                    <a:lstStyle/>
                    <a:p>
                      <a:pPr algn="ctr"/>
                      <a:r>
                        <a:rPr lang="en-US" b="1" dirty="0"/>
                        <a:t>Thresholds for Abnormality</a:t>
                      </a:r>
                    </a:p>
                  </a:txBody>
                  <a:tcPr/>
                </a:tc>
                <a:tc>
                  <a:txBody>
                    <a:bodyPr/>
                    <a:lstStyle/>
                    <a:p>
                      <a:pPr algn="ctr"/>
                      <a:r>
                        <a:rPr lang="en-US" b="1" dirty="0"/>
                        <a:t>Comments</a:t>
                      </a:r>
                    </a:p>
                  </a:txBody>
                  <a:tcPr/>
                </a:tc>
                <a:extLst>
                  <a:ext uri="{0D108BD9-81ED-4DB2-BD59-A6C34878D82A}">
                    <a16:rowId xmlns:a16="http://schemas.microsoft.com/office/drawing/2014/main" val="550626811"/>
                  </a:ext>
                </a:extLst>
              </a:tr>
              <a:tr h="890093">
                <a:tc>
                  <a:txBody>
                    <a:bodyPr/>
                    <a:lstStyle/>
                    <a:p>
                      <a:pPr algn="ctr"/>
                      <a:r>
                        <a:rPr lang="en-US" b="1" dirty="0"/>
                        <a:t>Obstructive Sleep Apnea (OSA)</a:t>
                      </a:r>
                    </a:p>
                  </a:txBody>
                  <a:tcPr/>
                </a:tc>
                <a:tc>
                  <a:txBody>
                    <a:bodyPr/>
                    <a:lstStyle/>
                    <a:p>
                      <a:r>
                        <a:rPr lang="en-US" sz="1300" b="1" dirty="0"/>
                        <a:t>AHI 5-15 with nocturnal symptoms (snoring, snorting, gasping, breathing pauses) or excessive daytime symptoms (sleepiness, fatigue) despite sufficient opportunity to sleep, unexplained by other medical problems; or AHI &gt;15 regardless of symptoms. </a:t>
                      </a:r>
                    </a:p>
                  </a:txBody>
                  <a:tcPr/>
                </a:tc>
                <a:tc>
                  <a:txBody>
                    <a:bodyPr/>
                    <a:lstStyle/>
                    <a:p>
                      <a:r>
                        <a:rPr lang="en-US" sz="1300" b="1" i="0" u="none" strike="noStrike" kern="1200" baseline="0" dirty="0">
                          <a:solidFill>
                            <a:schemeClr val="dk1"/>
                          </a:solidFill>
                          <a:latin typeface="+mn-lt"/>
                          <a:ea typeface="+mn-ea"/>
                          <a:cs typeface="+mn-cs"/>
                        </a:rPr>
                        <a:t>Normal: AHI &lt;5</a:t>
                      </a:r>
                    </a:p>
                    <a:p>
                      <a:r>
                        <a:rPr lang="en-US" sz="1300" b="1" i="0" u="none" strike="noStrike" kern="1200" baseline="0" dirty="0">
                          <a:solidFill>
                            <a:schemeClr val="dk1"/>
                          </a:solidFill>
                          <a:latin typeface="+mn-lt"/>
                          <a:ea typeface="+mn-ea"/>
                          <a:cs typeface="+mn-cs"/>
                        </a:rPr>
                        <a:t>Mild: AHI 5-15</a:t>
                      </a:r>
                    </a:p>
                    <a:p>
                      <a:r>
                        <a:rPr lang="en-US" sz="1300" b="1" i="0" u="none" strike="noStrike" kern="1200" baseline="0" dirty="0">
                          <a:solidFill>
                            <a:schemeClr val="dk1"/>
                          </a:solidFill>
                          <a:latin typeface="+mn-lt"/>
                          <a:ea typeface="+mn-ea"/>
                          <a:cs typeface="+mn-cs"/>
                        </a:rPr>
                        <a:t>Moderate: AHI 15-30</a:t>
                      </a:r>
                    </a:p>
                    <a:p>
                      <a:r>
                        <a:rPr lang="en-US" sz="1300" b="1" i="0" u="none" strike="noStrike" kern="1200" baseline="0" dirty="0">
                          <a:solidFill>
                            <a:schemeClr val="dk1"/>
                          </a:solidFill>
                          <a:latin typeface="+mn-lt"/>
                          <a:ea typeface="+mn-ea"/>
                          <a:cs typeface="+mn-cs"/>
                        </a:rPr>
                        <a:t>Severe: AHI &gt;30</a:t>
                      </a:r>
                      <a:endParaRPr lang="en-US" sz="1300" b="1" dirty="0"/>
                    </a:p>
                  </a:txBody>
                  <a:tcPr/>
                </a:tc>
                <a:tc>
                  <a:txBody>
                    <a:bodyPr/>
                    <a:lstStyle/>
                    <a:p>
                      <a:r>
                        <a:rPr lang="en-US" sz="1300" b="1" i="0" u="none" strike="noStrike" kern="1200" baseline="0" dirty="0">
                          <a:solidFill>
                            <a:schemeClr val="dk1"/>
                          </a:solidFill>
                          <a:latin typeface="+mn-lt"/>
                          <a:ea typeface="+mn-ea"/>
                          <a:cs typeface="+mn-cs"/>
                        </a:rPr>
                        <a:t>Severe OSA often associated with sleep fragmentation, reduced N3 and REM sleep, and hypoxemia. Alternative metrics, such as sleep-apnea related hypoxic burden, arousal intensity, sleep apnea related heart rate changes are emergent predictors of heart disease and/or mortality. </a:t>
                      </a:r>
                      <a:endParaRPr lang="en-US" sz="1300" b="1" dirty="0"/>
                    </a:p>
                  </a:txBody>
                  <a:tcPr/>
                </a:tc>
                <a:extLst>
                  <a:ext uri="{0D108BD9-81ED-4DB2-BD59-A6C34878D82A}">
                    <a16:rowId xmlns:a16="http://schemas.microsoft.com/office/drawing/2014/main" val="3869039141"/>
                  </a:ext>
                </a:extLst>
              </a:tr>
              <a:tr h="964800">
                <a:tc>
                  <a:txBody>
                    <a:bodyPr/>
                    <a:lstStyle/>
                    <a:p>
                      <a:pPr algn="ctr"/>
                      <a:r>
                        <a:rPr lang="en-US" b="1" dirty="0"/>
                        <a:t>Central Sleep Apnea</a:t>
                      </a:r>
                    </a:p>
                  </a:txBody>
                  <a:tcPr/>
                </a:tc>
                <a:tc>
                  <a:txBody>
                    <a:bodyPr/>
                    <a:lstStyle/>
                    <a:p>
                      <a:r>
                        <a:rPr lang="en-US" sz="1300" b="1" i="0" u="none" strike="noStrike" kern="1200" baseline="0" dirty="0">
                          <a:solidFill>
                            <a:schemeClr val="dk1"/>
                          </a:solidFill>
                          <a:latin typeface="+mn-lt"/>
                          <a:ea typeface="+mn-ea"/>
                          <a:cs typeface="+mn-cs"/>
                        </a:rPr>
                        <a:t>Polysomnography showing a predominance of central apneas or hypopneas (&gt;50%) with a central apnea</a:t>
                      </a:r>
                    </a:p>
                    <a:p>
                      <a:r>
                        <a:rPr lang="en-US" sz="1300" b="1" i="0" u="none" strike="noStrike" kern="1200" baseline="0" dirty="0">
                          <a:solidFill>
                            <a:schemeClr val="dk1"/>
                          </a:solidFill>
                          <a:latin typeface="+mn-lt"/>
                          <a:ea typeface="+mn-ea"/>
                          <a:cs typeface="+mn-cs"/>
                        </a:rPr>
                        <a:t>hypopnea index ≥ 5. Central events are</a:t>
                      </a:r>
                    </a:p>
                    <a:p>
                      <a:r>
                        <a:rPr lang="en-US" sz="1300" b="1" i="0" u="none" strike="noStrike" kern="1200" baseline="0" dirty="0">
                          <a:solidFill>
                            <a:schemeClr val="dk1"/>
                          </a:solidFill>
                          <a:latin typeface="+mn-lt"/>
                          <a:ea typeface="+mn-ea"/>
                          <a:cs typeface="+mn-cs"/>
                        </a:rPr>
                        <a:t>identified as an absence of airflow for</a:t>
                      </a:r>
                    </a:p>
                    <a:p>
                      <a:r>
                        <a:rPr lang="en-US" sz="1300" b="1" i="0" u="none" strike="noStrike" kern="1200" baseline="0" dirty="0">
                          <a:solidFill>
                            <a:schemeClr val="dk1"/>
                          </a:solidFill>
                          <a:latin typeface="+mn-lt"/>
                          <a:ea typeface="+mn-ea"/>
                          <a:cs typeface="+mn-cs"/>
                        </a:rPr>
                        <a:t>≥ 10 s with no or limited respiratory</a:t>
                      </a:r>
                    </a:p>
                    <a:p>
                      <a:r>
                        <a:rPr lang="en-US" sz="1300" b="1" i="0" u="none" strike="noStrike" kern="1200" baseline="0" dirty="0">
                          <a:solidFill>
                            <a:schemeClr val="dk1"/>
                          </a:solidFill>
                          <a:latin typeface="+mn-lt"/>
                          <a:ea typeface="+mn-ea"/>
                          <a:cs typeface="+mn-cs"/>
                        </a:rPr>
                        <a:t>effort (apneas) or reduction in airflow</a:t>
                      </a:r>
                    </a:p>
                    <a:p>
                      <a:r>
                        <a:rPr lang="en-US" sz="1300" b="1" i="0" u="none" strike="noStrike" kern="1200" baseline="0" dirty="0">
                          <a:solidFill>
                            <a:schemeClr val="dk1"/>
                          </a:solidFill>
                          <a:latin typeface="+mn-lt"/>
                          <a:ea typeface="+mn-ea"/>
                          <a:cs typeface="+mn-cs"/>
                        </a:rPr>
                        <a:t>without airflow limitation and little</a:t>
                      </a:r>
                    </a:p>
                    <a:p>
                      <a:r>
                        <a:rPr lang="en-US" sz="1300" b="1" i="0" u="none" strike="noStrike" kern="1200" baseline="0" dirty="0">
                          <a:solidFill>
                            <a:schemeClr val="dk1"/>
                          </a:solidFill>
                          <a:latin typeface="+mn-lt"/>
                          <a:ea typeface="+mn-ea"/>
                          <a:cs typeface="+mn-cs"/>
                        </a:rPr>
                        <a:t>respiratory effort (hypopneas).</a:t>
                      </a:r>
                      <a:endParaRPr lang="en-US" sz="1300" b="1" dirty="0"/>
                    </a:p>
                  </a:txBody>
                  <a:tcPr/>
                </a:tc>
                <a:tc>
                  <a:txBody>
                    <a:bodyPr/>
                    <a:lstStyle/>
                    <a:p>
                      <a:r>
                        <a:rPr lang="en-US" sz="1300" b="1" i="0" u="none" strike="noStrike" kern="1200" baseline="0" dirty="0">
                          <a:solidFill>
                            <a:schemeClr val="dk1"/>
                          </a:solidFill>
                          <a:latin typeface="+mn-lt"/>
                          <a:ea typeface="+mn-ea"/>
                          <a:cs typeface="+mn-cs"/>
                        </a:rPr>
                        <a:t>Central Apnea Index (CAI) ≥ 5. Clear cutoffs for severity not established.</a:t>
                      </a:r>
                      <a:endParaRPr lang="en-US" sz="1300" b="1" dirty="0"/>
                    </a:p>
                  </a:txBody>
                  <a:tcPr/>
                </a:tc>
                <a:tc>
                  <a:txBody>
                    <a:bodyPr/>
                    <a:lstStyle/>
                    <a:p>
                      <a:r>
                        <a:rPr lang="en-US" sz="1300" b="1" i="0" u="none" strike="noStrike" kern="1200" baseline="0" dirty="0">
                          <a:solidFill>
                            <a:schemeClr val="dk1"/>
                          </a:solidFill>
                          <a:latin typeface="+mn-lt"/>
                          <a:ea typeface="+mn-ea"/>
                          <a:cs typeface="+mn-cs"/>
                        </a:rPr>
                        <a:t>Often associated with cardiac disease (heart</a:t>
                      </a:r>
                    </a:p>
                    <a:p>
                      <a:r>
                        <a:rPr lang="en-US" sz="1300" b="1" i="0" u="none" strike="noStrike" kern="1200" baseline="0" dirty="0">
                          <a:solidFill>
                            <a:schemeClr val="dk1"/>
                          </a:solidFill>
                          <a:latin typeface="+mn-lt"/>
                          <a:ea typeface="+mn-ea"/>
                          <a:cs typeface="+mn-cs"/>
                        </a:rPr>
                        <a:t>failure, atrial fibrillation), stroke, or opioid use.</a:t>
                      </a:r>
                    </a:p>
                    <a:p>
                      <a:r>
                        <a:rPr lang="en-US" sz="1300" b="1" i="0" u="none" strike="noStrike" kern="1200" baseline="0" dirty="0">
                          <a:solidFill>
                            <a:schemeClr val="dk1"/>
                          </a:solidFill>
                          <a:latin typeface="+mn-lt"/>
                          <a:ea typeface="+mn-ea"/>
                          <a:cs typeface="+mn-cs"/>
                        </a:rPr>
                        <a:t>Often occurs with Cheyne Stokes Respiration (&gt; 3</a:t>
                      </a:r>
                    </a:p>
                    <a:p>
                      <a:r>
                        <a:rPr lang="en-US" sz="1300" b="1" i="0" u="none" strike="noStrike" kern="1200" baseline="0" dirty="0">
                          <a:solidFill>
                            <a:schemeClr val="dk1"/>
                          </a:solidFill>
                          <a:latin typeface="+mn-lt"/>
                          <a:ea typeface="+mn-ea"/>
                          <a:cs typeface="+mn-cs"/>
                        </a:rPr>
                        <a:t>consecutive central apneas/central hypopneas</a:t>
                      </a:r>
                    </a:p>
                    <a:p>
                      <a:r>
                        <a:rPr lang="en-US" sz="1300" b="1" i="0" u="none" strike="noStrike" kern="1200" baseline="0" dirty="0">
                          <a:solidFill>
                            <a:schemeClr val="dk1"/>
                          </a:solidFill>
                          <a:latin typeface="+mn-lt"/>
                          <a:ea typeface="+mn-ea"/>
                          <a:cs typeface="+mn-cs"/>
                        </a:rPr>
                        <a:t>separated by crescendo and decrescendo change in breathing amplitude). Patients with an elevated</a:t>
                      </a:r>
                    </a:p>
                    <a:p>
                      <a:r>
                        <a:rPr lang="en-US" sz="1300" b="1" i="0" u="none" strike="noStrike" kern="1200" baseline="0" dirty="0">
                          <a:solidFill>
                            <a:schemeClr val="dk1"/>
                          </a:solidFill>
                          <a:latin typeface="+mn-lt"/>
                          <a:ea typeface="+mn-ea"/>
                          <a:cs typeface="+mn-cs"/>
                        </a:rPr>
                        <a:t>CAI often also experience obstructive events.</a:t>
                      </a:r>
                      <a:endParaRPr lang="en-US" sz="1300" b="1" dirty="0"/>
                    </a:p>
                  </a:txBody>
                  <a:tcPr/>
                </a:tc>
                <a:extLst>
                  <a:ext uri="{0D108BD9-81ED-4DB2-BD59-A6C34878D82A}">
                    <a16:rowId xmlns:a16="http://schemas.microsoft.com/office/drawing/2014/main" val="480271705"/>
                  </a:ext>
                </a:extLst>
              </a:tr>
              <a:tr h="1484801">
                <a:tc>
                  <a:txBody>
                    <a:bodyPr/>
                    <a:lstStyle/>
                    <a:p>
                      <a:pPr algn="ctr"/>
                      <a:r>
                        <a:rPr lang="en-US" b="1" dirty="0"/>
                        <a:t>Sleep-Related Hypoventilation</a:t>
                      </a:r>
                    </a:p>
                  </a:txBody>
                  <a:tcPr/>
                </a:tc>
                <a:tc>
                  <a:txBody>
                    <a:bodyPr/>
                    <a:lstStyle/>
                    <a:p>
                      <a:r>
                        <a:rPr lang="en-US" sz="1300" b="1" i="0" u="none" strike="noStrike" kern="1200" baseline="0" dirty="0">
                          <a:solidFill>
                            <a:schemeClr val="dk1"/>
                          </a:solidFill>
                          <a:latin typeface="+mn-lt"/>
                          <a:ea typeface="+mn-ea"/>
                          <a:cs typeface="+mn-cs"/>
                        </a:rPr>
                        <a:t>Polysomnography shows elevated</a:t>
                      </a:r>
                    </a:p>
                    <a:p>
                      <a:r>
                        <a:rPr lang="en-US" sz="1300" b="1" i="0" u="none" strike="noStrike" kern="1200" baseline="0" dirty="0">
                          <a:solidFill>
                            <a:schemeClr val="dk1"/>
                          </a:solidFill>
                          <a:latin typeface="+mn-lt"/>
                          <a:ea typeface="+mn-ea"/>
                          <a:cs typeface="+mn-cs"/>
                        </a:rPr>
                        <a:t>carbon dioxide levels during sleep (e.g.,</a:t>
                      </a:r>
                    </a:p>
                    <a:p>
                      <a:r>
                        <a:rPr lang="en-US" sz="1300" b="1" i="0" u="none" strike="noStrike" kern="1200" baseline="0" dirty="0">
                          <a:solidFill>
                            <a:schemeClr val="dk1"/>
                          </a:solidFill>
                          <a:latin typeface="+mn-lt"/>
                          <a:ea typeface="+mn-ea"/>
                          <a:cs typeface="+mn-cs"/>
                        </a:rPr>
                        <a:t>end‐tidal carbon dioxide tension or</a:t>
                      </a:r>
                    </a:p>
                    <a:p>
                      <a:r>
                        <a:rPr lang="en-US" sz="1300" b="1" i="0" u="none" strike="noStrike" kern="1200" baseline="0" dirty="0">
                          <a:solidFill>
                            <a:schemeClr val="dk1"/>
                          </a:solidFill>
                          <a:latin typeface="+mn-lt"/>
                          <a:ea typeface="+mn-ea"/>
                          <a:cs typeface="+mn-cs"/>
                        </a:rPr>
                        <a:t>Transcutaneous carbon dioxide) &gt;55</a:t>
                      </a:r>
                    </a:p>
                    <a:p>
                      <a:r>
                        <a:rPr lang="en-US" sz="1300" b="1" i="0" u="none" strike="noStrike" kern="1200" baseline="0" dirty="0">
                          <a:solidFill>
                            <a:schemeClr val="dk1"/>
                          </a:solidFill>
                          <a:latin typeface="+mn-lt"/>
                          <a:ea typeface="+mn-ea"/>
                          <a:cs typeface="+mn-cs"/>
                        </a:rPr>
                        <a:t>mmHg for &gt;10 min) or an increase in &gt;10</a:t>
                      </a:r>
                    </a:p>
                    <a:p>
                      <a:r>
                        <a:rPr lang="en-US" sz="1300" b="1" i="0" u="none" strike="noStrike" kern="1200" baseline="0" dirty="0">
                          <a:solidFill>
                            <a:schemeClr val="dk1"/>
                          </a:solidFill>
                          <a:latin typeface="+mn-lt"/>
                          <a:ea typeface="+mn-ea"/>
                          <a:cs typeface="+mn-cs"/>
                        </a:rPr>
                        <a:t>mmHg compared to an awake supine value to a value &gt;50 mmHg for &gt;10 min.</a:t>
                      </a:r>
                      <a:endParaRPr lang="en-US" sz="1300" b="1" dirty="0"/>
                    </a:p>
                  </a:txBody>
                  <a:tcPr/>
                </a:tc>
                <a:tc>
                  <a:txBody>
                    <a:bodyPr/>
                    <a:lstStyle/>
                    <a:p>
                      <a:r>
                        <a:rPr lang="en-US" sz="1300" b="1" i="0" u="none" strike="noStrike" kern="1200" baseline="0" dirty="0">
                          <a:solidFill>
                            <a:schemeClr val="dk1"/>
                          </a:solidFill>
                          <a:latin typeface="+mn-lt"/>
                          <a:ea typeface="+mn-ea"/>
                          <a:cs typeface="+mn-cs"/>
                        </a:rPr>
                        <a:t>Severity tracks magnitude of sleep‐related hypercapnia and hypoxia</a:t>
                      </a:r>
                      <a:endParaRPr lang="en-US" sz="1300" b="1" dirty="0"/>
                    </a:p>
                  </a:txBody>
                  <a:tcPr/>
                </a:tc>
                <a:tc>
                  <a:txBody>
                    <a:bodyPr/>
                    <a:lstStyle/>
                    <a:p>
                      <a:r>
                        <a:rPr lang="en-US" sz="1300" b="1" i="0" u="none" strike="noStrike" kern="1200" baseline="0" dirty="0">
                          <a:solidFill>
                            <a:schemeClr val="dk1"/>
                          </a:solidFill>
                          <a:latin typeface="+mn-lt"/>
                          <a:ea typeface="+mn-ea"/>
                          <a:cs typeface="+mn-cs"/>
                        </a:rPr>
                        <a:t>Includes several disorders such as: Obesity</a:t>
                      </a:r>
                    </a:p>
                    <a:p>
                      <a:r>
                        <a:rPr lang="en-US" sz="1300" b="1" i="0" u="none" strike="noStrike" kern="1200" baseline="0" dirty="0">
                          <a:solidFill>
                            <a:schemeClr val="dk1"/>
                          </a:solidFill>
                          <a:latin typeface="+mn-lt"/>
                          <a:ea typeface="+mn-ea"/>
                          <a:cs typeface="+mn-cs"/>
                        </a:rPr>
                        <a:t>hypoventilation syndrome; Congenital central alveolar hypoventilation syndrome; Idiopathic central alveolar hypoventilation; Sleep‐related</a:t>
                      </a:r>
                    </a:p>
                    <a:p>
                      <a:r>
                        <a:rPr lang="en-US" sz="1300" b="1" i="0" u="none" strike="noStrike" kern="1200" baseline="0" dirty="0">
                          <a:solidFill>
                            <a:schemeClr val="dk1"/>
                          </a:solidFill>
                          <a:latin typeface="+mn-lt"/>
                          <a:ea typeface="+mn-ea"/>
                          <a:cs typeface="+mn-cs"/>
                        </a:rPr>
                        <a:t>hypoventilation due to a medication or substance;</a:t>
                      </a:r>
                    </a:p>
                    <a:p>
                      <a:r>
                        <a:rPr lang="en-US" sz="1300" b="1" i="0" u="none" strike="noStrike" kern="1200" baseline="0" dirty="0">
                          <a:solidFill>
                            <a:schemeClr val="dk1"/>
                          </a:solidFill>
                          <a:latin typeface="+mn-lt"/>
                          <a:ea typeface="+mn-ea"/>
                          <a:cs typeface="+mn-cs"/>
                        </a:rPr>
                        <a:t>Sleep‐related hypoventilation due to a medical disorder</a:t>
                      </a:r>
                      <a:endParaRPr lang="en-US" sz="1300" b="1" dirty="0"/>
                    </a:p>
                  </a:txBody>
                  <a:tcPr/>
                </a:tc>
                <a:extLst>
                  <a:ext uri="{0D108BD9-81ED-4DB2-BD59-A6C34878D82A}">
                    <a16:rowId xmlns:a16="http://schemas.microsoft.com/office/drawing/2014/main" val="2355575220"/>
                  </a:ext>
                </a:extLst>
              </a:tr>
            </a:tbl>
          </a:graphicData>
        </a:graphic>
      </p:graphicFrame>
      <p:sp>
        <p:nvSpPr>
          <p:cNvPr id="5" name="TextBox 4">
            <a:extLst>
              <a:ext uri="{FF2B5EF4-FFF2-40B4-BE49-F238E27FC236}">
                <a16:creationId xmlns:a16="http://schemas.microsoft.com/office/drawing/2014/main" id="{7CA7F7DE-5186-4AA5-847C-06FD426F8B3D}"/>
              </a:ext>
            </a:extLst>
          </p:cNvPr>
          <p:cNvSpPr txBox="1"/>
          <p:nvPr/>
        </p:nvSpPr>
        <p:spPr>
          <a:xfrm>
            <a:off x="828869" y="6304379"/>
            <a:ext cx="10456502" cy="461665"/>
          </a:xfrm>
          <a:prstGeom prst="rect">
            <a:avLst/>
          </a:prstGeom>
          <a:noFill/>
        </p:spPr>
        <p:txBody>
          <a:bodyPr wrap="square" rtlCol="0">
            <a:spAutoFit/>
          </a:bodyPr>
          <a:lstStyle/>
          <a:p>
            <a:r>
              <a:rPr lang="en-US" sz="1200" dirty="0"/>
              <a:t>Abbreviations: AHI – Apnea-hypopnea index (defined as the number of obstructive apneas, or episodes of complete upper airway obstruction, and/or hypopneas, or partial airway obstruction, per hour of sleep, CAI – Central Apnea Index</a:t>
            </a:r>
          </a:p>
        </p:txBody>
      </p:sp>
    </p:spTree>
    <p:extLst>
      <p:ext uri="{BB962C8B-B14F-4D97-AF65-F5344CB8AC3E}">
        <p14:creationId xmlns:p14="http://schemas.microsoft.com/office/powerpoint/2010/main" val="24937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p:txBody>
          <a:bodyPr/>
          <a:lstStyle/>
          <a:p>
            <a:r>
              <a:rPr lang="en-US" dirty="0"/>
              <a:t>Brain health</a:t>
            </a:r>
          </a:p>
        </p:txBody>
      </p:sp>
    </p:spTree>
    <p:extLst>
      <p:ext uri="{BB962C8B-B14F-4D97-AF65-F5344CB8AC3E}">
        <p14:creationId xmlns:p14="http://schemas.microsoft.com/office/powerpoint/2010/main" val="2899864420"/>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210B43A-2868-42EF-AF81-26E32FEC63F3}"/>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7B2DB5BF-BD3B-4458-B612-7D97EA94A65A}"/>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1195A086-3318-4898-9796-81A3692F38C2}"/>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359DB752-9AA3-49F3-89D7-9D190088A3C7}"/>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0950B76-F091-4A43-9559-54538F4D99DC}"/>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528ABFE-A64F-4266-B7DD-F10CEDF5D9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4f22ede-e726-4d3d-b195-8dfd25ae0d91" ContentTypeId="0x01" PreviousValue="false"/>
</file>

<file path=customXml/itemProps1.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EB463-A4E7-4941-98A7-D9A46CFB50CE}">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8037a7d-fd1a-4270-bbfc-87b485c7ab3a"/>
    <ds:schemaRef ds:uri="64940433-79d5-41bc-a35f-464b2f72126e"/>
    <ds:schemaRef ds:uri="http://schemas.microsoft.com/office/2006/documentManagement/types"/>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4.xml><?xml version="1.0" encoding="utf-8"?>
<ds:datastoreItem xmlns:ds="http://schemas.openxmlformats.org/officeDocument/2006/customXml" ds:itemID="{1EDB0317-E6D9-49E3-8177-0DA8F54868A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New logo slide template</Template>
  <TotalTime>3069</TotalTime>
  <Words>3760</Words>
  <Application>Microsoft Office PowerPoint</Application>
  <PresentationFormat>Widescreen</PresentationFormat>
  <Paragraphs>320</Paragraphs>
  <Slides>36</Slides>
  <Notes>14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Lub Dub</vt:lpstr>
      <vt:lpstr>Lub Dub Medium</vt:lpstr>
      <vt:lpstr>TimesNewRomanPSMT</vt:lpstr>
      <vt:lpstr>AHA titles</vt:lpstr>
      <vt:lpstr>AHA text 01</vt:lpstr>
      <vt:lpstr>AHA text 02</vt:lpstr>
      <vt:lpstr>AHA text 03</vt:lpstr>
      <vt:lpstr>AHA text 04</vt:lpstr>
      <vt:lpstr>1_AHA text 04</vt:lpstr>
      <vt:lpstr>Impact of sleep disorders and disturbed sleep on brain health</vt:lpstr>
      <vt:lpstr>Stroke council professional education committee</vt:lpstr>
      <vt:lpstr>SLEEP and Sleep disturbances</vt:lpstr>
      <vt:lpstr>What is sleep? </vt:lpstr>
      <vt:lpstr>PowerPoint Presentation</vt:lpstr>
      <vt:lpstr>PowerPoint Presentation</vt:lpstr>
      <vt:lpstr>PowerPoint Presentation</vt:lpstr>
      <vt:lpstr>PowerPoint Presentation</vt:lpstr>
      <vt:lpstr>Brain health</vt:lpstr>
      <vt:lpstr>What is brain health? </vt:lpstr>
      <vt:lpstr>PowerPoint Presentation</vt:lpstr>
      <vt:lpstr>Assessing BrAIN health</vt:lpstr>
      <vt:lpstr>Normal physiology of sleep and brain health</vt:lpstr>
      <vt:lpstr>Sleep and memory consolidation</vt:lpstr>
      <vt:lpstr>“Synaptic homeostasis”</vt:lpstr>
      <vt:lpstr>Glymphatic system</vt:lpstr>
      <vt:lpstr>Epidemiology: associations of sleep with brain health</vt:lpstr>
      <vt:lpstr>Sleep and stroke</vt:lpstr>
      <vt:lpstr>Sleep and silent cerebrovascular disease</vt:lpstr>
      <vt:lpstr>Sleep and Alzheimer’s disease (AD) AND AD-related dementias (ADRDs)</vt:lpstr>
      <vt:lpstr>Methodological considerations</vt:lpstr>
      <vt:lpstr>Mechanisms for the impact of sleep disorders and disturbances on brain health</vt:lpstr>
      <vt:lpstr>PowerPoint Presentation</vt:lpstr>
      <vt:lpstr>PowerPoint Presentation</vt:lpstr>
      <vt:lpstr>PowerPoint Presentation</vt:lpstr>
      <vt:lpstr>PowerPoint Presentation</vt:lpstr>
      <vt:lpstr>IMPORTANCE OF SLEEP IN PEOPLE WITH IMPAIRED BRAIN HEALTH</vt:lpstr>
      <vt:lpstr>PowerPoint Presentation</vt:lpstr>
      <vt:lpstr>PowerPoint Presentation</vt:lpstr>
      <vt:lpstr>PREVENTION AND TREATMENT</vt:lpstr>
      <vt:lpstr>PowerPoint Presentation</vt:lpstr>
      <vt:lpstr>PowerPoint Presentation</vt:lpstr>
      <vt:lpstr>REDUCING DISPARITIES in sleep AND brain health</vt:lpstr>
      <vt:lpstr>REDUCING DISPARITIES in sleep AND brain health</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sleep disorders and disturbed sleep on brain health</dc:title>
  <dc:creator>Jagolino, Amanda L</dc:creator>
  <cp:lastModifiedBy>Anne Leonard</cp:lastModifiedBy>
  <cp:revision>50</cp:revision>
  <cp:lastPrinted>2018-04-11T17:00:49Z</cp:lastPrinted>
  <dcterms:created xsi:type="dcterms:W3CDTF">2023-11-11T20:43:27Z</dcterms:created>
  <dcterms:modified xsi:type="dcterms:W3CDTF">2024-01-10T14:14:43Z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