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  <p:sldMasterId id="2147483703" r:id="rId5"/>
    <p:sldMasterId id="2147483689" r:id="rId6"/>
    <p:sldMasterId id="2147483698" r:id="rId7"/>
    <p:sldMasterId id="2147483721" r:id="rId8"/>
    <p:sldMasterId id="2147483726" r:id="rId9"/>
  </p:sldMasterIdLst>
  <p:notesMasterIdLst>
    <p:notesMasterId r:id="rId54"/>
  </p:notesMasterIdLst>
  <p:sldIdLst>
    <p:sldId id="269" r:id="rId10"/>
    <p:sldId id="268" r:id="rId11"/>
    <p:sldId id="305" r:id="rId12"/>
    <p:sldId id="333" r:id="rId13"/>
    <p:sldId id="306" r:id="rId14"/>
    <p:sldId id="262" r:id="rId15"/>
    <p:sldId id="343" r:id="rId16"/>
    <p:sldId id="307" r:id="rId17"/>
    <p:sldId id="341" r:id="rId18"/>
    <p:sldId id="342" r:id="rId19"/>
    <p:sldId id="339" r:id="rId20"/>
    <p:sldId id="320" r:id="rId21"/>
    <p:sldId id="345" r:id="rId22"/>
    <p:sldId id="344" r:id="rId23"/>
    <p:sldId id="292" r:id="rId24"/>
    <p:sldId id="349" r:id="rId25"/>
    <p:sldId id="347" r:id="rId26"/>
    <p:sldId id="348" r:id="rId27"/>
    <p:sldId id="309" r:id="rId28"/>
    <p:sldId id="351" r:id="rId29"/>
    <p:sldId id="352" r:id="rId30"/>
    <p:sldId id="294" r:id="rId31"/>
    <p:sldId id="353" r:id="rId32"/>
    <p:sldId id="355" r:id="rId33"/>
    <p:sldId id="357" r:id="rId34"/>
    <p:sldId id="356" r:id="rId35"/>
    <p:sldId id="358" r:id="rId36"/>
    <p:sldId id="360" r:id="rId37"/>
    <p:sldId id="362" r:id="rId38"/>
    <p:sldId id="363" r:id="rId39"/>
    <p:sldId id="364" r:id="rId40"/>
    <p:sldId id="366" r:id="rId41"/>
    <p:sldId id="310" r:id="rId42"/>
    <p:sldId id="299" r:id="rId43"/>
    <p:sldId id="367" r:id="rId44"/>
    <p:sldId id="369" r:id="rId45"/>
    <p:sldId id="308" r:id="rId46"/>
    <p:sldId id="372" r:id="rId47"/>
    <p:sldId id="373" r:id="rId48"/>
    <p:sldId id="302" r:id="rId49"/>
    <p:sldId id="374" r:id="rId50"/>
    <p:sldId id="375" r:id="rId51"/>
    <p:sldId id="303" r:id="rId52"/>
    <p:sldId id="37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9C77C-1EA7-7248-62A8-82CD8153963C}" v="772" dt="2024-10-25T19:09:21.260"/>
    <p1510:client id="{4DCC1143-D60D-7857-F3CC-BA8D78D5DA52}" v="167" dt="2024-10-25T21:24:16.247"/>
    <p1510:client id="{4EBF4656-2B38-AE89-4C4B-1F4168EA2322}" v="1364" dt="2024-10-24T01:40:53.231"/>
    <p1510:client id="{A322F604-A6A1-A9DA-561E-FF12F8A6FFBC}" v="1450" dt="2024-10-23T23:01:41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37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microsoft.com/office/2016/11/relationships/changesInfo" Target="changesInfos/changesInfo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p, Karen" userId="S::krapp@health.ucsd.edu::e9fd078d-a31e-4680-afdb-7ff8406b8bdf" providerId="AD" clId="Web-{4DCC1143-D60D-7857-F3CC-BA8D78D5DA52}"/>
    <pc:docChg chg="delSld modSld">
      <pc:chgData name="Rapp, Karen" userId="S::krapp@health.ucsd.edu::e9fd078d-a31e-4680-afdb-7ff8406b8bdf" providerId="AD" clId="Web-{4DCC1143-D60D-7857-F3CC-BA8D78D5DA52}" dt="2024-10-25T21:24:16.247" v="147" actId="20577"/>
      <pc:docMkLst>
        <pc:docMk/>
      </pc:docMkLst>
      <pc:sldChg chg="modSp">
        <pc:chgData name="Rapp, Karen" userId="S::krapp@health.ucsd.edu::e9fd078d-a31e-4680-afdb-7ff8406b8bdf" providerId="AD" clId="Web-{4DCC1143-D60D-7857-F3CC-BA8D78D5DA52}" dt="2024-10-25T21:23:40.275" v="142" actId="20577"/>
        <pc:sldMkLst>
          <pc:docMk/>
          <pc:sldMk cId="250247448" sldId="262"/>
        </pc:sldMkLst>
        <pc:spChg chg="mod">
          <ac:chgData name="Rapp, Karen" userId="S::krapp@health.ucsd.edu::e9fd078d-a31e-4680-afdb-7ff8406b8bdf" providerId="AD" clId="Web-{4DCC1143-D60D-7857-F3CC-BA8D78D5DA52}" dt="2024-10-25T21:23:40.275" v="142" actId="20577"/>
          <ac:spMkLst>
            <pc:docMk/>
            <pc:sldMk cId="250247448" sldId="262"/>
            <ac:spMk id="3" creationId="{C1E80AB6-BBD6-EB45-9D28-2376E4C0F89F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23:51.604" v="143" actId="20577"/>
        <pc:sldMkLst>
          <pc:docMk/>
          <pc:sldMk cId="2567674466" sldId="292"/>
        </pc:sldMkLst>
        <pc:spChg chg="mod">
          <ac:chgData name="Rapp, Karen" userId="S::krapp@health.ucsd.edu::e9fd078d-a31e-4680-afdb-7ff8406b8bdf" providerId="AD" clId="Web-{4DCC1143-D60D-7857-F3CC-BA8D78D5DA52}" dt="2024-10-25T21:23:51.604" v="143" actId="20577"/>
          <ac:spMkLst>
            <pc:docMk/>
            <pc:sldMk cId="2567674466" sldId="292"/>
            <ac:spMk id="3" creationId="{C1E80AB6-BBD6-EB45-9D28-2376E4C0F89F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23:56.839" v="144" actId="20577"/>
        <pc:sldMkLst>
          <pc:docMk/>
          <pc:sldMk cId="167226552" sldId="294"/>
        </pc:sldMkLst>
        <pc:spChg chg="mod">
          <ac:chgData name="Rapp, Karen" userId="S::krapp@health.ucsd.edu::e9fd078d-a31e-4680-afdb-7ff8406b8bdf" providerId="AD" clId="Web-{4DCC1143-D60D-7857-F3CC-BA8D78D5DA52}" dt="2024-10-25T21:23:56.839" v="144" actId="20577"/>
          <ac:spMkLst>
            <pc:docMk/>
            <pc:sldMk cId="167226552" sldId="294"/>
            <ac:spMk id="3" creationId="{C1E80AB6-BBD6-EB45-9D28-2376E4C0F89F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24:04.183" v="145" actId="20577"/>
        <pc:sldMkLst>
          <pc:docMk/>
          <pc:sldMk cId="1113534662" sldId="299"/>
        </pc:sldMkLst>
        <pc:spChg chg="mod">
          <ac:chgData name="Rapp, Karen" userId="S::krapp@health.ucsd.edu::e9fd078d-a31e-4680-afdb-7ff8406b8bdf" providerId="AD" clId="Web-{4DCC1143-D60D-7857-F3CC-BA8D78D5DA52}" dt="2024-10-25T21:24:04.183" v="145" actId="20577"/>
          <ac:spMkLst>
            <pc:docMk/>
            <pc:sldMk cId="1113534662" sldId="299"/>
            <ac:spMk id="3" creationId="{C1E80AB6-BBD6-EB45-9D28-2376E4C0F89F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24:10.434" v="146" actId="20577"/>
        <pc:sldMkLst>
          <pc:docMk/>
          <pc:sldMk cId="2493285241" sldId="302"/>
        </pc:sldMkLst>
        <pc:spChg chg="mod">
          <ac:chgData name="Rapp, Karen" userId="S::krapp@health.ucsd.edu::e9fd078d-a31e-4680-afdb-7ff8406b8bdf" providerId="AD" clId="Web-{4DCC1143-D60D-7857-F3CC-BA8D78D5DA52}" dt="2024-10-25T21:24:10.434" v="146" actId="20577"/>
          <ac:spMkLst>
            <pc:docMk/>
            <pc:sldMk cId="2493285241" sldId="302"/>
            <ac:spMk id="3" creationId="{C1E80AB6-BBD6-EB45-9D28-2376E4C0F89F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24:16.247" v="147" actId="20577"/>
        <pc:sldMkLst>
          <pc:docMk/>
          <pc:sldMk cId="1094529626" sldId="303"/>
        </pc:sldMkLst>
        <pc:spChg chg="mod">
          <ac:chgData name="Rapp, Karen" userId="S::krapp@health.ucsd.edu::e9fd078d-a31e-4680-afdb-7ff8406b8bdf" providerId="AD" clId="Web-{4DCC1143-D60D-7857-F3CC-BA8D78D5DA52}" dt="2024-10-25T21:24:16.247" v="147" actId="20577"/>
          <ac:spMkLst>
            <pc:docMk/>
            <pc:sldMk cId="1094529626" sldId="303"/>
            <ac:spMk id="3" creationId="{C1E80AB6-BBD6-EB45-9D28-2376E4C0F89F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23:34.587" v="141" actId="20577"/>
        <pc:sldMkLst>
          <pc:docMk/>
          <pc:sldMk cId="774393321" sldId="305"/>
        </pc:sldMkLst>
        <pc:spChg chg="mod">
          <ac:chgData name="Rapp, Karen" userId="S::krapp@health.ucsd.edu::e9fd078d-a31e-4680-afdb-7ff8406b8bdf" providerId="AD" clId="Web-{4DCC1143-D60D-7857-F3CC-BA8D78D5DA52}" dt="2024-10-25T21:23:34.587" v="141" actId="20577"/>
          <ac:spMkLst>
            <pc:docMk/>
            <pc:sldMk cId="774393321" sldId="305"/>
            <ac:spMk id="3" creationId="{C1E80AB6-BBD6-EB45-9D28-2376E4C0F89F}"/>
          </ac:spMkLst>
        </pc:spChg>
      </pc:sldChg>
      <pc:sldChg chg="del">
        <pc:chgData name="Rapp, Karen" userId="S::krapp@health.ucsd.edu::e9fd078d-a31e-4680-afdb-7ff8406b8bdf" providerId="AD" clId="Web-{4DCC1143-D60D-7857-F3CC-BA8D78D5DA52}" dt="2024-10-25T20:41:07.079" v="4"/>
        <pc:sldMkLst>
          <pc:docMk/>
          <pc:sldMk cId="1652793996" sldId="314"/>
        </pc:sldMkLst>
      </pc:sldChg>
      <pc:sldChg chg="del">
        <pc:chgData name="Rapp, Karen" userId="S::krapp@health.ucsd.edu::e9fd078d-a31e-4680-afdb-7ff8406b8bdf" providerId="AD" clId="Web-{4DCC1143-D60D-7857-F3CC-BA8D78D5DA52}" dt="2024-10-25T20:41:07.079" v="3"/>
        <pc:sldMkLst>
          <pc:docMk/>
          <pc:sldMk cId="1744806268" sldId="315"/>
        </pc:sldMkLst>
      </pc:sldChg>
      <pc:sldChg chg="del">
        <pc:chgData name="Rapp, Karen" userId="S::krapp@health.ucsd.edu::e9fd078d-a31e-4680-afdb-7ff8406b8bdf" providerId="AD" clId="Web-{4DCC1143-D60D-7857-F3CC-BA8D78D5DA52}" dt="2024-10-25T20:41:07.079" v="2"/>
        <pc:sldMkLst>
          <pc:docMk/>
          <pc:sldMk cId="1847674565" sldId="316"/>
        </pc:sldMkLst>
      </pc:sldChg>
      <pc:sldChg chg="del">
        <pc:chgData name="Rapp, Karen" userId="S::krapp@health.ucsd.edu::e9fd078d-a31e-4680-afdb-7ff8406b8bdf" providerId="AD" clId="Web-{4DCC1143-D60D-7857-F3CC-BA8D78D5DA52}" dt="2024-10-25T20:41:07.079" v="1"/>
        <pc:sldMkLst>
          <pc:docMk/>
          <pc:sldMk cId="4147633231" sldId="317"/>
        </pc:sldMkLst>
      </pc:sldChg>
      <pc:sldChg chg="del">
        <pc:chgData name="Rapp, Karen" userId="S::krapp@health.ucsd.edu::e9fd078d-a31e-4680-afdb-7ff8406b8bdf" providerId="AD" clId="Web-{4DCC1143-D60D-7857-F3CC-BA8D78D5DA52}" dt="2024-10-25T20:41:07.079" v="0"/>
        <pc:sldMkLst>
          <pc:docMk/>
          <pc:sldMk cId="4099179118" sldId="318"/>
        </pc:sldMkLst>
      </pc:sldChg>
      <pc:sldChg chg="modSp">
        <pc:chgData name="Rapp, Karen" userId="S::krapp@health.ucsd.edu::e9fd078d-a31e-4680-afdb-7ff8406b8bdf" providerId="AD" clId="Web-{4DCC1143-D60D-7857-F3CC-BA8D78D5DA52}" dt="2024-10-25T21:15:44.773" v="90" actId="1076"/>
        <pc:sldMkLst>
          <pc:docMk/>
          <pc:sldMk cId="3633095575" sldId="320"/>
        </pc:sldMkLst>
        <pc:spChg chg="mod">
          <ac:chgData name="Rapp, Karen" userId="S::krapp@health.ucsd.edu::e9fd078d-a31e-4680-afdb-7ff8406b8bdf" providerId="AD" clId="Web-{4DCC1143-D60D-7857-F3CC-BA8D78D5DA52}" dt="2024-10-25T21:15:44.773" v="90" actId="1076"/>
          <ac:spMkLst>
            <pc:docMk/>
            <pc:sldMk cId="3633095575" sldId="320"/>
            <ac:spMk id="8" creationId="{53C879D9-BEEC-6F03-009A-105811A62CE9}"/>
          </ac:spMkLst>
        </pc:spChg>
        <pc:spChg chg="mod">
          <ac:chgData name="Rapp, Karen" userId="S::krapp@health.ucsd.edu::e9fd078d-a31e-4680-afdb-7ff8406b8bdf" providerId="AD" clId="Web-{4DCC1143-D60D-7857-F3CC-BA8D78D5DA52}" dt="2024-10-25T21:15:40.507" v="89" actId="1076"/>
          <ac:spMkLst>
            <pc:docMk/>
            <pc:sldMk cId="3633095575" sldId="320"/>
            <ac:spMk id="11" creationId="{EA3B6432-4E69-1C3C-2C73-4728CEC7ABFD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17:57.189" v="115" actId="20577"/>
        <pc:sldMkLst>
          <pc:docMk/>
          <pc:sldMk cId="1587526150" sldId="333"/>
        </pc:sldMkLst>
        <pc:spChg chg="mod">
          <ac:chgData name="Rapp, Karen" userId="S::krapp@health.ucsd.edu::e9fd078d-a31e-4680-afdb-7ff8406b8bdf" providerId="AD" clId="Web-{4DCC1143-D60D-7857-F3CC-BA8D78D5DA52}" dt="2024-10-25T21:17:23.546" v="108" actId="20577"/>
          <ac:spMkLst>
            <pc:docMk/>
            <pc:sldMk cId="1587526150" sldId="333"/>
            <ac:spMk id="3" creationId="{6C813CD8-CC87-5D4D-8686-6305E7D64726}"/>
          </ac:spMkLst>
        </pc:spChg>
        <pc:graphicFrameChg chg="modGraphic">
          <ac:chgData name="Rapp, Karen" userId="S::krapp@health.ucsd.edu::e9fd078d-a31e-4680-afdb-7ff8406b8bdf" providerId="AD" clId="Web-{4DCC1143-D60D-7857-F3CC-BA8D78D5DA52}" dt="2024-10-25T21:17:57.189" v="115" actId="20577"/>
          <ac:graphicFrameMkLst>
            <pc:docMk/>
            <pc:sldMk cId="1587526150" sldId="333"/>
            <ac:graphicFrameMk id="10" creationId="{E07467F8-F51B-8C47-FDCD-4C2C96A516A7}"/>
          </ac:graphicFrameMkLst>
        </pc:graphicFrameChg>
      </pc:sldChg>
      <pc:sldChg chg="modSp">
        <pc:chgData name="Rapp, Karen" userId="S::krapp@health.ucsd.edu::e9fd078d-a31e-4680-afdb-7ff8406b8bdf" providerId="AD" clId="Web-{4DCC1143-D60D-7857-F3CC-BA8D78D5DA52}" dt="2024-10-25T21:15:30.678" v="88" actId="14100"/>
        <pc:sldMkLst>
          <pc:docMk/>
          <pc:sldMk cId="3045709017" sldId="344"/>
        </pc:sldMkLst>
        <pc:spChg chg="mod">
          <ac:chgData name="Rapp, Karen" userId="S::krapp@health.ucsd.edu::e9fd078d-a31e-4680-afdb-7ff8406b8bdf" providerId="AD" clId="Web-{4DCC1143-D60D-7857-F3CC-BA8D78D5DA52}" dt="2024-10-25T21:08:19.476" v="32" actId="1076"/>
          <ac:spMkLst>
            <pc:docMk/>
            <pc:sldMk cId="3045709017" sldId="344"/>
            <ac:spMk id="2" creationId="{00000000-0000-0000-0000-000000000000}"/>
          </ac:spMkLst>
        </pc:spChg>
        <pc:spChg chg="mod">
          <ac:chgData name="Rapp, Karen" userId="S::krapp@health.ucsd.edu::e9fd078d-a31e-4680-afdb-7ff8406b8bdf" providerId="AD" clId="Web-{4DCC1143-D60D-7857-F3CC-BA8D78D5DA52}" dt="2024-10-25T21:15:30.678" v="88" actId="14100"/>
          <ac:spMkLst>
            <pc:docMk/>
            <pc:sldMk cId="3045709017" sldId="344"/>
            <ac:spMk id="8" creationId="{53C879D9-BEEC-6F03-009A-105811A62CE9}"/>
          </ac:spMkLst>
        </pc:spChg>
        <pc:spChg chg="mod">
          <ac:chgData name="Rapp, Karen" userId="S::krapp@health.ucsd.edu::e9fd078d-a31e-4680-afdb-7ff8406b8bdf" providerId="AD" clId="Web-{4DCC1143-D60D-7857-F3CC-BA8D78D5DA52}" dt="2024-10-25T21:15:21.474" v="86" actId="1076"/>
          <ac:spMkLst>
            <pc:docMk/>
            <pc:sldMk cId="3045709017" sldId="344"/>
            <ac:spMk id="11" creationId="{EA3B6432-4E69-1C3C-2C73-4728CEC7ABFD}"/>
          </ac:spMkLst>
        </pc:spChg>
      </pc:sldChg>
      <pc:sldChg chg="addSp modSp">
        <pc:chgData name="Rapp, Karen" userId="S::krapp@health.ucsd.edu::e9fd078d-a31e-4680-afdb-7ff8406b8bdf" providerId="AD" clId="Web-{4DCC1143-D60D-7857-F3CC-BA8D78D5DA52}" dt="2024-10-25T21:07:50.036" v="24" actId="20577"/>
        <pc:sldMkLst>
          <pc:docMk/>
          <pc:sldMk cId="565265000" sldId="349"/>
        </pc:sldMkLst>
        <pc:spChg chg="add mod">
          <ac:chgData name="Rapp, Karen" userId="S::krapp@health.ucsd.edu::e9fd078d-a31e-4680-afdb-7ff8406b8bdf" providerId="AD" clId="Web-{4DCC1143-D60D-7857-F3CC-BA8D78D5DA52}" dt="2024-10-25T21:07:50.036" v="24" actId="20577"/>
          <ac:spMkLst>
            <pc:docMk/>
            <pc:sldMk cId="565265000" sldId="349"/>
            <ac:spMk id="3" creationId="{1C070DBF-F531-D4A2-078E-3BD5AA430A2C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15:07.426" v="85" actId="1076"/>
        <pc:sldMkLst>
          <pc:docMk/>
          <pc:sldMk cId="1296286311" sldId="352"/>
        </pc:sldMkLst>
        <pc:spChg chg="mod">
          <ac:chgData name="Rapp, Karen" userId="S::krapp@health.ucsd.edu::e9fd078d-a31e-4680-afdb-7ff8406b8bdf" providerId="AD" clId="Web-{4DCC1143-D60D-7857-F3CC-BA8D78D5DA52}" dt="2024-10-25T21:15:01.426" v="80" actId="1076"/>
          <ac:spMkLst>
            <pc:docMk/>
            <pc:sldMk cId="1296286311" sldId="352"/>
            <ac:spMk id="2" creationId="{00000000-0000-0000-0000-000000000000}"/>
          </ac:spMkLst>
        </pc:spChg>
        <pc:spChg chg="mod">
          <ac:chgData name="Rapp, Karen" userId="S::krapp@health.ucsd.edu::e9fd078d-a31e-4680-afdb-7ff8406b8bdf" providerId="AD" clId="Web-{4DCC1143-D60D-7857-F3CC-BA8D78D5DA52}" dt="2024-10-25T21:15:07.426" v="85" actId="1076"/>
          <ac:spMkLst>
            <pc:docMk/>
            <pc:sldMk cId="1296286311" sldId="352"/>
            <ac:spMk id="8" creationId="{53C879D9-BEEC-6F03-009A-105811A62CE9}"/>
          </ac:spMkLst>
        </pc:spChg>
        <pc:spChg chg="mod">
          <ac:chgData name="Rapp, Karen" userId="S::krapp@health.ucsd.edu::e9fd078d-a31e-4680-afdb-7ff8406b8bdf" providerId="AD" clId="Web-{4DCC1143-D60D-7857-F3CC-BA8D78D5DA52}" dt="2024-10-25T21:15:01.457" v="82" actId="1076"/>
          <ac:spMkLst>
            <pc:docMk/>
            <pc:sldMk cId="1296286311" sldId="352"/>
            <ac:spMk id="10" creationId="{56E863F2-21DE-C260-81AF-67EB18F7BB23}"/>
          </ac:spMkLst>
        </pc:spChg>
        <pc:spChg chg="mod">
          <ac:chgData name="Rapp, Karen" userId="S::krapp@health.ucsd.edu::e9fd078d-a31e-4680-afdb-7ff8406b8bdf" providerId="AD" clId="Web-{4DCC1143-D60D-7857-F3CC-BA8D78D5DA52}" dt="2024-10-25T21:15:05.254" v="84" actId="1076"/>
          <ac:spMkLst>
            <pc:docMk/>
            <pc:sldMk cId="1296286311" sldId="352"/>
            <ac:spMk id="11" creationId="{EA3B6432-4E69-1C3C-2C73-4728CEC7ABFD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14:43.550" v="79" actId="1076"/>
        <pc:sldMkLst>
          <pc:docMk/>
          <pc:sldMk cId="573652581" sldId="355"/>
        </pc:sldMkLst>
        <pc:spChg chg="mod">
          <ac:chgData name="Rapp, Karen" userId="S::krapp@health.ucsd.edu::e9fd078d-a31e-4680-afdb-7ff8406b8bdf" providerId="AD" clId="Web-{4DCC1143-D60D-7857-F3CC-BA8D78D5DA52}" dt="2024-10-25T21:14:43.550" v="79" actId="1076"/>
          <ac:spMkLst>
            <pc:docMk/>
            <pc:sldMk cId="573652581" sldId="355"/>
            <ac:spMk id="2" creationId="{00000000-0000-0000-0000-000000000000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14:22.361" v="75" actId="20577"/>
        <pc:sldMkLst>
          <pc:docMk/>
          <pc:sldMk cId="435747279" sldId="356"/>
        </pc:sldMkLst>
        <pc:spChg chg="mod">
          <ac:chgData name="Rapp, Karen" userId="S::krapp@health.ucsd.edu::e9fd078d-a31e-4680-afdb-7ff8406b8bdf" providerId="AD" clId="Web-{4DCC1143-D60D-7857-F3CC-BA8D78D5DA52}" dt="2024-10-25T21:14:22.361" v="75" actId="20577"/>
          <ac:spMkLst>
            <pc:docMk/>
            <pc:sldMk cId="435747279" sldId="356"/>
            <ac:spMk id="2" creationId="{00000000-0000-0000-0000-000000000000}"/>
          </ac:spMkLst>
        </pc:spChg>
        <pc:spChg chg="mod">
          <ac:chgData name="Rapp, Karen" userId="S::krapp@health.ucsd.edu::e9fd078d-a31e-4680-afdb-7ff8406b8bdf" providerId="AD" clId="Web-{4DCC1143-D60D-7857-F3CC-BA8D78D5DA52}" dt="2024-10-25T21:13:58.234" v="69" actId="1076"/>
          <ac:spMkLst>
            <pc:docMk/>
            <pc:sldMk cId="435747279" sldId="356"/>
            <ac:spMk id="8" creationId="{53C879D9-BEEC-6F03-009A-105811A62CE9}"/>
          </ac:spMkLst>
        </pc:spChg>
        <pc:spChg chg="mod">
          <ac:chgData name="Rapp, Karen" userId="S::krapp@health.ucsd.edu::e9fd078d-a31e-4680-afdb-7ff8406b8bdf" providerId="AD" clId="Web-{4DCC1143-D60D-7857-F3CC-BA8D78D5DA52}" dt="2024-10-25T21:13:32.670" v="63" actId="1076"/>
          <ac:spMkLst>
            <pc:docMk/>
            <pc:sldMk cId="435747279" sldId="356"/>
            <ac:spMk id="10" creationId="{56E863F2-21DE-C260-81AF-67EB18F7BB23}"/>
          </ac:spMkLst>
        </pc:spChg>
        <pc:spChg chg="mod">
          <ac:chgData name="Rapp, Karen" userId="S::krapp@health.ucsd.edu::e9fd078d-a31e-4680-afdb-7ff8406b8bdf" providerId="AD" clId="Web-{4DCC1143-D60D-7857-F3CC-BA8D78D5DA52}" dt="2024-10-25T21:13:54.062" v="68" actId="1076"/>
          <ac:spMkLst>
            <pc:docMk/>
            <pc:sldMk cId="435747279" sldId="356"/>
            <ac:spMk id="11" creationId="{EA3B6432-4E69-1C3C-2C73-4728CEC7ABFD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11:15.691" v="49" actId="20577"/>
        <pc:sldMkLst>
          <pc:docMk/>
          <pc:sldMk cId="2292302145" sldId="357"/>
        </pc:sldMkLst>
        <pc:spChg chg="mod">
          <ac:chgData name="Rapp, Karen" userId="S::krapp@health.ucsd.edu::e9fd078d-a31e-4680-afdb-7ff8406b8bdf" providerId="AD" clId="Web-{4DCC1143-D60D-7857-F3CC-BA8D78D5DA52}" dt="2024-10-25T21:11:15.691" v="49" actId="20577"/>
          <ac:spMkLst>
            <pc:docMk/>
            <pc:sldMk cId="2292302145" sldId="357"/>
            <ac:spMk id="16" creationId="{3B0909C0-C172-59BD-E292-15BCC09EA2D3}"/>
          </ac:spMkLst>
        </pc:spChg>
        <pc:spChg chg="mod">
          <ac:chgData name="Rapp, Karen" userId="S::krapp@health.ucsd.edu::e9fd078d-a31e-4680-afdb-7ff8406b8bdf" providerId="AD" clId="Web-{4DCC1143-D60D-7857-F3CC-BA8D78D5DA52}" dt="2024-10-25T21:11:03.487" v="46" actId="20577"/>
          <ac:spMkLst>
            <pc:docMk/>
            <pc:sldMk cId="2292302145" sldId="357"/>
            <ac:spMk id="27" creationId="{4D84AD56-E920-65A5-11F3-FBC0CC313344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0:57:54.666" v="16" actId="1076"/>
        <pc:sldMkLst>
          <pc:docMk/>
          <pc:sldMk cId="3659652320" sldId="360"/>
        </pc:sldMkLst>
        <pc:spChg chg="mod">
          <ac:chgData name="Rapp, Karen" userId="S::krapp@health.ucsd.edu::e9fd078d-a31e-4680-afdb-7ff8406b8bdf" providerId="AD" clId="Web-{4DCC1143-D60D-7857-F3CC-BA8D78D5DA52}" dt="2024-10-25T20:57:47.509" v="15" actId="1076"/>
          <ac:spMkLst>
            <pc:docMk/>
            <pc:sldMk cId="3659652320" sldId="360"/>
            <ac:spMk id="2" creationId="{00000000-0000-0000-0000-000000000000}"/>
          </ac:spMkLst>
        </pc:spChg>
        <pc:spChg chg="mod">
          <ac:chgData name="Rapp, Karen" userId="S::krapp@health.ucsd.edu::e9fd078d-a31e-4680-afdb-7ff8406b8bdf" providerId="AD" clId="Web-{4DCC1143-D60D-7857-F3CC-BA8D78D5DA52}" dt="2024-10-25T20:57:54.666" v="16" actId="1076"/>
          <ac:spMkLst>
            <pc:docMk/>
            <pc:sldMk cId="3659652320" sldId="360"/>
            <ac:spMk id="5" creationId="{FE401B62-7EFC-BBEC-D60F-8BE1BB69BEC2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0:56:59.443" v="11" actId="1076"/>
        <pc:sldMkLst>
          <pc:docMk/>
          <pc:sldMk cId="653320764" sldId="363"/>
        </pc:sldMkLst>
        <pc:spChg chg="mod">
          <ac:chgData name="Rapp, Karen" userId="S::krapp@health.ucsd.edu::e9fd078d-a31e-4680-afdb-7ff8406b8bdf" providerId="AD" clId="Web-{4DCC1143-D60D-7857-F3CC-BA8D78D5DA52}" dt="2024-10-25T20:56:59.427" v="10" actId="1076"/>
          <ac:spMkLst>
            <pc:docMk/>
            <pc:sldMk cId="653320764" sldId="363"/>
            <ac:spMk id="2" creationId="{00000000-0000-0000-0000-000000000000}"/>
          </ac:spMkLst>
        </pc:spChg>
        <pc:spChg chg="mod">
          <ac:chgData name="Rapp, Karen" userId="S::krapp@health.ucsd.edu::e9fd078d-a31e-4680-afdb-7ff8406b8bdf" providerId="AD" clId="Web-{4DCC1143-D60D-7857-F3CC-BA8D78D5DA52}" dt="2024-10-25T20:56:52.239" v="9" actId="20577"/>
          <ac:spMkLst>
            <pc:docMk/>
            <pc:sldMk cId="653320764" sldId="363"/>
            <ac:spMk id="6" creationId="{00000000-0000-0000-0000-000000000000}"/>
          </ac:spMkLst>
        </pc:spChg>
        <pc:spChg chg="mod">
          <ac:chgData name="Rapp, Karen" userId="S::krapp@health.ucsd.edu::e9fd078d-a31e-4680-afdb-7ff8406b8bdf" providerId="AD" clId="Web-{4DCC1143-D60D-7857-F3CC-BA8D78D5DA52}" dt="2024-10-25T20:56:59.443" v="11" actId="1076"/>
          <ac:spMkLst>
            <pc:docMk/>
            <pc:sldMk cId="653320764" sldId="363"/>
            <ac:spMk id="10" creationId="{56E863F2-21DE-C260-81AF-67EB18F7BB23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13:06.605" v="60" actId="1076"/>
        <pc:sldMkLst>
          <pc:docMk/>
          <pc:sldMk cId="3791578474" sldId="366"/>
        </pc:sldMkLst>
        <pc:spChg chg="mod">
          <ac:chgData name="Rapp, Karen" userId="S::krapp@health.ucsd.edu::e9fd078d-a31e-4680-afdb-7ff8406b8bdf" providerId="AD" clId="Web-{4DCC1143-D60D-7857-F3CC-BA8D78D5DA52}" dt="2024-10-25T21:13:06.590" v="59" actId="1076"/>
          <ac:spMkLst>
            <pc:docMk/>
            <pc:sldMk cId="3791578474" sldId="366"/>
            <ac:spMk id="2" creationId="{00000000-0000-0000-0000-000000000000}"/>
          </ac:spMkLst>
        </pc:spChg>
        <pc:spChg chg="mod">
          <ac:chgData name="Rapp, Karen" userId="S::krapp@health.ucsd.edu::e9fd078d-a31e-4680-afdb-7ff8406b8bdf" providerId="AD" clId="Web-{4DCC1143-D60D-7857-F3CC-BA8D78D5DA52}" dt="2024-10-25T21:13:06.605" v="60" actId="1076"/>
          <ac:spMkLst>
            <pc:docMk/>
            <pc:sldMk cId="3791578474" sldId="366"/>
            <ac:spMk id="10" creationId="{56E863F2-21DE-C260-81AF-67EB18F7BB23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12:49.182" v="58" actId="1076"/>
        <pc:sldMkLst>
          <pc:docMk/>
          <pc:sldMk cId="1377661960" sldId="373"/>
        </pc:sldMkLst>
        <pc:spChg chg="mod">
          <ac:chgData name="Rapp, Karen" userId="S::krapp@health.ucsd.edu::e9fd078d-a31e-4680-afdb-7ff8406b8bdf" providerId="AD" clId="Web-{4DCC1143-D60D-7857-F3CC-BA8D78D5DA52}" dt="2024-10-25T21:12:49.167" v="57" actId="1076"/>
          <ac:spMkLst>
            <pc:docMk/>
            <pc:sldMk cId="1377661960" sldId="373"/>
            <ac:spMk id="2" creationId="{00000000-0000-0000-0000-000000000000}"/>
          </ac:spMkLst>
        </pc:spChg>
        <pc:spChg chg="mod">
          <ac:chgData name="Rapp, Karen" userId="S::krapp@health.ucsd.edu::e9fd078d-a31e-4680-afdb-7ff8406b8bdf" providerId="AD" clId="Web-{4DCC1143-D60D-7857-F3CC-BA8D78D5DA52}" dt="2024-10-25T21:12:49.182" v="58" actId="1076"/>
          <ac:spMkLst>
            <pc:docMk/>
            <pc:sldMk cId="1377661960" sldId="373"/>
            <ac:spMk id="10" creationId="{56E863F2-21DE-C260-81AF-67EB18F7BB23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0:56:24.409" v="8"/>
        <pc:sldMkLst>
          <pc:docMk/>
          <pc:sldMk cId="3686983515" sldId="374"/>
        </pc:sldMkLst>
        <pc:spChg chg="mod">
          <ac:chgData name="Rapp, Karen" userId="S::krapp@health.ucsd.edu::e9fd078d-a31e-4680-afdb-7ff8406b8bdf" providerId="AD" clId="Web-{4DCC1143-D60D-7857-F3CC-BA8D78D5DA52}" dt="2024-10-25T20:56:24.409" v="8"/>
          <ac:spMkLst>
            <pc:docMk/>
            <pc:sldMk cId="3686983515" sldId="374"/>
            <ac:spMk id="27" creationId="{4D84AD56-E920-65A5-11F3-FBC0CC313344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19:32.305" v="125" actId="1076"/>
        <pc:sldMkLst>
          <pc:docMk/>
          <pc:sldMk cId="2366146111" sldId="375"/>
        </pc:sldMkLst>
        <pc:spChg chg="mod">
          <ac:chgData name="Rapp, Karen" userId="S::krapp@health.ucsd.edu::e9fd078d-a31e-4680-afdb-7ff8406b8bdf" providerId="AD" clId="Web-{4DCC1143-D60D-7857-F3CC-BA8D78D5DA52}" dt="2024-10-25T21:19:32.305" v="124" actId="1076"/>
          <ac:spMkLst>
            <pc:docMk/>
            <pc:sldMk cId="2366146111" sldId="375"/>
            <ac:spMk id="2" creationId="{00000000-0000-0000-0000-000000000000}"/>
          </ac:spMkLst>
        </pc:spChg>
        <pc:spChg chg="mod">
          <ac:chgData name="Rapp, Karen" userId="S::krapp@health.ucsd.edu::e9fd078d-a31e-4680-afdb-7ff8406b8bdf" providerId="AD" clId="Web-{4DCC1143-D60D-7857-F3CC-BA8D78D5DA52}" dt="2024-10-25T21:19:32.305" v="125" actId="1076"/>
          <ac:spMkLst>
            <pc:docMk/>
            <pc:sldMk cId="2366146111" sldId="375"/>
            <ac:spMk id="10" creationId="{56E863F2-21DE-C260-81AF-67EB18F7BB23}"/>
          </ac:spMkLst>
        </pc:spChg>
      </pc:sldChg>
      <pc:sldChg chg="modSp">
        <pc:chgData name="Rapp, Karen" userId="S::krapp@health.ucsd.edu::e9fd078d-a31e-4680-afdb-7ff8406b8bdf" providerId="AD" clId="Web-{4DCC1143-D60D-7857-F3CC-BA8D78D5DA52}" dt="2024-10-25T21:20:19.652" v="129" actId="20577"/>
        <pc:sldMkLst>
          <pc:docMk/>
          <pc:sldMk cId="1344471721" sldId="376"/>
        </pc:sldMkLst>
        <pc:spChg chg="mod">
          <ac:chgData name="Rapp, Karen" userId="S::krapp@health.ucsd.edu::e9fd078d-a31e-4680-afdb-7ff8406b8bdf" providerId="AD" clId="Web-{4DCC1143-D60D-7857-F3CC-BA8D78D5DA52}" dt="2024-10-25T21:20:19.652" v="129" actId="20577"/>
          <ac:spMkLst>
            <pc:docMk/>
            <pc:sldMk cId="1344471721" sldId="376"/>
            <ac:spMk id="3" creationId="{6C813CD8-CC87-5D4D-8686-6305E7D64726}"/>
          </ac:spMkLst>
        </pc:spChg>
        <pc:graphicFrameChg chg="modGraphic">
          <ac:chgData name="Rapp, Karen" userId="S::krapp@health.ucsd.edu::e9fd078d-a31e-4680-afdb-7ff8406b8bdf" providerId="AD" clId="Web-{4DCC1143-D60D-7857-F3CC-BA8D78D5DA52}" dt="2024-10-25T20:56:06.971" v="7" actId="20577"/>
          <ac:graphicFrameMkLst>
            <pc:docMk/>
            <pc:sldMk cId="1344471721" sldId="376"/>
            <ac:graphicFrameMk id="10" creationId="{E07467F8-F51B-8C47-FDCD-4C2C96A516A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2E003-74D9-4809-9EFE-F0495FD2CD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D678A-937F-4417-BD23-371082AC6656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"/>
              <a:ea typeface="Calibri"/>
              <a:cs typeface="Calibri"/>
            </a:rPr>
            <a:t>Systemic complications poststroke contribute to poor patient outcomes and strain health care resources.</a:t>
          </a:r>
          <a:endParaRPr lang="en-US">
            <a:solidFill>
              <a:schemeClr val="bg1"/>
            </a:solidFill>
            <a:latin typeface="Calibri"/>
            <a:cs typeface="Calibri"/>
          </a:endParaRPr>
        </a:p>
      </dgm:t>
    </dgm:pt>
    <dgm:pt modelId="{B2F120F7-818F-4D17-A466-AB4E3F23ACC5}" type="parTrans" cxnId="{5329CDE8-2CE0-4362-B268-F253FDD315CD}">
      <dgm:prSet/>
      <dgm:spPr/>
      <dgm:t>
        <a:bodyPr/>
        <a:lstStyle/>
        <a:p>
          <a:endParaRPr lang="en-US"/>
        </a:p>
      </dgm:t>
    </dgm:pt>
    <dgm:pt modelId="{096658EC-B24A-49BE-AEF7-8C6264F9F9F2}" type="sibTrans" cxnId="{5329CDE8-2CE0-4362-B268-F253FDD315CD}">
      <dgm:prSet/>
      <dgm:spPr/>
      <dgm:t>
        <a:bodyPr/>
        <a:lstStyle/>
        <a:p>
          <a:endParaRPr lang="en-US"/>
        </a:p>
      </dgm:t>
    </dgm:pt>
    <dgm:pt modelId="{8EFE7D95-C88F-4652-871C-25D6CA16464E}">
      <dgm:prSet phldr="0"/>
      <dgm:spPr/>
      <dgm:t>
        <a:bodyPr/>
        <a:lstStyle/>
        <a:p>
          <a:r>
            <a:rPr lang="en-US">
              <a:solidFill>
                <a:schemeClr val="bg1"/>
              </a:solidFill>
              <a:latin typeface="Calibri"/>
              <a:ea typeface="Calibri"/>
              <a:cs typeface="Calibri"/>
            </a:rPr>
            <a:t>The intent of this scientific statement is to provide a coherent, system-based assessment of poststroke complications and offer suggestions for care. </a:t>
          </a:r>
          <a:endParaRPr lang="en-US"/>
        </a:p>
      </dgm:t>
    </dgm:pt>
    <dgm:pt modelId="{84D2862A-CC06-400F-859C-FB09B179AD25}" type="parTrans" cxnId="{770DA9F2-CB72-440E-9B4A-A82EC5DEDAAC}">
      <dgm:prSet/>
      <dgm:spPr/>
    </dgm:pt>
    <dgm:pt modelId="{54BB5190-8FFC-466A-AB92-431E3D22E0B4}" type="sibTrans" cxnId="{770DA9F2-CB72-440E-9B4A-A82EC5DEDAAC}">
      <dgm:prSet/>
      <dgm:spPr/>
    </dgm:pt>
    <dgm:pt modelId="{E227D6FE-4A04-4B6C-A5B8-3E08A2FAC91C}" type="pres">
      <dgm:prSet presAssocID="{0072E003-74D9-4809-9EFE-F0495FD2CD56}" presName="linear" presStyleCnt="0">
        <dgm:presLayoutVars>
          <dgm:animLvl val="lvl"/>
          <dgm:resizeHandles val="exact"/>
        </dgm:presLayoutVars>
      </dgm:prSet>
      <dgm:spPr/>
    </dgm:pt>
    <dgm:pt modelId="{F6804C1F-4B8D-46D7-A7E9-A90401045F32}" type="pres">
      <dgm:prSet presAssocID="{A73D678A-937F-4417-BD23-371082AC665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F22C8C-1515-4BBB-8298-4D89F3250FC5}" type="pres">
      <dgm:prSet presAssocID="{096658EC-B24A-49BE-AEF7-8C6264F9F9F2}" presName="spacer" presStyleCnt="0"/>
      <dgm:spPr/>
    </dgm:pt>
    <dgm:pt modelId="{580F959B-5789-43F9-A8C8-123E56459C62}" type="pres">
      <dgm:prSet presAssocID="{8EFE7D95-C88F-4652-871C-25D6CA1646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A7DCE99-947A-48E9-B19C-1ECFAA7B2195}" type="presOf" srcId="{0072E003-74D9-4809-9EFE-F0495FD2CD56}" destId="{E227D6FE-4A04-4B6C-A5B8-3E08A2FAC91C}" srcOrd="0" destOrd="0" presId="urn:microsoft.com/office/officeart/2005/8/layout/vList2"/>
    <dgm:cxn modelId="{F19EEFD6-7F1B-4F77-B9CF-3D41DCCEE1FB}" type="presOf" srcId="{A73D678A-937F-4417-BD23-371082AC6656}" destId="{F6804C1F-4B8D-46D7-A7E9-A90401045F32}" srcOrd="0" destOrd="0" presId="urn:microsoft.com/office/officeart/2005/8/layout/vList2"/>
    <dgm:cxn modelId="{5329CDE8-2CE0-4362-B268-F253FDD315CD}" srcId="{0072E003-74D9-4809-9EFE-F0495FD2CD56}" destId="{A73D678A-937F-4417-BD23-371082AC6656}" srcOrd="0" destOrd="0" parTransId="{B2F120F7-818F-4D17-A466-AB4E3F23ACC5}" sibTransId="{096658EC-B24A-49BE-AEF7-8C6264F9F9F2}"/>
    <dgm:cxn modelId="{770DA9F2-CB72-440E-9B4A-A82EC5DEDAAC}" srcId="{0072E003-74D9-4809-9EFE-F0495FD2CD56}" destId="{8EFE7D95-C88F-4652-871C-25D6CA16464E}" srcOrd="1" destOrd="0" parTransId="{84D2862A-CC06-400F-859C-FB09B179AD25}" sibTransId="{54BB5190-8FFC-466A-AB92-431E3D22E0B4}"/>
    <dgm:cxn modelId="{5561B9F7-7D87-4F30-A1A8-861012D04875}" type="presOf" srcId="{8EFE7D95-C88F-4652-871C-25D6CA16464E}" destId="{580F959B-5789-43F9-A8C8-123E56459C62}" srcOrd="0" destOrd="0" presId="urn:microsoft.com/office/officeart/2005/8/layout/vList2"/>
    <dgm:cxn modelId="{C23808EB-71F6-44ED-8AE4-A84ECEB74FB6}" type="presParOf" srcId="{E227D6FE-4A04-4B6C-A5B8-3E08A2FAC91C}" destId="{F6804C1F-4B8D-46D7-A7E9-A90401045F32}" srcOrd="0" destOrd="0" presId="urn:microsoft.com/office/officeart/2005/8/layout/vList2"/>
    <dgm:cxn modelId="{CB753468-095B-49B7-A6F2-0F6C5843AEC5}" type="presParOf" srcId="{E227D6FE-4A04-4B6C-A5B8-3E08A2FAC91C}" destId="{22F22C8C-1515-4BBB-8298-4D89F3250FC5}" srcOrd="1" destOrd="0" presId="urn:microsoft.com/office/officeart/2005/8/layout/vList2"/>
    <dgm:cxn modelId="{C0808418-1DEA-47ED-B14F-1826EB740D68}" type="presParOf" srcId="{E227D6FE-4A04-4B6C-A5B8-3E08A2FAC91C}" destId="{580F959B-5789-43F9-A8C8-123E56459C6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2E003-74D9-4809-9EFE-F0495FD2CD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303D16-FF1B-49B3-9855-640DF10F3420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Further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research is needed to develop new interventons and strategies for mitigating these complications and improve outcomes in stroke survivors. </a:t>
          </a:r>
          <a:endParaRPr lang="en-US"/>
        </a:p>
      </dgm:t>
    </dgm:pt>
    <dgm:pt modelId="{26A01AEA-1FA8-4C81-97A0-CE9AE1080481}" type="parTrans" cxnId="{B367B8BF-A398-4BF1-A6E1-6F70F20B1573}">
      <dgm:prSet/>
      <dgm:spPr/>
      <dgm:t>
        <a:bodyPr/>
        <a:lstStyle/>
        <a:p>
          <a:endParaRPr lang="en-US"/>
        </a:p>
      </dgm:t>
    </dgm:pt>
    <dgm:pt modelId="{CB501E61-01EB-4B46-94CD-3CF37D4AE783}" type="sibTrans" cxnId="{B367B8BF-A398-4BF1-A6E1-6F70F20B1573}">
      <dgm:prSet/>
      <dgm:spPr/>
      <dgm:t>
        <a:bodyPr/>
        <a:lstStyle/>
        <a:p>
          <a:endParaRPr lang="en-US"/>
        </a:p>
      </dgm:t>
    </dgm:pt>
    <dgm:pt modelId="{46B11026-396C-4E77-BDE3-2CE5F83B361F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Systemic complications poststroke contribute to poor patient outcomes and strain health care resources. </a:t>
          </a:r>
        </a:p>
      </dgm:t>
    </dgm:pt>
    <dgm:pt modelId="{0C1C189A-DC17-40B6-92BB-B3C84225D381}" type="parTrans" cxnId="{C7940E7A-0D42-4F23-80F0-7584E0B4923C}">
      <dgm:prSet/>
      <dgm:spPr/>
    </dgm:pt>
    <dgm:pt modelId="{0A1968DC-48D9-4D87-97AF-DC4C2F4917FE}" type="sibTrans" cxnId="{C7940E7A-0D42-4F23-80F0-7584E0B4923C}">
      <dgm:prSet/>
      <dgm:spPr/>
    </dgm:pt>
    <dgm:pt modelId="{478E18EA-B2E5-4BDC-AF28-47CFD9C36F80}">
      <dgm:prSet phldr="0"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Per the AHA Guidelines for the Early Management of Patients With Acute Ischemic Stroke, stroke units are recommended due to organized stroke care.</a:t>
          </a:r>
        </a:p>
      </dgm:t>
    </dgm:pt>
    <dgm:pt modelId="{F4066496-8C88-4CEC-9E39-1425B0744B89}" type="parTrans" cxnId="{73A0710A-EED0-4742-8F07-BC41EBCBF1BB}">
      <dgm:prSet/>
      <dgm:spPr/>
    </dgm:pt>
    <dgm:pt modelId="{DFF644BA-F7B5-4A7F-92CB-424B518877C1}" type="sibTrans" cxnId="{73A0710A-EED0-4742-8F07-BC41EBCBF1BB}">
      <dgm:prSet/>
      <dgm:spPr/>
    </dgm:pt>
    <dgm:pt modelId="{E227D6FE-4A04-4B6C-A5B8-3E08A2FAC91C}" type="pres">
      <dgm:prSet presAssocID="{0072E003-74D9-4809-9EFE-F0495FD2CD56}" presName="linear" presStyleCnt="0">
        <dgm:presLayoutVars>
          <dgm:animLvl val="lvl"/>
          <dgm:resizeHandles val="exact"/>
        </dgm:presLayoutVars>
      </dgm:prSet>
      <dgm:spPr/>
    </dgm:pt>
    <dgm:pt modelId="{4BAAAB81-304C-451A-B0A7-30750111BE3E}" type="pres">
      <dgm:prSet presAssocID="{46B11026-396C-4E77-BDE3-2CE5F83B36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8CBB8F-7BF3-4232-B79C-E9AD24F7D1D0}" type="pres">
      <dgm:prSet presAssocID="{0A1968DC-48D9-4D87-97AF-DC4C2F4917FE}" presName="spacer" presStyleCnt="0"/>
      <dgm:spPr/>
    </dgm:pt>
    <dgm:pt modelId="{D09F7C99-9A3C-44CD-BA8D-6B4271DA801D}" type="pres">
      <dgm:prSet presAssocID="{478E18EA-B2E5-4BDC-AF28-47CFD9C36F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233A5A-5CA5-47EE-BE7B-F00B16631FB7}" type="pres">
      <dgm:prSet presAssocID="{DFF644BA-F7B5-4A7F-92CB-424B518877C1}" presName="spacer" presStyleCnt="0"/>
      <dgm:spPr/>
    </dgm:pt>
    <dgm:pt modelId="{F09C5A56-2E3F-4938-9226-38CE243F9FC2}" type="pres">
      <dgm:prSet presAssocID="{47303D16-FF1B-49B3-9855-640DF10F34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A0710A-EED0-4742-8F07-BC41EBCBF1BB}" srcId="{0072E003-74D9-4809-9EFE-F0495FD2CD56}" destId="{478E18EA-B2E5-4BDC-AF28-47CFD9C36F80}" srcOrd="1" destOrd="0" parTransId="{F4066496-8C88-4CEC-9E39-1425B0744B89}" sibTransId="{DFF644BA-F7B5-4A7F-92CB-424B518877C1}"/>
    <dgm:cxn modelId="{34D10567-2739-47D7-9D89-BD8F1B722415}" type="presOf" srcId="{46B11026-396C-4E77-BDE3-2CE5F83B361F}" destId="{4BAAAB81-304C-451A-B0A7-30750111BE3E}" srcOrd="0" destOrd="0" presId="urn:microsoft.com/office/officeart/2005/8/layout/vList2"/>
    <dgm:cxn modelId="{C7940E7A-0D42-4F23-80F0-7584E0B4923C}" srcId="{0072E003-74D9-4809-9EFE-F0495FD2CD56}" destId="{46B11026-396C-4E77-BDE3-2CE5F83B361F}" srcOrd="0" destOrd="0" parTransId="{0C1C189A-DC17-40B6-92BB-B3C84225D381}" sibTransId="{0A1968DC-48D9-4D87-97AF-DC4C2F4917FE}"/>
    <dgm:cxn modelId="{9621F88D-EAEF-4826-9CC8-8621094AD95F}" type="presOf" srcId="{47303D16-FF1B-49B3-9855-640DF10F3420}" destId="{F09C5A56-2E3F-4938-9226-38CE243F9FC2}" srcOrd="0" destOrd="0" presId="urn:microsoft.com/office/officeart/2005/8/layout/vList2"/>
    <dgm:cxn modelId="{8A7DCE99-947A-48E9-B19C-1ECFAA7B2195}" type="presOf" srcId="{0072E003-74D9-4809-9EFE-F0495FD2CD56}" destId="{E227D6FE-4A04-4B6C-A5B8-3E08A2FAC91C}" srcOrd="0" destOrd="0" presId="urn:microsoft.com/office/officeart/2005/8/layout/vList2"/>
    <dgm:cxn modelId="{88BC13AF-A118-4B7B-A58A-929DC4871ED1}" type="presOf" srcId="{478E18EA-B2E5-4BDC-AF28-47CFD9C36F80}" destId="{D09F7C99-9A3C-44CD-BA8D-6B4271DA801D}" srcOrd="0" destOrd="0" presId="urn:microsoft.com/office/officeart/2005/8/layout/vList2"/>
    <dgm:cxn modelId="{B367B8BF-A398-4BF1-A6E1-6F70F20B1573}" srcId="{0072E003-74D9-4809-9EFE-F0495FD2CD56}" destId="{47303D16-FF1B-49B3-9855-640DF10F3420}" srcOrd="2" destOrd="0" parTransId="{26A01AEA-1FA8-4C81-97A0-CE9AE1080481}" sibTransId="{CB501E61-01EB-4B46-94CD-3CF37D4AE783}"/>
    <dgm:cxn modelId="{B94F7F54-3BEA-4186-AF93-C138E6849DF3}" type="presParOf" srcId="{E227D6FE-4A04-4B6C-A5B8-3E08A2FAC91C}" destId="{4BAAAB81-304C-451A-B0A7-30750111BE3E}" srcOrd="0" destOrd="0" presId="urn:microsoft.com/office/officeart/2005/8/layout/vList2"/>
    <dgm:cxn modelId="{01DF368C-792F-4CB4-A5F2-8951ECCE7195}" type="presParOf" srcId="{E227D6FE-4A04-4B6C-A5B8-3E08A2FAC91C}" destId="{EA8CBB8F-7BF3-4232-B79C-E9AD24F7D1D0}" srcOrd="1" destOrd="0" presId="urn:microsoft.com/office/officeart/2005/8/layout/vList2"/>
    <dgm:cxn modelId="{EAA74BA9-47A5-4F6B-AE06-37A8C8228B6A}" type="presParOf" srcId="{E227D6FE-4A04-4B6C-A5B8-3E08A2FAC91C}" destId="{D09F7C99-9A3C-44CD-BA8D-6B4271DA801D}" srcOrd="2" destOrd="0" presId="urn:microsoft.com/office/officeart/2005/8/layout/vList2"/>
    <dgm:cxn modelId="{C595C6FD-7124-4723-AF95-9CAC50567978}" type="presParOf" srcId="{E227D6FE-4A04-4B6C-A5B8-3E08A2FAC91C}" destId="{29233A5A-5CA5-47EE-BE7B-F00B16631FB7}" srcOrd="3" destOrd="0" presId="urn:microsoft.com/office/officeart/2005/8/layout/vList2"/>
    <dgm:cxn modelId="{36213232-9953-47F1-BBB0-0794BDD9AFFC}" type="presParOf" srcId="{E227D6FE-4A04-4B6C-A5B8-3E08A2FAC91C}" destId="{F09C5A56-2E3F-4938-9226-38CE243F9F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4C1F-4B8D-46D7-A7E9-A90401045F32}">
      <dsp:nvSpPr>
        <dsp:cNvPr id="0" name=""/>
        <dsp:cNvSpPr/>
      </dsp:nvSpPr>
      <dsp:spPr>
        <a:xfrm>
          <a:off x="0" y="155360"/>
          <a:ext cx="10515600" cy="2034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solidFill>
                <a:schemeClr val="bg1"/>
              </a:solidFill>
              <a:latin typeface="Calibri"/>
              <a:ea typeface="Calibri"/>
              <a:cs typeface="Calibri"/>
            </a:rPr>
            <a:t>Systemic complications poststroke contribute to poor patient outcomes and strain health care resources.</a:t>
          </a:r>
          <a:endParaRPr lang="en-US" sz="3700" kern="1200">
            <a:solidFill>
              <a:schemeClr val="bg1"/>
            </a:solidFill>
            <a:latin typeface="Calibri"/>
            <a:cs typeface="Calibri"/>
          </a:endParaRPr>
        </a:p>
      </dsp:txBody>
      <dsp:txXfrm>
        <a:off x="99322" y="254682"/>
        <a:ext cx="10316956" cy="1835986"/>
      </dsp:txXfrm>
    </dsp:sp>
    <dsp:sp modelId="{580F959B-5789-43F9-A8C8-123E56459C62}">
      <dsp:nvSpPr>
        <dsp:cNvPr id="0" name=""/>
        <dsp:cNvSpPr/>
      </dsp:nvSpPr>
      <dsp:spPr>
        <a:xfrm>
          <a:off x="0" y="2296551"/>
          <a:ext cx="10515600" cy="2034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solidFill>
                <a:schemeClr val="bg1"/>
              </a:solidFill>
              <a:latin typeface="Calibri"/>
              <a:ea typeface="Calibri"/>
              <a:cs typeface="Calibri"/>
            </a:rPr>
            <a:t>The intent of this scientific statement is to provide a coherent, system-based assessment of poststroke complications and offer suggestions for care. </a:t>
          </a:r>
          <a:endParaRPr lang="en-US" sz="3700" kern="1200"/>
        </a:p>
      </dsp:txBody>
      <dsp:txXfrm>
        <a:off x="99322" y="2395873"/>
        <a:ext cx="10316956" cy="183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AAB81-304C-451A-B0A7-30750111BE3E}">
      <dsp:nvSpPr>
        <dsp:cNvPr id="0" name=""/>
        <dsp:cNvSpPr/>
      </dsp:nvSpPr>
      <dsp:spPr>
        <a:xfrm>
          <a:off x="0" y="616970"/>
          <a:ext cx="10515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Calibri Light" panose="020F0302020204030204"/>
            </a:rPr>
            <a:t>Systemic complications poststroke contribute to poor patient outcomes and strain health care resources. </a:t>
          </a:r>
        </a:p>
      </dsp:txBody>
      <dsp:txXfrm>
        <a:off x="50489" y="667459"/>
        <a:ext cx="10414622" cy="933302"/>
      </dsp:txXfrm>
    </dsp:sp>
    <dsp:sp modelId="{D09F7C99-9A3C-44CD-BA8D-6B4271DA801D}">
      <dsp:nvSpPr>
        <dsp:cNvPr id="0" name=""/>
        <dsp:cNvSpPr/>
      </dsp:nvSpPr>
      <dsp:spPr>
        <a:xfrm>
          <a:off x="0" y="1726131"/>
          <a:ext cx="10515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>
              <a:latin typeface="Calibri Light" panose="020F0302020204030204"/>
            </a:rPr>
            <a:t>Per the AHA Guidelines for the Early Management of Patients With Acute Ischemic Stroke, stroke units are recommended due to organized stroke care.</a:t>
          </a:r>
        </a:p>
      </dsp:txBody>
      <dsp:txXfrm>
        <a:off x="50489" y="1776620"/>
        <a:ext cx="10414622" cy="933302"/>
      </dsp:txXfrm>
    </dsp:sp>
    <dsp:sp modelId="{F09C5A56-2E3F-4938-9226-38CE243F9FC2}">
      <dsp:nvSpPr>
        <dsp:cNvPr id="0" name=""/>
        <dsp:cNvSpPr/>
      </dsp:nvSpPr>
      <dsp:spPr>
        <a:xfrm>
          <a:off x="0" y="2835291"/>
          <a:ext cx="10515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Calibri Light" panose="020F0302020204030204"/>
            </a:rPr>
            <a:t>Further</a:t>
          </a:r>
          <a:r>
            <a:rPr lang="en-US" sz="2600" kern="1200"/>
            <a:t> </a:t>
          </a:r>
          <a:r>
            <a:rPr lang="en-US" sz="2600" kern="1200">
              <a:latin typeface="Calibri Light" panose="020F0302020204030204"/>
            </a:rPr>
            <a:t>research is needed to develop new interventons and strategies for mitigating these complications and improve outcomes in stroke survivors. </a:t>
          </a:r>
          <a:endParaRPr lang="en-US" sz="2600" kern="1200"/>
        </a:p>
      </dsp:txBody>
      <dsp:txXfrm>
        <a:off x="50489" y="2885780"/>
        <a:ext cx="10414622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BB0E-4FBC-3646-922E-B3EE5123099C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E5D83-AD5B-4D48-B55A-D6E9EDB1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7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122363"/>
            <a:ext cx="729155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359" y="3602038"/>
            <a:ext cx="729155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3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2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92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71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3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880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298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17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17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2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546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6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31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4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4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02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3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856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01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52823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098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528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528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657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843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3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6445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711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778"/>
            <a:ext cx="5119688" cy="4635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64778"/>
            <a:ext cx="5119687" cy="4635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231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62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706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2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67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7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35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9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7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528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718" r:id="rId5"/>
    <p:sldLayoutId id="2147483720" r:id="rId6"/>
    <p:sldLayoutId id="2147483732" r:id="rId7"/>
    <p:sldLayoutId id="2147483733" r:id="rId8"/>
    <p:sldLayoutId id="214748373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6486"/>
            <a:ext cx="10515600" cy="448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10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3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0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049"/>
            <a:ext cx="10515600" cy="452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0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9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872"/>
            <a:ext cx="10515600" cy="51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108"/>
          <a:stretch/>
        </p:blipFill>
        <p:spPr>
          <a:xfrm>
            <a:off x="168275" y="130766"/>
            <a:ext cx="588094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7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47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11419853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77" y="5892521"/>
            <a:ext cx="1339850" cy="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1C8F6-6DF6-1147-99D7-302828D59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1" y="665163"/>
            <a:ext cx="8524482" cy="2387600"/>
          </a:xfrm>
        </p:spPr>
        <p:txBody>
          <a:bodyPr>
            <a:normAutofit/>
          </a:bodyPr>
          <a:lstStyle/>
          <a:p>
            <a:r>
              <a:rPr lang="en-US" b="0"/>
              <a:t>Addressing Systemic Complications of </a:t>
            </a:r>
            <a:br>
              <a:rPr lang="en-US" b="0"/>
            </a:br>
            <a:r>
              <a:rPr lang="en-US" b="0"/>
              <a:t>Acute Stroke: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A13920-4F2C-2F49-9F06-277D29A3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7133" y="3052763"/>
            <a:ext cx="7037353" cy="1655762"/>
          </a:xfrm>
        </p:spPr>
        <p:txBody>
          <a:bodyPr/>
          <a:lstStyle/>
          <a:p>
            <a:r>
              <a:rPr lang="en-US"/>
              <a:t>A Scientific Statement From the American Heart Association/American Stroke Association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3621" y="4217005"/>
            <a:ext cx="808812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Lub Dub Medium"/>
              </a:rPr>
              <a:t>Sandeep Kumar, MD, Chair; Sherry H-Y Chou, MD, MSc, Vice Chair; Craig J. Smith, MD; </a:t>
            </a:r>
            <a:r>
              <a:rPr lang="en-US" sz="2000" err="1">
                <a:solidFill>
                  <a:schemeClr val="bg2"/>
                </a:solidFill>
                <a:latin typeface="Lub Dub Medium"/>
              </a:rPr>
              <a:t>Anusha</a:t>
            </a:r>
            <a:r>
              <a:rPr lang="en-US" sz="2000">
                <a:solidFill>
                  <a:schemeClr val="bg2"/>
                </a:solidFill>
                <a:latin typeface="Lub Dub Medium"/>
              </a:rPr>
              <a:t> </a:t>
            </a:r>
            <a:r>
              <a:rPr lang="en-US" sz="2000" err="1">
                <a:solidFill>
                  <a:schemeClr val="bg2"/>
                </a:solidFill>
                <a:latin typeface="Lub Dub Medium"/>
              </a:rPr>
              <a:t>Nallaparaju</a:t>
            </a:r>
            <a:r>
              <a:rPr lang="en-US" sz="2000">
                <a:solidFill>
                  <a:schemeClr val="bg2"/>
                </a:solidFill>
                <a:latin typeface="Lub Dub Medium"/>
              </a:rPr>
              <a:t>, MD; Osvaldo Jose </a:t>
            </a:r>
            <a:r>
              <a:rPr lang="en-US" sz="2000" err="1">
                <a:solidFill>
                  <a:schemeClr val="bg2"/>
                </a:solidFill>
                <a:latin typeface="Lub Dub Medium"/>
              </a:rPr>
              <a:t>Laurido</a:t>
            </a:r>
            <a:r>
              <a:rPr lang="en-US" sz="2000">
                <a:solidFill>
                  <a:schemeClr val="bg2"/>
                </a:solidFill>
                <a:latin typeface="Lub Dub Medium"/>
              </a:rPr>
              <a:t>-Soto, MD; Anne D. Leonard, MPH, BSN, RN, FAHA; Ajay </a:t>
            </a:r>
            <a:r>
              <a:rPr lang="en-US" sz="2000" err="1">
                <a:solidFill>
                  <a:schemeClr val="bg2"/>
                </a:solidFill>
                <a:latin typeface="Lub Dub Medium"/>
              </a:rPr>
              <a:t>Singla</a:t>
            </a:r>
            <a:r>
              <a:rPr lang="en-US" sz="2000">
                <a:solidFill>
                  <a:schemeClr val="bg2"/>
                </a:solidFill>
                <a:latin typeface="Lub Dub Medium"/>
              </a:rPr>
              <a:t>, MD; Ann </a:t>
            </a:r>
            <a:r>
              <a:rPr lang="en-US" sz="2000" err="1">
                <a:solidFill>
                  <a:schemeClr val="bg2"/>
                </a:solidFill>
                <a:latin typeface="Lub Dub Medium"/>
              </a:rPr>
              <a:t>Leonhardt-Caprio</a:t>
            </a:r>
            <a:r>
              <a:rPr lang="en-US" sz="2000">
                <a:solidFill>
                  <a:schemeClr val="bg2"/>
                </a:solidFill>
                <a:latin typeface="Lub Dub Medium"/>
              </a:rPr>
              <a:t>, DNP, RN, ANP-BC, SCRN, FAHA; Daniel Joseph Stein, MD, MPH; on behalf of the American Heart Association Stroke Council; Council on Cardiovascular and Stroke Nursing; and Council on Hypertension</a:t>
            </a:r>
            <a:endParaRPr lang="en-US">
              <a:solidFill>
                <a:schemeClr val="bg2"/>
              </a:solidFill>
              <a:latin typeface="Lub Dub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35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410893" y="2049683"/>
            <a:ext cx="9087838" cy="2162839"/>
          </a:xfrm>
          <a:ln w="63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rgbClr val="000000"/>
                </a:solidFill>
                <a:latin typeface="Calibri"/>
                <a:cs typeface="Calibri"/>
              </a:rPr>
              <a:t>No definitive evidence for prophylactic antibiotics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rgbClr val="000000"/>
                </a:solidFill>
                <a:latin typeface="Calibri"/>
                <a:cs typeface="Calibri"/>
              </a:rPr>
              <a:t>Target preventing catheter associated poststroke UTI by:</a:t>
            </a:r>
          </a:p>
          <a:p>
            <a:pPr marL="520700" lvl="1" indent="-285750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Managing urinary retention and incontinence</a:t>
            </a:r>
          </a:p>
          <a:p>
            <a:pPr marL="520700" lvl="1" indent="-285750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Providing good perineal </a:t>
            </a:r>
            <a:r>
              <a:rPr lang="en-US" cap="none">
                <a:solidFill>
                  <a:srgbClr val="000000"/>
                </a:solidFill>
                <a:latin typeface="Calibri"/>
                <a:cs typeface="Calibri"/>
              </a:rPr>
              <a:t>care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marL="520700" lvl="1" indent="-285750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Maintaining good hand hygiene</a:t>
            </a:r>
            <a:endParaRPr lang="en-US"/>
          </a:p>
          <a:p>
            <a:endParaRPr lang="en-US" sz="1900">
              <a:solidFill>
                <a:srgbClr val="C10E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5341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– infection complications</a:t>
            </a:r>
          </a:p>
          <a:p>
            <a:r>
              <a:rPr lang="en-US" sz="2000" i="1" cap="none">
                <a:latin typeface="Arial"/>
                <a:cs typeface="Arial"/>
              </a:rPr>
              <a:t>Urinary Tract Infections</a:t>
            </a:r>
            <a:r>
              <a:rPr lang="en-US" sz="2000" i="1">
                <a:latin typeface="Arial"/>
                <a:cs typeface="Arial"/>
              </a:rPr>
              <a:t> (UTI)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09063" y="1306342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 </a:t>
            </a:r>
          </a:p>
        </p:txBody>
      </p:sp>
    </p:spTree>
    <p:extLst>
      <p:ext uri="{BB962C8B-B14F-4D97-AF65-F5344CB8AC3E}">
        <p14:creationId xmlns:p14="http://schemas.microsoft.com/office/powerpoint/2010/main" val="370838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75"/>
            <a:ext cx="10515600" cy="5594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Acute stroke – infection complications</a:t>
            </a:r>
            <a:br>
              <a:rPr lang="en-US" sz="2400">
                <a:latin typeface="Arial"/>
              </a:rPr>
            </a:br>
            <a:r>
              <a:rPr lang="en-US" sz="2000" i="1" cap="none">
                <a:latin typeface="Arial"/>
                <a:cs typeface="Arial"/>
              </a:rPr>
              <a:t>Stroke Associated Pneumonia</a:t>
            </a:r>
            <a:endParaRPr lang="en-US" sz="2400" i="1" cap="none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4643326" y="2656275"/>
            <a:ext cx="2513236" cy="220458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ea typeface="Calibri"/>
                <a:cs typeface="Calibri"/>
              </a:rPr>
              <a:t>Stroke Associated Pneumonia (SAP)</a:t>
            </a:r>
            <a:endParaRPr lang="en-US" sz="3200" dirty="0">
              <a:cs typeface="Calibri" panose="020F0502020204030204"/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7916999" y="2413656"/>
            <a:ext cx="3605729" cy="65967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Almost 1 and 10 patients develop during hospitalization</a:t>
            </a:r>
            <a:endParaRPr lang="en-US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7916999" y="3297211"/>
            <a:ext cx="3605728" cy="86338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Leading cause of early stroke mortality and worse stroke outcome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7916998" y="4374766"/>
            <a:ext cx="3605730" cy="76032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   risk of stroke recurrence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936C9139-B616-9D31-0490-67E2B503C823}"/>
              </a:ext>
            </a:extLst>
          </p:cNvPr>
          <p:cNvSpPr/>
          <p:nvPr/>
        </p:nvSpPr>
        <p:spPr>
          <a:xfrm>
            <a:off x="8486867" y="4587066"/>
            <a:ext cx="138545" cy="32657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923F7A77-3FB0-ED51-284C-56357759EFD3}"/>
              </a:ext>
            </a:extLst>
          </p:cNvPr>
          <p:cNvSpPr/>
          <p:nvPr/>
        </p:nvSpPr>
        <p:spPr>
          <a:xfrm>
            <a:off x="991290" y="1432494"/>
            <a:ext cx="2886859" cy="112218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Dysphagia, impaired cough,     consciousness</a:t>
            </a: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04A713E1-C022-8A4D-BD2A-859907E5ECD0}"/>
              </a:ext>
            </a:extLst>
          </p:cNvPr>
          <p:cNvSpPr/>
          <p:nvPr/>
        </p:nvSpPr>
        <p:spPr>
          <a:xfrm rot="10800000">
            <a:off x="1591780" y="1967072"/>
            <a:ext cx="138545" cy="32657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5160629D-C052-4FBB-410A-9A1E388A1297}"/>
              </a:ext>
            </a:extLst>
          </p:cNvPr>
          <p:cNvSpPr/>
          <p:nvPr/>
        </p:nvSpPr>
        <p:spPr>
          <a:xfrm>
            <a:off x="1010147" y="3258420"/>
            <a:ext cx="2886862" cy="10071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Infectious reservoirs in oral cavity, nasopharynx, and upper GI tracts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9117F-F3F9-4C35-2896-98FB922E0B3B}"/>
              </a:ext>
            </a:extLst>
          </p:cNvPr>
          <p:cNvSpPr txBox="1"/>
          <p:nvPr/>
        </p:nvSpPr>
        <p:spPr>
          <a:xfrm>
            <a:off x="593094" y="6529653"/>
            <a:ext cx="9844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GI – Gastrointestinal</a:t>
            </a:r>
            <a:endParaRPr lang="en-US" sz="1100" i="1">
              <a:cs typeface="Calibri" panose="020F0502020204030204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15C1AC5-691D-4C0E-494E-91E875295ECD}"/>
              </a:ext>
            </a:extLst>
          </p:cNvPr>
          <p:cNvSpPr/>
          <p:nvPr/>
        </p:nvSpPr>
        <p:spPr>
          <a:xfrm>
            <a:off x="2394857" y="2558143"/>
            <a:ext cx="120014" cy="6667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C34B74E-382C-BB77-3C9F-BDA0DCA6AFD5}"/>
              </a:ext>
            </a:extLst>
          </p:cNvPr>
          <p:cNvSpPr/>
          <p:nvPr/>
        </p:nvSpPr>
        <p:spPr>
          <a:xfrm>
            <a:off x="3898447" y="3701141"/>
            <a:ext cx="731518" cy="121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C4470E8-7A63-C3BC-BCD5-0FF7AFEA0D00}"/>
              </a:ext>
            </a:extLst>
          </p:cNvPr>
          <p:cNvSpPr/>
          <p:nvPr/>
        </p:nvSpPr>
        <p:spPr>
          <a:xfrm>
            <a:off x="7157357" y="3701141"/>
            <a:ext cx="731518" cy="121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96CFD0-7611-2816-798E-2D600CFBEC51}"/>
              </a:ext>
            </a:extLst>
          </p:cNvPr>
          <p:cNvSpPr/>
          <p:nvPr/>
        </p:nvSpPr>
        <p:spPr>
          <a:xfrm>
            <a:off x="7456713" y="2850699"/>
            <a:ext cx="69994" cy="1945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E1A9EC4-0A92-0D04-6828-44B7256809F3}"/>
              </a:ext>
            </a:extLst>
          </p:cNvPr>
          <p:cNvSpPr/>
          <p:nvPr/>
        </p:nvSpPr>
        <p:spPr>
          <a:xfrm>
            <a:off x="7456714" y="4748891"/>
            <a:ext cx="459375" cy="121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01FC9E0-CDE0-C5B3-9880-2F272836F577}"/>
              </a:ext>
            </a:extLst>
          </p:cNvPr>
          <p:cNvSpPr/>
          <p:nvPr/>
        </p:nvSpPr>
        <p:spPr>
          <a:xfrm>
            <a:off x="7456714" y="2769052"/>
            <a:ext cx="459375" cy="121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417697" y="1879594"/>
            <a:ext cx="9087838" cy="2162839"/>
          </a:xfrm>
          <a:ln w="63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2"/>
                </a:solidFill>
                <a:latin typeface="Calibri"/>
                <a:cs typeface="Calibri"/>
              </a:rPr>
              <a:t>Routine preventative antibiotics not recommended</a:t>
            </a: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2"/>
                </a:solidFill>
                <a:latin typeface="Calibri"/>
                <a:cs typeface="Calibri"/>
              </a:rPr>
              <a:t>Consult consensus guidelines for antibiotic treatment for SAP</a:t>
            </a:r>
          </a:p>
          <a:p>
            <a:pPr marL="285750" indent="-285750">
              <a:buChar char="•"/>
            </a:pPr>
            <a:r>
              <a:rPr lang="en-US" cap="none" dirty="0">
                <a:solidFill>
                  <a:schemeClr val="tx2"/>
                </a:solidFill>
                <a:latin typeface="Calibri"/>
                <a:cs typeface="Calibri"/>
              </a:rPr>
              <a:t>Preventive strategies include:</a:t>
            </a:r>
          </a:p>
          <a:p>
            <a:pPr marL="577850" lvl="1" indent="-285750">
              <a:buFont typeface="Courier New" panose="020B0604020202020204" pitchFamily="34" charset="0"/>
              <a:buChar char="o"/>
            </a:pPr>
            <a:r>
              <a:rPr lang="en-US" cap="none" dirty="0">
                <a:latin typeface="Calibri"/>
                <a:cs typeface="Calibri"/>
              </a:rPr>
              <a:t>Prompt swallow assessment</a:t>
            </a:r>
            <a:endParaRPr lang="en-US" cap="all" dirty="0">
              <a:latin typeface="Calibri"/>
              <a:cs typeface="Calibri"/>
            </a:endParaRPr>
          </a:p>
          <a:p>
            <a:pPr marL="577850" lvl="1" indent="-285750">
              <a:buFont typeface="Courier New" panose="020B0604020202020204" pitchFamily="34" charset="0"/>
              <a:buChar char="o"/>
            </a:pPr>
            <a:r>
              <a:rPr lang="en-US" cap="none" dirty="0">
                <a:latin typeface="Calibri"/>
                <a:cs typeface="Calibri"/>
              </a:rPr>
              <a:t>Provide oral health care</a:t>
            </a:r>
          </a:p>
          <a:p>
            <a:endParaRPr lang="en-US" sz="1900" dirty="0">
              <a:solidFill>
                <a:srgbClr val="C10E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 dirty="0">
              <a:solidFill>
                <a:schemeClr val="tx2"/>
              </a:solidFill>
              <a:latin typeface="Lub Dub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 dirty="0">
              <a:solidFill>
                <a:schemeClr val="tx2"/>
              </a:solidFill>
              <a:latin typeface="Lub Dub Medium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5341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– infection complications</a:t>
            </a:r>
            <a:endParaRPr lang="en-US"/>
          </a:p>
          <a:p>
            <a:r>
              <a:rPr lang="en-US" sz="2000" i="1" cap="none">
                <a:latin typeface="Arial"/>
                <a:cs typeface="Arial"/>
              </a:rPr>
              <a:t>Stroke Associated Pneumonia</a:t>
            </a:r>
            <a:r>
              <a:rPr lang="en-US" sz="2000" i="1">
                <a:latin typeface="Arial"/>
                <a:cs typeface="Arial"/>
              </a:rPr>
              <a:t> (SAP)</a:t>
            </a:r>
            <a:endParaRPr lang="en-US" sz="2000" b="1" i="1">
              <a:latin typeface="Arial"/>
              <a:cs typeface="Arial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3C879D9-BEEC-6F03-009A-105811A62CE9}"/>
              </a:ext>
            </a:extLst>
          </p:cNvPr>
          <p:cNvSpPr txBox="1">
            <a:spLocks/>
          </p:cNvSpPr>
          <p:nvPr/>
        </p:nvSpPr>
        <p:spPr>
          <a:xfrm>
            <a:off x="1398979" y="4837247"/>
            <a:ext cx="9317876" cy="1501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Calibri"/>
              </a:rPr>
              <a:t>The effectiveness of metoclopramide is currently under study</a:t>
            </a:r>
            <a:endParaRPr lang="en-US">
              <a:solidFill>
                <a:schemeClr val="tx2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Calibri"/>
              </a:rPr>
              <a:t>More evidence needed on the role of patient mobilization, head positioning, and chest physical therapy</a:t>
            </a:r>
            <a:endParaRPr lang="en-US">
              <a:solidFill>
                <a:schemeClr val="tx2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02259" y="1245110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A3B6432-4E69-1C3C-2C73-4728CEC7ABFD}"/>
              </a:ext>
            </a:extLst>
          </p:cNvPr>
          <p:cNvSpPr/>
          <p:nvPr/>
        </p:nvSpPr>
        <p:spPr>
          <a:xfrm>
            <a:off x="1400577" y="4193238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AREAS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363309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75"/>
            <a:ext cx="10515600" cy="559408"/>
          </a:xfrm>
        </p:spPr>
        <p:txBody>
          <a:bodyPr>
            <a:normAutofit fontScale="90000"/>
          </a:bodyPr>
          <a:lstStyle/>
          <a:p>
            <a:r>
              <a:rPr lang="en-US" sz="2700">
                <a:latin typeface="Arial"/>
                <a:cs typeface="Arial"/>
              </a:rPr>
              <a:t>Acute stroke – infection complications</a:t>
            </a:r>
            <a:br>
              <a:rPr lang="en-US">
                <a:latin typeface="Lub Dub"/>
              </a:rPr>
            </a:br>
            <a:r>
              <a:rPr lang="en-US" sz="2000" i="1" cap="none">
                <a:latin typeface="Arial"/>
                <a:cs typeface="Arial"/>
              </a:rPr>
              <a:t>Oral Health Care</a:t>
            </a:r>
            <a:r>
              <a:rPr lang="en-US" sz="2000" i="1">
                <a:latin typeface="Arial"/>
                <a:cs typeface="Arial"/>
              </a:rPr>
              <a:t> (OHC)</a:t>
            </a:r>
            <a:endParaRPr lang="en-US" sz="2400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615118" y="2361247"/>
            <a:ext cx="2513236" cy="220458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cs typeface="Calibri"/>
              </a:rPr>
              <a:t>ORAL HEALTH CARE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174541" y="1954724"/>
            <a:ext cx="6505287" cy="8576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Stroke patients have a higher prevalence of poor oral health (gingivitis, periodontal disease, xerostomia, tooth loss, and dentures)</a:t>
            </a:r>
            <a:endParaRPr lang="en-US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5174541" y="3036201"/>
            <a:ext cx="6505286" cy="86338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 Poor oral health increases the risk of stroke-associated pneumonia due to aspiration</a:t>
            </a:r>
            <a:endParaRPr lang="en-US"/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174540" y="4113756"/>
            <a:ext cx="6505288" cy="101761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Providing OHC is challenging in the hospital setting due to stroke-related deficits and insufficient evidence and emphasis to guide staff training and delivery of OHC</a:t>
            </a:r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F6EE0BC-2A6D-FFB3-4917-0BC1BCF066A5}"/>
              </a:ext>
            </a:extLst>
          </p:cNvPr>
          <p:cNvSpPr/>
          <p:nvPr/>
        </p:nvSpPr>
        <p:spPr>
          <a:xfrm>
            <a:off x="4136573" y="3408587"/>
            <a:ext cx="1009104" cy="1188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61F5F2-EB96-6F9C-48D2-B103153C864D}"/>
              </a:ext>
            </a:extLst>
          </p:cNvPr>
          <p:cNvSpPr/>
          <p:nvPr/>
        </p:nvSpPr>
        <p:spPr>
          <a:xfrm>
            <a:off x="4469945" y="2354038"/>
            <a:ext cx="69994" cy="2289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E6DB298-18D8-4F7C-4074-87D72F3E3B97}"/>
              </a:ext>
            </a:extLst>
          </p:cNvPr>
          <p:cNvSpPr/>
          <p:nvPr/>
        </p:nvSpPr>
        <p:spPr>
          <a:xfrm>
            <a:off x="4469947" y="4565193"/>
            <a:ext cx="687159" cy="121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F8DE66B-BEE2-32ED-386D-F006152C9350}"/>
              </a:ext>
            </a:extLst>
          </p:cNvPr>
          <p:cNvSpPr/>
          <p:nvPr/>
        </p:nvSpPr>
        <p:spPr>
          <a:xfrm>
            <a:off x="4537982" y="2326817"/>
            <a:ext cx="619124" cy="1149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3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635412" y="2065146"/>
            <a:ext cx="9087838" cy="2162839"/>
          </a:xfrm>
          <a:ln w="63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>
                <a:solidFill>
                  <a:srgbClr val="000000"/>
                </a:solidFill>
                <a:latin typeface="Calibri"/>
                <a:cs typeface="Arial"/>
              </a:rPr>
              <a:t>Standardized oral assessment tool on admission</a:t>
            </a:r>
            <a:endParaRPr lang="en-US" cap="none">
              <a:solidFill>
                <a:srgbClr val="4D4D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>
                <a:solidFill>
                  <a:srgbClr val="000000"/>
                </a:solidFill>
                <a:latin typeface="Calibri"/>
                <a:cs typeface="Arial"/>
              </a:rPr>
              <a:t>Twice daily brushing with nonfoaming toothpaste in an upright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>
                <a:solidFill>
                  <a:srgbClr val="000000"/>
                </a:solidFill>
                <a:latin typeface="Calibri"/>
                <a:cs typeface="Arial"/>
              </a:rPr>
              <a:t>Targeted suctioning for high-risk aspiration patients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>
                <a:solidFill>
                  <a:srgbClr val="000000"/>
                </a:solidFill>
                <a:latin typeface="Calibri"/>
                <a:cs typeface="Arial"/>
              </a:rPr>
              <a:t>Establishing pathways for staff education, training, and dental referrals</a:t>
            </a:r>
            <a:endParaRPr lang="en-US" cap="none">
              <a:solidFill>
                <a:srgbClr val="4D4D4F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endParaRPr lang="en-US" cap="none">
              <a:solidFill>
                <a:srgbClr val="4D4D4F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3C879D9-BEEC-6F03-009A-105811A62CE9}"/>
              </a:ext>
            </a:extLst>
          </p:cNvPr>
          <p:cNvSpPr txBox="1">
            <a:spLocks/>
          </p:cNvSpPr>
          <p:nvPr/>
        </p:nvSpPr>
        <p:spPr>
          <a:xfrm>
            <a:off x="1633394" y="5030839"/>
            <a:ext cx="8852760" cy="1501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rgbClr val="000000"/>
                </a:solidFill>
                <a:latin typeface="Calibri"/>
                <a:cs typeface="Arial"/>
              </a:rPr>
              <a:t>Questions persist on methods for best oral care in patients with acute stroke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rgbClr val="000000"/>
                </a:solidFill>
                <a:latin typeface="Calibri"/>
                <a:cs typeface="Arial"/>
              </a:rPr>
              <a:t>Further trials of OHC interventions are needed</a:t>
            </a:r>
            <a:endParaRPr lang="en-US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02259" y="1258717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  <a:endParaRPr lang="en-US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A3B6432-4E69-1C3C-2C73-4728CEC7ABFD}"/>
              </a:ext>
            </a:extLst>
          </p:cNvPr>
          <p:cNvSpPr/>
          <p:nvPr/>
        </p:nvSpPr>
        <p:spPr>
          <a:xfrm>
            <a:off x="1400577" y="4220452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AREAS FOR FURTHER RESEARCH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F24346-1244-5CAA-BE3E-0B4D87E1D33E}"/>
              </a:ext>
            </a:extLst>
          </p:cNvPr>
          <p:cNvSpPr txBox="1">
            <a:spLocks/>
          </p:cNvSpPr>
          <p:nvPr/>
        </p:nvSpPr>
        <p:spPr>
          <a:xfrm>
            <a:off x="838200" y="521975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2"/>
                </a:solidFill>
                <a:latin typeface="Lub Dub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sz="2700">
                <a:latin typeface="Arial"/>
                <a:cs typeface="Arial"/>
              </a:rPr>
              <a:t>Acute stroke – infection complications</a:t>
            </a:r>
            <a:br>
              <a:rPr lang="en-US">
                <a:latin typeface="Lub Dub"/>
              </a:rPr>
            </a:br>
            <a:r>
              <a:rPr lang="en-US" sz="2000" i="1" cap="none">
                <a:latin typeface="Arial"/>
                <a:cs typeface="Arial"/>
              </a:rPr>
              <a:t>Oral Health Care</a:t>
            </a:r>
            <a:r>
              <a:rPr lang="en-US" sz="2000" i="1">
                <a:latin typeface="Arial"/>
                <a:cs typeface="Arial"/>
              </a:rPr>
              <a:t> (OHC)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570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0">
                <a:latin typeface="Calibri"/>
                <a:cs typeface="Calibri"/>
              </a:rPr>
              <a:t>Respiratory</a:t>
            </a:r>
            <a:br>
              <a:rPr lang="en-US" sz="6600" b="0">
                <a:latin typeface="Calibri"/>
                <a:cs typeface="Calibri"/>
              </a:rPr>
            </a:br>
            <a:r>
              <a:rPr lang="en-US" sz="6600" b="0">
                <a:latin typeface="Calibri"/>
                <a:cs typeface="Calibri"/>
              </a:rPr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256767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937715" y="2374895"/>
            <a:ext cx="4103315" cy="186812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ea typeface="+mn-lt"/>
                <a:cs typeface="+mn-lt"/>
              </a:rPr>
              <a:t>VENOUS THROMBOEMBOLISM (VTE)</a:t>
            </a:r>
            <a:endParaRPr lang="en-US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827684" y="1088196"/>
            <a:ext cx="5199002" cy="8576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Incidence of pulmonary embolism (PE) after stroke within the first 30 days is approximately 1% </a:t>
            </a:r>
            <a:endParaRPr lang="en-US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5827684" y="2229050"/>
            <a:ext cx="5199001" cy="86338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Despite the low incidence, PE is a major cause of early mortality</a:t>
            </a:r>
            <a:endParaRPr lang="en-US"/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827683" y="3306605"/>
            <a:ext cx="5199003" cy="255151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ea typeface="+mn-lt"/>
                <a:cs typeface="+mn-lt"/>
              </a:rPr>
              <a:t>Risk of poststroke VTE increases with:</a:t>
            </a:r>
            <a:endParaRPr lang="en-US"/>
          </a:p>
          <a:p>
            <a:pPr marL="5778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err="1">
                <a:ea typeface="+mn-lt"/>
                <a:cs typeface="+mn-lt"/>
              </a:rPr>
              <a:t>Prestroke</a:t>
            </a:r>
            <a:r>
              <a:rPr lang="en-US">
                <a:ea typeface="+mn-lt"/>
                <a:cs typeface="+mn-lt"/>
              </a:rPr>
              <a:t> disability</a:t>
            </a:r>
          </a:p>
          <a:p>
            <a:pPr marL="5778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High stroke severity</a:t>
            </a:r>
          </a:p>
          <a:p>
            <a:pPr marL="5778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Leg weakness</a:t>
            </a:r>
          </a:p>
          <a:p>
            <a:pPr marL="5778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Dehydration</a:t>
            </a:r>
          </a:p>
          <a:p>
            <a:pPr marL="577850" lvl="1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Elevated D-dimer, C-reactive protein, and homocysteine levels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F9A91B5E-42D2-4A63-8C13-0EB8767F7E2C}"/>
              </a:ext>
            </a:extLst>
          </p:cNvPr>
          <p:cNvSpPr txBox="1">
            <a:spLocks/>
          </p:cNvSpPr>
          <p:nvPr/>
        </p:nvSpPr>
        <p:spPr>
          <a:xfrm>
            <a:off x="838200" y="390289"/>
            <a:ext cx="10515600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2"/>
                </a:solidFill>
                <a:latin typeface="Lub Dub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/>
                <a:cs typeface="Arial"/>
              </a:rPr>
              <a:t>Acute stroke – RESPIRATORY complications</a:t>
            </a:r>
            <a:endParaRPr lang="en-US"/>
          </a:p>
          <a:p>
            <a:r>
              <a:rPr lang="en-US" sz="2000" i="1" cap="none">
                <a:latin typeface="Arial"/>
                <a:cs typeface="Arial"/>
              </a:rPr>
              <a:t>Venous Thromboembolism (VTE)</a:t>
            </a:r>
            <a:endParaRPr lang="en-US" sz="2000" i="1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9C7E36-6366-F325-BFFD-3D55E5DB5E2D}"/>
              </a:ext>
            </a:extLst>
          </p:cNvPr>
          <p:cNvSpPr/>
          <p:nvPr/>
        </p:nvSpPr>
        <p:spPr>
          <a:xfrm>
            <a:off x="5293397" y="1518296"/>
            <a:ext cx="76139" cy="3064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31F6461-AF21-5F50-7257-70E3B39F2235}"/>
              </a:ext>
            </a:extLst>
          </p:cNvPr>
          <p:cNvSpPr/>
          <p:nvPr/>
        </p:nvSpPr>
        <p:spPr>
          <a:xfrm>
            <a:off x="5299544" y="4522177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C5998E6-5DDE-3CB9-5C4E-C656B0E994A2}"/>
              </a:ext>
            </a:extLst>
          </p:cNvPr>
          <p:cNvSpPr/>
          <p:nvPr/>
        </p:nvSpPr>
        <p:spPr>
          <a:xfrm>
            <a:off x="5299982" y="1460349"/>
            <a:ext cx="526947" cy="1211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0752BBA-2408-B8C2-8C7F-5FFF780B9D92}"/>
              </a:ext>
            </a:extLst>
          </p:cNvPr>
          <p:cNvSpPr/>
          <p:nvPr/>
        </p:nvSpPr>
        <p:spPr>
          <a:xfrm>
            <a:off x="5324124" y="2660192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B70513-9632-A503-D2E0-1CDCF18C62E5}"/>
              </a:ext>
            </a:extLst>
          </p:cNvPr>
          <p:cNvSpPr/>
          <p:nvPr/>
        </p:nvSpPr>
        <p:spPr>
          <a:xfrm rot="5400000">
            <a:off x="5145623" y="3179973"/>
            <a:ext cx="72112" cy="265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70DBF-F531-D4A2-078E-3BD5AA430A2C}"/>
              </a:ext>
            </a:extLst>
          </p:cNvPr>
          <p:cNvSpPr txBox="1"/>
          <p:nvPr/>
        </p:nvSpPr>
        <p:spPr>
          <a:xfrm>
            <a:off x="593094" y="6529653"/>
            <a:ext cx="1017754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PE = Pulmonary Embolism; 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526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438726" y="1825165"/>
            <a:ext cx="9087838" cy="4626968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2"/>
                </a:solidFill>
                <a:latin typeface="Calibri"/>
                <a:cs typeface="Arial"/>
              </a:rPr>
              <a:t>Diagnostic Strategies:</a:t>
            </a:r>
            <a:endParaRPr lang="en-US" dirty="0">
              <a:solidFill>
                <a:schemeClr val="tx2"/>
              </a:solidFill>
            </a:endParaRPr>
          </a:p>
          <a:p>
            <a:pPr marL="520700" lvl="1" indent="-285750">
              <a:lnSpc>
                <a:spcPct val="100000"/>
              </a:lnSpc>
              <a:spcBef>
                <a:spcPts val="600"/>
              </a:spcBef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cs typeface="Arial"/>
              </a:rPr>
              <a:t>Pulmonary angiogram – historical gold standard</a:t>
            </a:r>
            <a:endParaRPr lang="en-US" sz="16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lnSpc>
                <a:spcPct val="100000"/>
              </a:lnSpc>
              <a:spcBef>
                <a:spcPts val="600"/>
              </a:spcBef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cs typeface="Arial"/>
              </a:rPr>
              <a:t>Multidetector CTA</a:t>
            </a:r>
            <a:endParaRPr lang="en-US" sz="16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lnSpc>
                <a:spcPct val="100000"/>
              </a:lnSpc>
              <a:spcBef>
                <a:spcPts val="600"/>
              </a:spcBef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cs typeface="Arial"/>
              </a:rPr>
              <a:t>Ventilation-perfusion single-photon-emission CT</a:t>
            </a:r>
            <a:endParaRPr lang="en-US" sz="1600" cap="none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2"/>
                </a:solidFill>
                <a:latin typeface="Calibri"/>
                <a:cs typeface="Arial"/>
              </a:rPr>
              <a:t>Supportive strategies:</a:t>
            </a:r>
          </a:p>
          <a:p>
            <a:pPr marL="520700" lvl="1" indent="-285750">
              <a:spcBef>
                <a:spcPts val="600"/>
              </a:spcBef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cs typeface="Arial"/>
              </a:rPr>
              <a:t>Maintain oxygenation saturation and hemodynamic stability</a:t>
            </a:r>
            <a:endParaRPr lang="en-US" sz="16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spcBef>
                <a:spcPts val="600"/>
              </a:spcBef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cs typeface="Arial"/>
              </a:rPr>
              <a:t>Avoid hypovolemia</a:t>
            </a:r>
            <a:endParaRPr lang="en-US" sz="16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spcBef>
                <a:spcPts val="600"/>
              </a:spcBef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cs typeface="Arial"/>
              </a:rPr>
              <a:t>Consultation with critical care team </a:t>
            </a:r>
            <a:endParaRPr lang="en-US" sz="16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2"/>
                </a:solidFill>
                <a:latin typeface="Calibri"/>
                <a:cs typeface="Arial"/>
              </a:rPr>
              <a:t>Management of PE should be based on bleeding risk-based assessment:</a:t>
            </a:r>
          </a:p>
          <a:p>
            <a:pPr marL="520700" lvl="1" indent="-285750">
              <a:spcBef>
                <a:spcPts val="600"/>
              </a:spcBef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cs typeface="Arial"/>
              </a:rPr>
              <a:t>Consider systemic anticoagulation</a:t>
            </a:r>
            <a:endParaRPr lang="en-US" sz="16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spcBef>
                <a:spcPts val="600"/>
              </a:spcBef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cs typeface="Arial"/>
              </a:rPr>
              <a:t>Consider IVC filter </a:t>
            </a:r>
            <a:endParaRPr lang="en-US" sz="160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spcBef>
                <a:spcPts val="600"/>
              </a:spcBef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cs typeface="Arial"/>
              </a:rPr>
              <a:t>Although recommended in the management guidelines for PE, systemic </a:t>
            </a:r>
            <a:r>
              <a:rPr lang="en-US" sz="1600" dirty="0" err="1">
                <a:latin typeface="Calibri"/>
                <a:cs typeface="Arial"/>
              </a:rPr>
              <a:t>thrombolyis</a:t>
            </a:r>
            <a:r>
              <a:rPr lang="en-US" sz="1600" dirty="0">
                <a:latin typeface="Calibri"/>
                <a:cs typeface="Arial"/>
              </a:rPr>
              <a:t> carries a high risk of ICH in this population and is rarely used</a:t>
            </a:r>
            <a:endParaRPr lang="en-US" sz="1600" dirty="0">
              <a:latin typeface="Calibri"/>
              <a:cs typeface="Calibri"/>
            </a:endParaRPr>
          </a:p>
          <a:p>
            <a:endParaRPr lang="en-US" sz="1900" dirty="0">
              <a:solidFill>
                <a:srgbClr val="C10E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 dirty="0">
              <a:solidFill>
                <a:schemeClr val="tx2"/>
              </a:solidFill>
              <a:latin typeface="Lub Dub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 dirty="0">
              <a:solidFill>
                <a:schemeClr val="tx2"/>
              </a:solidFill>
              <a:latin typeface="Lub Dub Medium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5341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- Respiratory complications</a:t>
            </a:r>
            <a:endParaRPr lang="en-US" sz="2400" b="1">
              <a:latin typeface="Arial"/>
              <a:cs typeface="Arial"/>
            </a:endParaRPr>
          </a:p>
          <a:p>
            <a:r>
              <a:rPr lang="en-US" sz="2000" i="1" cap="none">
                <a:latin typeface="Arial"/>
                <a:cs typeface="Arial"/>
              </a:rPr>
              <a:t>Venous Thromboembolism (VTE)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43080" y="1177074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488AC-3329-ACA0-3736-FB7A04DAB39D}"/>
              </a:ext>
            </a:extLst>
          </p:cNvPr>
          <p:cNvSpPr txBox="1"/>
          <p:nvPr/>
        </p:nvSpPr>
        <p:spPr>
          <a:xfrm>
            <a:off x="593094" y="6529653"/>
            <a:ext cx="1017754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CTA = Computed Tomography Angiography; CT = Computed Tomography; PE = Pulmonary Embolism; IVC = </a:t>
            </a:r>
            <a:r>
              <a:rPr lang="en-US" sz="1100" i="1">
                <a:ea typeface="+mn-lt"/>
                <a:cs typeface="+mn-lt"/>
              </a:rPr>
              <a:t>Inferior vena cava; ICH = Intracerebral Hemorrhage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966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3C879D9-BEEC-6F03-009A-105811A62CE9}"/>
              </a:ext>
            </a:extLst>
          </p:cNvPr>
          <p:cNvSpPr txBox="1">
            <a:spLocks/>
          </p:cNvSpPr>
          <p:nvPr/>
        </p:nvSpPr>
        <p:spPr>
          <a:xfrm>
            <a:off x="1296926" y="2069430"/>
            <a:ext cx="9317876" cy="1501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Randomized clinical trials are needed in the stroke population to evaluate the efficacy and risks of existing treatment strategies such as:</a:t>
            </a:r>
          </a:p>
          <a:p>
            <a:pPr marL="520700" lvl="1" indent="-285750">
              <a:buFont typeface="Courier New,monospace" panose="020B0604020202020204" pitchFamily="34" charset="0"/>
              <a:buChar char="o"/>
            </a:pPr>
            <a:r>
              <a:rPr lang="en-US">
                <a:latin typeface="Calibri"/>
                <a:cs typeface="Arial"/>
              </a:rPr>
              <a:t>Catheter assisted pulmonary thrombectomy</a:t>
            </a:r>
            <a:endParaRPr lang="en-US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buFont typeface="Courier New,monospace" panose="020B0604020202020204" pitchFamily="34" charset="0"/>
              <a:buChar char="o"/>
            </a:pPr>
            <a:r>
              <a:rPr lang="en-US">
                <a:latin typeface="Calibri"/>
                <a:cs typeface="Arial"/>
              </a:rPr>
              <a:t>Surgical embolectomy</a:t>
            </a:r>
            <a:endParaRPr lang="en-US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A3B6432-4E69-1C3C-2C73-4728CEC7ABFD}"/>
              </a:ext>
            </a:extLst>
          </p:cNvPr>
          <p:cNvSpPr/>
          <p:nvPr/>
        </p:nvSpPr>
        <p:spPr>
          <a:xfrm>
            <a:off x="1301616" y="1268939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AREAS FOR FURTHER RESEARCH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0AA5E78B-0D5F-8CFD-3067-4B972CB652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5341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- Respiratory complications</a:t>
            </a:r>
            <a:endParaRPr lang="en-US" sz="2400" b="1">
              <a:latin typeface="Arial"/>
              <a:cs typeface="Arial"/>
            </a:endParaRPr>
          </a:p>
          <a:p>
            <a:r>
              <a:rPr lang="en-US" sz="2000" i="1" cap="none">
                <a:latin typeface="Arial"/>
                <a:cs typeface="Arial"/>
              </a:rPr>
              <a:t>Venous Thromboembolism (VTE)</a:t>
            </a:r>
          </a:p>
        </p:txBody>
      </p:sp>
    </p:spTree>
    <p:extLst>
      <p:ext uri="{BB962C8B-B14F-4D97-AF65-F5344CB8AC3E}">
        <p14:creationId xmlns:p14="http://schemas.microsoft.com/office/powerpoint/2010/main" val="2965336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74" y="1152455"/>
            <a:ext cx="2720483" cy="1281475"/>
          </a:xfrm>
        </p:spPr>
        <p:txBody>
          <a:bodyPr>
            <a:noAutofit/>
          </a:bodyPr>
          <a:lstStyle/>
          <a:p>
            <a:pPr algn="r"/>
            <a:r>
              <a:rPr lang="en-US" sz="1600" cap="none">
                <a:latin typeface="Lub Dub"/>
              </a:rPr>
              <a:t>Suggested framework for management of acute pulmonary embolism after stroke based on risk stratification</a:t>
            </a:r>
            <a:endParaRPr lang="en-US"/>
          </a:p>
        </p:txBody>
      </p:sp>
      <p:pic>
        <p:nvPicPr>
          <p:cNvPr id="3" name="Picture 2" descr="A diagram of an acute pulmonary embolism&#10;&#10;Description automatically generated">
            <a:extLst>
              <a:ext uri="{FF2B5EF4-FFF2-40B4-BE49-F238E27FC236}">
                <a16:creationId xmlns:a16="http://schemas.microsoft.com/office/drawing/2014/main" id="{C4ACB96E-8D5A-1121-48EE-29099E24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67" y="959671"/>
            <a:ext cx="8589953" cy="4145785"/>
          </a:xfrm>
          <a:prstGeom prst="rect">
            <a:avLst/>
          </a:prstGeom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425344-EE44-3860-FC32-EA56A1329324}"/>
              </a:ext>
            </a:extLst>
          </p:cNvPr>
          <p:cNvSpPr txBox="1">
            <a:spLocks/>
          </p:cNvSpPr>
          <p:nvPr/>
        </p:nvSpPr>
        <p:spPr>
          <a:xfrm>
            <a:off x="647700" y="311064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2"/>
                </a:solidFill>
                <a:latin typeface="Lub Dub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sz="2700">
                <a:latin typeface="Arial"/>
                <a:cs typeface="Arial"/>
              </a:rPr>
              <a:t>Acute stroke – respiratory complications</a:t>
            </a:r>
            <a:br>
              <a:rPr lang="en-US">
                <a:latin typeface="Lub Dub"/>
              </a:rPr>
            </a:br>
            <a:endParaRPr lang="en-US" sz="2000" i="1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ED217-ECBD-B29A-785D-366BCAEFAE42}"/>
              </a:ext>
            </a:extLst>
          </p:cNvPr>
          <p:cNvSpPr txBox="1"/>
          <p:nvPr/>
        </p:nvSpPr>
        <p:spPr>
          <a:xfrm>
            <a:off x="593094" y="6529653"/>
            <a:ext cx="1017754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ECHO = Echocardiograms; IVC = </a:t>
            </a:r>
            <a:r>
              <a:rPr lang="en-US" sz="1100" i="1">
                <a:ea typeface="+mn-lt"/>
                <a:cs typeface="+mn-lt"/>
              </a:rPr>
              <a:t>Inferior vena cava; 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633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1C8F6-6DF6-1147-99D7-302828D59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Stroke council professional education committee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A13920-4F2C-2F49-9F06-277D29A38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Slide presentation developed by:</a:t>
            </a:r>
          </a:p>
          <a:p>
            <a:r>
              <a:rPr lang="en-US"/>
              <a:t>Karen Rapp, RN, BSN, CCRC</a:t>
            </a:r>
          </a:p>
        </p:txBody>
      </p:sp>
    </p:spTree>
    <p:extLst>
      <p:ext uri="{BB962C8B-B14F-4D97-AF65-F5344CB8AC3E}">
        <p14:creationId xmlns:p14="http://schemas.microsoft.com/office/powerpoint/2010/main" val="285204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75"/>
            <a:ext cx="10515600" cy="559408"/>
          </a:xfrm>
        </p:spPr>
        <p:txBody>
          <a:bodyPr>
            <a:normAutofit fontScale="90000"/>
          </a:bodyPr>
          <a:lstStyle/>
          <a:p>
            <a:r>
              <a:rPr lang="en-US" sz="2700">
                <a:latin typeface="Arial"/>
                <a:cs typeface="Arial"/>
              </a:rPr>
              <a:t>Acute stroke – RESPIRATORY complications</a:t>
            </a:r>
            <a:br>
              <a:rPr lang="en-US" sz="2700">
                <a:latin typeface="Arial"/>
              </a:rPr>
            </a:br>
            <a:r>
              <a:rPr lang="en-US" sz="2200" i="1" cap="none">
                <a:latin typeface="Arial"/>
                <a:cs typeface="Arial"/>
              </a:rPr>
              <a:t>Breathing Disorders</a:t>
            </a:r>
            <a:endParaRPr lang="en-US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460903" y="1227318"/>
            <a:ext cx="2513236" cy="220458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cs typeface="Calibri"/>
              </a:rPr>
              <a:t>BREATHING DISORDERS</a:t>
            </a:r>
            <a:endParaRPr lang="en-US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174541" y="1208599"/>
            <a:ext cx="6505287" cy="8576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Stroke can affect normal regulation of breathing, leading to </a:t>
            </a:r>
            <a:r>
              <a:rPr lang="en-US">
                <a:ea typeface="+mn-lt"/>
                <a:cs typeface="+mn-lt"/>
              </a:rPr>
              <a:t>a diverse array of breathing disorders, which can impair pulmonary gas exchange and exacerbate brain injury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5174541" y="2290076"/>
            <a:ext cx="6505286" cy="86338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Over 70% of stroke survivors experience SDB within the first </a:t>
            </a:r>
            <a:r>
              <a:rPr lang="en-US">
                <a:ea typeface="+mn-lt"/>
                <a:cs typeface="+mn-lt"/>
              </a:rPr>
              <a:t>month of stroke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174540" y="3367631"/>
            <a:ext cx="6505288" cy="101761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OSA is a risk factor for stroke and can develop anew or </a:t>
            </a:r>
            <a:r>
              <a:rPr lang="en-US">
                <a:ea typeface="+mn-lt"/>
                <a:cs typeface="+mn-lt"/>
              </a:rPr>
              <a:t>worsen after a stroke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76D061-147D-3BCC-DA4F-43E876959D35}"/>
              </a:ext>
            </a:extLst>
          </p:cNvPr>
          <p:cNvSpPr/>
          <p:nvPr/>
        </p:nvSpPr>
        <p:spPr>
          <a:xfrm>
            <a:off x="1172481" y="3805464"/>
            <a:ext cx="3088823" cy="289409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lvl="0" indent="-285750" rtl="0">
              <a:buFont typeface="Arial,Sans-Serif"/>
              <a:buChar char="•"/>
            </a:pPr>
            <a:r>
              <a:rPr lang="en-US" sz="1500" baseline="0" dirty="0">
                <a:solidFill>
                  <a:srgbClr val="000000"/>
                </a:solidFill>
                <a:latin typeface="Lub Dub Medium"/>
                <a:ea typeface="Arial"/>
                <a:cs typeface="Arial"/>
              </a:rPr>
              <a:t>Sleep-disordered breathing (</a:t>
            </a:r>
            <a:r>
              <a:rPr lang="en-US" sz="1500" dirty="0">
                <a:solidFill>
                  <a:srgbClr val="000000"/>
                </a:solidFill>
                <a:latin typeface="Lub Dub Medium"/>
                <a:ea typeface="Arial"/>
                <a:cs typeface="Arial"/>
              </a:rPr>
              <a:t>SDB</a:t>
            </a:r>
            <a:r>
              <a:rPr lang="en-US" sz="1500" baseline="0" dirty="0">
                <a:solidFill>
                  <a:srgbClr val="000000"/>
                </a:solidFill>
                <a:latin typeface="Lub Dub Medium"/>
                <a:ea typeface="Arial"/>
                <a:cs typeface="Arial"/>
              </a:rPr>
              <a:t>) includes obstructive sleep apnea (OSA) and central apnea</a:t>
            </a:r>
            <a:r>
              <a:rPr lang="en-US" sz="1500" dirty="0">
                <a:solidFill>
                  <a:srgbClr val="000000"/>
                </a:solidFill>
                <a:latin typeface="Lub Dub Medium"/>
                <a:ea typeface="Arial"/>
                <a:cs typeface="Arial"/>
              </a:rPr>
              <a:t>​</a:t>
            </a:r>
          </a:p>
          <a:p>
            <a:pPr marL="520700" lvl="1" indent="-285750" rtl="0">
              <a:buFont typeface="Courier New,monospace"/>
              <a:buChar char="o"/>
            </a:pPr>
            <a:r>
              <a:rPr lang="en-US" sz="1500" baseline="0" dirty="0">
                <a:solidFill>
                  <a:srgbClr val="000000"/>
                </a:solidFill>
                <a:latin typeface="Lub Dub Medium"/>
                <a:ea typeface="Arial"/>
                <a:cs typeface="Arial"/>
              </a:rPr>
              <a:t>OSA = reduction of airflow during sleep from upper-airway collapse</a:t>
            </a:r>
            <a:r>
              <a:rPr lang="en-US" sz="1500" dirty="0">
                <a:solidFill>
                  <a:srgbClr val="000000"/>
                </a:solidFill>
                <a:latin typeface="Lub Dub Medium"/>
                <a:ea typeface="Arial"/>
                <a:cs typeface="Arial"/>
              </a:rPr>
              <a:t>​</a:t>
            </a:r>
          </a:p>
          <a:p>
            <a:pPr marL="520700" lvl="1" indent="-285750" rtl="0">
              <a:buFont typeface="Courier New,monospace"/>
              <a:buChar char="o"/>
            </a:pPr>
            <a:r>
              <a:rPr lang="en-US" sz="1500" baseline="0" dirty="0">
                <a:solidFill>
                  <a:srgbClr val="000000"/>
                </a:solidFill>
                <a:latin typeface="Lub Dub Medium"/>
                <a:ea typeface="Arial"/>
                <a:cs typeface="Arial"/>
              </a:rPr>
              <a:t>Central apnea = cessation of breathing due to loss of a central respiratory drive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C8D27C5-18CF-5E8C-B7A5-80D6DB40C4FE}"/>
              </a:ext>
            </a:extLst>
          </p:cNvPr>
          <p:cNvSpPr/>
          <p:nvPr/>
        </p:nvSpPr>
        <p:spPr>
          <a:xfrm>
            <a:off x="5192682" y="4565059"/>
            <a:ext cx="6505288" cy="101761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OSA is associated with worse functional outcomes, increased stroke recurrence rates, and higher mortality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2C9BDE33-3B59-0DAF-1546-1F8D1BABF9EA}"/>
              </a:ext>
            </a:extLst>
          </p:cNvPr>
          <p:cNvSpPr/>
          <p:nvPr/>
        </p:nvSpPr>
        <p:spPr>
          <a:xfrm>
            <a:off x="2653393" y="3435804"/>
            <a:ext cx="138337" cy="38780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0561A-6B9C-5DF7-4A28-6190D48C5B98}"/>
              </a:ext>
            </a:extLst>
          </p:cNvPr>
          <p:cNvSpPr/>
          <p:nvPr/>
        </p:nvSpPr>
        <p:spPr>
          <a:xfrm>
            <a:off x="4653861" y="1667975"/>
            <a:ext cx="61280" cy="345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EF8A6D2-41D8-E5AF-FF0E-08FC07B3FECB}"/>
              </a:ext>
            </a:extLst>
          </p:cNvPr>
          <p:cNvSpPr/>
          <p:nvPr/>
        </p:nvSpPr>
        <p:spPr>
          <a:xfrm>
            <a:off x="4680419" y="2664802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5275D6A-960A-1E20-2AC0-D2EA80049529}"/>
              </a:ext>
            </a:extLst>
          </p:cNvPr>
          <p:cNvSpPr/>
          <p:nvPr/>
        </p:nvSpPr>
        <p:spPr>
          <a:xfrm>
            <a:off x="4657375" y="1578425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3CB17B-4CA8-9F5C-9B7B-A0465D442E53}"/>
              </a:ext>
            </a:extLst>
          </p:cNvPr>
          <p:cNvSpPr/>
          <p:nvPr/>
        </p:nvSpPr>
        <p:spPr>
          <a:xfrm rot="5400000">
            <a:off x="4276780" y="2041763"/>
            <a:ext cx="68085" cy="754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3575286-6B5A-5DD4-727E-10191832C838}"/>
              </a:ext>
            </a:extLst>
          </p:cNvPr>
          <p:cNvSpPr/>
          <p:nvPr/>
        </p:nvSpPr>
        <p:spPr>
          <a:xfrm>
            <a:off x="4680418" y="3821408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4F098C9-427F-65CD-BEF1-34D9F41AE8AF}"/>
              </a:ext>
            </a:extLst>
          </p:cNvPr>
          <p:cNvSpPr/>
          <p:nvPr/>
        </p:nvSpPr>
        <p:spPr>
          <a:xfrm>
            <a:off x="4700828" y="5032443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417697" y="1894438"/>
            <a:ext cx="9087838" cy="2162839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Routine screening for SBD is not recommended in the AHA AIS Guidelines due to lack of conclusive evidence</a:t>
            </a:r>
            <a:r>
              <a:rPr lang="en-US">
                <a:solidFill>
                  <a:schemeClr val="tx2"/>
                </a:solidFill>
                <a:latin typeface="Calibri"/>
                <a:cs typeface="Arial"/>
              </a:rPr>
              <a:t> 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Management of Breathing Disorders:</a:t>
            </a:r>
          </a:p>
          <a:p>
            <a:pPr marL="520700" lvl="1" indent="-285750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4D4D4F"/>
                </a:solidFill>
                <a:latin typeface="Calibri"/>
                <a:cs typeface="Arial"/>
              </a:rPr>
              <a:t>Careful monitoring of respiratory status and gas exchange</a:t>
            </a:r>
            <a:endParaRPr lang="en-US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4D4D4F"/>
                </a:solidFill>
                <a:latin typeface="Calibri"/>
                <a:cs typeface="Arial"/>
              </a:rPr>
              <a:t>Maintain oxygen saturation &gt;94%</a:t>
            </a:r>
            <a:endParaRPr lang="en-US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4D4D4F"/>
                </a:solidFill>
                <a:latin typeface="Calibri"/>
                <a:cs typeface="Arial"/>
              </a:rPr>
              <a:t>Assess for other causes such as pulmonary edema, pneumonia, or atelectasis </a:t>
            </a:r>
            <a:endParaRPr lang="en-US">
              <a:latin typeface="Calibri"/>
            </a:endParaRPr>
          </a:p>
          <a:p>
            <a:pPr marL="285750" indent="-285750">
              <a:buChar char="•"/>
            </a:pPr>
            <a:endParaRPr lang="en-US" cap="none">
              <a:solidFill>
                <a:srgbClr val="4D4D4F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5341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– RESPIRATORY complications</a:t>
            </a:r>
          </a:p>
          <a:p>
            <a:r>
              <a:rPr lang="en-US" sz="2000" i="1" cap="none">
                <a:latin typeface="Arial"/>
                <a:cs typeface="Arial"/>
              </a:rPr>
              <a:t>Breathing Disorders</a:t>
            </a:r>
            <a:endParaRPr lang="en-US" sz="2000" b="1" i="1">
              <a:latin typeface="Arial"/>
              <a:cs typeface="Arial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3C879D9-BEEC-6F03-009A-105811A62CE9}"/>
              </a:ext>
            </a:extLst>
          </p:cNvPr>
          <p:cNvSpPr txBox="1">
            <a:spLocks/>
          </p:cNvSpPr>
          <p:nvPr/>
        </p:nvSpPr>
        <p:spPr>
          <a:xfrm>
            <a:off x="1402691" y="4939919"/>
            <a:ext cx="9317876" cy="1501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Studies of CPAP treatment for OSA to evaluate benefits are needed and are ongoing </a:t>
            </a:r>
            <a:endParaRPr lang="en-US">
              <a:solidFill>
                <a:schemeClr val="tx2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Lub Dub Medium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02259" y="1246347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A3B6432-4E69-1C3C-2C73-4728CEC7ABFD}"/>
              </a:ext>
            </a:extLst>
          </p:cNvPr>
          <p:cNvSpPr/>
          <p:nvPr/>
        </p:nvSpPr>
        <p:spPr>
          <a:xfrm>
            <a:off x="1400577" y="4198186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AREAS FOR FURTHER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A63F4-4A34-E25E-0A18-F56031FE6C03}"/>
              </a:ext>
            </a:extLst>
          </p:cNvPr>
          <p:cNvSpPr txBox="1"/>
          <p:nvPr/>
        </p:nvSpPr>
        <p:spPr>
          <a:xfrm>
            <a:off x="593094" y="6529653"/>
            <a:ext cx="1017754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SDB = Sleep-disordered Breathing; AIS = Acute Ischemic Stroke; CPAP = Continuous Positive Airway Pressure; OSA = Obstructive Sleep Apnea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6286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0">
                <a:latin typeface="Calibri"/>
                <a:cs typeface="Calibri"/>
              </a:rPr>
              <a:t>gastrointestinal</a:t>
            </a:r>
            <a:br>
              <a:rPr lang="en-US" sz="6600" b="0">
                <a:latin typeface="Calibri"/>
                <a:cs typeface="Calibri"/>
              </a:rPr>
            </a:br>
            <a:r>
              <a:rPr lang="en-US" sz="6600" b="0">
                <a:latin typeface="Calibri"/>
                <a:cs typeface="Calibri"/>
              </a:rPr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16722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1886"/>
            <a:ext cx="10515600" cy="5594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Acute stroke – gastrointestinal complications</a:t>
            </a:r>
            <a:br>
              <a:rPr lang="en-US" sz="2400">
                <a:latin typeface="Arial"/>
              </a:rPr>
            </a:br>
            <a:r>
              <a:rPr lang="en-US" sz="2000" i="1" cap="none">
                <a:latin typeface="Arial"/>
                <a:cs typeface="Arial"/>
              </a:rPr>
              <a:t>Dysphagia</a:t>
            </a:r>
            <a:endParaRPr lang="en-US" sz="2400" cap="none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378230" y="2587621"/>
            <a:ext cx="2513236" cy="220458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cs typeface="Calibri"/>
              </a:rPr>
              <a:t>DYSPHAGIA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093517" y="1464249"/>
            <a:ext cx="5792767" cy="75863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Common after stroke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5103413" y="3200722"/>
            <a:ext cx="5826784" cy="67536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Failing a dysphagia screen (DS) is associated with significant risk of pneumonia, institutionalization, and mortality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103412" y="4741540"/>
            <a:ext cx="5833589" cy="78011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Usually improves by discharge, although ~1/3 may have dysphagia at 1 month</a:t>
            </a:r>
            <a:endParaRPr lang="en-US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8AF3B6A4-184A-DE8B-25DC-0584BB23C289}"/>
              </a:ext>
            </a:extLst>
          </p:cNvPr>
          <p:cNvSpPr/>
          <p:nvPr/>
        </p:nvSpPr>
        <p:spPr>
          <a:xfrm>
            <a:off x="5103413" y="3990555"/>
            <a:ext cx="5826784" cy="60052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Bundling DS with fever and glucose management reduces death and dependency in hospitalized stroke patients</a:t>
            </a:r>
            <a:endParaRPr lang="en-US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1465C09-97C6-82D1-A17C-5F20F247FEB1}"/>
              </a:ext>
            </a:extLst>
          </p:cNvPr>
          <p:cNvSpPr/>
          <p:nvPr/>
        </p:nvSpPr>
        <p:spPr>
          <a:xfrm>
            <a:off x="5095383" y="2346125"/>
            <a:ext cx="5840849" cy="68059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Increases risk of pneumonia and malnutrition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B298A-7E94-D90A-2849-08086AD55110}"/>
              </a:ext>
            </a:extLst>
          </p:cNvPr>
          <p:cNvSpPr/>
          <p:nvPr/>
        </p:nvSpPr>
        <p:spPr>
          <a:xfrm>
            <a:off x="4613040" y="1774564"/>
            <a:ext cx="72093" cy="3515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989F2E7-B2F1-6A3C-F164-6E93535F6457}"/>
              </a:ext>
            </a:extLst>
          </p:cNvPr>
          <p:cNvSpPr/>
          <p:nvPr/>
        </p:nvSpPr>
        <p:spPr>
          <a:xfrm>
            <a:off x="4619187" y="2651194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816D79-F20B-3B0E-67D0-7B5251367FB4}"/>
              </a:ext>
            </a:extLst>
          </p:cNvPr>
          <p:cNvSpPr/>
          <p:nvPr/>
        </p:nvSpPr>
        <p:spPr>
          <a:xfrm>
            <a:off x="4616554" y="1739443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9D7918-967C-6427-E24C-1332335D0844}"/>
              </a:ext>
            </a:extLst>
          </p:cNvPr>
          <p:cNvSpPr/>
          <p:nvPr/>
        </p:nvSpPr>
        <p:spPr>
          <a:xfrm rot="5400000">
            <a:off x="4235959" y="3341245"/>
            <a:ext cx="68085" cy="754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C02E18B-A909-143C-C969-5BF5F42CCFD3}"/>
              </a:ext>
            </a:extLst>
          </p:cNvPr>
          <p:cNvSpPr/>
          <p:nvPr/>
        </p:nvSpPr>
        <p:spPr>
          <a:xfrm>
            <a:off x="4612383" y="3481229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0D30284-516C-92DA-E452-7C3B205DDE01}"/>
              </a:ext>
            </a:extLst>
          </p:cNvPr>
          <p:cNvSpPr/>
          <p:nvPr/>
        </p:nvSpPr>
        <p:spPr>
          <a:xfrm>
            <a:off x="4614650" y="5202531"/>
            <a:ext cx="478224" cy="12562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26515A9-94CE-C65C-59C8-955DCD5B4944}"/>
              </a:ext>
            </a:extLst>
          </p:cNvPr>
          <p:cNvSpPr/>
          <p:nvPr/>
        </p:nvSpPr>
        <p:spPr>
          <a:xfrm>
            <a:off x="4612381" y="4229621"/>
            <a:ext cx="478224" cy="1156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21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418316" y="2031128"/>
            <a:ext cx="9087838" cy="2786293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Calibri"/>
              </a:rPr>
              <a:t>AHA Stroke Guidelines recommend:</a:t>
            </a:r>
          </a:p>
          <a:p>
            <a:pPr marL="520700" lvl="1" indent="-285750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en-US">
                <a:latin typeface="Calibri"/>
                <a:cs typeface="Calibri"/>
              </a:rPr>
              <a:t>Dysphagia screening before the initiation of oral feeds or medications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cap="none">
                <a:solidFill>
                  <a:srgbClr val="4D4D4F"/>
                </a:solidFill>
                <a:latin typeface="Calibri"/>
                <a:cs typeface="Calibri"/>
              </a:rPr>
              <a:t>Various dysphagia screening tools exist, but no one tool has been deemed superior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Calibri"/>
              </a:rPr>
              <a:t>Management includes early identification, dietary modification, or nutritional support through alternative means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Calibri"/>
              </a:rPr>
              <a:t>Rescreening should occur with a change in neurologic status</a:t>
            </a:r>
          </a:p>
          <a:p>
            <a:endParaRPr lang="en-US">
              <a:solidFill>
                <a:srgbClr val="C10E20"/>
              </a:solidFill>
              <a:latin typeface="Calibri"/>
              <a:cs typeface="Calibri"/>
            </a:endParaRPr>
          </a:p>
          <a:p>
            <a:pPr marL="285750" indent="-285750">
              <a:buChar char="•"/>
            </a:pPr>
            <a:endParaRPr lang="en-US" cap="none">
              <a:solidFill>
                <a:srgbClr val="4D4D4F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39568"/>
            <a:ext cx="10515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Lub Dub"/>
              </a:rPr>
              <a:t>Acute </a:t>
            </a:r>
            <a:r>
              <a:rPr lang="en-US" sz="2400">
                <a:latin typeface="Arial"/>
                <a:cs typeface="Arial"/>
              </a:rPr>
              <a:t>stroke</a:t>
            </a:r>
            <a:r>
              <a:rPr lang="en-US" sz="2500">
                <a:latin typeface="Lub Dub"/>
              </a:rPr>
              <a:t> – gastrointestinal complications</a:t>
            </a:r>
            <a:endParaRPr lang="en-US" sz="2500"/>
          </a:p>
          <a:p>
            <a:r>
              <a:rPr lang="en-US" sz="2000" i="1" cap="none">
                <a:latin typeface="Arial"/>
                <a:cs typeface="Arial"/>
              </a:rPr>
              <a:t>Dysphagia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22670" y="1333556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</a:p>
        </p:txBody>
      </p:sp>
    </p:spTree>
    <p:extLst>
      <p:ext uri="{BB962C8B-B14F-4D97-AF65-F5344CB8AC3E}">
        <p14:creationId xmlns:p14="http://schemas.microsoft.com/office/powerpoint/2010/main" val="57365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75"/>
            <a:ext cx="10515600" cy="559408"/>
          </a:xfrm>
        </p:spPr>
        <p:txBody>
          <a:bodyPr>
            <a:normAutofit fontScale="90000"/>
          </a:bodyPr>
          <a:lstStyle/>
          <a:p>
            <a:r>
              <a:rPr lang="en-US" sz="2700">
                <a:latin typeface="Arial"/>
                <a:cs typeface="Calibri"/>
              </a:rPr>
              <a:t>Acute stroke – gastrointestinal complication</a:t>
            </a:r>
            <a:r>
              <a:rPr lang="en-US">
                <a:latin typeface="Lub Dub"/>
              </a:rPr>
              <a:t>s</a:t>
            </a:r>
            <a:br>
              <a:rPr lang="en-US">
                <a:latin typeface="Lub Dub"/>
              </a:rPr>
            </a:br>
            <a:r>
              <a:rPr lang="en-US" sz="2200" i="1" cap="none">
                <a:latin typeface="Arial"/>
                <a:cs typeface="Arial"/>
              </a:rPr>
              <a:t>Nutritional Support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281744" y="2159407"/>
            <a:ext cx="2812592" cy="226809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cs typeface="Calibri"/>
              </a:rPr>
              <a:t>NUTRITIONAL SUPPORT</a:t>
            </a:r>
            <a:endParaRPr lang="en-US" b="1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174541" y="2158831"/>
            <a:ext cx="6505287" cy="8576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Many patients with PEG placement have more </a:t>
            </a:r>
            <a:r>
              <a:rPr lang="en-US">
                <a:ea typeface="+mn-lt"/>
                <a:cs typeface="+mn-lt"/>
              </a:rPr>
              <a:t>severe strokes with enduring disabilities</a:t>
            </a:r>
            <a:endParaRPr lang="en-US"/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174540" y="3419792"/>
            <a:ext cx="6505288" cy="101761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In the FOOD trial</a:t>
            </a:r>
            <a:r>
              <a:rPr lang="en-US" baseline="30000">
                <a:solidFill>
                  <a:srgbClr val="FFFFFF"/>
                </a:solidFill>
                <a:ea typeface="+mn-lt"/>
                <a:cs typeface="+mn-lt"/>
              </a:rPr>
              <a:t>1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, PEG placement was associated </a:t>
            </a:r>
            <a:r>
              <a:rPr lang="en-US">
                <a:ea typeface="+mn-lt"/>
                <a:cs typeface="+mn-lt"/>
              </a:rPr>
              <a:t>with increased risk of poor outcomes and significant risk of pneumonia, institutionalization, sepsis and death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38411F-9D33-94E6-CAA6-DB8878A322D1}"/>
              </a:ext>
            </a:extLst>
          </p:cNvPr>
          <p:cNvGrpSpPr/>
          <p:nvPr/>
        </p:nvGrpSpPr>
        <p:grpSpPr>
          <a:xfrm>
            <a:off x="4049843" y="2578621"/>
            <a:ext cx="1133745" cy="1461394"/>
            <a:chOff x="4049843" y="2578621"/>
            <a:chExt cx="1133745" cy="14613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2B331B-FBE8-E292-9A39-92892BDCE059}"/>
                </a:ext>
              </a:extLst>
            </p:cNvPr>
            <p:cNvSpPr/>
            <p:nvPr/>
          </p:nvSpPr>
          <p:spPr>
            <a:xfrm rot="5400000">
              <a:off x="4319161" y="3016232"/>
              <a:ext cx="77157" cy="6157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50345F-9894-1724-4ABA-D01C0B0E22AD}"/>
                </a:ext>
              </a:extLst>
            </p:cNvPr>
            <p:cNvSpPr/>
            <p:nvPr/>
          </p:nvSpPr>
          <p:spPr>
            <a:xfrm>
              <a:off x="4631183" y="2609136"/>
              <a:ext cx="72093" cy="13916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FF194F48-AB0A-9122-AC6C-BBDCB4C5310A}"/>
                </a:ext>
              </a:extLst>
            </p:cNvPr>
            <p:cNvSpPr/>
            <p:nvPr/>
          </p:nvSpPr>
          <p:spPr>
            <a:xfrm>
              <a:off x="4705364" y="3914388"/>
              <a:ext cx="478224" cy="12562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51F2525-079C-33BF-E317-805F70CCB540}"/>
                </a:ext>
              </a:extLst>
            </p:cNvPr>
            <p:cNvSpPr/>
            <p:nvPr/>
          </p:nvSpPr>
          <p:spPr>
            <a:xfrm>
              <a:off x="4694024" y="2578621"/>
              <a:ext cx="478224" cy="1156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0909C0-C172-59BD-E292-15BCC09EA2D3}"/>
              </a:ext>
            </a:extLst>
          </p:cNvPr>
          <p:cNvSpPr txBox="1"/>
          <p:nvPr/>
        </p:nvSpPr>
        <p:spPr>
          <a:xfrm>
            <a:off x="652471" y="6123913"/>
            <a:ext cx="10177549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PEG = </a:t>
            </a:r>
            <a:r>
              <a:rPr lang="en-US" sz="1100" i="1">
                <a:ea typeface="+mn-lt"/>
                <a:cs typeface="+mn-lt"/>
              </a:rPr>
              <a:t>percutaneous endoscopic gastrostomy; FOOD = Feed Or Ordinary Food Trial (</a:t>
            </a:r>
            <a:r>
              <a:rPr lang="en-US" sz="1100" i="1" baseline="30000">
                <a:ea typeface="+mn-lt"/>
                <a:cs typeface="+mn-lt"/>
              </a:rPr>
              <a:t>1</a:t>
            </a:r>
            <a:r>
              <a:rPr lang="en-US" sz="1100" i="1">
                <a:ea typeface="+mn-lt"/>
                <a:cs typeface="+mn-lt"/>
              </a:rPr>
              <a:t>Dennis M, et al. FOOD Trial Collaboration. FOOD: a </a:t>
            </a:r>
            <a:r>
              <a:rPr lang="en-US" sz="1100" i="1" err="1">
                <a:ea typeface="+mn-lt"/>
                <a:cs typeface="+mn-lt"/>
              </a:rPr>
              <a:t>multicentre</a:t>
            </a:r>
            <a:r>
              <a:rPr lang="en-US" sz="1100" i="1">
                <a:ea typeface="+mn-lt"/>
                <a:cs typeface="+mn-lt"/>
              </a:rPr>
              <a:t> </a:t>
            </a:r>
            <a:r>
              <a:rPr lang="en-US" sz="1100" i="1" err="1">
                <a:ea typeface="+mn-lt"/>
                <a:cs typeface="+mn-lt"/>
              </a:rPr>
              <a:t>randomised</a:t>
            </a:r>
            <a:r>
              <a:rPr lang="en-US" sz="1100" i="1">
                <a:ea typeface="+mn-lt"/>
                <a:cs typeface="+mn-lt"/>
              </a:rPr>
              <a:t> trial evaluating feeding policies in patients admitted to hospital with a recent stroke. Health Technol Assess. 2006 Jan;10(2):iii-iv, ix-x, 1-120. </a:t>
            </a:r>
            <a:r>
              <a:rPr lang="en-US" sz="1100" i="1" err="1">
                <a:ea typeface="+mn-lt"/>
                <a:cs typeface="+mn-lt"/>
              </a:rPr>
              <a:t>doi</a:t>
            </a:r>
            <a:r>
              <a:rPr lang="en-US" sz="1100" i="1">
                <a:ea typeface="+mn-lt"/>
                <a:cs typeface="+mn-lt"/>
              </a:rPr>
              <a:t>: 10.3310/hta10020. PMID: 16409880.)</a:t>
            </a:r>
          </a:p>
        </p:txBody>
      </p:sp>
    </p:spTree>
    <p:extLst>
      <p:ext uri="{BB962C8B-B14F-4D97-AF65-F5344CB8AC3E}">
        <p14:creationId xmlns:p14="http://schemas.microsoft.com/office/powerpoint/2010/main" val="2292302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28632" y="1844958"/>
            <a:ext cx="9087838" cy="1668034"/>
          </a:xfrm>
          <a:ln w="635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endParaRPr lang="en-US">
              <a:solidFill>
                <a:schemeClr val="tx2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444444"/>
                </a:solidFill>
                <a:latin typeface="Calibri"/>
                <a:cs typeface="Calibri"/>
              </a:rPr>
              <a:t>AHA Stroke Guidelines recommend: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sz="1800">
                <a:solidFill>
                  <a:srgbClr val="444444"/>
                </a:solidFill>
                <a:latin typeface="Calibri"/>
                <a:cs typeface="Calibri"/>
              </a:rPr>
              <a:t>Initiating a diet within 7 days of hospital admission, including starting nasogastric feeds if unable to swallow safely and transitioning to PEG tubes for prolonged dysphagia (&gt;2-3 weeks)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5341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– gastrointestinal complications</a:t>
            </a:r>
          </a:p>
          <a:p>
            <a:r>
              <a:rPr lang="en-US" sz="2000" i="1" cap="none">
                <a:latin typeface="Arial"/>
                <a:cs typeface="Arial"/>
              </a:rPr>
              <a:t>Nutritional Support</a:t>
            </a:r>
            <a:endParaRPr lang="en-US" sz="2000" b="1" i="1">
              <a:latin typeface="Arial"/>
              <a:cs typeface="Arial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3C879D9-BEEC-6F03-009A-105811A62CE9}"/>
              </a:ext>
            </a:extLst>
          </p:cNvPr>
          <p:cNvSpPr txBox="1">
            <a:spLocks/>
          </p:cNvSpPr>
          <p:nvPr/>
        </p:nvSpPr>
        <p:spPr>
          <a:xfrm>
            <a:off x="1326614" y="4642417"/>
            <a:ext cx="9317876" cy="1501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Calibri"/>
              </a:rPr>
              <a:t>It remains uncertain whether PEG feeding improves overall outcome</a:t>
            </a:r>
            <a:endParaRPr lang="en-US">
              <a:solidFill>
                <a:schemeClr val="tx2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cap="none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332986" y="1305724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  <a:endParaRPr lang="en-US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A3B6432-4E69-1C3C-2C73-4728CEC7ABFD}"/>
              </a:ext>
            </a:extLst>
          </p:cNvPr>
          <p:cNvSpPr/>
          <p:nvPr/>
        </p:nvSpPr>
        <p:spPr>
          <a:xfrm>
            <a:off x="1331304" y="3881510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AREAS FOR 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435747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75"/>
            <a:ext cx="10515600" cy="559408"/>
          </a:xfrm>
        </p:spPr>
        <p:txBody>
          <a:bodyPr>
            <a:normAutofit fontScale="90000"/>
          </a:bodyPr>
          <a:lstStyle/>
          <a:p>
            <a:r>
              <a:rPr lang="en-US" sz="2700">
                <a:latin typeface="Arial"/>
                <a:cs typeface="Arial"/>
              </a:rPr>
              <a:t>Acute stroke – GASTROINTESTINAL complication</a:t>
            </a:r>
            <a:r>
              <a:rPr lang="en-US">
                <a:latin typeface="Lub Dub"/>
              </a:rPr>
              <a:t>s</a:t>
            </a:r>
            <a:br>
              <a:rPr lang="en-US">
                <a:latin typeface="Lub Dub"/>
              </a:rPr>
            </a:br>
            <a:r>
              <a:rPr lang="en-US" sz="2200" i="1" cap="none">
                <a:latin typeface="Arial"/>
                <a:cs typeface="Arial"/>
              </a:rPr>
              <a:t>Gastrointestinal Bleeding (GIB)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133921" y="2285790"/>
            <a:ext cx="3734167" cy="186812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ea typeface="+mn-lt"/>
                <a:cs typeface="+mn-lt"/>
              </a:rPr>
              <a:t>GASTROINTESTINAL BLEEDING</a:t>
            </a:r>
            <a:endParaRPr lang="en-US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827684" y="1346732"/>
            <a:ext cx="5199002" cy="85760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Incidence between 1.3% - 5% 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5841291" y="2337907"/>
            <a:ext cx="5192198" cy="17546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Can lead to: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  <a:p>
            <a:pPr marL="285750" lvl="1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Hemodynamic changes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Withdrawal of antiplatelets/anticoagulants</a:t>
            </a:r>
          </a:p>
          <a:p>
            <a:pPr marL="285750" lvl="1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Inducing a procoagulant state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827682" y="4231890"/>
            <a:ext cx="5192200" cy="1000301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If it occurs, it is associated with more than tripling of risk for recurrent in-hospital stroke, death, and severe disability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6ED628-8DA0-D3D4-E0F1-0D6421C37A14}"/>
              </a:ext>
            </a:extLst>
          </p:cNvPr>
          <p:cNvGrpSpPr/>
          <p:nvPr/>
        </p:nvGrpSpPr>
        <p:grpSpPr>
          <a:xfrm>
            <a:off x="4878161" y="1734910"/>
            <a:ext cx="911678" cy="3076157"/>
            <a:chOff x="4878161" y="1734910"/>
            <a:chExt cx="911678" cy="3076157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AA94BF3E-62E4-BBF6-7A26-37E2155D2998}"/>
                </a:ext>
              </a:extLst>
            </p:cNvPr>
            <p:cNvSpPr/>
            <p:nvPr/>
          </p:nvSpPr>
          <p:spPr>
            <a:xfrm>
              <a:off x="4878161" y="3177267"/>
              <a:ext cx="911678" cy="11433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6A08D192-4D83-114A-FE36-4EB83EFC93E4}"/>
                </a:ext>
              </a:extLst>
            </p:cNvPr>
            <p:cNvSpPr/>
            <p:nvPr/>
          </p:nvSpPr>
          <p:spPr>
            <a:xfrm>
              <a:off x="5293178" y="1734910"/>
              <a:ext cx="496660" cy="11433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5003385-10F6-0312-B40D-A59392F8624F}"/>
                </a:ext>
              </a:extLst>
            </p:cNvPr>
            <p:cNvSpPr/>
            <p:nvPr/>
          </p:nvSpPr>
          <p:spPr>
            <a:xfrm>
              <a:off x="5293177" y="4687660"/>
              <a:ext cx="469446" cy="12340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9D821D-C151-28A4-ABE6-077ABF181774}"/>
                </a:ext>
              </a:extLst>
            </p:cNvPr>
            <p:cNvSpPr/>
            <p:nvPr/>
          </p:nvSpPr>
          <p:spPr>
            <a:xfrm flipH="1">
              <a:off x="5293178" y="1782535"/>
              <a:ext cx="57203" cy="29527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758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29671" y="1716308"/>
            <a:ext cx="4552124" cy="4626968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cap="none" baseline="0">
                <a:solidFill>
                  <a:srgbClr val="4D4D4F"/>
                </a:solidFill>
                <a:latin typeface="Calibri"/>
                <a:ea typeface="Arial"/>
                <a:cs typeface="Arial"/>
              </a:rPr>
              <a:t>Nursing surveillance for</a:t>
            </a:r>
            <a:r>
              <a:rPr lang="en-US" cap="none">
                <a:solidFill>
                  <a:srgbClr val="4D4D4F"/>
                </a:solidFill>
                <a:latin typeface="Calibri"/>
                <a:ea typeface="Arial"/>
                <a:cs typeface="Arial"/>
              </a:rPr>
              <a:t> GIB</a:t>
            </a:r>
            <a:r>
              <a:rPr lang="en-US" baseline="0">
                <a:solidFill>
                  <a:srgbClr val="4D4D4F"/>
                </a:solidFill>
                <a:latin typeface="Calibri"/>
                <a:ea typeface="Arial"/>
                <a:cs typeface="Arial"/>
              </a:rPr>
              <a:t>:</a:t>
            </a:r>
            <a:r>
              <a:rPr lang="en-US">
                <a:latin typeface="Calibri"/>
                <a:ea typeface="Arial"/>
                <a:cs typeface="Arial"/>
              </a:rPr>
              <a:t>​</a:t>
            </a:r>
          </a:p>
          <a:p>
            <a:pPr marL="520700" lvl="1" indent="-285750" rtl="0">
              <a:spcBef>
                <a:spcPts val="0"/>
              </a:spcBef>
              <a:buFont typeface="Courier New,monospace"/>
              <a:buChar char="o"/>
            </a:pPr>
            <a:r>
              <a:rPr lang="en-US" baseline="0">
                <a:solidFill>
                  <a:srgbClr val="4D4D4F"/>
                </a:solidFill>
                <a:latin typeface="Calibri"/>
                <a:ea typeface="Arial"/>
                <a:cs typeface="Arial"/>
              </a:rPr>
              <a:t>Overt hematemesis</a:t>
            </a:r>
            <a:r>
              <a:rPr lang="en-US">
                <a:latin typeface="Calibri"/>
                <a:ea typeface="Arial"/>
                <a:cs typeface="Arial"/>
              </a:rPr>
              <a:t>​</a:t>
            </a:r>
          </a:p>
          <a:p>
            <a:pPr marL="520700" lvl="1" indent="-285750" rtl="0">
              <a:spcBef>
                <a:spcPts val="0"/>
              </a:spcBef>
              <a:buFont typeface="Courier New,monospace"/>
              <a:buChar char="o"/>
            </a:pPr>
            <a:r>
              <a:rPr lang="en-US" baseline="0">
                <a:solidFill>
                  <a:srgbClr val="4D4D4F"/>
                </a:solidFill>
                <a:latin typeface="Calibri"/>
                <a:ea typeface="Arial"/>
                <a:cs typeface="Arial"/>
              </a:rPr>
              <a:t>Melena</a:t>
            </a:r>
            <a:r>
              <a:rPr lang="en-US">
                <a:latin typeface="Calibri"/>
                <a:ea typeface="Arial"/>
                <a:cs typeface="Arial"/>
              </a:rPr>
              <a:t>​</a:t>
            </a:r>
          </a:p>
          <a:p>
            <a:pPr marL="520700" lvl="1" indent="-285750" rtl="0">
              <a:spcBef>
                <a:spcPts val="0"/>
              </a:spcBef>
              <a:buFont typeface="Courier New,monospace"/>
              <a:buChar char="o"/>
            </a:pPr>
            <a:r>
              <a:rPr lang="en-US" baseline="0">
                <a:solidFill>
                  <a:srgbClr val="4D4D4F"/>
                </a:solidFill>
                <a:latin typeface="Calibri"/>
                <a:ea typeface="Arial"/>
                <a:cs typeface="Arial"/>
              </a:rPr>
              <a:t>Hematochezia with hypotension</a:t>
            </a:r>
          </a:p>
          <a:p>
            <a:pPr marL="285750" indent="-285750">
              <a:spcBef>
                <a:spcPts val="1200"/>
              </a:spcBef>
              <a:buFont typeface="Arial,Sans-Serif"/>
              <a:buChar char="•"/>
            </a:pPr>
            <a:r>
              <a:rPr lang="en-US" cap="none">
                <a:solidFill>
                  <a:srgbClr val="4D4D4F"/>
                </a:solidFill>
                <a:latin typeface="Calibri"/>
                <a:cs typeface="Arial"/>
              </a:rPr>
              <a:t>Investigations for GIB:</a:t>
            </a:r>
          </a:p>
          <a:p>
            <a:pPr marL="520700" lvl="1" indent="-285750">
              <a:spcBef>
                <a:spcPts val="0"/>
              </a:spcBef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Early endoscopy (within 24 hours) for acute upper GIB</a:t>
            </a:r>
            <a:endParaRPr lang="en-US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spcBef>
                <a:spcPts val="0"/>
              </a:spcBef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Colonoscopy (within 24-36 hours) for suspected lower GIB</a:t>
            </a:r>
            <a:endParaRPr lang="en-US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39568"/>
            <a:ext cx="10515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– GASTROINTESTINAL complication</a:t>
            </a:r>
            <a:r>
              <a:rPr lang="en-US" sz="2500">
                <a:latin typeface="Lub Dub"/>
              </a:rPr>
              <a:t>s</a:t>
            </a:r>
            <a:br>
              <a:rPr lang="en-US" sz="2500">
                <a:latin typeface="Lub Dub"/>
              </a:rPr>
            </a:br>
            <a:r>
              <a:rPr lang="en-US" sz="2000" i="1" cap="none">
                <a:latin typeface="Arial"/>
                <a:cs typeface="Arial"/>
              </a:rPr>
              <a:t>Gastrointestinal Bleeding (GIB)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02259" y="1068217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0F23D-92DE-84D8-D65A-897B61CDCE71}"/>
              </a:ext>
            </a:extLst>
          </p:cNvPr>
          <p:cNvSpPr txBox="1"/>
          <p:nvPr/>
        </p:nvSpPr>
        <p:spPr>
          <a:xfrm>
            <a:off x="593094" y="6529653"/>
            <a:ext cx="619065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ACG = The American College of Gastroenterology</a:t>
            </a:r>
            <a:endParaRPr lang="en-US" sz="1100" i="1">
              <a:cs typeface="Calibri" panose="020F0502020204030204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E401B62-7EFC-BBEC-D60F-8BE1BB69BEC2}"/>
              </a:ext>
            </a:extLst>
          </p:cNvPr>
          <p:cNvSpPr txBox="1">
            <a:spLocks/>
          </p:cNvSpPr>
          <p:nvPr/>
        </p:nvSpPr>
        <p:spPr>
          <a:xfrm>
            <a:off x="5780892" y="1714494"/>
            <a:ext cx="4949616" cy="4626968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23495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406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5715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688975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,Sans-Serif"/>
              <a:buChar char="•"/>
            </a:pPr>
            <a:r>
              <a:rPr lang="en-US" cap="none" dirty="0">
                <a:solidFill>
                  <a:srgbClr val="4D4D4F"/>
                </a:solidFill>
                <a:latin typeface="Calibri"/>
                <a:cs typeface="Arial"/>
              </a:rPr>
              <a:t>Management of GIB:</a:t>
            </a:r>
            <a:endParaRPr lang="en-US" dirty="0">
              <a:latin typeface="Calibri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 dirty="0">
                <a:latin typeface="Calibri"/>
                <a:cs typeface="Arial"/>
              </a:rPr>
              <a:t>Ensure hemodynamic stability with: </a:t>
            </a: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692150" lvl="2">
              <a:buFont typeface="Wingdings,Sans-Serif"/>
              <a:buChar char="§"/>
            </a:pPr>
            <a:r>
              <a:rPr lang="en-US" dirty="0">
                <a:latin typeface="Calibri"/>
                <a:cs typeface="Arial"/>
              </a:rPr>
              <a:t>Volume resuscitation</a:t>
            </a: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692150" lvl="2">
              <a:buFont typeface="Wingdings,Sans-Serif"/>
              <a:buChar char="§"/>
            </a:pPr>
            <a:r>
              <a:rPr lang="en-US" dirty="0">
                <a:latin typeface="Calibri"/>
                <a:cs typeface="Arial"/>
              </a:rPr>
              <a:t>Consider transfusions</a:t>
            </a: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692150" lvl="2">
              <a:buFont typeface="Wingdings,Sans-Serif"/>
              <a:buChar char="§"/>
            </a:pPr>
            <a:r>
              <a:rPr lang="en-US" dirty="0">
                <a:latin typeface="Calibri"/>
                <a:cs typeface="Arial"/>
              </a:rPr>
              <a:t>Hemoglobin target between 7 – 8 g/dl may be appropriate</a:t>
            </a: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 dirty="0">
                <a:latin typeface="Calibri"/>
                <a:cs typeface="Arial"/>
              </a:rPr>
              <a:t>Proton pump inhibitors</a:t>
            </a: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 dirty="0">
                <a:latin typeface="Calibri"/>
                <a:cs typeface="Arial"/>
              </a:rPr>
              <a:t>Antiplatelet and anticoagulant considerations</a:t>
            </a: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692150" lvl="2">
              <a:buFont typeface="Wingdings,Sans-Serif"/>
              <a:buChar char="§"/>
            </a:pPr>
            <a:r>
              <a:rPr lang="en-US" dirty="0">
                <a:latin typeface="Calibri"/>
                <a:cs typeface="Arial"/>
              </a:rPr>
              <a:t>Discontinue or reverse the effects should be tailored to risk of stroke </a:t>
            </a:r>
            <a:r>
              <a:rPr lang="en-US" dirty="0" err="1">
                <a:latin typeface="Calibri"/>
                <a:cs typeface="Arial"/>
              </a:rPr>
              <a:t>reoccurence</a:t>
            </a:r>
            <a:r>
              <a:rPr lang="en-US" dirty="0">
                <a:latin typeface="Calibri"/>
                <a:cs typeface="Arial"/>
              </a:rPr>
              <a:t> and GIB</a:t>
            </a:r>
            <a:endParaRPr lang="en-US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692150" lvl="2">
              <a:buFont typeface="Wingdings,Sans-Serif"/>
              <a:buChar char="§"/>
            </a:pPr>
            <a:r>
              <a:rPr lang="en-US" dirty="0">
                <a:latin typeface="Calibri"/>
                <a:cs typeface="Arial"/>
              </a:rPr>
              <a:t>ACG provides conditional recommendations against withholding aspirin monotherapy, and temporary discontinuation of P2Y12 receptor inhibitors in patients taking dual antiplatelet therapy</a:t>
            </a:r>
          </a:p>
          <a:p>
            <a:pPr marL="692150" lvl="2">
              <a:buFont typeface="Wingdings,Sans-Serif"/>
              <a:buChar char="§"/>
            </a:pPr>
            <a:r>
              <a:rPr lang="en-US" dirty="0">
                <a:solidFill>
                  <a:srgbClr val="4D4D4F"/>
                </a:solidFill>
                <a:latin typeface="Calibri"/>
                <a:cs typeface="Arial"/>
              </a:rPr>
              <a:t>Timing of safe resumption of anticoagulants is currently unclear</a:t>
            </a:r>
          </a:p>
        </p:txBody>
      </p:sp>
    </p:spTree>
    <p:extLst>
      <p:ext uri="{BB962C8B-B14F-4D97-AF65-F5344CB8AC3E}">
        <p14:creationId xmlns:p14="http://schemas.microsoft.com/office/powerpoint/2010/main" val="3659652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75"/>
            <a:ext cx="10515600" cy="5594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Acute stroke – GASTROINTESTINAL complications</a:t>
            </a:r>
            <a:br>
              <a:rPr lang="en-US" sz="2400">
                <a:latin typeface="Arial"/>
              </a:rPr>
            </a:br>
            <a:r>
              <a:rPr lang="en-US" sz="2000" i="1" cap="none">
                <a:latin typeface="Arial"/>
                <a:cs typeface="Arial"/>
              </a:rPr>
              <a:t>Constipation and Diarrhea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133921" y="2285790"/>
            <a:ext cx="3734167" cy="186812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ea typeface="+mn-lt"/>
                <a:cs typeface="+mn-lt"/>
              </a:rPr>
              <a:t>CONSTIPATION AND DIARRHEA</a:t>
            </a:r>
            <a:endParaRPr lang="en-US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786863" y="1312715"/>
            <a:ext cx="5239823" cy="1946171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Constipation post stroke likely due to:</a:t>
            </a:r>
            <a:endParaRPr lang="en-US">
              <a:cs typeface="Calibri"/>
            </a:endParaRPr>
          </a:p>
          <a:p>
            <a:pPr marL="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Immobility</a:t>
            </a:r>
          </a:p>
          <a:p>
            <a:pPr marL="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Diet changes</a:t>
            </a:r>
          </a:p>
          <a:p>
            <a:pPr marL="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Medications</a:t>
            </a:r>
          </a:p>
          <a:p>
            <a:pPr marL="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Impaired neuronal modulation of colonic motility</a:t>
            </a:r>
            <a:endParaRPr lang="en-US">
              <a:cs typeface="Calibri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786861" y="3630908"/>
            <a:ext cx="5239824" cy="164664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Nosocomial diarrhea – causes: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Certain medications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Infections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Enteral feeding</a:t>
            </a:r>
            <a:endParaRPr lang="en-US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F647F8-E677-D11E-8A3E-F183F576A197}"/>
              </a:ext>
            </a:extLst>
          </p:cNvPr>
          <p:cNvGrpSpPr/>
          <p:nvPr/>
        </p:nvGrpSpPr>
        <p:grpSpPr>
          <a:xfrm>
            <a:off x="4882413" y="2238374"/>
            <a:ext cx="880211" cy="2293747"/>
            <a:chOff x="4882413" y="2238374"/>
            <a:chExt cx="880211" cy="2293747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6A08D192-4D83-114A-FE36-4EB83EFC93E4}"/>
                </a:ext>
              </a:extLst>
            </p:cNvPr>
            <p:cNvSpPr/>
            <p:nvPr/>
          </p:nvSpPr>
          <p:spPr>
            <a:xfrm>
              <a:off x="5293177" y="2238374"/>
              <a:ext cx="469447" cy="12340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5003385-10F6-0312-B40D-A59392F8624F}"/>
                </a:ext>
              </a:extLst>
            </p:cNvPr>
            <p:cNvSpPr/>
            <p:nvPr/>
          </p:nvSpPr>
          <p:spPr>
            <a:xfrm>
              <a:off x="5293177" y="4408714"/>
              <a:ext cx="469446" cy="12340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9D821D-C151-28A4-ABE6-077ABF181774}"/>
                </a:ext>
              </a:extLst>
            </p:cNvPr>
            <p:cNvSpPr/>
            <p:nvPr/>
          </p:nvSpPr>
          <p:spPr>
            <a:xfrm>
              <a:off x="5293178" y="2285999"/>
              <a:ext cx="59472" cy="21703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59AAD1-CD45-7CCF-CC63-6281A6A1275D}"/>
                </a:ext>
              </a:extLst>
            </p:cNvPr>
            <p:cNvSpPr/>
            <p:nvPr/>
          </p:nvSpPr>
          <p:spPr>
            <a:xfrm rot="5400000" flipH="1">
              <a:off x="5063417" y="3194701"/>
              <a:ext cx="70302" cy="4323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45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0">
                <a:latin typeface="Calibri"/>
                <a:cs typeface="Calibri"/>
              </a:rPr>
              <a:t>Overview &amp; goal</a:t>
            </a:r>
          </a:p>
        </p:txBody>
      </p:sp>
    </p:spTree>
    <p:extLst>
      <p:ext uri="{BB962C8B-B14F-4D97-AF65-F5344CB8AC3E}">
        <p14:creationId xmlns:p14="http://schemas.microsoft.com/office/powerpoint/2010/main" val="774393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97905" y="1835061"/>
            <a:ext cx="9087838" cy="4626968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Constipation prevention strategies</a:t>
            </a:r>
            <a:r>
              <a:rPr lang="en-US" cap="none" baseline="0">
                <a:solidFill>
                  <a:schemeClr val="tx2"/>
                </a:solidFill>
                <a:latin typeface="Calibri"/>
                <a:ea typeface="Arial"/>
                <a:cs typeface="Arial"/>
              </a:rPr>
              <a:t>:</a:t>
            </a:r>
            <a:endParaRPr lang="en-US" cap="none">
              <a:solidFill>
                <a:schemeClr val="tx2"/>
              </a:solidFill>
              <a:latin typeface="Calibri"/>
              <a:ea typeface="Arial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solidFill>
                  <a:srgbClr val="4D4D4F"/>
                </a:solidFill>
                <a:latin typeface="Calibri"/>
                <a:ea typeface="Arial"/>
                <a:cs typeface="Arial"/>
              </a:rPr>
              <a:t>Encourage mobility</a:t>
            </a:r>
            <a:endParaRPr lang="en-US">
              <a:solidFill>
                <a:srgbClr val="000000"/>
              </a:solidFill>
              <a:latin typeface="Calibri"/>
              <a:ea typeface="Arial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Avoid medications </a:t>
            </a:r>
            <a:r>
              <a:rPr lang="en-US" baseline="0">
                <a:solidFill>
                  <a:srgbClr val="4D4D4F"/>
                </a:solidFill>
                <a:latin typeface="Calibri"/>
                <a:ea typeface="Arial"/>
                <a:cs typeface="Arial"/>
              </a:rPr>
              <a:t>with </a:t>
            </a:r>
            <a:r>
              <a:rPr lang="en-US">
                <a:latin typeface="Calibri"/>
                <a:cs typeface="Arial"/>
              </a:rPr>
              <a:t>anticholinergic properties</a:t>
            </a:r>
            <a:endParaRPr lang="en-US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solidFill>
                  <a:srgbClr val="4D4D4F"/>
                </a:solidFill>
                <a:latin typeface="Calibri"/>
                <a:cs typeface="Arial"/>
              </a:rPr>
              <a:t>Provide stool softeners</a:t>
            </a:r>
            <a:endParaRPr lang="en-US">
              <a:solidFill>
                <a:srgbClr val="000000"/>
              </a:solidFill>
              <a:latin typeface="Calibri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Diarrhea prevention strategies:</a:t>
            </a: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Surveil for infection</a:t>
            </a:r>
            <a:endParaRPr lang="en-US" cap="all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Infectious colitis</a:t>
            </a:r>
            <a:endParaRPr lang="en-US">
              <a:solidFill>
                <a:srgbClr val="000000"/>
              </a:solidFill>
              <a:latin typeface="Calibri"/>
              <a:cs typeface="Arial"/>
            </a:endParaRPr>
          </a:p>
          <a:p>
            <a:pPr marL="857250" lvl="3">
              <a:buFont typeface="Wingdings,Sans-Serif"/>
              <a:buChar char="§"/>
            </a:pPr>
            <a:r>
              <a:rPr lang="en-US" sz="1800">
                <a:latin typeface="Calibri"/>
                <a:cs typeface="Arial"/>
              </a:rPr>
              <a:t>S/S - fever, lower abdominal pain/cramping, leukocytosis</a:t>
            </a:r>
            <a:endParaRPr lang="en-US" sz="1800">
              <a:solidFill>
                <a:srgbClr val="000000"/>
              </a:solidFill>
              <a:latin typeface="Calibri"/>
              <a:cs typeface="Arial"/>
            </a:endParaRPr>
          </a:p>
          <a:p>
            <a:pPr marL="857250" lvl="3">
              <a:buFont typeface="Wingdings,Sans-Serif"/>
              <a:buChar char="§"/>
            </a:pPr>
            <a:r>
              <a:rPr lang="en-US" sz="1800" err="1">
                <a:latin typeface="Calibri"/>
                <a:cs typeface="Arial"/>
              </a:rPr>
              <a:t>Clostridioides</a:t>
            </a:r>
            <a:r>
              <a:rPr lang="en-US" sz="1800">
                <a:latin typeface="Calibri"/>
                <a:cs typeface="Arial"/>
              </a:rPr>
              <a:t> difficile colitis</a:t>
            </a:r>
            <a:endParaRPr lang="en-US" sz="1800">
              <a:solidFill>
                <a:srgbClr val="000000"/>
              </a:solidFill>
              <a:latin typeface="Calibri"/>
              <a:cs typeface="Arial"/>
            </a:endParaRPr>
          </a:p>
          <a:p>
            <a:pPr marL="1143000" lvl="4" indent="-285750">
              <a:buFont typeface="Wingdings"/>
              <a:buChar char="v"/>
            </a:pPr>
            <a:r>
              <a:rPr lang="en-US" sz="1800">
                <a:latin typeface="Calibri"/>
                <a:cs typeface="Arial"/>
              </a:rPr>
              <a:t>Stroke patients exposed to antibiotics are predisposed to this infection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39568"/>
            <a:ext cx="10515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Arial"/>
                <a:cs typeface="Arial"/>
              </a:rPr>
              <a:t>Acute stroke – gastrointestinal complications</a:t>
            </a:r>
          </a:p>
          <a:p>
            <a:r>
              <a:rPr lang="en-US" sz="2000" i="1" cap="none">
                <a:latin typeface="Arial"/>
                <a:cs typeface="Arial"/>
              </a:rPr>
              <a:t>Constipation and Diarrhea</a:t>
            </a:r>
            <a:endParaRPr lang="en-US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02259" y="1186970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0F23D-92DE-84D8-D65A-897B61CDCE71}"/>
              </a:ext>
            </a:extLst>
          </p:cNvPr>
          <p:cNvSpPr txBox="1"/>
          <p:nvPr/>
        </p:nvSpPr>
        <p:spPr>
          <a:xfrm>
            <a:off x="593094" y="6529653"/>
            <a:ext cx="619065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S/S = signs and symptoms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3320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75"/>
            <a:ext cx="10515600" cy="559408"/>
          </a:xfrm>
        </p:spPr>
        <p:txBody>
          <a:bodyPr>
            <a:normAutofit fontScale="90000"/>
          </a:bodyPr>
          <a:lstStyle/>
          <a:p>
            <a:r>
              <a:rPr lang="en-US" sz="2700">
                <a:latin typeface="Arial"/>
                <a:cs typeface="Arial"/>
              </a:rPr>
              <a:t>Acute stroke – GASTROINTESTINAL complications</a:t>
            </a:r>
            <a:br>
              <a:rPr lang="en-US">
                <a:latin typeface="Lub Dub"/>
              </a:rPr>
            </a:br>
            <a:r>
              <a:rPr lang="en-US" sz="2000" i="1" cap="none">
                <a:latin typeface="Arial"/>
                <a:cs typeface="Arial"/>
              </a:rPr>
              <a:t>Fecal Incontinence (FI)</a:t>
            </a:r>
            <a:endParaRPr lang="en-US" sz="2400" cap="none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133921" y="1932004"/>
            <a:ext cx="3734167" cy="186812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ea typeface="+mn-lt"/>
                <a:cs typeface="+mn-lt"/>
              </a:rPr>
              <a:t>FECAL INCONTINENCE</a:t>
            </a:r>
            <a:endParaRPr lang="en-US"/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827684" y="1278696"/>
            <a:ext cx="5199002" cy="85760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FI is common and often exists with urinary incontinence</a:t>
            </a:r>
            <a:endParaRPr lang="en-US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5827684" y="2269871"/>
            <a:ext cx="5199002" cy="114913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Prevalence of new-onset poststroke FI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30% at 7-10 days</a:t>
            </a:r>
            <a:endParaRPr lang="en-US"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11% at 3 months and 1 year</a:t>
            </a:r>
            <a:endParaRPr lang="en-US">
              <a:cs typeface="Calibri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786861" y="3565140"/>
            <a:ext cx="5239824" cy="2204533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Contributing factors of FI: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Difficulty accessing the toilet</a:t>
            </a: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Anticholinergic medications</a:t>
            </a: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Cognitive impairment</a:t>
            </a: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Diarrhea</a:t>
            </a: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Constipation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A94BF3E-62E4-BBF6-7A26-37E2155D2998}"/>
              </a:ext>
            </a:extLst>
          </p:cNvPr>
          <p:cNvSpPr/>
          <p:nvPr/>
        </p:nvSpPr>
        <p:spPr>
          <a:xfrm>
            <a:off x="4878161" y="2823481"/>
            <a:ext cx="911678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A08D192-4D83-114A-FE36-4EB83EFC93E4}"/>
              </a:ext>
            </a:extLst>
          </p:cNvPr>
          <p:cNvSpPr/>
          <p:nvPr/>
        </p:nvSpPr>
        <p:spPr>
          <a:xfrm>
            <a:off x="5293178" y="1666874"/>
            <a:ext cx="496660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003385-10F6-0312-B40D-A59392F8624F}"/>
              </a:ext>
            </a:extLst>
          </p:cNvPr>
          <p:cNvSpPr/>
          <p:nvPr/>
        </p:nvSpPr>
        <p:spPr>
          <a:xfrm>
            <a:off x="5293177" y="4619624"/>
            <a:ext cx="469446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D821D-C151-28A4-ABE6-077ABF181774}"/>
              </a:ext>
            </a:extLst>
          </p:cNvPr>
          <p:cNvSpPr/>
          <p:nvPr/>
        </p:nvSpPr>
        <p:spPr>
          <a:xfrm flipH="1">
            <a:off x="5293178" y="1714499"/>
            <a:ext cx="47624" cy="2952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66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97905" y="1985152"/>
            <a:ext cx="9087838" cy="2105111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Screen all patients for FI</a:t>
            </a:r>
          </a:p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Investigate contributing factors</a:t>
            </a:r>
          </a:p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Maintain perianal skin hygiene and use barrier creams to prevent skin breakdown</a:t>
            </a:r>
          </a:p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Raise awareness about FI with caregivers</a:t>
            </a:r>
            <a:endParaRPr lang="en-US" cap="none">
              <a:solidFill>
                <a:schemeClr val="tx2"/>
              </a:solidFill>
              <a:latin typeface="Calibri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5341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– gastrointestinal complications</a:t>
            </a:r>
          </a:p>
          <a:p>
            <a:r>
              <a:rPr lang="en-US" sz="2000" i="1" cap="none">
                <a:latin typeface="Arial"/>
                <a:cs typeface="Arial"/>
              </a:rPr>
              <a:t>Fecal Incontinence (FI)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02259" y="1246347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594" y="1390022"/>
            <a:ext cx="3331030" cy="1151418"/>
          </a:xfrm>
        </p:spPr>
        <p:txBody>
          <a:bodyPr>
            <a:noAutofit/>
          </a:bodyPr>
          <a:lstStyle/>
          <a:p>
            <a:pPr algn="r"/>
            <a:r>
              <a:rPr lang="en-US" sz="1600" cap="none">
                <a:latin typeface="Lub Dub"/>
              </a:rPr>
              <a:t>A suggested approach to dysfunction of bowel motility and Fecal Incontinence (FI) in hospitalized patients with stroke</a:t>
            </a:r>
          </a:p>
        </p:txBody>
      </p:sp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30FFEF9E-00CA-0C2C-802D-6A4E263C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663" y="810355"/>
            <a:ext cx="5992914" cy="5718963"/>
          </a:xfrm>
          <a:prstGeom prst="rect">
            <a:avLst/>
          </a:prstGeom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A8585F-5000-6B4E-E2B0-FA136E88A12E}"/>
              </a:ext>
            </a:extLst>
          </p:cNvPr>
          <p:cNvSpPr txBox="1">
            <a:spLocks/>
          </p:cNvSpPr>
          <p:nvPr/>
        </p:nvSpPr>
        <p:spPr>
          <a:xfrm>
            <a:off x="638629" y="229421"/>
            <a:ext cx="10579099" cy="4868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2"/>
                </a:solidFill>
                <a:latin typeface="Lub Dub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/>
                <a:cs typeface="Arial"/>
              </a:rPr>
              <a:t>Acute stroke – gastrointestinal complications</a:t>
            </a:r>
            <a:endParaRPr lang="en-US" sz="2400">
              <a:latin typeface="Lub Dub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91F38-B6BD-D7C2-72F1-A41252904039}"/>
              </a:ext>
            </a:extLst>
          </p:cNvPr>
          <p:cNvSpPr txBox="1"/>
          <p:nvPr/>
        </p:nvSpPr>
        <p:spPr>
          <a:xfrm>
            <a:off x="593094" y="6529653"/>
            <a:ext cx="9844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FI – Fecal Incontinence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4068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0">
                <a:latin typeface="Calibri"/>
                <a:cs typeface="Calibri"/>
              </a:rPr>
              <a:t>Renal and urinary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113534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118"/>
            <a:ext cx="10515600" cy="5594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Acute stroke – renal and urinary complications</a:t>
            </a:r>
            <a:br>
              <a:rPr lang="en-US" sz="3100">
                <a:latin typeface="Arial"/>
              </a:rPr>
            </a:br>
            <a:r>
              <a:rPr lang="en-US" sz="2000" i="1" cap="none">
                <a:latin typeface="Arial"/>
                <a:cs typeface="Arial"/>
              </a:rPr>
              <a:t>Acute Kidney Injury (AKI)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133921" y="2661224"/>
            <a:ext cx="3734167" cy="186812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ea typeface="+mn-lt"/>
                <a:cs typeface="+mn-lt"/>
              </a:rPr>
              <a:t>ACUTE KIDNEY INJURY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786863" y="966969"/>
            <a:ext cx="5233020" cy="39495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Incidence of AKI ~20% after stroke </a:t>
            </a:r>
            <a:endParaRPr lang="en-US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5807274" y="1468286"/>
            <a:ext cx="5233020" cy="103347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Poststroke AKI is associated with: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Increased mortality and disability</a:t>
            </a:r>
            <a:endParaRPr lang="en-US" sz="1600"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Cardiac complications</a:t>
            </a:r>
            <a:endParaRPr lang="en-US" sz="1600"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Extended hospitalizations</a:t>
            </a:r>
            <a:endParaRPr lang="en-US" sz="1600">
              <a:cs typeface="Calibri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814075" y="2607073"/>
            <a:ext cx="5185396" cy="1966407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latin typeface="Calibri"/>
                <a:ea typeface="+mn-lt"/>
                <a:cs typeface="Arial"/>
              </a:rPr>
              <a:t>Risk factors for AKI:</a:t>
            </a:r>
            <a:endParaRPr lang="en-US">
              <a:latin typeface="Calibri"/>
              <a:cs typeface="Calibri"/>
            </a:endParaRP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latin typeface="Calibri"/>
                <a:ea typeface="+mn-lt"/>
                <a:cs typeface="Arial"/>
              </a:rPr>
              <a:t>Preexisting renal disease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latin typeface="Calibri"/>
                <a:ea typeface="+mn-lt"/>
                <a:cs typeface="Arial"/>
              </a:rPr>
              <a:t>Older age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latin typeface="Calibri"/>
                <a:ea typeface="+mn-lt"/>
                <a:cs typeface="Arial"/>
              </a:rPr>
              <a:t>Higher stroke severity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latin typeface="Calibri"/>
                <a:ea typeface="+mn-lt"/>
                <a:cs typeface="Arial"/>
              </a:rPr>
              <a:t>Congestive heart failure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latin typeface="Calibri"/>
                <a:ea typeface="+mn-lt"/>
                <a:cs typeface="Arial"/>
              </a:rPr>
              <a:t>Ischemic heart disease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latin typeface="Calibri"/>
                <a:ea typeface="+mn-lt"/>
                <a:cs typeface="Arial"/>
              </a:rPr>
              <a:t>Use of nephrotoxic drugs and osmotherapeutic agents (hypertonic saline and mannitol)</a:t>
            </a:r>
            <a:endParaRPr lang="en-US" sz="1600">
              <a:solidFill>
                <a:srgbClr val="FFFFFF"/>
              </a:solidFill>
              <a:latin typeface="Calibri"/>
              <a:cs typeface="Calibri" panose="020F0502020204030204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4FAA805-D0F0-A23A-5FAA-BBE19B81E5DA}"/>
              </a:ext>
            </a:extLst>
          </p:cNvPr>
          <p:cNvSpPr/>
          <p:nvPr/>
        </p:nvSpPr>
        <p:spPr>
          <a:xfrm>
            <a:off x="5827683" y="4652359"/>
            <a:ext cx="5192198" cy="143488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Imaging and use of IV iodinated contrast (CTA/CTP): 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Low incidence of causing contrast related AKI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Preexisting renal disease increases risk of AKI after EVT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Patients with AKI may develop contrast-associated encephalopathy</a:t>
            </a:r>
            <a:endParaRPr lang="en-US" sz="1600"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A8175B-8B76-8A05-906A-B17C24EDA0C7}"/>
              </a:ext>
            </a:extLst>
          </p:cNvPr>
          <p:cNvGrpSpPr/>
          <p:nvPr/>
        </p:nvGrpSpPr>
        <p:grpSpPr>
          <a:xfrm>
            <a:off x="4878161" y="1117021"/>
            <a:ext cx="932087" cy="4366569"/>
            <a:chOff x="4878161" y="1047748"/>
            <a:chExt cx="932087" cy="4366569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AA94BF3E-62E4-BBF6-7A26-37E2155D2998}"/>
                </a:ext>
              </a:extLst>
            </p:cNvPr>
            <p:cNvSpPr/>
            <p:nvPr/>
          </p:nvSpPr>
          <p:spPr>
            <a:xfrm>
              <a:off x="4878161" y="3483428"/>
              <a:ext cx="911678" cy="12340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6A08D192-4D83-114A-FE36-4EB83EFC93E4}"/>
                </a:ext>
              </a:extLst>
            </p:cNvPr>
            <p:cNvSpPr/>
            <p:nvPr/>
          </p:nvSpPr>
          <p:spPr>
            <a:xfrm>
              <a:off x="5293178" y="1870981"/>
              <a:ext cx="496660" cy="11433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5003385-10F6-0312-B40D-A59392F8624F}"/>
                </a:ext>
              </a:extLst>
            </p:cNvPr>
            <p:cNvSpPr/>
            <p:nvPr/>
          </p:nvSpPr>
          <p:spPr>
            <a:xfrm>
              <a:off x="5293177" y="5299981"/>
              <a:ext cx="517071" cy="11433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9D821D-C151-28A4-ABE6-077ABF181774}"/>
                </a:ext>
              </a:extLst>
            </p:cNvPr>
            <p:cNvSpPr/>
            <p:nvPr/>
          </p:nvSpPr>
          <p:spPr>
            <a:xfrm flipH="1">
              <a:off x="5293178" y="1081768"/>
              <a:ext cx="59471" cy="4265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724010E9-F2F1-5CC1-3B74-5F32356D9AB1}"/>
                </a:ext>
              </a:extLst>
            </p:cNvPr>
            <p:cNvSpPr/>
            <p:nvPr/>
          </p:nvSpPr>
          <p:spPr>
            <a:xfrm>
              <a:off x="5293177" y="1047748"/>
              <a:ext cx="469446" cy="114336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4372B97-94C3-ACA9-C692-CBE59E370BA1}"/>
              </a:ext>
            </a:extLst>
          </p:cNvPr>
          <p:cNvSpPr txBox="1"/>
          <p:nvPr/>
        </p:nvSpPr>
        <p:spPr>
          <a:xfrm>
            <a:off x="593094" y="6529653"/>
            <a:ext cx="9844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IV = Intravenous; CTA = Computed Tomography Angiography; CTP = Computed Tomography Perfusion; EVT = Endovascular Thrombectomy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6775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97905" y="1785581"/>
            <a:ext cx="9087838" cy="4626968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If at risk of contrast-associated AKI, implement volume expansion with isotonic normal saline or sodium bicarbonate</a:t>
            </a:r>
            <a:endParaRPr lang="en-US" cap="none">
              <a:solidFill>
                <a:schemeClr val="tx2"/>
              </a:solidFill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Management recommendations:</a:t>
            </a:r>
            <a:endParaRPr lang="en-US" cap="none">
              <a:solidFill>
                <a:schemeClr val="tx2"/>
              </a:solidFill>
              <a:latin typeface="Calibri"/>
              <a:cs typeface="Calibri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Monitor serum creatinine </a:t>
            </a:r>
            <a:r>
              <a:rPr lang="en-US" cap="none">
                <a:latin typeface="Calibri"/>
                <a:cs typeface="Arial"/>
              </a:rPr>
              <a:t>and </a:t>
            </a:r>
            <a:r>
              <a:rPr lang="en-US">
                <a:latin typeface="Calibri"/>
                <a:cs typeface="Arial"/>
              </a:rPr>
              <a:t>urine output</a:t>
            </a: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Identify underlying causes</a:t>
            </a: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Avoid nephrotoxic agents</a:t>
            </a: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Use isotonic crystalloids if intravascular volume expansion needed</a:t>
            </a:r>
            <a:endParaRPr lang="en-US"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Caution advised with BP reduction in ICH pts because rapid lowering can lead to acute renal failure</a:t>
            </a:r>
            <a:endParaRPr lang="en-US">
              <a:solidFill>
                <a:schemeClr val="tx2"/>
              </a:solidFill>
              <a:latin typeface="Calibri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5341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– renal and urinary complications</a:t>
            </a:r>
          </a:p>
          <a:p>
            <a:r>
              <a:rPr lang="en-US" sz="2000" i="1" cap="none">
                <a:latin typeface="Arial"/>
                <a:cs typeface="Arial"/>
              </a:rPr>
              <a:t>Acute Kidney Injury (AKI)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02259" y="1137490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4F4EC-A8E0-AC7B-BD84-0B21FE7836F0}"/>
              </a:ext>
            </a:extLst>
          </p:cNvPr>
          <p:cNvSpPr txBox="1"/>
          <p:nvPr/>
        </p:nvSpPr>
        <p:spPr>
          <a:xfrm>
            <a:off x="593094" y="6529653"/>
            <a:ext cx="9844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BP = Blood Pressure; ICH = Intracerebral Hemorrhage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089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99" y="1343133"/>
            <a:ext cx="2701552" cy="1288279"/>
          </a:xfrm>
        </p:spPr>
        <p:txBody>
          <a:bodyPr>
            <a:noAutofit/>
          </a:bodyPr>
          <a:lstStyle/>
          <a:p>
            <a:pPr algn="r"/>
            <a:r>
              <a:rPr lang="en-US" sz="1600" cap="none">
                <a:latin typeface="Lub Dub"/>
              </a:rPr>
              <a:t>Suggested framework for screening, diagnosis, and management of Acute Kidney Injury (AKI) after stroke</a:t>
            </a:r>
            <a:endParaRPr lang="en-US"/>
          </a:p>
        </p:txBody>
      </p:sp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EDCBB6FE-8D41-DC8C-BD30-7D9ADC8A3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81" y="880954"/>
            <a:ext cx="6530690" cy="5622826"/>
          </a:xfrm>
          <a:prstGeom prst="rect">
            <a:avLst/>
          </a:prstGeom>
          <a:ln>
            <a:noFill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C41805FE-6002-6FA3-94B0-D2E3248AF86B}"/>
              </a:ext>
            </a:extLst>
          </p:cNvPr>
          <p:cNvSpPr txBox="1">
            <a:spLocks/>
          </p:cNvSpPr>
          <p:nvPr/>
        </p:nvSpPr>
        <p:spPr>
          <a:xfrm>
            <a:off x="838200" y="267652"/>
            <a:ext cx="10515600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2"/>
                </a:solidFill>
                <a:latin typeface="Lub Dub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/>
                <a:cs typeface="Arial"/>
              </a:rPr>
              <a:t>Acute stroke – renal and urinary complications</a:t>
            </a:r>
          </a:p>
          <a:p>
            <a:r>
              <a:rPr lang="en-US" sz="2000" i="1" cap="none">
                <a:latin typeface="Arial"/>
                <a:cs typeface="Arial"/>
              </a:rPr>
              <a:t>Acute Kidney Injury (AKI)</a:t>
            </a:r>
            <a:endParaRPr lang="en-US" cap="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87544-9C00-336D-8E4B-AC4E827B3170}"/>
              </a:ext>
            </a:extLst>
          </p:cNvPr>
          <p:cNvSpPr txBox="1"/>
          <p:nvPr/>
        </p:nvSpPr>
        <p:spPr>
          <a:xfrm>
            <a:off x="593094" y="6529653"/>
            <a:ext cx="9844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AKI – Acute Kidney Injury; Cr – Creatinine;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956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688"/>
            <a:ext cx="10515600" cy="523123"/>
          </a:xfrm>
        </p:spPr>
        <p:txBody>
          <a:bodyPr>
            <a:normAutofit fontScale="90000"/>
          </a:bodyPr>
          <a:lstStyle/>
          <a:p>
            <a:r>
              <a:rPr lang="en-US" sz="2700">
                <a:latin typeface="Arial"/>
                <a:cs typeface="Arial"/>
              </a:rPr>
              <a:t>Acute stroke – renal and urinary complications</a:t>
            </a:r>
            <a:br>
              <a:rPr lang="en-US" sz="2700">
                <a:latin typeface="Arial"/>
                <a:cs typeface="Arial"/>
              </a:rPr>
            </a:br>
            <a:r>
              <a:rPr lang="en-US" sz="2200" i="1" cap="none">
                <a:latin typeface="Arial"/>
                <a:cs typeface="Arial"/>
              </a:rPr>
              <a:t>Urinary Incontinence and Retention</a:t>
            </a:r>
            <a:endParaRPr lang="en-US" sz="2200" i="1">
              <a:latin typeface="Arial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133921" y="2068075"/>
            <a:ext cx="3734167" cy="186812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ea typeface="Calibri"/>
                <a:cs typeface="Calibri"/>
              </a:rPr>
              <a:t>URINARY INCONTINENCE AND RETENTION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5782327" y="933982"/>
            <a:ext cx="5235288" cy="133838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latin typeface="Calibri"/>
                <a:ea typeface="+mn-lt"/>
                <a:cs typeface="Calibri"/>
              </a:rPr>
              <a:t>Urinary incontinence: 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Affects nearly half of all poststroke patients</a:t>
            </a: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Improves over time, but some have enduring issues with bladder control</a:t>
            </a:r>
            <a:endParaRPr lang="en-US">
              <a:cs typeface="Calibri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5800470" y="2405942"/>
            <a:ext cx="5199002" cy="114913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Impaired sensorium or cognitive deficits diminish bladder sensations or control and hinder independent toileting</a:t>
            </a:r>
            <a:endParaRPr lang="en-US">
              <a:cs typeface="Calibri" panose="020F0502020204030204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5768718" y="3882640"/>
            <a:ext cx="5230753" cy="1750962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Urinary retention causes:</a:t>
            </a:r>
            <a:endParaRPr lang="en-US"/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Medications (anticholinergics, opioids)</a:t>
            </a: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Concurrent autonomic neuropathy or lumbosacral polyradiculopathy</a:t>
            </a:r>
          </a:p>
          <a:p>
            <a:pPr marL="520700" lvl="1" indent="-285750">
              <a:lnSpc>
                <a:spcPct val="90000"/>
              </a:lnSpc>
              <a:spcBef>
                <a:spcPts val="600"/>
              </a:spcBef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Urinary infections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A94BF3E-62E4-BBF6-7A26-37E2155D2998}"/>
              </a:ext>
            </a:extLst>
          </p:cNvPr>
          <p:cNvSpPr/>
          <p:nvPr/>
        </p:nvSpPr>
        <p:spPr>
          <a:xfrm>
            <a:off x="4878161" y="2959552"/>
            <a:ext cx="911678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A08D192-4D83-114A-FE36-4EB83EFC93E4}"/>
              </a:ext>
            </a:extLst>
          </p:cNvPr>
          <p:cNvSpPr/>
          <p:nvPr/>
        </p:nvSpPr>
        <p:spPr>
          <a:xfrm>
            <a:off x="5293178" y="1802945"/>
            <a:ext cx="496660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003385-10F6-0312-B40D-A59392F8624F}"/>
              </a:ext>
            </a:extLst>
          </p:cNvPr>
          <p:cNvSpPr/>
          <p:nvPr/>
        </p:nvSpPr>
        <p:spPr>
          <a:xfrm>
            <a:off x="5293177" y="4755695"/>
            <a:ext cx="469446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D821D-C151-28A4-ABE6-077ABF181774}"/>
              </a:ext>
            </a:extLst>
          </p:cNvPr>
          <p:cNvSpPr/>
          <p:nvPr/>
        </p:nvSpPr>
        <p:spPr>
          <a:xfrm flipH="1">
            <a:off x="5293178" y="1850570"/>
            <a:ext cx="47624" cy="2952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7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97905" y="1874646"/>
            <a:ext cx="9087838" cy="4626968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Arial"/>
                <a:cs typeface="Arial"/>
              </a:rPr>
              <a:t>Screen all stroke patients for both urinary incontinence and retention</a:t>
            </a:r>
            <a:endParaRPr lang="en-US">
              <a:solidFill>
                <a:schemeClr val="tx2"/>
              </a:solidFill>
              <a:latin typeface="Arial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Arial"/>
                <a:cs typeface="Arial"/>
              </a:rPr>
              <a:t>Bladder scan with a postvoid residual of &gt;150cm</a:t>
            </a:r>
            <a:r>
              <a:rPr lang="en-US" baseline="30000">
                <a:latin typeface="Arial"/>
                <a:cs typeface="Arial"/>
              </a:rPr>
              <a:t>3</a:t>
            </a:r>
            <a:r>
              <a:rPr lang="en-US">
                <a:latin typeface="Arial"/>
                <a:cs typeface="Arial"/>
              </a:rPr>
              <a:t> indicates incomplete voiding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Arial"/>
                <a:cs typeface="Arial"/>
              </a:rPr>
              <a:t>Indwelling catheters are best avoided to prevent catheter associated UTI</a:t>
            </a:r>
          </a:p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Arial"/>
                <a:cs typeface="Arial"/>
              </a:rPr>
              <a:t>Bladder training such as scheduled voiding with postvoid residual monitoring and intermittent catheterization can be effective</a:t>
            </a:r>
          </a:p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Arial"/>
                <a:cs typeface="Arial"/>
              </a:rPr>
              <a:t>Tailor management after assessing for cognitive awareness, communication abilities, and accessibility to toileting facilities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5341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Acute stroke – Renal and urinary complications</a:t>
            </a:r>
          </a:p>
          <a:p>
            <a:r>
              <a:rPr lang="en-US" sz="2000" i="1" cap="none">
                <a:latin typeface="Arial"/>
                <a:cs typeface="Arial"/>
              </a:rPr>
              <a:t>Urinary Incontinence and Retention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402259" y="1226555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4F4EC-A8E0-AC7B-BD84-0B21FE7836F0}"/>
              </a:ext>
            </a:extLst>
          </p:cNvPr>
          <p:cNvSpPr txBox="1"/>
          <p:nvPr/>
        </p:nvSpPr>
        <p:spPr>
          <a:xfrm>
            <a:off x="593094" y="6529653"/>
            <a:ext cx="9844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UTI – Urinary Tract Infection</a:t>
            </a:r>
            <a:endParaRPr lang="en-US" sz="11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766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</p:spPr>
        <p:txBody>
          <a:bodyPr anchor="b">
            <a:normAutofit/>
          </a:bodyPr>
          <a:lstStyle/>
          <a:p>
            <a:r>
              <a:rPr lang="en-US">
                <a:latin typeface="Arial"/>
                <a:cs typeface="Arial"/>
              </a:rPr>
              <a:t>Overview and goal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E07467F8-F51B-8C47-FDCD-4C2C96A51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970893"/>
              </p:ext>
            </p:extLst>
          </p:nvPr>
        </p:nvGraphicFramePr>
        <p:xfrm>
          <a:off x="838200" y="1269359"/>
          <a:ext cx="10515600" cy="448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526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0">
                <a:latin typeface="Calibri"/>
                <a:cs typeface="Calibri"/>
              </a:rPr>
              <a:t>Transitions of care</a:t>
            </a:r>
          </a:p>
        </p:txBody>
      </p:sp>
    </p:spTree>
    <p:extLst>
      <p:ext uri="{BB962C8B-B14F-4D97-AF65-F5344CB8AC3E}">
        <p14:creationId xmlns:p14="http://schemas.microsoft.com/office/powerpoint/2010/main" val="2493285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68" y="311064"/>
            <a:ext cx="10515600" cy="559408"/>
          </a:xfrm>
        </p:spPr>
        <p:txBody>
          <a:bodyPr>
            <a:normAutofit fontScale="90000"/>
          </a:bodyPr>
          <a:lstStyle/>
          <a:p>
            <a:r>
              <a:rPr lang="en-US" sz="2700" err="1">
                <a:latin typeface="Arial"/>
                <a:cs typeface="Arial"/>
              </a:rPr>
              <a:t>POSTstroke</a:t>
            </a:r>
            <a:r>
              <a:rPr lang="en-US" sz="2700">
                <a:latin typeface="Arial"/>
                <a:cs typeface="Arial"/>
              </a:rPr>
              <a:t> – systemic complications</a:t>
            </a:r>
            <a:br>
              <a:rPr lang="en-US">
                <a:latin typeface="Lub Dub"/>
              </a:rPr>
            </a:br>
            <a:r>
              <a:rPr lang="en-US" sz="2200" i="1" cap="none">
                <a:latin typeface="Arial"/>
                <a:cs typeface="Arial"/>
              </a:rPr>
              <a:t>Transitions of Care (TOC)</a:t>
            </a:r>
            <a:endParaRPr lang="en-US" sz="2200" i="1" cap="none"/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1133921" y="2591951"/>
            <a:ext cx="2842900" cy="186812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>
                <a:ea typeface="+mn-lt"/>
                <a:cs typeface="+mn-lt"/>
              </a:rPr>
              <a:t>TRANSITIONS OF CARE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4888792" y="693589"/>
            <a:ext cx="6226340" cy="850797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TOC requires ongoing coordinated care and management among clinicians, patients, and caregivers </a:t>
            </a:r>
            <a:endParaRPr lang="en-US">
              <a:cs typeface="Calibri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4963631" y="1909280"/>
            <a:ext cx="6205931" cy="849782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Unique challenges exist for stroke survivors to access timely care, especially those with enduring disabilities who are more likely to develop complications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4902397" y="3075282"/>
            <a:ext cx="6205931" cy="97989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Common hurdles to overcome in the poststroke environment: motor disabilities, communication and cognitive difficulties, and transportation obstacles</a:t>
            </a:r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A94BF3E-62E4-BBF6-7A26-37E2155D2998}"/>
              </a:ext>
            </a:extLst>
          </p:cNvPr>
          <p:cNvSpPr/>
          <p:nvPr/>
        </p:nvSpPr>
        <p:spPr>
          <a:xfrm>
            <a:off x="3973286" y="3524249"/>
            <a:ext cx="911678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A08D192-4D83-114A-FE36-4EB83EFC93E4}"/>
              </a:ext>
            </a:extLst>
          </p:cNvPr>
          <p:cNvSpPr/>
          <p:nvPr/>
        </p:nvSpPr>
        <p:spPr>
          <a:xfrm>
            <a:off x="4429124" y="2285998"/>
            <a:ext cx="496660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003385-10F6-0312-B40D-A59392F8624F}"/>
              </a:ext>
            </a:extLst>
          </p:cNvPr>
          <p:cNvSpPr/>
          <p:nvPr/>
        </p:nvSpPr>
        <p:spPr>
          <a:xfrm>
            <a:off x="4388302" y="5340802"/>
            <a:ext cx="517071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D821D-C151-28A4-ABE6-077ABF181774}"/>
              </a:ext>
            </a:extLst>
          </p:cNvPr>
          <p:cNvSpPr/>
          <p:nvPr/>
        </p:nvSpPr>
        <p:spPr>
          <a:xfrm flipH="1">
            <a:off x="4388303" y="1122589"/>
            <a:ext cx="40821" cy="4265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4FAA805-D0F0-A23A-5FAA-BBE19B81E5DA}"/>
              </a:ext>
            </a:extLst>
          </p:cNvPr>
          <p:cNvSpPr/>
          <p:nvPr/>
        </p:nvSpPr>
        <p:spPr>
          <a:xfrm>
            <a:off x="4963630" y="4433407"/>
            <a:ext cx="6205931" cy="191113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Major impediments to receiving appropriate care include:</a:t>
            </a:r>
            <a:endParaRPr lang="en-US"/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Variations in discharge destinations</a:t>
            </a:r>
            <a:endParaRPr lang="en-US"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Availability of trained staff and care infrastructure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Caregiver support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Access to specialists</a:t>
            </a: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Food and housing insecurities</a:t>
            </a:r>
            <a:endParaRPr lang="en-US">
              <a:ea typeface="+mn-lt"/>
              <a:cs typeface="+mn-lt"/>
            </a:endParaRPr>
          </a:p>
          <a:p>
            <a:pPr marL="520700" lvl="1" indent="-285750">
              <a:lnSpc>
                <a:spcPct val="90000"/>
              </a:lnSpc>
              <a:buFont typeface="Courier New,monospace"/>
              <a:buChar char="o"/>
            </a:pP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Financial resources</a:t>
            </a:r>
            <a:endParaRPr lang="en-US">
              <a:cs typeface="Calibri" panose="020F050202020403020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24010E9-F2F1-5CC1-3B74-5F32356D9AB1}"/>
              </a:ext>
            </a:extLst>
          </p:cNvPr>
          <p:cNvSpPr/>
          <p:nvPr/>
        </p:nvSpPr>
        <p:spPr>
          <a:xfrm>
            <a:off x="4388302" y="1088569"/>
            <a:ext cx="469446" cy="952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83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08840" y="1854853"/>
            <a:ext cx="9087838" cy="2578475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cap="none">
                <a:solidFill>
                  <a:schemeClr val="tx2"/>
                </a:solidFill>
                <a:latin typeface="Calibri"/>
                <a:cs typeface="Arial"/>
              </a:rPr>
              <a:t>Pragmatic strategies that require further evaluation on the effects of poststroke systemic complications and improving outcomes:</a:t>
            </a: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Use interdisciplinary teams</a:t>
            </a:r>
            <a:endParaRPr lang="en-US" cap="none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Provide home visits</a:t>
            </a:r>
            <a:endParaRPr lang="en-US" cap="none">
              <a:solidFill>
                <a:srgbClr val="000000"/>
              </a:solidFill>
              <a:latin typeface="Calibri"/>
              <a:cs typeface="Arial"/>
            </a:endParaRPr>
          </a:p>
          <a:p>
            <a:pPr marL="520700" lvl="1" indent="-285750">
              <a:buFont typeface="Courier New,monospace"/>
              <a:buChar char="o"/>
            </a:pPr>
            <a:r>
              <a:rPr lang="en-US">
                <a:latin typeface="Calibri"/>
                <a:cs typeface="Arial"/>
              </a:rPr>
              <a:t>Provide telemedicine options</a:t>
            </a:r>
            <a:endParaRPr lang="en-US">
              <a:latin typeface="Calibri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38200" y="339568"/>
            <a:ext cx="10515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err="1">
                <a:latin typeface="Arial"/>
                <a:cs typeface="Arial"/>
              </a:rPr>
              <a:t>POSTstroke</a:t>
            </a:r>
            <a:r>
              <a:rPr lang="en-US" sz="2500">
                <a:latin typeface="Arial"/>
                <a:cs typeface="Arial"/>
              </a:rPr>
              <a:t> – systemic complications</a:t>
            </a:r>
          </a:p>
          <a:p>
            <a:r>
              <a:rPr lang="en-US" sz="2000" i="1" cap="none">
                <a:latin typeface="Arial"/>
                <a:cs typeface="Arial"/>
              </a:rPr>
              <a:t>Transitions of Care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56E863F2-21DE-C260-81AF-67EB18F7BB23}"/>
              </a:ext>
            </a:extLst>
          </p:cNvPr>
          <p:cNvSpPr/>
          <p:nvPr/>
        </p:nvSpPr>
        <p:spPr>
          <a:xfrm>
            <a:off x="1313194" y="1206762"/>
            <a:ext cx="9097879" cy="6453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STRATEGIES FOR ADDRESSING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6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0">
                <a:latin typeface="Calibri"/>
                <a:cs typeface="Calibri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94529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</p:spPr>
        <p:txBody>
          <a:bodyPr anchor="b">
            <a:normAutofit/>
          </a:bodyPr>
          <a:lstStyle/>
          <a:p>
            <a:r>
              <a:rPr lang="en-US">
                <a:latin typeface="Arial"/>
                <a:cs typeface="Arial"/>
              </a:rPr>
              <a:t>SUMMARY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E07467F8-F51B-8C47-FDCD-4C2C96A516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69359"/>
          <a:ext cx="10515600" cy="448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47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12" y="561501"/>
            <a:ext cx="10515600" cy="47395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Systemic Complications of Acute stroke</a:t>
            </a:r>
            <a:br>
              <a:rPr lang="en-US">
                <a:latin typeface="Lub Dub"/>
              </a:rPr>
            </a:br>
            <a:r>
              <a:rPr lang="en-US" sz="2200" i="1" cap="none">
                <a:latin typeface="Arial"/>
                <a:cs typeface="Arial"/>
              </a:rPr>
              <a:t>Overview</a:t>
            </a:r>
            <a:endParaRPr lang="en-US" sz="2200" i="1"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67569" y="794542"/>
            <a:ext cx="6702461" cy="5969975"/>
            <a:chOff x="3088998" y="733758"/>
            <a:chExt cx="6103964" cy="5550279"/>
          </a:xfrm>
        </p:grpSpPr>
        <p:grpSp>
          <p:nvGrpSpPr>
            <p:cNvPr id="6" name="Group 5"/>
            <p:cNvGrpSpPr/>
            <p:nvPr/>
          </p:nvGrpSpPr>
          <p:grpSpPr>
            <a:xfrm>
              <a:off x="4591685" y="733758"/>
              <a:ext cx="4601277" cy="5550279"/>
              <a:chOff x="4591685" y="733758"/>
              <a:chExt cx="4601277" cy="5550279"/>
            </a:xfrm>
          </p:grpSpPr>
          <p:sp>
            <p:nvSpPr>
              <p:cNvPr id="7" name="Freeform 6"/>
              <p:cNvSpPr/>
              <p:nvPr/>
            </p:nvSpPr>
            <p:spPr>
              <a:xfrm rot="3682764">
                <a:off x="4483528" y="4535547"/>
                <a:ext cx="1014898" cy="4451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2258"/>
                    </a:moveTo>
                    <a:lnTo>
                      <a:pt x="1014898" y="2225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312443">
                <a:off x="5041434" y="3804118"/>
                <a:ext cx="725326" cy="4451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2258"/>
                    </a:moveTo>
                    <a:lnTo>
                      <a:pt x="725326" y="2225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20326122">
                <a:off x="5039403" y="2963068"/>
                <a:ext cx="829191" cy="4451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2258"/>
                    </a:moveTo>
                    <a:lnTo>
                      <a:pt x="829191" y="2225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7996820">
                <a:off x="4499776" y="2216622"/>
                <a:ext cx="1076438" cy="4451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2258"/>
                    </a:moveTo>
                    <a:lnTo>
                      <a:pt x="1076438" y="2225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666085" y="733758"/>
                <a:ext cx="1400174" cy="1306384"/>
              </a:xfrm>
              <a:custGeom>
                <a:avLst/>
                <a:gdLst>
                  <a:gd name="connsiteX0" fmla="*/ 0 w 1125309"/>
                  <a:gd name="connsiteY0" fmla="*/ 562655 h 1125309"/>
                  <a:gd name="connsiteX1" fmla="*/ 562655 w 1125309"/>
                  <a:gd name="connsiteY1" fmla="*/ 0 h 1125309"/>
                  <a:gd name="connsiteX2" fmla="*/ 1125310 w 1125309"/>
                  <a:gd name="connsiteY2" fmla="*/ 562655 h 1125309"/>
                  <a:gd name="connsiteX3" fmla="*/ 562655 w 1125309"/>
                  <a:gd name="connsiteY3" fmla="*/ 1125310 h 1125309"/>
                  <a:gd name="connsiteX4" fmla="*/ 0 w 1125309"/>
                  <a:gd name="connsiteY4" fmla="*/ 562655 h 112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5309" h="1125309">
                    <a:moveTo>
                      <a:pt x="0" y="562655"/>
                    </a:moveTo>
                    <a:cubicBezTo>
                      <a:pt x="0" y="251909"/>
                      <a:pt x="251909" y="0"/>
                      <a:pt x="562655" y="0"/>
                    </a:cubicBezTo>
                    <a:cubicBezTo>
                      <a:pt x="873401" y="0"/>
                      <a:pt x="1125310" y="251909"/>
                      <a:pt x="1125310" y="562655"/>
                    </a:cubicBezTo>
                    <a:cubicBezTo>
                      <a:pt x="1125310" y="873401"/>
                      <a:pt x="873401" y="1125310"/>
                      <a:pt x="562655" y="1125310"/>
                    </a:cubicBezTo>
                    <a:cubicBezTo>
                      <a:pt x="251909" y="1125310"/>
                      <a:pt x="0" y="873401"/>
                      <a:pt x="0" y="562655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148" tIns="171148" rIns="171148" bIns="171148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/>
                  <a:t>Fever and Infection</a:t>
                </a: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178790" y="733758"/>
                <a:ext cx="2126718" cy="1125309"/>
              </a:xfrm>
              <a:custGeom>
                <a:avLst/>
                <a:gdLst>
                  <a:gd name="connsiteX0" fmla="*/ 0 w 1687964"/>
                  <a:gd name="connsiteY0" fmla="*/ 0 h 1125309"/>
                  <a:gd name="connsiteX1" fmla="*/ 1687964 w 1687964"/>
                  <a:gd name="connsiteY1" fmla="*/ 0 h 1125309"/>
                  <a:gd name="connsiteX2" fmla="*/ 1687964 w 1687964"/>
                  <a:gd name="connsiteY2" fmla="*/ 1125309 h 1125309"/>
                  <a:gd name="connsiteX3" fmla="*/ 0 w 1687964"/>
                  <a:gd name="connsiteY3" fmla="*/ 1125309 h 1125309"/>
                  <a:gd name="connsiteX4" fmla="*/ 0 w 1687964"/>
                  <a:gd name="connsiteY4" fmla="*/ 0 h 112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964" h="1125309">
                    <a:moveTo>
                      <a:pt x="0" y="0"/>
                    </a:moveTo>
                    <a:lnTo>
                      <a:pt x="1687964" y="0"/>
                    </a:lnTo>
                    <a:lnTo>
                      <a:pt x="1687964" y="1125309"/>
                    </a:lnTo>
                    <a:lnTo>
                      <a:pt x="0" y="112530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Fever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Stroke Associated Pneumonia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Oral Health care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Urinary Tract Infection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740065" y="1971652"/>
                <a:ext cx="1400174" cy="1306384"/>
              </a:xfrm>
              <a:custGeom>
                <a:avLst/>
                <a:gdLst>
                  <a:gd name="connsiteX0" fmla="*/ 0 w 1125309"/>
                  <a:gd name="connsiteY0" fmla="*/ 562655 h 1125309"/>
                  <a:gd name="connsiteX1" fmla="*/ 562655 w 1125309"/>
                  <a:gd name="connsiteY1" fmla="*/ 0 h 1125309"/>
                  <a:gd name="connsiteX2" fmla="*/ 1125310 w 1125309"/>
                  <a:gd name="connsiteY2" fmla="*/ 562655 h 1125309"/>
                  <a:gd name="connsiteX3" fmla="*/ 562655 w 1125309"/>
                  <a:gd name="connsiteY3" fmla="*/ 1125310 h 1125309"/>
                  <a:gd name="connsiteX4" fmla="*/ 0 w 1125309"/>
                  <a:gd name="connsiteY4" fmla="*/ 562655 h 112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5309" h="1125309">
                    <a:moveTo>
                      <a:pt x="0" y="562655"/>
                    </a:moveTo>
                    <a:cubicBezTo>
                      <a:pt x="0" y="251909"/>
                      <a:pt x="251909" y="0"/>
                      <a:pt x="562655" y="0"/>
                    </a:cubicBezTo>
                    <a:cubicBezTo>
                      <a:pt x="873401" y="0"/>
                      <a:pt x="1125310" y="251909"/>
                      <a:pt x="1125310" y="562655"/>
                    </a:cubicBezTo>
                    <a:cubicBezTo>
                      <a:pt x="1125310" y="873401"/>
                      <a:pt x="873401" y="1125310"/>
                      <a:pt x="562655" y="1125310"/>
                    </a:cubicBezTo>
                    <a:cubicBezTo>
                      <a:pt x="251909" y="1125310"/>
                      <a:pt x="0" y="873401"/>
                      <a:pt x="0" y="562655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1148" tIns="171148" rIns="171148" bIns="171148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/>
                  <a:t>Respiratory Complications</a:t>
                </a: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252770" y="2070129"/>
                <a:ext cx="1940192" cy="1125309"/>
              </a:xfrm>
              <a:custGeom>
                <a:avLst/>
                <a:gdLst>
                  <a:gd name="connsiteX0" fmla="*/ 0 w 1687964"/>
                  <a:gd name="connsiteY0" fmla="*/ 0 h 1125309"/>
                  <a:gd name="connsiteX1" fmla="*/ 1687964 w 1687964"/>
                  <a:gd name="connsiteY1" fmla="*/ 0 h 1125309"/>
                  <a:gd name="connsiteX2" fmla="*/ 1687964 w 1687964"/>
                  <a:gd name="connsiteY2" fmla="*/ 1125309 h 1125309"/>
                  <a:gd name="connsiteX3" fmla="*/ 0 w 1687964"/>
                  <a:gd name="connsiteY3" fmla="*/ 1125309 h 1125309"/>
                  <a:gd name="connsiteX4" fmla="*/ 0 w 1687964"/>
                  <a:gd name="connsiteY4" fmla="*/ 0 h 112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964" h="1125309">
                    <a:moveTo>
                      <a:pt x="0" y="0"/>
                    </a:moveTo>
                    <a:lnTo>
                      <a:pt x="1687964" y="0"/>
                    </a:lnTo>
                    <a:lnTo>
                      <a:pt x="1687964" y="1125309"/>
                    </a:lnTo>
                    <a:lnTo>
                      <a:pt x="0" y="112530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Venous Thromboembolism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Breathing Disorders</a:t>
                </a: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626491" y="3503135"/>
                <a:ext cx="1500703" cy="1400179"/>
              </a:xfrm>
              <a:custGeom>
                <a:avLst/>
                <a:gdLst>
                  <a:gd name="connsiteX0" fmla="*/ 0 w 1206103"/>
                  <a:gd name="connsiteY0" fmla="*/ 603052 h 1206103"/>
                  <a:gd name="connsiteX1" fmla="*/ 603052 w 1206103"/>
                  <a:gd name="connsiteY1" fmla="*/ 0 h 1206103"/>
                  <a:gd name="connsiteX2" fmla="*/ 1206104 w 1206103"/>
                  <a:gd name="connsiteY2" fmla="*/ 603052 h 1206103"/>
                  <a:gd name="connsiteX3" fmla="*/ 603052 w 1206103"/>
                  <a:gd name="connsiteY3" fmla="*/ 1206104 h 1206103"/>
                  <a:gd name="connsiteX4" fmla="*/ 0 w 1206103"/>
                  <a:gd name="connsiteY4" fmla="*/ 603052 h 120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103" h="1206103">
                    <a:moveTo>
                      <a:pt x="0" y="603052"/>
                    </a:moveTo>
                    <a:cubicBezTo>
                      <a:pt x="0" y="269996"/>
                      <a:pt x="269996" y="0"/>
                      <a:pt x="603052" y="0"/>
                    </a:cubicBezTo>
                    <a:cubicBezTo>
                      <a:pt x="936108" y="0"/>
                      <a:pt x="1206104" y="269996"/>
                      <a:pt x="1206104" y="603052"/>
                    </a:cubicBezTo>
                    <a:cubicBezTo>
                      <a:pt x="1206104" y="936108"/>
                      <a:pt x="936108" y="1206104"/>
                      <a:pt x="603052" y="1206104"/>
                    </a:cubicBezTo>
                    <a:cubicBezTo>
                      <a:pt x="269996" y="1206104"/>
                      <a:pt x="0" y="936108"/>
                      <a:pt x="0" y="603052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980" tIns="182980" rIns="182980" bIns="18298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/>
                  <a:t>Gastrointestinal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247804" y="3615679"/>
                <a:ext cx="1809154" cy="1206103"/>
              </a:xfrm>
              <a:custGeom>
                <a:avLst/>
                <a:gdLst>
                  <a:gd name="connsiteX0" fmla="*/ 0 w 1809154"/>
                  <a:gd name="connsiteY0" fmla="*/ 0 h 1206103"/>
                  <a:gd name="connsiteX1" fmla="*/ 1809154 w 1809154"/>
                  <a:gd name="connsiteY1" fmla="*/ 0 h 1206103"/>
                  <a:gd name="connsiteX2" fmla="*/ 1809154 w 1809154"/>
                  <a:gd name="connsiteY2" fmla="*/ 1206103 h 1206103"/>
                  <a:gd name="connsiteX3" fmla="*/ 0 w 1809154"/>
                  <a:gd name="connsiteY3" fmla="*/ 1206103 h 1206103"/>
                  <a:gd name="connsiteX4" fmla="*/ 0 w 1809154"/>
                  <a:gd name="connsiteY4" fmla="*/ 0 h 120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154" h="1206103">
                    <a:moveTo>
                      <a:pt x="0" y="0"/>
                    </a:moveTo>
                    <a:lnTo>
                      <a:pt x="1809154" y="0"/>
                    </a:lnTo>
                    <a:lnTo>
                      <a:pt x="1809154" y="1206103"/>
                    </a:lnTo>
                    <a:lnTo>
                      <a:pt x="0" y="120610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Dysphagia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Nutritional Support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Gastrointestinal Bleeding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Constipation and Diarrhea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Fecal Incontinence</a:t>
                </a: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591685" y="4883858"/>
                <a:ext cx="1500703" cy="1400179"/>
              </a:xfrm>
              <a:custGeom>
                <a:avLst/>
                <a:gdLst>
                  <a:gd name="connsiteX0" fmla="*/ 0 w 1206103"/>
                  <a:gd name="connsiteY0" fmla="*/ 603052 h 1206103"/>
                  <a:gd name="connsiteX1" fmla="*/ 603052 w 1206103"/>
                  <a:gd name="connsiteY1" fmla="*/ 0 h 1206103"/>
                  <a:gd name="connsiteX2" fmla="*/ 1206104 w 1206103"/>
                  <a:gd name="connsiteY2" fmla="*/ 603052 h 1206103"/>
                  <a:gd name="connsiteX3" fmla="*/ 603052 w 1206103"/>
                  <a:gd name="connsiteY3" fmla="*/ 1206104 h 1206103"/>
                  <a:gd name="connsiteX4" fmla="*/ 0 w 1206103"/>
                  <a:gd name="connsiteY4" fmla="*/ 603052 h 120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103" h="1206103">
                    <a:moveTo>
                      <a:pt x="0" y="603052"/>
                    </a:moveTo>
                    <a:cubicBezTo>
                      <a:pt x="0" y="269996"/>
                      <a:pt x="269996" y="0"/>
                      <a:pt x="603052" y="0"/>
                    </a:cubicBezTo>
                    <a:cubicBezTo>
                      <a:pt x="936108" y="0"/>
                      <a:pt x="1206104" y="269996"/>
                      <a:pt x="1206104" y="603052"/>
                    </a:cubicBezTo>
                    <a:cubicBezTo>
                      <a:pt x="1206104" y="936108"/>
                      <a:pt x="936108" y="1206104"/>
                      <a:pt x="603052" y="1206104"/>
                    </a:cubicBezTo>
                    <a:cubicBezTo>
                      <a:pt x="269996" y="1206104"/>
                      <a:pt x="0" y="936108"/>
                      <a:pt x="0" y="603052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980" tIns="182980" rIns="182980" bIns="18298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/>
                  <a:t>Renal and Urinary Complications</a:t>
                </a: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212997" y="5010470"/>
                <a:ext cx="2481494" cy="1206103"/>
              </a:xfrm>
              <a:custGeom>
                <a:avLst/>
                <a:gdLst>
                  <a:gd name="connsiteX0" fmla="*/ 0 w 1809154"/>
                  <a:gd name="connsiteY0" fmla="*/ 0 h 1206103"/>
                  <a:gd name="connsiteX1" fmla="*/ 1809154 w 1809154"/>
                  <a:gd name="connsiteY1" fmla="*/ 0 h 1206103"/>
                  <a:gd name="connsiteX2" fmla="*/ 1809154 w 1809154"/>
                  <a:gd name="connsiteY2" fmla="*/ 1206103 h 1206103"/>
                  <a:gd name="connsiteX3" fmla="*/ 0 w 1809154"/>
                  <a:gd name="connsiteY3" fmla="*/ 1206103 h 1206103"/>
                  <a:gd name="connsiteX4" fmla="*/ 0 w 1809154"/>
                  <a:gd name="connsiteY4" fmla="*/ 0 h 120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154" h="1206103">
                    <a:moveTo>
                      <a:pt x="0" y="0"/>
                    </a:moveTo>
                    <a:lnTo>
                      <a:pt x="1809154" y="0"/>
                    </a:lnTo>
                    <a:lnTo>
                      <a:pt x="1809154" y="1206103"/>
                    </a:lnTo>
                    <a:lnTo>
                      <a:pt x="0" y="120610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Acute Kidney Injury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200" kern="1200"/>
                  <a:t>Urinary Incontinence and Retention</a:t>
                </a:r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3088998" y="2337599"/>
              <a:ext cx="2344354" cy="2153999"/>
            </a:xfrm>
            <a:custGeom>
              <a:avLst/>
              <a:gdLst>
                <a:gd name="connsiteX0" fmla="*/ 0 w 1125309"/>
                <a:gd name="connsiteY0" fmla="*/ 562655 h 1125309"/>
                <a:gd name="connsiteX1" fmla="*/ 562655 w 1125309"/>
                <a:gd name="connsiteY1" fmla="*/ 0 h 1125309"/>
                <a:gd name="connsiteX2" fmla="*/ 1125310 w 1125309"/>
                <a:gd name="connsiteY2" fmla="*/ 562655 h 1125309"/>
                <a:gd name="connsiteX3" fmla="*/ 562655 w 1125309"/>
                <a:gd name="connsiteY3" fmla="*/ 1125310 h 1125309"/>
                <a:gd name="connsiteX4" fmla="*/ 0 w 1125309"/>
                <a:gd name="connsiteY4" fmla="*/ 562655 h 112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309" h="1125309">
                  <a:moveTo>
                    <a:pt x="0" y="562655"/>
                  </a:moveTo>
                  <a:cubicBezTo>
                    <a:pt x="0" y="251909"/>
                    <a:pt x="251909" y="0"/>
                    <a:pt x="562655" y="0"/>
                  </a:cubicBezTo>
                  <a:cubicBezTo>
                    <a:pt x="873401" y="0"/>
                    <a:pt x="1125310" y="251909"/>
                    <a:pt x="1125310" y="562655"/>
                  </a:cubicBezTo>
                  <a:cubicBezTo>
                    <a:pt x="1125310" y="873401"/>
                    <a:pt x="873401" y="1125310"/>
                    <a:pt x="562655" y="1125310"/>
                  </a:cubicBezTo>
                  <a:cubicBezTo>
                    <a:pt x="251909" y="1125310"/>
                    <a:pt x="0" y="873401"/>
                    <a:pt x="0" y="56265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148" tIns="171148" rIns="171148" bIns="171148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/>
                <a:t>ACUTE STROKE*</a:t>
              </a:r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2560" y="6256336"/>
            <a:ext cx="559310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/>
              <a:t>*ACUTE STROKE - including Acute Ischemic Stroke (AIS), Intracerebral Hemorrhage (ICH) and Subarachnoid Hemorrhage (SAH)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E9580-F371-641B-6F67-DC9F5C8EDDD0}"/>
              </a:ext>
            </a:extLst>
          </p:cNvPr>
          <p:cNvSpPr/>
          <p:nvPr/>
        </p:nvSpPr>
        <p:spPr>
          <a:xfrm>
            <a:off x="695201" y="2461656"/>
            <a:ext cx="3879272" cy="20757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 rtl="0"/>
            <a:r>
              <a:rPr lang="en-US" sz="2000" baseline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A high frequency of complications occur shortly after stroke, leading to early stroke mortality, and is associated with long-term disability</a:t>
            </a:r>
            <a:r>
              <a:rPr lang="en-US" sz="200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​​</a:t>
            </a: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FF353-63D9-03FE-A5C5-9DA834009A4E}"/>
              </a:ext>
            </a:extLst>
          </p:cNvPr>
          <p:cNvSpPr txBox="1"/>
          <p:nvPr/>
        </p:nvSpPr>
        <p:spPr>
          <a:xfrm>
            <a:off x="3275609" y="1168566"/>
            <a:ext cx="34141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cs typeface="Calibri"/>
              </a:rPr>
              <a:t>Potential complications during hospitalization and after:</a:t>
            </a:r>
          </a:p>
        </p:txBody>
      </p:sp>
    </p:spTree>
    <p:extLst>
      <p:ext uri="{BB962C8B-B14F-4D97-AF65-F5344CB8AC3E}">
        <p14:creationId xmlns:p14="http://schemas.microsoft.com/office/powerpoint/2010/main" val="93997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0">
                <a:latin typeface="Calibri"/>
                <a:cs typeface="Calibri"/>
              </a:rPr>
              <a:t>Fever and infections</a:t>
            </a:r>
          </a:p>
        </p:txBody>
      </p:sp>
    </p:spTree>
    <p:extLst>
      <p:ext uri="{BB962C8B-B14F-4D97-AF65-F5344CB8AC3E}">
        <p14:creationId xmlns:p14="http://schemas.microsoft.com/office/powerpoint/2010/main" val="25024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75"/>
            <a:ext cx="10515600" cy="559408"/>
          </a:xfrm>
        </p:spPr>
        <p:txBody>
          <a:bodyPr>
            <a:normAutofit fontScale="90000"/>
          </a:bodyPr>
          <a:lstStyle/>
          <a:p>
            <a:r>
              <a:rPr lang="en-US" sz="2700">
                <a:latin typeface="Arial"/>
                <a:cs typeface="Arial"/>
              </a:rPr>
              <a:t>Acute stroke – infection complications</a:t>
            </a:r>
            <a:br>
              <a:rPr lang="en-US">
                <a:latin typeface="Lub Dub"/>
              </a:rPr>
            </a:br>
            <a:r>
              <a:rPr lang="en-US" sz="2000" i="1" cap="none">
                <a:latin typeface="Arial"/>
                <a:cs typeface="Arial"/>
              </a:rPr>
              <a:t>Fever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4623534" y="2519585"/>
            <a:ext cx="2513236" cy="220458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cs typeface="Calibri"/>
              </a:rPr>
              <a:t>FEVER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7767321" y="1355392"/>
            <a:ext cx="4051053" cy="75863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Thermoregulation is controlled by preoptic on the anterior hypothalamus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7777217" y="3139490"/>
            <a:ext cx="4051052" cy="56650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Occurs in 60% of AIS pts within 72 hours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7804430" y="4646290"/>
            <a:ext cx="3989822" cy="76650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   Impairs the immune system making patients more susceptible to infections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8AF3B6A4-184A-DE8B-25DC-0584BB23C289}"/>
              </a:ext>
            </a:extLst>
          </p:cNvPr>
          <p:cNvSpPr/>
          <p:nvPr/>
        </p:nvSpPr>
        <p:spPr>
          <a:xfrm>
            <a:off x="7777217" y="3881698"/>
            <a:ext cx="4051052" cy="56650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Occurs in 90% of ICH pts within 72 hours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1465C09-97C6-82D1-A17C-5F20F247FEB1}"/>
              </a:ext>
            </a:extLst>
          </p:cNvPr>
          <p:cNvSpPr/>
          <p:nvPr/>
        </p:nvSpPr>
        <p:spPr>
          <a:xfrm>
            <a:off x="7769187" y="2237268"/>
            <a:ext cx="4044707" cy="68059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Risk increases with stroke</a:t>
            </a:r>
            <a:r>
              <a:rPr lang="en-US">
                <a:cs typeface="Calibri"/>
              </a:rPr>
              <a:t> severity and presence of IVH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9413FA-8950-B827-9FF4-0E9BE467F2DF}"/>
              </a:ext>
            </a:extLst>
          </p:cNvPr>
          <p:cNvGrpSpPr/>
          <p:nvPr/>
        </p:nvGrpSpPr>
        <p:grpSpPr>
          <a:xfrm>
            <a:off x="1011082" y="1294504"/>
            <a:ext cx="2896755" cy="2022311"/>
            <a:chOff x="1011082" y="1522114"/>
            <a:chExt cx="2896755" cy="2022311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923F7A77-3FB0-ED51-284C-56357759EFD3}"/>
                </a:ext>
              </a:extLst>
            </p:cNvPr>
            <p:cNvSpPr/>
            <p:nvPr/>
          </p:nvSpPr>
          <p:spPr>
            <a:xfrm>
              <a:off x="1011082" y="1523454"/>
              <a:ext cx="2896755" cy="2020971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ea typeface="Calibri"/>
                <a:cs typeface="Calibri"/>
              </a:endParaRPr>
            </a:p>
            <a:p>
              <a:r>
                <a:rPr lang="en-US">
                  <a:latin typeface="Calibri" panose="020F0502020204030204"/>
                  <a:ea typeface="Calibri"/>
                  <a:cs typeface="Calibri"/>
                </a:rPr>
                <a:t>Pre Stroke:</a:t>
              </a:r>
            </a:p>
            <a:p>
              <a:pPr lvl="1"/>
              <a:r>
                <a:rPr lang="en-US">
                  <a:latin typeface="Calibri" panose="020F0502020204030204"/>
                  <a:ea typeface="Calibri"/>
                  <a:cs typeface="Calibri"/>
                </a:rPr>
                <a:t>Endocarditis</a:t>
              </a:r>
              <a:endParaRPr lang="en-US">
                <a:latin typeface="Calibri" panose="020F0502020204030204"/>
                <a:cs typeface="Calibri"/>
              </a:endParaRPr>
            </a:p>
            <a:p>
              <a:pPr lvl="1"/>
              <a:r>
                <a:rPr lang="en-US">
                  <a:latin typeface="Calibri" panose="020F0502020204030204"/>
                  <a:ea typeface="Calibri"/>
                  <a:cs typeface="Calibri"/>
                </a:rPr>
                <a:t>Meningoencephalitis</a:t>
              </a:r>
            </a:p>
            <a:p>
              <a:r>
                <a:rPr lang="en-US">
                  <a:latin typeface="Calibri" panose="020F0502020204030204"/>
                  <a:ea typeface="Calibri"/>
                  <a:cs typeface="Calibri"/>
                </a:rPr>
                <a:t>Post Stroke:</a:t>
              </a:r>
            </a:p>
            <a:p>
              <a:pPr lvl="1"/>
              <a:r>
                <a:rPr lang="en-US">
                  <a:latin typeface="Calibri" panose="020F0502020204030204"/>
                  <a:cs typeface="Calibri"/>
                </a:rPr>
                <a:t>Pneumonia</a:t>
              </a:r>
              <a:endParaRPr lang="en-US">
                <a:solidFill>
                  <a:srgbClr val="000000"/>
                </a:solidFill>
                <a:latin typeface="Calibri" panose="020F0502020204030204"/>
                <a:cs typeface="Calibri"/>
              </a:endParaRPr>
            </a:p>
            <a:p>
              <a:pPr lvl="1"/>
              <a:r>
                <a:rPr lang="en-US">
                  <a:latin typeface="Calibri"/>
                  <a:cs typeface="Calibri"/>
                </a:rPr>
                <a:t>UTI</a:t>
              </a:r>
            </a:p>
          </p:txBody>
        </p:sp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EE3F7862-7B63-7321-17AC-42CF85CAF227}"/>
                </a:ext>
              </a:extLst>
            </p:cNvPr>
            <p:cNvSpPr/>
            <p:nvPr/>
          </p:nvSpPr>
          <p:spPr>
            <a:xfrm>
              <a:off x="1011082" y="1522114"/>
              <a:ext cx="2896755" cy="31835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cs typeface="Calibri"/>
                </a:rPr>
                <a:t>Infectious causes:</a:t>
              </a:r>
              <a:r>
                <a:rPr lang="en-US" b="1">
                  <a:cs typeface="Calibri"/>
                </a:rPr>
                <a:t>:</a:t>
              </a:r>
              <a:endParaRPr lang="en-US" b="1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C179547-1A87-9230-D641-EA43FDC581B0}"/>
              </a:ext>
            </a:extLst>
          </p:cNvPr>
          <p:cNvGrpSpPr/>
          <p:nvPr/>
        </p:nvGrpSpPr>
        <p:grpSpPr>
          <a:xfrm>
            <a:off x="1010147" y="3882795"/>
            <a:ext cx="2897690" cy="1532231"/>
            <a:chOff x="1010147" y="3882795"/>
            <a:chExt cx="2897690" cy="1532231"/>
          </a:xfrm>
        </p:grpSpPr>
        <p:sp>
          <p:nvSpPr>
            <p:cNvPr id="31" name="Flowchart: Alternate Process 30">
              <a:extLst>
                <a:ext uri="{FF2B5EF4-FFF2-40B4-BE49-F238E27FC236}">
                  <a16:creationId xmlns:a16="http://schemas.microsoft.com/office/drawing/2014/main" id="{5160629D-C052-4FBB-410A-9A1E388A1297}"/>
                </a:ext>
              </a:extLst>
            </p:cNvPr>
            <p:cNvSpPr/>
            <p:nvPr/>
          </p:nvSpPr>
          <p:spPr>
            <a:xfrm>
              <a:off x="1010147" y="3927106"/>
              <a:ext cx="2890613" cy="1487920"/>
            </a:xfrm>
            <a:prstGeom prst="flowChartAlternateProces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ea typeface="Calibri"/>
                <a:cs typeface="Calibri"/>
              </a:endParaRPr>
            </a:p>
            <a:p>
              <a:pPr algn="ctr"/>
              <a:r>
                <a:rPr lang="en-US">
                  <a:ea typeface="Calibri"/>
                  <a:cs typeface="Calibri"/>
                </a:rPr>
                <a:t>Malignancy, autoimmune disorders, drug reactions, venous thromboembolism, central fever,  atelectasis</a:t>
              </a:r>
              <a:endParaRPr lang="en-US">
                <a:cs typeface="Calibri"/>
              </a:endParaRPr>
            </a:p>
          </p:txBody>
        </p:sp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6F5EAFC5-BD04-DC0E-2168-F98C32B2F191}"/>
                </a:ext>
              </a:extLst>
            </p:cNvPr>
            <p:cNvSpPr/>
            <p:nvPr/>
          </p:nvSpPr>
          <p:spPr>
            <a:xfrm>
              <a:off x="1011082" y="3882795"/>
              <a:ext cx="2896755" cy="330494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cs typeface="Calibri"/>
                </a:rPr>
                <a:t>Noninfectious causes: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F040A2-9508-F59D-E4C4-76DD64FB49A0}"/>
              </a:ext>
            </a:extLst>
          </p:cNvPr>
          <p:cNvSpPr txBox="1"/>
          <p:nvPr/>
        </p:nvSpPr>
        <p:spPr>
          <a:xfrm>
            <a:off x="593094" y="6529653"/>
            <a:ext cx="9844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ea typeface="Calibri"/>
                <a:cs typeface="Calibri"/>
              </a:rPr>
              <a:t>Abbreviations:  UTI – Urinary Tract Infection; IVH – Intraventricular Hemorrhage; AIS – Acute Ischemic Stroke; ICH – Intracerebral Hemorrhage</a:t>
            </a:r>
            <a:endParaRPr lang="en-US" sz="1100" i="1">
              <a:cs typeface="Calibri" panose="020F050202020403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5571281-87C0-CE4D-D18F-59CAFCC633F8}"/>
              </a:ext>
            </a:extLst>
          </p:cNvPr>
          <p:cNvSpPr/>
          <p:nvPr/>
        </p:nvSpPr>
        <p:spPr>
          <a:xfrm>
            <a:off x="2456091" y="3605891"/>
            <a:ext cx="2102302" cy="1188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12ACBB-827A-0796-5975-5DADAECBF59B}"/>
              </a:ext>
            </a:extLst>
          </p:cNvPr>
          <p:cNvSpPr/>
          <p:nvPr/>
        </p:nvSpPr>
        <p:spPr>
          <a:xfrm>
            <a:off x="2408464" y="3320143"/>
            <a:ext cx="64007" cy="564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9F293A-8A23-56D9-F2D7-5535338BED3A}"/>
              </a:ext>
            </a:extLst>
          </p:cNvPr>
          <p:cNvSpPr/>
          <p:nvPr/>
        </p:nvSpPr>
        <p:spPr>
          <a:xfrm>
            <a:off x="7490731" y="1734912"/>
            <a:ext cx="63191" cy="3339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897DF7F-883B-6F23-6BCB-AC84941BCFA5}"/>
              </a:ext>
            </a:extLst>
          </p:cNvPr>
          <p:cNvSpPr/>
          <p:nvPr/>
        </p:nvSpPr>
        <p:spPr>
          <a:xfrm>
            <a:off x="7490732" y="1707697"/>
            <a:ext cx="251732" cy="1224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BB7878-36B6-CB57-8FA7-B5FB3BDEE2D5}"/>
              </a:ext>
            </a:extLst>
          </p:cNvPr>
          <p:cNvSpPr/>
          <p:nvPr/>
        </p:nvSpPr>
        <p:spPr>
          <a:xfrm>
            <a:off x="7490732" y="3408589"/>
            <a:ext cx="251732" cy="1224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433C115-A825-E9E2-E7D2-5DDA5102747A}"/>
              </a:ext>
            </a:extLst>
          </p:cNvPr>
          <p:cNvSpPr/>
          <p:nvPr/>
        </p:nvSpPr>
        <p:spPr>
          <a:xfrm>
            <a:off x="7490732" y="2578553"/>
            <a:ext cx="251732" cy="1224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17EC261-7866-9759-F194-EB9C1F3B8304}"/>
              </a:ext>
            </a:extLst>
          </p:cNvPr>
          <p:cNvSpPr/>
          <p:nvPr/>
        </p:nvSpPr>
        <p:spPr>
          <a:xfrm>
            <a:off x="7524750" y="4987017"/>
            <a:ext cx="251732" cy="1224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ABDA846-3389-EB8F-D1EB-1A4C6905287C}"/>
              </a:ext>
            </a:extLst>
          </p:cNvPr>
          <p:cNvSpPr/>
          <p:nvPr/>
        </p:nvSpPr>
        <p:spPr>
          <a:xfrm>
            <a:off x="7490732" y="4163785"/>
            <a:ext cx="251732" cy="1224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C73E0C-ABAF-C850-8C47-42232D73AB23}"/>
              </a:ext>
            </a:extLst>
          </p:cNvPr>
          <p:cNvSpPr/>
          <p:nvPr/>
        </p:nvSpPr>
        <p:spPr>
          <a:xfrm rot="5400000">
            <a:off x="7305647" y="3478014"/>
            <a:ext cx="65967" cy="400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415" y="1298755"/>
            <a:ext cx="38475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600" b="1">
                <a:solidFill>
                  <a:schemeClr val="tx2"/>
                </a:solidFill>
                <a:latin typeface="Lub Dub"/>
                <a:ea typeface="+mj-ea"/>
                <a:cs typeface="+mj-cs"/>
              </a:rPr>
              <a:t>Suggested framework for diagnostic investigations and management of poststroke fever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102" y="4440180"/>
            <a:ext cx="3566161" cy="241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600"/>
              <a:t>The figure outlines common sources of fever in hospitalized patients with stroke and a broad scheme for their diagnosis and management. </a:t>
            </a:r>
            <a:endParaRPr lang="en-US"/>
          </a:p>
          <a:p>
            <a:endParaRPr lang="en-US" sz="1600"/>
          </a:p>
          <a:p>
            <a:r>
              <a:rPr lang="en-US" sz="1100" i="1"/>
              <a:t>Abbreviations:</a:t>
            </a:r>
            <a:endParaRPr lang="en-US" sz="1100" i="1">
              <a:cs typeface="Calibri"/>
            </a:endParaRPr>
          </a:p>
          <a:p>
            <a:r>
              <a:rPr lang="en-US" sz="1100" i="1"/>
              <a:t>CBC – complete blood count</a:t>
            </a:r>
            <a:endParaRPr lang="en-US" sz="1100" i="1">
              <a:cs typeface="Calibri"/>
            </a:endParaRPr>
          </a:p>
          <a:p>
            <a:r>
              <a:rPr lang="en-US" sz="1100" i="1"/>
              <a:t>CT – computed tomography</a:t>
            </a:r>
            <a:endParaRPr lang="en-US" sz="1100" i="1">
              <a:cs typeface="Calibri"/>
            </a:endParaRPr>
          </a:p>
          <a:p>
            <a:r>
              <a:rPr lang="en-US" sz="1100" i="1"/>
              <a:t>SAP – Stroke-associated pneumonia </a:t>
            </a:r>
            <a:endParaRPr lang="en-US" sz="1100" i="1">
              <a:cs typeface="Calibri"/>
            </a:endParaRPr>
          </a:p>
          <a:p>
            <a:r>
              <a:rPr lang="en-US" sz="1100" i="1"/>
              <a:t>CAP – Community-acquired pneumonia</a:t>
            </a:r>
            <a:endParaRPr lang="en-US" sz="1100" i="1">
              <a:cs typeface="Calibri"/>
            </a:endParaRPr>
          </a:p>
          <a:p>
            <a:r>
              <a:rPr lang="en-US" sz="1100" i="1"/>
              <a:t>UTI – Urinary Tract Infection</a:t>
            </a:r>
            <a:endParaRPr lang="en-US" sz="1100" i="1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42" y="569605"/>
            <a:ext cx="5402980" cy="5986559"/>
          </a:xfrm>
          <a:prstGeom prst="rect">
            <a:avLst/>
          </a:prstGeom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96B6004-2B17-3763-B701-4F84396352F0}"/>
              </a:ext>
            </a:extLst>
          </p:cNvPr>
          <p:cNvSpPr txBox="1">
            <a:spLocks/>
          </p:cNvSpPr>
          <p:nvPr/>
        </p:nvSpPr>
        <p:spPr>
          <a:xfrm>
            <a:off x="355146" y="229421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2"/>
                </a:solidFill>
                <a:latin typeface="Lub Dub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sz="2700">
                <a:latin typeface="Arial"/>
                <a:cs typeface="Arial"/>
              </a:rPr>
              <a:t>Acute stroke – infection complications</a:t>
            </a:r>
            <a:br>
              <a:rPr lang="en-US">
                <a:latin typeface="Lub Dub"/>
              </a:rPr>
            </a:br>
            <a:endParaRPr lang="en-US" sz="2000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14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2042-5BD8-DA7C-519B-51B2104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975"/>
            <a:ext cx="10515600" cy="55940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Acute stroke – infection complications</a:t>
            </a:r>
            <a:br>
              <a:rPr lang="en-US">
                <a:latin typeface="Arial"/>
              </a:rPr>
            </a:br>
            <a:r>
              <a:rPr lang="en-US" sz="2200" i="1" cap="none">
                <a:latin typeface="Arial"/>
                <a:cs typeface="Arial"/>
              </a:rPr>
              <a:t>Urinary Tract Infections (UTI)</a:t>
            </a:r>
            <a:endParaRPr lang="en-US" sz="2200" i="1">
              <a:latin typeface="Arial"/>
              <a:cs typeface="Arial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12523F3-30BA-1692-2FAD-B638885C01E4}"/>
              </a:ext>
            </a:extLst>
          </p:cNvPr>
          <p:cNvSpPr/>
          <p:nvPr/>
        </p:nvSpPr>
        <p:spPr>
          <a:xfrm>
            <a:off x="4643326" y="2361247"/>
            <a:ext cx="2513236" cy="220458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cs typeface="Calibri"/>
              </a:rPr>
              <a:t>URINARY TRACT INFECTIONS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EFFE806F-BA3B-4074-15B0-F3FF0904BCFC}"/>
              </a:ext>
            </a:extLst>
          </p:cNvPr>
          <p:cNvSpPr/>
          <p:nvPr/>
        </p:nvSpPr>
        <p:spPr>
          <a:xfrm>
            <a:off x="8202749" y="2179861"/>
            <a:ext cx="3605729" cy="65967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Incidence in hospitalized stroke patients is 10% 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71AFD1B-3E1C-F27D-1428-A1824AE8B3AD}"/>
              </a:ext>
            </a:extLst>
          </p:cNvPr>
          <p:cNvSpPr/>
          <p:nvPr/>
        </p:nvSpPr>
        <p:spPr>
          <a:xfrm>
            <a:off x="8202749" y="3022594"/>
            <a:ext cx="3605728" cy="86338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    Length of stay and cost of care</a:t>
            </a:r>
            <a:endParaRPr lang="en-US"/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4D84AD56-E920-65A5-11F3-FBC0CC313344}"/>
              </a:ext>
            </a:extLst>
          </p:cNvPr>
          <p:cNvSpPr/>
          <p:nvPr/>
        </p:nvSpPr>
        <p:spPr>
          <a:xfrm>
            <a:off x="8202748" y="4038917"/>
            <a:ext cx="3605730" cy="76032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+mn-lt"/>
                <a:cs typeface="+mn-lt"/>
              </a:rPr>
              <a:t>Delays rehabilitation</a:t>
            </a:r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936C9139-B616-9D31-0490-67E2B503C823}"/>
              </a:ext>
            </a:extLst>
          </p:cNvPr>
          <p:cNvSpPr/>
          <p:nvPr/>
        </p:nvSpPr>
        <p:spPr>
          <a:xfrm>
            <a:off x="8525215" y="3212126"/>
            <a:ext cx="138545" cy="32657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5160629D-C052-4FBB-410A-9A1E388A1297}"/>
              </a:ext>
            </a:extLst>
          </p:cNvPr>
          <p:cNvSpPr/>
          <p:nvPr/>
        </p:nvSpPr>
        <p:spPr>
          <a:xfrm>
            <a:off x="1010147" y="2365916"/>
            <a:ext cx="2896758" cy="220644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Risk increases with:</a:t>
            </a:r>
          </a:p>
          <a:p>
            <a:pPr algn="ctr">
              <a:spcBef>
                <a:spcPts val="600"/>
              </a:spcBef>
            </a:pPr>
            <a:r>
              <a:rPr lang="en-US">
                <a:cs typeface="Calibri"/>
              </a:rPr>
              <a:t>Indwelling catheter</a:t>
            </a:r>
          </a:p>
          <a:p>
            <a:pPr algn="ctr"/>
            <a:r>
              <a:rPr lang="en-US">
                <a:cs typeface="Calibri"/>
              </a:rPr>
              <a:t>Stroke severity</a:t>
            </a:r>
          </a:p>
          <a:p>
            <a:pPr algn="ctr"/>
            <a:r>
              <a:rPr lang="en-US">
                <a:cs typeface="Calibri"/>
              </a:rPr>
              <a:t>Age</a:t>
            </a:r>
          </a:p>
          <a:p>
            <a:pPr algn="ctr"/>
            <a:r>
              <a:rPr lang="en-US">
                <a:cs typeface="Calibri"/>
              </a:rPr>
              <a:t>Female sex</a:t>
            </a:r>
          </a:p>
          <a:p>
            <a:pPr algn="ctr"/>
            <a:r>
              <a:rPr lang="en-US">
                <a:cs typeface="Calibri"/>
              </a:rPr>
              <a:t>Urinary retention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1B275B9-3BA1-631D-8E03-CA6F7CDD51B2}"/>
              </a:ext>
            </a:extLst>
          </p:cNvPr>
          <p:cNvSpPr/>
          <p:nvPr/>
        </p:nvSpPr>
        <p:spPr>
          <a:xfrm>
            <a:off x="3905251" y="3422194"/>
            <a:ext cx="687159" cy="121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97D3E25-A97E-5E18-D9E3-A61C9A14027B}"/>
              </a:ext>
            </a:extLst>
          </p:cNvPr>
          <p:cNvSpPr/>
          <p:nvPr/>
        </p:nvSpPr>
        <p:spPr>
          <a:xfrm>
            <a:off x="7157359" y="3408587"/>
            <a:ext cx="1009104" cy="1188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25F67-49F4-6C35-FB06-B5B29E4FC4E0}"/>
              </a:ext>
            </a:extLst>
          </p:cNvPr>
          <p:cNvSpPr/>
          <p:nvPr/>
        </p:nvSpPr>
        <p:spPr>
          <a:xfrm>
            <a:off x="7490731" y="2476502"/>
            <a:ext cx="69994" cy="1945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87C25F7-3F2B-3E90-1E4F-DCA6D8DC1529}"/>
              </a:ext>
            </a:extLst>
          </p:cNvPr>
          <p:cNvSpPr/>
          <p:nvPr/>
        </p:nvSpPr>
        <p:spPr>
          <a:xfrm>
            <a:off x="7490733" y="4367889"/>
            <a:ext cx="687159" cy="121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F758874-61F7-C25F-CC7B-7CFE1805B3B4}"/>
              </a:ext>
            </a:extLst>
          </p:cNvPr>
          <p:cNvSpPr/>
          <p:nvPr/>
        </p:nvSpPr>
        <p:spPr>
          <a:xfrm>
            <a:off x="7558768" y="2449281"/>
            <a:ext cx="619124" cy="1149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4708"/>
      </p:ext>
    </p:extLst>
  </p:cSld>
  <p:clrMapOvr>
    <a:masterClrMapping/>
  </p:clrMapOvr>
</p:sld>
</file>

<file path=ppt/theme/theme1.xml><?xml version="1.0" encoding="utf-8"?>
<a:theme xmlns:a="http://schemas.openxmlformats.org/drawingml/2006/main" name="AHA titles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C10E2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210B43A-2868-42EF-AF81-26E32FEC63F3}"/>
    </a:ext>
  </a:extLst>
</a:theme>
</file>

<file path=ppt/theme/theme2.xml><?xml version="1.0" encoding="utf-8"?>
<a:theme xmlns:a="http://schemas.openxmlformats.org/drawingml/2006/main" name="AHA text 01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7B2DB5BF-BD3B-4458-B612-7D97EA94A65A}"/>
    </a:ext>
  </a:extLst>
</a:theme>
</file>

<file path=ppt/theme/theme3.xml><?xml version="1.0" encoding="utf-8"?>
<a:theme xmlns:a="http://schemas.openxmlformats.org/drawingml/2006/main" name="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1195A086-3318-4898-9796-81A3692F38C2}"/>
    </a:ext>
  </a:extLst>
</a:theme>
</file>

<file path=ppt/theme/theme4.xml><?xml version="1.0" encoding="utf-8"?>
<a:theme xmlns:a="http://schemas.openxmlformats.org/drawingml/2006/main" name="AHA text 03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359DB752-9AA3-49F3-89D7-9D190088A3C7}"/>
    </a:ext>
  </a:extLst>
</a:theme>
</file>

<file path=ppt/theme/theme5.xml><?xml version="1.0" encoding="utf-8"?>
<a:theme xmlns:a="http://schemas.openxmlformats.org/drawingml/2006/main" name="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0950B76-F091-4A43-9559-54538F4D99DC}"/>
    </a:ext>
  </a:extLst>
</a:theme>
</file>

<file path=ppt/theme/theme6.xml><?xml version="1.0" encoding="utf-8"?>
<a:theme xmlns:a="http://schemas.openxmlformats.org/drawingml/2006/main" name="1_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18 HTN Face to Face Meeting Slides" id="{4289E0D2-4B80-4DB5-9D79-99FC5C615AC2}" vid="{6528ABFE-A64F-4266-B7DD-F10CEDF5D97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388185-630a-4ec9-ae45-5df68b68db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7A77DC2C32E42A053FA67B4A13AC6" ma:contentTypeVersion="17" ma:contentTypeDescription="Create a new document." ma:contentTypeScope="" ma:versionID="314084934d9aebd4a941dde6cc7c2e1a">
  <xsd:schema xmlns:xsd="http://www.w3.org/2001/XMLSchema" xmlns:xs="http://www.w3.org/2001/XMLSchema" xmlns:p="http://schemas.microsoft.com/office/2006/metadata/properties" xmlns:ns3="9317000c-6aa4-4c61-aa8c-6b021bb87896" xmlns:ns4="0f388185-630a-4ec9-ae45-5df68b68db51" targetNamespace="http://schemas.microsoft.com/office/2006/metadata/properties" ma:root="true" ma:fieldsID="f705f078950ceb3456d16c7db8eafaea" ns3:_="" ns4:_="">
    <xsd:import namespace="9317000c-6aa4-4c61-aa8c-6b021bb87896"/>
    <xsd:import namespace="0f388185-630a-4ec9-ae45-5df68b68db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7000c-6aa4-4c61-aa8c-6b021bb878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88185-630a-4ec9-ae45-5df68b68d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EEB463-A4E7-4941-98A7-D9A46CFB50CE}">
  <ds:schemaRefs>
    <ds:schemaRef ds:uri="0f388185-630a-4ec9-ae45-5df68b68db51"/>
    <ds:schemaRef ds:uri="9317000c-6aa4-4c61-aa8c-6b021bb878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33903D-231B-4EA5-B20E-EF0731291446}">
  <ds:schemaRefs>
    <ds:schemaRef ds:uri="0f388185-630a-4ec9-ae45-5df68b68db51"/>
    <ds:schemaRef ds:uri="9317000c-6aa4-4c61-aa8c-6b021bb878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85B829D-F04C-4CB5-98D2-BE4A0FB47F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logo slide template</Template>
  <TotalTime>0</TotalTime>
  <Words>2667</Words>
  <Application>Microsoft Office PowerPoint</Application>
  <PresentationFormat>Widescreen</PresentationFormat>
  <Paragraphs>361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</vt:lpstr>
      <vt:lpstr>Arial,Sans-Serif</vt:lpstr>
      <vt:lpstr>Calibri</vt:lpstr>
      <vt:lpstr>Calibri Light</vt:lpstr>
      <vt:lpstr>Courier New</vt:lpstr>
      <vt:lpstr>Courier New,monospace</vt:lpstr>
      <vt:lpstr>Lub Dub</vt:lpstr>
      <vt:lpstr>Lub Dub Medium</vt:lpstr>
      <vt:lpstr>Wingdings</vt:lpstr>
      <vt:lpstr>Wingdings,Sans-Serif</vt:lpstr>
      <vt:lpstr>AHA titles</vt:lpstr>
      <vt:lpstr>AHA text 01</vt:lpstr>
      <vt:lpstr>AHA text 02</vt:lpstr>
      <vt:lpstr>AHA text 03</vt:lpstr>
      <vt:lpstr>AHA text 04</vt:lpstr>
      <vt:lpstr>1_AHA text 04</vt:lpstr>
      <vt:lpstr>Addressing Systemic Complications of  Acute Stroke:</vt:lpstr>
      <vt:lpstr>Stroke council professional education committee</vt:lpstr>
      <vt:lpstr>Overview &amp; goal</vt:lpstr>
      <vt:lpstr>Overview and goal</vt:lpstr>
      <vt:lpstr>Systemic Complications of Acute stroke Overview</vt:lpstr>
      <vt:lpstr>Fever and infections</vt:lpstr>
      <vt:lpstr>Acute stroke – infection complications Fever</vt:lpstr>
      <vt:lpstr>PowerPoint Presentation</vt:lpstr>
      <vt:lpstr>Acute stroke – infection complications Urinary Tract Infections (UTI)</vt:lpstr>
      <vt:lpstr>Acute stroke – infection complications Urinary Tract Infections (UTI)</vt:lpstr>
      <vt:lpstr>Acute stroke – infection complications Stroke Associated Pneumonia</vt:lpstr>
      <vt:lpstr>Acute stroke – infection complications Stroke Associated Pneumonia (SAP)</vt:lpstr>
      <vt:lpstr>Acute stroke – infection complications Oral Health Care (OHC)</vt:lpstr>
      <vt:lpstr>PowerPoint Presentation</vt:lpstr>
      <vt:lpstr>Respiratory complications</vt:lpstr>
      <vt:lpstr>PowerPoint Presentation</vt:lpstr>
      <vt:lpstr>ACUTE STROKE - Respiratory complications Venous Thromboembolism (VTE)</vt:lpstr>
      <vt:lpstr>ACUTE STROKE - Respiratory complications Venous Thromboembolism (VTE)</vt:lpstr>
      <vt:lpstr>Suggested framework for management of acute pulmonary embolism after stroke based on risk stratification</vt:lpstr>
      <vt:lpstr>Acute stroke – RESPIRATORY complications Breathing Disorders</vt:lpstr>
      <vt:lpstr>Acute stroke – RESPIRATORY complications Breathing Disorders</vt:lpstr>
      <vt:lpstr>gastrointestinal complications</vt:lpstr>
      <vt:lpstr>Acute stroke – gastrointestinal complications Dysphagia</vt:lpstr>
      <vt:lpstr>Acute stroke – gastrointestinal complications Dysphagia</vt:lpstr>
      <vt:lpstr>Acute stroke – gastrointestinal complications Nutritional Support</vt:lpstr>
      <vt:lpstr>Acute stroke – gastrointestinal complications Nutritional Support</vt:lpstr>
      <vt:lpstr>Acute stroke – GASTROINTESTINAL complications Gastrointestinal Bleeding (GIB)</vt:lpstr>
      <vt:lpstr>Acute stroke – GASTROINTESTINAL complications Gastrointestinal Bleeding (GIB)</vt:lpstr>
      <vt:lpstr>Acute stroke – GASTROINTESTINAL complications Constipation and Diarrhea</vt:lpstr>
      <vt:lpstr>Acute stroke – gastrointestinal complications Constipation and Diarrhea</vt:lpstr>
      <vt:lpstr>Acute stroke – GASTROINTESTINAL complications Fecal Incontinence (FI)</vt:lpstr>
      <vt:lpstr>Acute stroke – gastrointestinal complications Fecal Incontinence (FI)</vt:lpstr>
      <vt:lpstr>A suggested approach to dysfunction of bowel motility and Fecal Incontinence (FI) in hospitalized patients with stroke</vt:lpstr>
      <vt:lpstr>Renal and urinary complications</vt:lpstr>
      <vt:lpstr>Acute stroke – renal and urinary complications Acute Kidney Injury (AKI)</vt:lpstr>
      <vt:lpstr>Acute stroke – renal and urinary complications Acute Kidney Injury (AKI)</vt:lpstr>
      <vt:lpstr>Suggested framework for screening, diagnosis, and management of Acute Kidney Injury (AKI) after stroke</vt:lpstr>
      <vt:lpstr>Acute stroke – renal and urinary complications Urinary Incontinence and Retention</vt:lpstr>
      <vt:lpstr>Acute stroke – Renal and urinary complications Urinary Incontinence and Retention</vt:lpstr>
      <vt:lpstr>Transitions of care</vt:lpstr>
      <vt:lpstr>POSTstroke – systemic complications Transitions of Care (TOC)</vt:lpstr>
      <vt:lpstr>POSTstroke – systemic complications Transitions of Care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Rapp, Karen</dc:creator>
  <cp:lastModifiedBy>Anne Leonard</cp:lastModifiedBy>
  <cp:revision>2</cp:revision>
  <cp:lastPrinted>2018-04-11T17:00:49Z</cp:lastPrinted>
  <dcterms:created xsi:type="dcterms:W3CDTF">2024-10-04T21:42:26Z</dcterms:created>
  <dcterms:modified xsi:type="dcterms:W3CDTF">2024-11-05T15:27:26Z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0x010100FE77A77DC2C32E42A053FA67B4A13AC6</vt:lpwstr>
  </property>
</Properties>
</file>