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sldIdLst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E353220-4B80-69DA-B102-DB275E0AB895}" name="Caitlin Johannsen" initials="CJ" userId="S::caitlin.johannsen@heart.org::6c473db7-0686-4760-ac1a-dfb4cd72799d" providerId="AD"/>
  <p188:author id="{459F57B8-CB17-2177-CDCE-A8442D9DBD98}" name="Matthew Welsh" initials="MW" userId="S::Matthew.Welsh@heart.org::08822953-2fa1-4c86-8f90-9d2a4e63af33" providerId="AD"/>
  <p188:author id="{3BFF03D1-7A2A-CC6F-D55C-344E34A6BDB7}" name="Laura Felker" initials="LF" userId="S::Laura.Felker@heart.org::238af1f9-9914-4ca2-9d46-1914b5573db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C6751A-222C-682D-67A2-714A69BE01C5}" v="2" dt="2026-07-17T21:03:06.608"/>
    <p1510:client id="{3FE359D8-8749-E7A8-925C-A08FA2A7454A}" v="5" dt="2026-07-16T20:05:06.238"/>
    <p1510:client id="{8D868E26-BF57-41B3-1862-C333E564C314}" v="2" dt="2026-07-17T20:49:28.5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7"/>
    <p:restoredTop sz="96327"/>
  </p:normalViewPr>
  <p:slideViewPr>
    <p:cSldViewPr snapToGrid="0">
      <p:cViewPr varScale="1">
        <p:scale>
          <a:sx n="69" d="100"/>
          <a:sy n="69" d="100"/>
        </p:scale>
        <p:origin x="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ew Welsh" userId="08822953-2fa1-4c86-8f90-9d2a4e63af33" providerId="ADAL" clId="{95FFBA8B-3099-4447-A760-1063B5B28001}"/>
    <pc:docChg chg="modSld">
      <pc:chgData name="Matthew Welsh" userId="08822953-2fa1-4c86-8f90-9d2a4e63af33" providerId="ADAL" clId="{95FFBA8B-3099-4447-A760-1063B5B28001}" dt="2026-07-16T20:24:09.298" v="93" actId="404"/>
      <pc:docMkLst>
        <pc:docMk/>
      </pc:docMkLst>
      <pc:sldChg chg="modSp mod">
        <pc:chgData name="Matthew Welsh" userId="08822953-2fa1-4c86-8f90-9d2a4e63af33" providerId="ADAL" clId="{95FFBA8B-3099-4447-A760-1063B5B28001}" dt="2026-07-16T20:24:09.298" v="93" actId="404"/>
        <pc:sldMkLst>
          <pc:docMk/>
          <pc:sldMk cId="1364709568" sldId="258"/>
        </pc:sldMkLst>
        <pc:spChg chg="mod">
          <ac:chgData name="Matthew Welsh" userId="08822953-2fa1-4c86-8f90-9d2a4e63af33" providerId="ADAL" clId="{95FFBA8B-3099-4447-A760-1063B5B28001}" dt="2026-07-16T20:07:02.039" v="89" actId="13926"/>
          <ac:spMkLst>
            <pc:docMk/>
            <pc:sldMk cId="1364709568" sldId="258"/>
            <ac:spMk id="3" creationId="{C94EF5E8-247F-C28E-7069-07346379CB95}"/>
          </ac:spMkLst>
        </pc:spChg>
        <pc:spChg chg="mod">
          <ac:chgData name="Matthew Welsh" userId="08822953-2fa1-4c86-8f90-9d2a4e63af33" providerId="ADAL" clId="{95FFBA8B-3099-4447-A760-1063B5B28001}" dt="2026-07-16T20:24:09.298" v="93" actId="404"/>
          <ac:spMkLst>
            <pc:docMk/>
            <pc:sldMk cId="1364709568" sldId="258"/>
            <ac:spMk id="7" creationId="{E86A679B-0E92-4613-976D-E18FEEB5BCB7}"/>
          </ac:spMkLst>
        </pc:spChg>
        <pc:spChg chg="mod">
          <ac:chgData name="Matthew Welsh" userId="08822953-2fa1-4c86-8f90-9d2a4e63af33" providerId="ADAL" clId="{95FFBA8B-3099-4447-A760-1063B5B28001}" dt="2026-07-16T20:07:16.558" v="90" actId="207"/>
          <ac:spMkLst>
            <pc:docMk/>
            <pc:sldMk cId="1364709568" sldId="258"/>
            <ac:spMk id="24" creationId="{39DCE97D-8CD5-41C7-A517-D11D42E3FF75}"/>
          </ac:spMkLst>
        </pc:spChg>
        <pc:spChg chg="mod">
          <ac:chgData name="Matthew Welsh" userId="08822953-2fa1-4c86-8f90-9d2a4e63af33" providerId="ADAL" clId="{95FFBA8B-3099-4447-A760-1063B5B28001}" dt="2026-06-23T21:44:14.205" v="70" actId="1035"/>
          <ac:spMkLst>
            <pc:docMk/>
            <pc:sldMk cId="1364709568" sldId="258"/>
            <ac:spMk id="27" creationId="{7E585149-401D-4F7F-80ED-8E741576F124}"/>
          </ac:spMkLst>
        </pc:spChg>
        <pc:spChg chg="mod">
          <ac:chgData name="Matthew Welsh" userId="08822953-2fa1-4c86-8f90-9d2a4e63af33" providerId="ADAL" clId="{95FFBA8B-3099-4447-A760-1063B5B28001}" dt="2026-06-23T21:44:14.205" v="70" actId="1035"/>
          <ac:spMkLst>
            <pc:docMk/>
            <pc:sldMk cId="1364709568" sldId="258"/>
            <ac:spMk id="30" creationId="{7B4F9C62-B735-4364-9851-CD45EB4224A9}"/>
          </ac:spMkLst>
        </pc:spChg>
        <pc:spChg chg="mod">
          <ac:chgData name="Matthew Welsh" userId="08822953-2fa1-4c86-8f90-9d2a4e63af33" providerId="ADAL" clId="{95FFBA8B-3099-4447-A760-1063B5B28001}" dt="2026-06-23T21:44:14.205" v="70" actId="1035"/>
          <ac:spMkLst>
            <pc:docMk/>
            <pc:sldMk cId="1364709568" sldId="258"/>
            <ac:spMk id="33" creationId="{6F5B22B4-E6E7-4806-9685-B764F485C208}"/>
          </ac:spMkLst>
        </pc:spChg>
        <pc:picChg chg="mod">
          <ac:chgData name="Matthew Welsh" userId="08822953-2fa1-4c86-8f90-9d2a4e63af33" providerId="ADAL" clId="{95FFBA8B-3099-4447-A760-1063B5B28001}" dt="2026-06-23T21:44:14.205" v="70" actId="1035"/>
          <ac:picMkLst>
            <pc:docMk/>
            <pc:sldMk cId="1364709568" sldId="258"/>
            <ac:picMk id="15" creationId="{3BEF8DE2-AC74-422A-A72E-A236AF3C430C}"/>
          </ac:picMkLst>
        </pc:picChg>
        <pc:picChg chg="mod">
          <ac:chgData name="Matthew Welsh" userId="08822953-2fa1-4c86-8f90-9d2a4e63af33" providerId="ADAL" clId="{95FFBA8B-3099-4447-A760-1063B5B28001}" dt="2026-06-23T21:44:14.205" v="70" actId="1035"/>
          <ac:picMkLst>
            <pc:docMk/>
            <pc:sldMk cId="1364709568" sldId="258"/>
            <ac:picMk id="32" creationId="{8C13FB62-E642-4A27-9A19-A0EE7AA2E923}"/>
          </ac:picMkLst>
        </pc:picChg>
        <pc:picChg chg="mod">
          <ac:chgData name="Matthew Welsh" userId="08822953-2fa1-4c86-8f90-9d2a4e63af33" providerId="ADAL" clId="{95FFBA8B-3099-4447-A760-1063B5B28001}" dt="2026-06-23T21:44:14.205" v="70" actId="1035"/>
          <ac:picMkLst>
            <pc:docMk/>
            <pc:sldMk cId="1364709568" sldId="258"/>
            <ac:picMk id="36" creationId="{51630548-55A6-4C2D-A7D9-D0505F49A4CF}"/>
          </ac:picMkLst>
        </pc:picChg>
      </pc:sldChg>
    </pc:docChg>
  </pc:docChgLst>
  <pc:docChgLst>
    <pc:chgData name="Matthew Welsh" userId="S::matthew.welsh@heart.org::08822953-2fa1-4c86-8f90-9d2a4e63af33" providerId="AD" clId="Web-{3FE359D8-8749-E7A8-925C-A08FA2A7454A}"/>
    <pc:docChg chg="modSld">
      <pc:chgData name="Matthew Welsh" userId="S::matthew.welsh@heart.org::08822953-2fa1-4c86-8f90-9d2a4e63af33" providerId="AD" clId="Web-{3FE359D8-8749-E7A8-925C-A08FA2A7454A}" dt="2026-07-16T20:04:55.516" v="2" actId="1076"/>
      <pc:docMkLst>
        <pc:docMk/>
      </pc:docMkLst>
      <pc:sldChg chg="modSp">
        <pc:chgData name="Matthew Welsh" userId="S::matthew.welsh@heart.org::08822953-2fa1-4c86-8f90-9d2a4e63af33" providerId="AD" clId="Web-{3FE359D8-8749-E7A8-925C-A08FA2A7454A}" dt="2026-07-16T20:04:55.516" v="2" actId="1076"/>
        <pc:sldMkLst>
          <pc:docMk/>
          <pc:sldMk cId="1364709568" sldId="258"/>
        </pc:sldMkLst>
        <pc:spChg chg="mod">
          <ac:chgData name="Matthew Welsh" userId="S::matthew.welsh@heart.org::08822953-2fa1-4c86-8f90-9d2a4e63af33" providerId="AD" clId="Web-{3FE359D8-8749-E7A8-925C-A08FA2A7454A}" dt="2026-07-16T20:04:55.516" v="2" actId="1076"/>
          <ac:spMkLst>
            <pc:docMk/>
            <pc:sldMk cId="1364709568" sldId="258"/>
            <ac:spMk id="24" creationId="{39DCE97D-8CD5-41C7-A517-D11D42E3FF75}"/>
          </ac:spMkLst>
        </pc:spChg>
      </pc:sldChg>
    </pc:docChg>
  </pc:docChgLst>
  <pc:docChgLst>
    <pc:chgData name="Caitlin Johannsen" userId="S::caitlin.johannsen@heart.org::6c473db7-0686-4760-ac1a-dfb4cd72799d" providerId="AD" clId="Web-{8D868E26-BF57-41B3-1862-C333E564C314}"/>
    <pc:docChg chg="mod">
      <pc:chgData name="Caitlin Johannsen" userId="S::caitlin.johannsen@heart.org::6c473db7-0686-4760-ac1a-dfb4cd72799d" providerId="AD" clId="Web-{8D868E26-BF57-41B3-1862-C333E564C314}" dt="2026-07-17T20:49:28.588" v="0"/>
      <pc:docMkLst>
        <pc:docMk/>
      </pc:docMkLst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1B661-3881-37B7-AB15-7BF4692910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3A7990-0D93-93BE-CC37-4033199B5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8F046-4BDE-CF21-EFDD-A9836CD2F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7EEF-8E7E-D74A-91C6-EA6BFBF6767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4B9EA9-C9BA-2946-B90E-30C99E6C5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43A76-36C7-9FBC-AA7A-CEEF2370F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2459-3125-8F4D-A449-BFB1A0E2C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391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02D19-33C9-69CB-14BB-F4AEA4AC4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3511EA-29EB-B0E6-520B-0A7F975B0D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E65A03-DC26-6B5E-253B-E78DBA71B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7EEF-8E7E-D74A-91C6-EA6BFBF6767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8CB8AC-45D0-FD54-843F-723AB8467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E6A23E-BEEB-91F4-963F-BE276EE2A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2459-3125-8F4D-A449-BFB1A0E2C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463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14D047-725C-F789-5984-91C5623022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84E84B-0366-F8FE-CA07-CE5F8CAD5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A6813-B23E-F665-CBB7-1924DCC40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7EEF-8E7E-D74A-91C6-EA6BFBF6767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56A6F-40B2-4167-6AEB-B0FAF34BB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953DCE-24C5-C3CD-3389-CF92F0799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2459-3125-8F4D-A449-BFB1A0E2C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782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452A6-68FF-A41E-8E0D-CF99B3172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BA1EE-BF8E-9C10-1D6B-A32052F0F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0E8F55-13D6-31C6-8148-01B94080F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7EEF-8E7E-D74A-91C6-EA6BFBF6767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57184D-0629-CE40-5194-7D5E80227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A6827-62D2-941A-9007-259709989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2459-3125-8F4D-A449-BFB1A0E2C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422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113C8-C749-EE45-7EC0-594F5C322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DA97B8-20D9-C47A-4110-BD81894F0D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AB0A9-8B51-E939-BE8D-56A69AE9B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7EEF-8E7E-D74A-91C6-EA6BFBF6767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666C30-2589-3A19-5129-2E13E0B33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A713BB-7EF1-F02B-CE1E-8E92F203D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2459-3125-8F4D-A449-BFB1A0E2C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76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EB885-D1E5-4C47-4029-4F20D6105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4A101E-68D2-2861-F6BC-F391D9E19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F55B96-F161-BDC8-A517-1FE36C7754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726FDE-3B7C-3AD0-8476-A2FAB0A3A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7EEF-8E7E-D74A-91C6-EA6BFBF6767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0C43FD-D96F-890A-D39B-C8C7665EA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0822C4-C96D-F2BB-6A73-F4C6F771E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2459-3125-8F4D-A449-BFB1A0E2C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738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D83BD-B7DB-7948-8F41-AF9340F8C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BF2F32-27D1-22C5-961D-689A0BDB0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BC8250-1322-91EF-6320-63AE1C1B22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D785BB-E950-D868-A9E6-623D14B9B1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9A7BA9-54CA-FCBA-D5C6-24841D06A0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4777BB-3427-DBE1-E49D-ABC890A25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7EEF-8E7E-D74A-91C6-EA6BFBF6767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F6C64B-C727-D7F9-0F28-C33796FBD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453529-C639-66A9-F76B-B3A582F40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2459-3125-8F4D-A449-BFB1A0E2C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621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FE4BE-6D21-EEAB-DF7A-1E909131D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00C24B-915F-5B0A-DDCA-3A92EE596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7EEF-8E7E-D74A-91C6-EA6BFBF6767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07BFD9-CF1F-DD73-0EE2-A4B96B040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52217B-365A-ED10-E29B-982FF0710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2459-3125-8F4D-A449-BFB1A0E2C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702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BB95E2-2253-25B8-78AE-97937F20F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7EEF-8E7E-D74A-91C6-EA6BFBF6767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9581CB-EFA2-AF6A-97EA-DF27DFB43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0C6D8-3C01-4665-2C66-76AE01790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2459-3125-8F4D-A449-BFB1A0E2C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168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5E361-45BB-C63B-F2FD-8D20902A7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A170E8-937D-9E7F-F41A-B7684DCCF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0C6A3C-932C-E650-0403-FC81C83710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3D5063-2FE6-EDA9-8967-44CDBFC0B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7EEF-8E7E-D74A-91C6-EA6BFBF6767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A78179-89D3-7024-5560-72D90C08A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3E5EDF-E464-65AD-9FB2-7165A5D0F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2459-3125-8F4D-A449-BFB1A0E2C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16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F18CE-F5FB-B471-CB49-BD33D8A92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597506-515D-71A8-CF84-196ACD66EF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E38A6B-B48A-C0A5-B0AE-F6093E61BE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91862F-2D28-5BAF-0992-9FD02ED17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7EEF-8E7E-D74A-91C6-EA6BFBF6767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53706D-9C1B-B6C9-C559-0234D3B61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AB0E25-80ED-7E1C-2BA8-E70DDD0CF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D2459-3125-8F4D-A449-BFB1A0E2C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110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6919D5-DA0B-ED82-67F0-35021F298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8BC7F4-25EA-9549-5B54-9F54886F7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75AEC6-2B47-C82F-7C06-4057B53627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47EEF-8E7E-D74A-91C6-EA6BFBF67674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86EAB-0785-0962-3488-A9C5A1DF30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68AB8-D904-B3A7-1283-F83D366899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D2459-3125-8F4D-A449-BFB1A0E2C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317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D5E083E-C4FC-4491-94A5-D65663B60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30498"/>
            <a:ext cx="12192000" cy="1478596"/>
          </a:xfrm>
          <a:prstGeom prst="rect">
            <a:avLst/>
          </a:prstGeom>
          <a:solidFill>
            <a:srgbClr val="C00000"/>
          </a:solidFill>
          <a:ln>
            <a:solidFill>
              <a:srgbClr val="C823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 dirty="0"/>
          </a:p>
        </p:txBody>
      </p:sp>
      <p:pic>
        <p:nvPicPr>
          <p:cNvPr id="2" name="Picture 1" descr="The logo for AHA's International Stroke Conference scientific meeting. White text reading 'International Stroke Conference' next to a white circle with a graphic of a brain inside it.">
            <a:extLst>
              <a:ext uri="{FF2B5EF4-FFF2-40B4-BE49-F238E27FC236}">
                <a16:creationId xmlns:a16="http://schemas.microsoft.com/office/drawing/2014/main" id="{598F595F-0960-A726-630F-CE0BE5212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00" y="313438"/>
            <a:ext cx="5164534" cy="95493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EB9C6BB4-0ED1-4A3E-A115-EE2C9696027D}"/>
              </a:ext>
            </a:extLst>
          </p:cNvPr>
          <p:cNvSpPr txBox="1"/>
          <p:nvPr/>
        </p:nvSpPr>
        <p:spPr>
          <a:xfrm>
            <a:off x="5520333" y="220261"/>
            <a:ext cx="6671667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Lub Dub Medium"/>
              </a:rPr>
              <a:t>Pre-Cons and Stroke Nursing Symposia: February 9, 2027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Lub Dub Medium"/>
              </a:rPr>
              <a:t>ISC Sessions: February 10-12, 2027</a:t>
            </a:r>
          </a:p>
          <a:p>
            <a:pPr algn="ctr"/>
            <a:r>
              <a:rPr lang="es-ES" dirty="0">
                <a:solidFill>
                  <a:schemeClr val="bg1"/>
                </a:solidFill>
                <a:latin typeface="Lub Dub Medium"/>
              </a:rPr>
              <a:t>George R. Brown </a:t>
            </a:r>
            <a:r>
              <a:rPr lang="es-ES" dirty="0" err="1">
                <a:solidFill>
                  <a:schemeClr val="bg1"/>
                </a:solidFill>
                <a:latin typeface="Lub Dub Medium"/>
              </a:rPr>
              <a:t>Convention</a:t>
            </a:r>
            <a:r>
              <a:rPr lang="es-ES" dirty="0">
                <a:solidFill>
                  <a:schemeClr val="bg1"/>
                </a:solidFill>
                <a:latin typeface="Lub Dub Medium"/>
              </a:rPr>
              <a:t> Center | Houston, TX</a:t>
            </a:r>
            <a:endParaRPr lang="en-US" dirty="0">
              <a:solidFill>
                <a:schemeClr val="bg1"/>
              </a:solidFill>
              <a:latin typeface="Lub Dub Medium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F42186-A2B8-4455-B658-9090BB13A73E}"/>
              </a:ext>
            </a:extLst>
          </p:cNvPr>
          <p:cNvSpPr txBox="1"/>
          <p:nvPr/>
        </p:nvSpPr>
        <p:spPr>
          <a:xfrm>
            <a:off x="2328546" y="1632092"/>
            <a:ext cx="753490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>
                <a:solidFill>
                  <a:srgbClr val="C00000"/>
                </a:solidFill>
                <a:latin typeface="Lub Dub Heavy"/>
              </a:rPr>
              <a:t>Submit your Abstract to #ISC27</a:t>
            </a:r>
            <a:endParaRPr lang="en-US" sz="2400" b="1" dirty="0">
              <a:solidFill>
                <a:srgbClr val="C00000"/>
              </a:solidFill>
              <a:latin typeface="Lub Dub Heavy" panose="020B0903030403020204" pitchFamily="34" charset="0"/>
            </a:endParaRPr>
          </a:p>
        </p:txBody>
      </p:sp>
      <p:pic>
        <p:nvPicPr>
          <p:cNvPr id="26" name="Picture 25" descr="Graphic of a person presenting to a group of people. There is a poster of a flowchart behind them &amp; a speech bubble coming from the speaker">
            <a:extLst>
              <a:ext uri="{FF2B5EF4-FFF2-40B4-BE49-F238E27FC236}">
                <a16:creationId xmlns:a16="http://schemas.microsoft.com/office/drawing/2014/main" id="{33FE26F9-771E-4C05-BFF7-4FC05F545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369" y="2614926"/>
            <a:ext cx="740105" cy="67282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D1A5E42-8274-425B-9CC5-A82C2791D886}"/>
              </a:ext>
            </a:extLst>
          </p:cNvPr>
          <p:cNvSpPr txBox="1"/>
          <p:nvPr/>
        </p:nvSpPr>
        <p:spPr>
          <a:xfrm>
            <a:off x="1067107" y="2555458"/>
            <a:ext cx="2771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Lub Dub Medium" panose="020B0603030403020204" pitchFamily="34" charset="0"/>
              </a:rPr>
              <a:t>Incorporate </a:t>
            </a:r>
            <a:r>
              <a:rPr lang="en-US" b="1" dirty="0">
                <a:latin typeface="Lub Dub Medium" panose="020B0603030403020204" pitchFamily="34" charset="0"/>
              </a:rPr>
              <a:t>video clips, animations, audio </a:t>
            </a:r>
            <a:r>
              <a:rPr lang="en-US" dirty="0">
                <a:latin typeface="Lub Dub Medium" panose="020B0603030403020204" pitchFamily="34" charset="0"/>
              </a:rPr>
              <a:t>presentations and more!</a:t>
            </a:r>
          </a:p>
        </p:txBody>
      </p:sp>
      <p:pic>
        <p:nvPicPr>
          <p:cNvPr id="36" name="Picture 35" descr="Graphic of the globe.">
            <a:extLst>
              <a:ext uri="{FF2B5EF4-FFF2-40B4-BE49-F238E27FC236}">
                <a16:creationId xmlns:a16="http://schemas.microsoft.com/office/drawing/2014/main" id="{51630548-55A6-4C2D-A7D9-D0505F49A4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99" y="4129913"/>
            <a:ext cx="650875" cy="62288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E585149-401D-4F7F-80ED-8E741576F124}"/>
              </a:ext>
            </a:extLst>
          </p:cNvPr>
          <p:cNvSpPr txBox="1"/>
          <p:nvPr/>
        </p:nvSpPr>
        <p:spPr>
          <a:xfrm>
            <a:off x="1067107" y="4064183"/>
            <a:ext cx="3006563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>
                <a:latin typeface="Lub Dub Medium"/>
              </a:rPr>
              <a:t>Opportunity to present your accepted abstracts</a:t>
            </a:r>
            <a:r>
              <a:rPr lang="en-US" dirty="0">
                <a:latin typeface="Lub Dub Medium"/>
              </a:rPr>
              <a:t> in-person to a global audience at the world’s premier stroke meeting.</a:t>
            </a:r>
          </a:p>
        </p:txBody>
      </p:sp>
      <p:pic>
        <p:nvPicPr>
          <p:cNvPr id="28" name="Picture 27" descr="Graphic of a checklist.">
            <a:extLst>
              <a:ext uri="{FF2B5EF4-FFF2-40B4-BE49-F238E27FC236}">
                <a16:creationId xmlns:a16="http://schemas.microsoft.com/office/drawing/2014/main" id="{818FAFCF-8A05-49A2-AC68-9062C2BE61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1864" y="2555946"/>
            <a:ext cx="666246" cy="72026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9DCE97D-8CD5-41C7-A517-D11D42E3FF75}"/>
              </a:ext>
            </a:extLst>
          </p:cNvPr>
          <p:cNvSpPr txBox="1"/>
          <p:nvPr/>
        </p:nvSpPr>
        <p:spPr>
          <a:xfrm>
            <a:off x="4819831" y="2615535"/>
            <a:ext cx="3132207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>
                <a:latin typeface="Lub Dub Medium"/>
              </a:rPr>
              <a:t>22 Abstract Categories for #ISC27 </a:t>
            </a:r>
            <a:r>
              <a:rPr lang="en-US" dirty="0">
                <a:latin typeface="Lub Dub Medium"/>
              </a:rPr>
              <a:t>tailored to your field of study, including Brain Health</a:t>
            </a:r>
            <a:endParaRPr lang="en-US" dirty="0">
              <a:latin typeface="Lub Dub Medium" panose="020B0603030403020204" pitchFamily="34" charset="0"/>
            </a:endParaRPr>
          </a:p>
        </p:txBody>
      </p:sp>
      <p:pic>
        <p:nvPicPr>
          <p:cNvPr id="15" name="Picture 14" descr="Graphic of an open book.">
            <a:extLst>
              <a:ext uri="{FF2B5EF4-FFF2-40B4-BE49-F238E27FC236}">
                <a16:creationId xmlns:a16="http://schemas.microsoft.com/office/drawing/2014/main" id="{3BEF8DE2-AC74-422A-A72E-A236AF3C43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6303" y="4257469"/>
            <a:ext cx="635033" cy="49532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B4F9C62-B735-4364-9851-CD45EB4224A9}"/>
              </a:ext>
            </a:extLst>
          </p:cNvPr>
          <p:cNvSpPr txBox="1"/>
          <p:nvPr/>
        </p:nvSpPr>
        <p:spPr>
          <a:xfrm>
            <a:off x="4765289" y="4205430"/>
            <a:ext cx="300656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>
                <a:latin typeface="Lub Dub Medium"/>
              </a:rPr>
              <a:t>Get Published </a:t>
            </a:r>
            <a:r>
              <a:rPr lang="en-US" dirty="0">
                <a:latin typeface="Lub Dub Medium"/>
              </a:rPr>
              <a:t>in AHA’s Scientific Journal</a:t>
            </a:r>
            <a:r>
              <a:rPr lang="en-US" i="1" dirty="0">
                <a:latin typeface="Lub Dub Medium"/>
              </a:rPr>
              <a:t>, Stroke.</a:t>
            </a:r>
            <a:endParaRPr lang="en-US" i="1" dirty="0">
              <a:latin typeface="Lub Dub Medium" panose="020B0603030403020204" pitchFamily="34" charset="0"/>
            </a:endParaRPr>
          </a:p>
        </p:txBody>
      </p:sp>
      <p:pic>
        <p:nvPicPr>
          <p:cNvPr id="6" name="Graphic 5" descr="Newspaper outline">
            <a:extLst>
              <a:ext uri="{FF2B5EF4-FFF2-40B4-BE49-F238E27FC236}">
                <a16:creationId xmlns:a16="http://schemas.microsoft.com/office/drawing/2014/main" id="{34CC6D46-1D15-DB79-E131-559DAF48C9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43350" y="2569003"/>
            <a:ext cx="714622" cy="7146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4EF5E8-247F-C28E-7069-07346379CB95}"/>
              </a:ext>
            </a:extLst>
          </p:cNvPr>
          <p:cNvSpPr txBox="1"/>
          <p:nvPr/>
        </p:nvSpPr>
        <p:spPr>
          <a:xfrm>
            <a:off x="8866691" y="2533705"/>
            <a:ext cx="3020940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>
                <a:latin typeface="Lub Dub Medium"/>
              </a:rPr>
              <a:t>#ISC26 </a:t>
            </a:r>
            <a:r>
              <a:rPr lang="en-US" dirty="0">
                <a:latin typeface="Lub Dub Medium"/>
              </a:rPr>
              <a:t>had an overall earned media reach of over</a:t>
            </a:r>
            <a:r>
              <a:rPr lang="en-US" b="1" dirty="0">
                <a:latin typeface="Lub Dub Medium"/>
              </a:rPr>
              <a:t> 4.1 billion</a:t>
            </a:r>
            <a:r>
              <a:rPr lang="en-US" dirty="0">
                <a:latin typeface="Lub Dub Medium"/>
              </a:rPr>
              <a:t> – with </a:t>
            </a:r>
            <a:r>
              <a:rPr lang="en-US" b="1" dirty="0">
                <a:latin typeface="Lub Dub Medium"/>
              </a:rPr>
              <a:t>1,818</a:t>
            </a:r>
            <a:r>
              <a:rPr lang="en-US" dirty="0">
                <a:latin typeface="Lub Dub Medium"/>
              </a:rPr>
              <a:t> new stories.</a:t>
            </a:r>
            <a:endParaRPr lang="en-US" dirty="0"/>
          </a:p>
          <a:p>
            <a:endParaRPr lang="en-US" dirty="0">
              <a:highlight>
                <a:srgbClr val="FFFF00"/>
              </a:highlight>
            </a:endParaRPr>
          </a:p>
        </p:txBody>
      </p:sp>
      <p:pic>
        <p:nvPicPr>
          <p:cNvPr id="32" name="Picture 31" descr="Graphic of a laptop connected to the internet. The connection allows for communication.">
            <a:extLst>
              <a:ext uri="{FF2B5EF4-FFF2-40B4-BE49-F238E27FC236}">
                <a16:creationId xmlns:a16="http://schemas.microsoft.com/office/drawing/2014/main" id="{8C13FB62-E642-4A27-9A19-A0EE7AA2E9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03818" y="4169803"/>
            <a:ext cx="1054154" cy="717587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6F5B22B4-E6E7-4806-9685-B764F485C208}"/>
              </a:ext>
            </a:extLst>
          </p:cNvPr>
          <p:cNvSpPr txBox="1"/>
          <p:nvPr/>
        </p:nvSpPr>
        <p:spPr>
          <a:xfrm>
            <a:off x="8866691" y="4180849"/>
            <a:ext cx="3020940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>
                <a:latin typeface="Lub Dub Medium"/>
              </a:rPr>
              <a:t>Grow your professional network </a:t>
            </a:r>
            <a:r>
              <a:rPr lang="en-US" dirty="0">
                <a:latin typeface="Lub Dub Medium"/>
              </a:rPr>
              <a:t>with international leaders in stroke &amp; brain health and discuss your findings.</a:t>
            </a:r>
            <a:endParaRPr lang="en-US" dirty="0">
              <a:latin typeface="Lub Dub Medium" panose="020B0603030403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6A679B-0E92-4613-976D-E18FEEB5BCB7}"/>
              </a:ext>
            </a:extLst>
          </p:cNvPr>
          <p:cNvSpPr txBox="1"/>
          <p:nvPr/>
        </p:nvSpPr>
        <p:spPr>
          <a:xfrm>
            <a:off x="2719162" y="5672178"/>
            <a:ext cx="6753673" cy="11387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Lub Dub Heavy"/>
              </a:rPr>
              <a:t>Abstracts Close Tuesday, August 18, 2026 at 11:59pm CT</a:t>
            </a:r>
          </a:p>
          <a:p>
            <a:pPr algn="ctr"/>
            <a:r>
              <a:rPr lang="en-US" dirty="0">
                <a:latin typeface="Lub Dub Medium" panose="020B0603030403020204" pitchFamily="34" charset="0"/>
              </a:rPr>
              <a:t>Members save 50% off abstract submission fees </a:t>
            </a:r>
            <a:endParaRPr lang="en-US" dirty="0">
              <a:latin typeface="Lub Dub Medium" panose="020B0603030403020204" pitchFamily="34" charset="0"/>
              <a:ea typeface="Calibri"/>
              <a:cs typeface="Calibri"/>
            </a:endParaRPr>
          </a:p>
          <a:p>
            <a:pPr algn="ctr"/>
            <a:endParaRPr lang="en-US" sz="1200" u="sng" dirty="0">
              <a:latin typeface="Lub Dub Heavy" panose="020B0903030403020204" pitchFamily="34" charset="0"/>
            </a:endParaRPr>
          </a:p>
          <a:p>
            <a:pPr algn="ctr"/>
            <a:r>
              <a:rPr lang="en-US" u="sng" dirty="0">
                <a:latin typeface="Lub Dub Heavy" panose="020B0903030403020204" pitchFamily="34" charset="0"/>
              </a:rPr>
              <a:t>StrokeConference.org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B53225-B264-4ADB-82DC-BBD83E0357F2}"/>
              </a:ext>
            </a:extLst>
          </p:cNvPr>
          <p:cNvSpPr txBox="1"/>
          <p:nvPr/>
        </p:nvSpPr>
        <p:spPr>
          <a:xfrm>
            <a:off x="120087" y="6404707"/>
            <a:ext cx="223686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latin typeface="Lub Dub Heavy"/>
              </a:rPr>
              <a:t>#ISC27</a:t>
            </a:r>
            <a:endParaRPr lang="en-US" dirty="0">
              <a:latin typeface="Lub Dub Heavy" panose="020B0903030403020204" pitchFamily="34" charset="0"/>
            </a:endParaRPr>
          </a:p>
        </p:txBody>
      </p:sp>
      <p:pic>
        <p:nvPicPr>
          <p:cNvPr id="9" name="Picture 8" descr="Logo for the American Stroke Association. The logo mark has a torch inside a red heart.">
            <a:extLst>
              <a:ext uri="{FF2B5EF4-FFF2-40B4-BE49-F238E27FC236}">
                <a16:creationId xmlns:a16="http://schemas.microsoft.com/office/drawing/2014/main" id="{40163666-28E6-4FE9-8228-F13B9855431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9900" y="6029974"/>
            <a:ext cx="1470420" cy="75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709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haredContentType xmlns="Microsoft.SharePoint.Taxonomy.ContentTypeSync" SourceId="f4f22ede-e726-4d3d-b195-8dfd25ae0d91" ContentTypeId="0x01" PreviousValue="fals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ACF6EA1AA3814592B979FCD99D439E" ma:contentTypeVersion="21" ma:contentTypeDescription="Create a new document." ma:contentTypeScope="" ma:versionID="29929510675aa458a0dc1f2bd3053b36">
  <xsd:schema xmlns:xsd="http://www.w3.org/2001/XMLSchema" xmlns:xs="http://www.w3.org/2001/XMLSchema" xmlns:p="http://schemas.microsoft.com/office/2006/metadata/properties" xmlns:ns2="0f19eaed-a1c0-4f9e-95fd-cecd2666e177" xmlns:ns3="9c53b943-690c-4a82-9bc4-371637f8cdb2" targetNamespace="http://schemas.microsoft.com/office/2006/metadata/properties" ma:root="true" ma:fieldsID="090bd426b8c2057550e485278fa6adb5" ns2:_="" ns3:_="">
    <xsd:import namespace="0f19eaed-a1c0-4f9e-95fd-cecd2666e177"/>
    <xsd:import namespace="9c53b943-690c-4a82-9bc4-371637f8cd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19eaed-a1c0-4f9e-95fd-cecd2666e1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4f22ede-e726-4d3d-b195-8dfd25ae0d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3b943-690c-4a82-9bc4-371637f8cdb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137279a-eefe-4937-b404-ff77d498a6a2}" ma:internalName="TaxCatchAll" ma:showField="CatchAllData" ma:web="9c53b943-690c-4a82-9bc4-371637f8cd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f19eaed-a1c0-4f9e-95fd-cecd2666e177">
      <Terms xmlns="http://schemas.microsoft.com/office/infopath/2007/PartnerControls"/>
    </lcf76f155ced4ddcb4097134ff3c332f>
    <TaxCatchAll xmlns="9c53b943-690c-4a82-9bc4-371637f8cdb2" xsi:nil="true"/>
  </documentManagement>
</p:properties>
</file>

<file path=customXml/itemProps1.xml><?xml version="1.0" encoding="utf-8"?>
<ds:datastoreItem xmlns:ds="http://schemas.openxmlformats.org/officeDocument/2006/customXml" ds:itemID="{B1613B21-8437-45EB-B5C8-838389AF36D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2519E3C-CE3A-4DB5-9DC8-D448E12DD050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42B58E93-DF39-4D33-874B-318DD16278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f19eaed-a1c0-4f9e-95fd-cecd2666e177"/>
    <ds:schemaRef ds:uri="9c53b943-690c-4a82-9bc4-371637f8cd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38EBDA2B-32D8-4D68-99D6-E0C486907F43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9c53b943-690c-4a82-9bc4-371637f8cdb2"/>
    <ds:schemaRef ds:uri="0f19eaed-a1c0-4f9e-95fd-cecd2666e177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146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Thomas, Destiny A</dc:creator>
  <cp:lastModifiedBy>Matthew Welsh</cp:lastModifiedBy>
  <cp:revision>78</cp:revision>
  <dcterms:created xsi:type="dcterms:W3CDTF">2023-05-15T16:01:41Z</dcterms:created>
  <dcterms:modified xsi:type="dcterms:W3CDTF">2026-07-17T21:03:06Z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0x010100B5ACF6EA1AA3814592B979FCD99D439E</vt:lpwstr>
  </property>
  <property fmtid="{D5CDD505-2E9C-101B-9397-08002B2CF9AE}" pid="3" name="MediaServiceImageTags">
    <vt:lpwstr/>
  </property>
</Properties>
</file>