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4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66D19D"/>
    <a:srgbClr val="00D1AB"/>
    <a:srgbClr val="82B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35"/>
    <p:restoredTop sz="94675"/>
  </p:normalViewPr>
  <p:slideViewPr>
    <p:cSldViewPr snapToGrid="0" snapToObjects="1">
      <p:cViewPr varScale="1">
        <p:scale>
          <a:sx n="68" d="100"/>
          <a:sy n="68" d="100"/>
        </p:scale>
        <p:origin x="60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93423-145F-2A44-9BC0-57DE8345024D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8ECD73-A13E-3C44-AB7F-F00C3920BD7E}">
      <dgm:prSet phldrT="[Text]"/>
      <dgm:spPr/>
      <dgm:t>
        <a:bodyPr/>
        <a:lstStyle/>
        <a:p>
          <a:r>
            <a:rPr lang="en-US" dirty="0"/>
            <a:t>ED Cohort</a:t>
          </a:r>
        </a:p>
      </dgm:t>
    </dgm:pt>
    <dgm:pt modelId="{E7D07FE9-C3E2-A94F-B339-DDCB33C33084}" type="parTrans" cxnId="{89034309-C4A3-B349-A2C3-DC3636FE0252}">
      <dgm:prSet/>
      <dgm:spPr/>
      <dgm:t>
        <a:bodyPr/>
        <a:lstStyle/>
        <a:p>
          <a:endParaRPr lang="en-US"/>
        </a:p>
      </dgm:t>
    </dgm:pt>
    <dgm:pt modelId="{34440F1F-4A11-984A-AB61-B1C5F541F58B}" type="sibTrans" cxnId="{89034309-C4A3-B349-A2C3-DC3636FE0252}">
      <dgm:prSet/>
      <dgm:spPr/>
      <dgm:t>
        <a:bodyPr/>
        <a:lstStyle/>
        <a:p>
          <a:endParaRPr lang="en-US"/>
        </a:p>
      </dgm:t>
    </dgm:pt>
    <dgm:pt modelId="{C632FE4E-F0A3-5D40-A926-6ACE7EABE88F}">
      <dgm:prSet phldrT="[Text]"/>
      <dgm:spPr/>
      <dgm:t>
        <a:bodyPr/>
        <a:lstStyle/>
        <a:p>
          <a:r>
            <a:rPr lang="en-US" dirty="0"/>
            <a:t>ICU Cohort</a:t>
          </a:r>
        </a:p>
      </dgm:t>
    </dgm:pt>
    <dgm:pt modelId="{FB603CDD-1149-A444-AFC0-B98F68E47C7A}" type="parTrans" cxnId="{77EFCD64-B786-9E41-9BE0-48B755D186C7}">
      <dgm:prSet/>
      <dgm:spPr/>
      <dgm:t>
        <a:bodyPr/>
        <a:lstStyle/>
        <a:p>
          <a:endParaRPr lang="en-US"/>
        </a:p>
      </dgm:t>
    </dgm:pt>
    <dgm:pt modelId="{5C1DABE9-EE12-BC4D-A9DF-061BB178A706}" type="sibTrans" cxnId="{77EFCD64-B786-9E41-9BE0-48B755D186C7}">
      <dgm:prSet/>
      <dgm:spPr/>
      <dgm:t>
        <a:bodyPr/>
        <a:lstStyle/>
        <a:p>
          <a:endParaRPr lang="en-US"/>
        </a:p>
      </dgm:t>
    </dgm:pt>
    <dgm:pt modelId="{68C0EFE3-7AE9-C240-A8E9-2F0CCB94C29F}">
      <dgm:prSet phldrT="[Text]"/>
      <dgm:spPr/>
      <dgm:t>
        <a:bodyPr/>
        <a:lstStyle/>
        <a:p>
          <a:r>
            <a:rPr lang="en-US" dirty="0"/>
            <a:t>Clinical Prediction Cohort</a:t>
          </a:r>
        </a:p>
      </dgm:t>
    </dgm:pt>
    <dgm:pt modelId="{22720E35-02E5-E141-BA59-2F950481A122}" type="parTrans" cxnId="{6E9D869C-94EB-AF4A-BD67-7468F383D078}">
      <dgm:prSet/>
      <dgm:spPr/>
      <dgm:t>
        <a:bodyPr/>
        <a:lstStyle/>
        <a:p>
          <a:endParaRPr lang="en-US"/>
        </a:p>
      </dgm:t>
    </dgm:pt>
    <dgm:pt modelId="{8BA9FB96-4EBD-944B-9D71-31E78A7E2761}" type="sibTrans" cxnId="{6E9D869C-94EB-AF4A-BD67-7468F383D078}">
      <dgm:prSet/>
      <dgm:spPr/>
      <dgm:t>
        <a:bodyPr/>
        <a:lstStyle/>
        <a:p>
          <a:endParaRPr lang="en-US"/>
        </a:p>
      </dgm:t>
    </dgm:pt>
    <dgm:pt modelId="{A02B4422-E27F-914F-9BDE-76AE35EBABE3}" type="pres">
      <dgm:prSet presAssocID="{85993423-145F-2A44-9BC0-57DE8345024D}" presName="Name0" presStyleCnt="0">
        <dgm:presLayoutVars>
          <dgm:chMax val="7"/>
          <dgm:chPref val="7"/>
          <dgm:dir/>
        </dgm:presLayoutVars>
      </dgm:prSet>
      <dgm:spPr/>
    </dgm:pt>
    <dgm:pt modelId="{AEB30B9A-1D9E-5747-8314-673C7BBE6275}" type="pres">
      <dgm:prSet presAssocID="{85993423-145F-2A44-9BC0-57DE8345024D}" presName="Name1" presStyleCnt="0"/>
      <dgm:spPr/>
    </dgm:pt>
    <dgm:pt modelId="{17A63C6D-B92C-FA4B-99BA-17F5C3BE0834}" type="pres">
      <dgm:prSet presAssocID="{85993423-145F-2A44-9BC0-57DE8345024D}" presName="cycle" presStyleCnt="0"/>
      <dgm:spPr/>
    </dgm:pt>
    <dgm:pt modelId="{7A92F89B-CB49-124E-81B3-099ADE2B2FF1}" type="pres">
      <dgm:prSet presAssocID="{85993423-145F-2A44-9BC0-57DE8345024D}" presName="srcNode" presStyleLbl="node1" presStyleIdx="0" presStyleCnt="3"/>
      <dgm:spPr/>
    </dgm:pt>
    <dgm:pt modelId="{DFA3D965-4D4D-AC44-BB92-04ECCBB0A71E}" type="pres">
      <dgm:prSet presAssocID="{85993423-145F-2A44-9BC0-57DE8345024D}" presName="conn" presStyleLbl="parChTrans1D2" presStyleIdx="0" presStyleCnt="1"/>
      <dgm:spPr/>
    </dgm:pt>
    <dgm:pt modelId="{206126ED-F7BE-3A40-A40B-26D2CBD65FB7}" type="pres">
      <dgm:prSet presAssocID="{85993423-145F-2A44-9BC0-57DE8345024D}" presName="extraNode" presStyleLbl="node1" presStyleIdx="0" presStyleCnt="3"/>
      <dgm:spPr/>
    </dgm:pt>
    <dgm:pt modelId="{AA96EEBD-F9CA-2D4E-9F11-3A1911C82E30}" type="pres">
      <dgm:prSet presAssocID="{85993423-145F-2A44-9BC0-57DE8345024D}" presName="dstNode" presStyleLbl="node1" presStyleIdx="0" presStyleCnt="3"/>
      <dgm:spPr/>
    </dgm:pt>
    <dgm:pt modelId="{94962482-89FC-7B44-8987-275027E77516}" type="pres">
      <dgm:prSet presAssocID="{6B8ECD73-A13E-3C44-AB7F-F00C3920BD7E}" presName="text_1" presStyleLbl="node1" presStyleIdx="0" presStyleCnt="3">
        <dgm:presLayoutVars>
          <dgm:bulletEnabled val="1"/>
        </dgm:presLayoutVars>
      </dgm:prSet>
      <dgm:spPr/>
    </dgm:pt>
    <dgm:pt modelId="{226667BE-73B2-F44B-B658-F5A134DB8C62}" type="pres">
      <dgm:prSet presAssocID="{6B8ECD73-A13E-3C44-AB7F-F00C3920BD7E}" presName="accent_1" presStyleCnt="0"/>
      <dgm:spPr/>
    </dgm:pt>
    <dgm:pt modelId="{1D41DCD5-E855-6D4B-B387-DFB8564F0C0B}" type="pres">
      <dgm:prSet presAssocID="{6B8ECD73-A13E-3C44-AB7F-F00C3920BD7E}" presName="accentRepeatNode" presStyleLbl="solidFgAcc1" presStyleIdx="0" presStyleCnt="3"/>
      <dgm:spPr/>
    </dgm:pt>
    <dgm:pt modelId="{B4EF669E-5455-D44A-8F91-4DDB1D09F87E}" type="pres">
      <dgm:prSet presAssocID="{C632FE4E-F0A3-5D40-A926-6ACE7EABE88F}" presName="text_2" presStyleLbl="node1" presStyleIdx="1" presStyleCnt="3">
        <dgm:presLayoutVars>
          <dgm:bulletEnabled val="1"/>
        </dgm:presLayoutVars>
      </dgm:prSet>
      <dgm:spPr/>
    </dgm:pt>
    <dgm:pt modelId="{42BCDB6A-7483-C84A-9785-6E8B4CBDDD6E}" type="pres">
      <dgm:prSet presAssocID="{C632FE4E-F0A3-5D40-A926-6ACE7EABE88F}" presName="accent_2" presStyleCnt="0"/>
      <dgm:spPr/>
    </dgm:pt>
    <dgm:pt modelId="{50116494-EAE8-8F40-A303-6DD760C7428A}" type="pres">
      <dgm:prSet presAssocID="{C632FE4E-F0A3-5D40-A926-6ACE7EABE88F}" presName="accentRepeatNode" presStyleLbl="solidFgAcc1" presStyleIdx="1" presStyleCnt="3"/>
      <dgm:spPr/>
    </dgm:pt>
    <dgm:pt modelId="{E9D8F56D-DE5E-B04D-AFAD-AC16A1870B9E}" type="pres">
      <dgm:prSet presAssocID="{68C0EFE3-7AE9-C240-A8E9-2F0CCB94C29F}" presName="text_3" presStyleLbl="node1" presStyleIdx="2" presStyleCnt="3">
        <dgm:presLayoutVars>
          <dgm:bulletEnabled val="1"/>
        </dgm:presLayoutVars>
      </dgm:prSet>
      <dgm:spPr/>
    </dgm:pt>
    <dgm:pt modelId="{81BD4B45-1555-A54B-8A62-0F75B5432954}" type="pres">
      <dgm:prSet presAssocID="{68C0EFE3-7AE9-C240-A8E9-2F0CCB94C29F}" presName="accent_3" presStyleCnt="0"/>
      <dgm:spPr/>
    </dgm:pt>
    <dgm:pt modelId="{F8D4F513-7100-D944-9520-C2C2D3380603}" type="pres">
      <dgm:prSet presAssocID="{68C0EFE3-7AE9-C240-A8E9-2F0CCB94C29F}" presName="accentRepeatNode" presStyleLbl="solidFgAcc1" presStyleIdx="2" presStyleCnt="3"/>
      <dgm:spPr/>
    </dgm:pt>
  </dgm:ptLst>
  <dgm:cxnLst>
    <dgm:cxn modelId="{89034309-C4A3-B349-A2C3-DC3636FE0252}" srcId="{85993423-145F-2A44-9BC0-57DE8345024D}" destId="{6B8ECD73-A13E-3C44-AB7F-F00C3920BD7E}" srcOrd="0" destOrd="0" parTransId="{E7D07FE9-C3E2-A94F-B339-DDCB33C33084}" sibTransId="{34440F1F-4A11-984A-AB61-B1C5F541F58B}"/>
    <dgm:cxn modelId="{A555D32F-E754-D14A-871C-FEE336DF9FE8}" type="presOf" srcId="{68C0EFE3-7AE9-C240-A8E9-2F0CCB94C29F}" destId="{E9D8F56D-DE5E-B04D-AFAD-AC16A1870B9E}" srcOrd="0" destOrd="0" presId="urn:microsoft.com/office/officeart/2008/layout/VerticalCurvedList"/>
    <dgm:cxn modelId="{24B0623A-61FD-664C-8AC3-471013DBD4E3}" type="presOf" srcId="{C632FE4E-F0A3-5D40-A926-6ACE7EABE88F}" destId="{B4EF669E-5455-D44A-8F91-4DDB1D09F87E}" srcOrd="0" destOrd="0" presId="urn:microsoft.com/office/officeart/2008/layout/VerticalCurvedList"/>
    <dgm:cxn modelId="{77EFCD64-B786-9E41-9BE0-48B755D186C7}" srcId="{85993423-145F-2A44-9BC0-57DE8345024D}" destId="{C632FE4E-F0A3-5D40-A926-6ACE7EABE88F}" srcOrd="1" destOrd="0" parTransId="{FB603CDD-1149-A444-AFC0-B98F68E47C7A}" sibTransId="{5C1DABE9-EE12-BC4D-A9DF-061BB178A706}"/>
    <dgm:cxn modelId="{D4555888-78B5-F24C-95E0-DFDAEF0E926E}" type="presOf" srcId="{6B8ECD73-A13E-3C44-AB7F-F00C3920BD7E}" destId="{94962482-89FC-7B44-8987-275027E77516}" srcOrd="0" destOrd="0" presId="urn:microsoft.com/office/officeart/2008/layout/VerticalCurvedList"/>
    <dgm:cxn modelId="{6E9D869C-94EB-AF4A-BD67-7468F383D078}" srcId="{85993423-145F-2A44-9BC0-57DE8345024D}" destId="{68C0EFE3-7AE9-C240-A8E9-2F0CCB94C29F}" srcOrd="2" destOrd="0" parTransId="{22720E35-02E5-E141-BA59-2F950481A122}" sibTransId="{8BA9FB96-4EBD-944B-9D71-31E78A7E2761}"/>
    <dgm:cxn modelId="{5F0CF9A0-3645-124F-9F01-8122DB6352E7}" type="presOf" srcId="{85993423-145F-2A44-9BC0-57DE8345024D}" destId="{A02B4422-E27F-914F-9BDE-76AE35EBABE3}" srcOrd="0" destOrd="0" presId="urn:microsoft.com/office/officeart/2008/layout/VerticalCurvedList"/>
    <dgm:cxn modelId="{54BB6BA2-9512-7F42-B74D-2B47BAE4761C}" type="presOf" srcId="{34440F1F-4A11-984A-AB61-B1C5F541F58B}" destId="{DFA3D965-4D4D-AC44-BB92-04ECCBB0A71E}" srcOrd="0" destOrd="0" presId="urn:microsoft.com/office/officeart/2008/layout/VerticalCurvedList"/>
    <dgm:cxn modelId="{65157D85-7232-794E-96C7-61D88B831FA6}" type="presParOf" srcId="{A02B4422-E27F-914F-9BDE-76AE35EBABE3}" destId="{AEB30B9A-1D9E-5747-8314-673C7BBE6275}" srcOrd="0" destOrd="0" presId="urn:microsoft.com/office/officeart/2008/layout/VerticalCurvedList"/>
    <dgm:cxn modelId="{EBECE4AB-6E07-2C4F-8999-278CB7FF6024}" type="presParOf" srcId="{AEB30B9A-1D9E-5747-8314-673C7BBE6275}" destId="{17A63C6D-B92C-FA4B-99BA-17F5C3BE0834}" srcOrd="0" destOrd="0" presId="urn:microsoft.com/office/officeart/2008/layout/VerticalCurvedList"/>
    <dgm:cxn modelId="{45306A15-D114-C145-B28E-F963E9D375A9}" type="presParOf" srcId="{17A63C6D-B92C-FA4B-99BA-17F5C3BE0834}" destId="{7A92F89B-CB49-124E-81B3-099ADE2B2FF1}" srcOrd="0" destOrd="0" presId="urn:microsoft.com/office/officeart/2008/layout/VerticalCurvedList"/>
    <dgm:cxn modelId="{E9112AD9-5D40-5443-AE5E-AA39C40BCBB9}" type="presParOf" srcId="{17A63C6D-B92C-FA4B-99BA-17F5C3BE0834}" destId="{DFA3D965-4D4D-AC44-BB92-04ECCBB0A71E}" srcOrd="1" destOrd="0" presId="urn:microsoft.com/office/officeart/2008/layout/VerticalCurvedList"/>
    <dgm:cxn modelId="{8C55CBFC-7065-DC4C-B8D7-23F91AC9CC76}" type="presParOf" srcId="{17A63C6D-B92C-FA4B-99BA-17F5C3BE0834}" destId="{206126ED-F7BE-3A40-A40B-26D2CBD65FB7}" srcOrd="2" destOrd="0" presId="urn:microsoft.com/office/officeart/2008/layout/VerticalCurvedList"/>
    <dgm:cxn modelId="{B5F706ED-294D-DF45-9331-8E85F226E505}" type="presParOf" srcId="{17A63C6D-B92C-FA4B-99BA-17F5C3BE0834}" destId="{AA96EEBD-F9CA-2D4E-9F11-3A1911C82E30}" srcOrd="3" destOrd="0" presId="urn:microsoft.com/office/officeart/2008/layout/VerticalCurvedList"/>
    <dgm:cxn modelId="{E3B48C1E-C7AF-BD44-9623-3D8A74A532E0}" type="presParOf" srcId="{AEB30B9A-1D9E-5747-8314-673C7BBE6275}" destId="{94962482-89FC-7B44-8987-275027E77516}" srcOrd="1" destOrd="0" presId="urn:microsoft.com/office/officeart/2008/layout/VerticalCurvedList"/>
    <dgm:cxn modelId="{8E802BA0-5129-EB40-A429-B8DD6E876726}" type="presParOf" srcId="{AEB30B9A-1D9E-5747-8314-673C7BBE6275}" destId="{226667BE-73B2-F44B-B658-F5A134DB8C62}" srcOrd="2" destOrd="0" presId="urn:microsoft.com/office/officeart/2008/layout/VerticalCurvedList"/>
    <dgm:cxn modelId="{17140AC3-6712-904D-9A9E-C3D9ABCC331D}" type="presParOf" srcId="{226667BE-73B2-F44B-B658-F5A134DB8C62}" destId="{1D41DCD5-E855-6D4B-B387-DFB8564F0C0B}" srcOrd="0" destOrd="0" presId="urn:microsoft.com/office/officeart/2008/layout/VerticalCurvedList"/>
    <dgm:cxn modelId="{F1A516E8-4FD0-2544-9385-7B1C4656D9BF}" type="presParOf" srcId="{AEB30B9A-1D9E-5747-8314-673C7BBE6275}" destId="{B4EF669E-5455-D44A-8F91-4DDB1D09F87E}" srcOrd="3" destOrd="0" presId="urn:microsoft.com/office/officeart/2008/layout/VerticalCurvedList"/>
    <dgm:cxn modelId="{ED0FA513-2570-934D-9A0F-F2020AECC008}" type="presParOf" srcId="{AEB30B9A-1D9E-5747-8314-673C7BBE6275}" destId="{42BCDB6A-7483-C84A-9785-6E8B4CBDDD6E}" srcOrd="4" destOrd="0" presId="urn:microsoft.com/office/officeart/2008/layout/VerticalCurvedList"/>
    <dgm:cxn modelId="{342B9BBD-C08B-A24D-94F8-A43836F71A5F}" type="presParOf" srcId="{42BCDB6A-7483-C84A-9785-6E8B4CBDDD6E}" destId="{50116494-EAE8-8F40-A303-6DD760C7428A}" srcOrd="0" destOrd="0" presId="urn:microsoft.com/office/officeart/2008/layout/VerticalCurvedList"/>
    <dgm:cxn modelId="{AD9D89BB-9060-E149-9A5A-37B49716062F}" type="presParOf" srcId="{AEB30B9A-1D9E-5747-8314-673C7BBE6275}" destId="{E9D8F56D-DE5E-B04D-AFAD-AC16A1870B9E}" srcOrd="5" destOrd="0" presId="urn:microsoft.com/office/officeart/2008/layout/VerticalCurvedList"/>
    <dgm:cxn modelId="{522C2F62-D53F-5445-921A-65348631DBD0}" type="presParOf" srcId="{AEB30B9A-1D9E-5747-8314-673C7BBE6275}" destId="{81BD4B45-1555-A54B-8A62-0F75B5432954}" srcOrd="6" destOrd="0" presId="urn:microsoft.com/office/officeart/2008/layout/VerticalCurvedList"/>
    <dgm:cxn modelId="{49937E15-71D9-6348-8435-2A21DA6760E6}" type="presParOf" srcId="{81BD4B45-1555-A54B-8A62-0F75B5432954}" destId="{F8D4F513-7100-D944-9520-C2C2D33806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805C0-69EA-4048-B910-B109CEB79098}" type="doc">
      <dgm:prSet loTypeId="urn:microsoft.com/office/officeart/2005/8/layout/hList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7902F5-36EF-6A45-8665-EEF63AB0EB29}">
      <dgm:prSet phldrT="[Text]"/>
      <dgm:spPr/>
      <dgm:t>
        <a:bodyPr/>
        <a:lstStyle/>
        <a:p>
          <a:r>
            <a:rPr lang="en-US" dirty="0"/>
            <a:t>ED Cohort</a:t>
          </a:r>
        </a:p>
      </dgm:t>
    </dgm:pt>
    <dgm:pt modelId="{31873882-4894-A14F-9974-40682F9411C4}" type="parTrans" cxnId="{50CE1BE9-49E9-E644-B5F3-63252BD063D9}">
      <dgm:prSet/>
      <dgm:spPr/>
      <dgm:t>
        <a:bodyPr/>
        <a:lstStyle/>
        <a:p>
          <a:endParaRPr lang="en-US"/>
        </a:p>
      </dgm:t>
    </dgm:pt>
    <dgm:pt modelId="{1579E58B-F7BD-3C42-92B8-4044607665F7}" type="sibTrans" cxnId="{50CE1BE9-49E9-E644-B5F3-63252BD063D9}">
      <dgm:prSet/>
      <dgm:spPr/>
      <dgm:t>
        <a:bodyPr/>
        <a:lstStyle/>
        <a:p>
          <a:endParaRPr lang="en-US"/>
        </a:p>
      </dgm:t>
    </dgm:pt>
    <dgm:pt modelId="{E124C84F-5B6D-9440-A1AA-0A1F763D0D3F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Non-intubated, &gt;18 years, suspected or confirmed COVID-19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Randomized to NG + Auto EF or non-assisted FoCUS first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Outcomes at 30-60 days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Comparison of image acquisition time and image quality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Provider survey – Technology Acceptability Model (TAM) + survey on ease of workflow integration</a:t>
          </a:r>
        </a:p>
      </dgm:t>
    </dgm:pt>
    <dgm:pt modelId="{61D1CA0D-D03C-6541-9A03-52E96EE596A4}" type="parTrans" cxnId="{C75FAF6D-6A81-7349-A840-B08C3BD5837D}">
      <dgm:prSet/>
      <dgm:spPr/>
      <dgm:t>
        <a:bodyPr/>
        <a:lstStyle/>
        <a:p>
          <a:endParaRPr lang="en-US"/>
        </a:p>
      </dgm:t>
    </dgm:pt>
    <dgm:pt modelId="{1058A653-AFB1-6947-99C6-E12AE7517324}" type="sibTrans" cxnId="{C75FAF6D-6A81-7349-A840-B08C3BD5837D}">
      <dgm:prSet/>
      <dgm:spPr/>
      <dgm:t>
        <a:bodyPr/>
        <a:lstStyle/>
        <a:p>
          <a:endParaRPr lang="en-US"/>
        </a:p>
      </dgm:t>
    </dgm:pt>
    <dgm:pt modelId="{898C5D55-9BD4-CB4D-AAE8-15ACBB8EB560}" type="pres">
      <dgm:prSet presAssocID="{E1C805C0-69EA-4048-B910-B109CEB79098}" presName="composite" presStyleCnt="0">
        <dgm:presLayoutVars>
          <dgm:chMax val="1"/>
          <dgm:dir/>
          <dgm:resizeHandles val="exact"/>
        </dgm:presLayoutVars>
      </dgm:prSet>
      <dgm:spPr/>
    </dgm:pt>
    <dgm:pt modelId="{49A62A68-2B71-9140-92C9-A402B79F58E0}" type="pres">
      <dgm:prSet presAssocID="{B37902F5-36EF-6A45-8665-EEF63AB0EB29}" presName="roof" presStyleLbl="dkBgShp" presStyleIdx="0" presStyleCnt="2" custScaleY="45655" custLinFactNeighborX="404" custLinFactNeighborY="-24672"/>
      <dgm:spPr/>
    </dgm:pt>
    <dgm:pt modelId="{0174547C-735E-2443-BC56-BEBB2C3791C9}" type="pres">
      <dgm:prSet presAssocID="{B37902F5-36EF-6A45-8665-EEF63AB0EB29}" presName="pillars" presStyleCnt="0"/>
      <dgm:spPr/>
    </dgm:pt>
    <dgm:pt modelId="{07C5153F-9963-D84F-9981-7666E3D02759}" type="pres">
      <dgm:prSet presAssocID="{B37902F5-36EF-6A45-8665-EEF63AB0EB29}" presName="pillar1" presStyleLbl="node1" presStyleIdx="0" presStyleCnt="1" custScaleY="130570">
        <dgm:presLayoutVars>
          <dgm:bulletEnabled val="1"/>
        </dgm:presLayoutVars>
      </dgm:prSet>
      <dgm:spPr/>
    </dgm:pt>
    <dgm:pt modelId="{CB8D159A-C986-124F-A547-9382F028EF93}" type="pres">
      <dgm:prSet presAssocID="{B37902F5-36EF-6A45-8665-EEF63AB0EB29}" presName="base" presStyleLbl="dkBgShp" presStyleIdx="1" presStyleCnt="2" custFlipVert="0" custScaleY="26499" custLinFactY="13250" custLinFactNeighborY="100000"/>
      <dgm:spPr/>
    </dgm:pt>
  </dgm:ptLst>
  <dgm:cxnLst>
    <dgm:cxn modelId="{39AE071E-B974-FE42-98F5-4612D8CBA51B}" type="presOf" srcId="{E1C805C0-69EA-4048-B910-B109CEB79098}" destId="{898C5D55-9BD4-CB4D-AAE8-15ACBB8EB560}" srcOrd="0" destOrd="0" presId="urn:microsoft.com/office/officeart/2005/8/layout/hList3"/>
    <dgm:cxn modelId="{C75FAF6D-6A81-7349-A840-B08C3BD5837D}" srcId="{B37902F5-36EF-6A45-8665-EEF63AB0EB29}" destId="{E124C84F-5B6D-9440-A1AA-0A1F763D0D3F}" srcOrd="0" destOrd="0" parTransId="{61D1CA0D-D03C-6541-9A03-52E96EE596A4}" sibTransId="{1058A653-AFB1-6947-99C6-E12AE7517324}"/>
    <dgm:cxn modelId="{AB6ECB80-D4AB-B442-8550-9CE068BE5656}" type="presOf" srcId="{B37902F5-36EF-6A45-8665-EEF63AB0EB29}" destId="{49A62A68-2B71-9140-92C9-A402B79F58E0}" srcOrd="0" destOrd="0" presId="urn:microsoft.com/office/officeart/2005/8/layout/hList3"/>
    <dgm:cxn modelId="{BC8B07A7-7537-C046-A9E0-E6458FD6EB88}" type="presOf" srcId="{E124C84F-5B6D-9440-A1AA-0A1F763D0D3F}" destId="{07C5153F-9963-D84F-9981-7666E3D02759}" srcOrd="0" destOrd="0" presId="urn:microsoft.com/office/officeart/2005/8/layout/hList3"/>
    <dgm:cxn modelId="{50CE1BE9-49E9-E644-B5F3-63252BD063D9}" srcId="{E1C805C0-69EA-4048-B910-B109CEB79098}" destId="{B37902F5-36EF-6A45-8665-EEF63AB0EB29}" srcOrd="0" destOrd="0" parTransId="{31873882-4894-A14F-9974-40682F9411C4}" sibTransId="{1579E58B-F7BD-3C42-92B8-4044607665F7}"/>
    <dgm:cxn modelId="{E9BEC36C-5625-3848-BEDD-BC870444A251}" type="presParOf" srcId="{898C5D55-9BD4-CB4D-AAE8-15ACBB8EB560}" destId="{49A62A68-2B71-9140-92C9-A402B79F58E0}" srcOrd="0" destOrd="0" presId="urn:microsoft.com/office/officeart/2005/8/layout/hList3"/>
    <dgm:cxn modelId="{08E82C30-6480-0F4C-9243-275859AB0962}" type="presParOf" srcId="{898C5D55-9BD4-CB4D-AAE8-15ACBB8EB560}" destId="{0174547C-735E-2443-BC56-BEBB2C3791C9}" srcOrd="1" destOrd="0" presId="urn:microsoft.com/office/officeart/2005/8/layout/hList3"/>
    <dgm:cxn modelId="{DF58662D-DA49-B247-9F4C-7F0FFAFFE1DB}" type="presParOf" srcId="{0174547C-735E-2443-BC56-BEBB2C3791C9}" destId="{07C5153F-9963-D84F-9981-7666E3D02759}" srcOrd="0" destOrd="0" presId="urn:microsoft.com/office/officeart/2005/8/layout/hList3"/>
    <dgm:cxn modelId="{F028DE3D-419D-6A4B-8FB7-1966057C4749}" type="presParOf" srcId="{898C5D55-9BD4-CB4D-AAE8-15ACBB8EB560}" destId="{CB8D159A-C986-124F-A547-9382F028EF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93423-145F-2A44-9BC0-57DE8345024D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8ECD73-A13E-3C44-AB7F-F00C3920BD7E}">
      <dgm:prSet phldrT="[Text]"/>
      <dgm:spPr/>
      <dgm:t>
        <a:bodyPr/>
        <a:lstStyle/>
        <a:p>
          <a:r>
            <a:rPr lang="en-US" dirty="0"/>
            <a:t>ED Cohort</a:t>
          </a:r>
        </a:p>
      </dgm:t>
    </dgm:pt>
    <dgm:pt modelId="{E7D07FE9-C3E2-A94F-B339-DDCB33C33084}" type="parTrans" cxnId="{89034309-C4A3-B349-A2C3-DC3636FE0252}">
      <dgm:prSet/>
      <dgm:spPr/>
      <dgm:t>
        <a:bodyPr/>
        <a:lstStyle/>
        <a:p>
          <a:endParaRPr lang="en-US"/>
        </a:p>
      </dgm:t>
    </dgm:pt>
    <dgm:pt modelId="{34440F1F-4A11-984A-AB61-B1C5F541F58B}" type="sibTrans" cxnId="{89034309-C4A3-B349-A2C3-DC3636FE0252}">
      <dgm:prSet/>
      <dgm:spPr/>
      <dgm:t>
        <a:bodyPr/>
        <a:lstStyle/>
        <a:p>
          <a:endParaRPr lang="en-US"/>
        </a:p>
      </dgm:t>
    </dgm:pt>
    <dgm:pt modelId="{C632FE4E-F0A3-5D40-A926-6ACE7EABE88F}">
      <dgm:prSet phldrT="[Text]"/>
      <dgm:spPr/>
      <dgm:t>
        <a:bodyPr/>
        <a:lstStyle/>
        <a:p>
          <a:r>
            <a:rPr lang="en-US" dirty="0"/>
            <a:t>ICU Cohort</a:t>
          </a:r>
        </a:p>
      </dgm:t>
    </dgm:pt>
    <dgm:pt modelId="{FB603CDD-1149-A444-AFC0-B98F68E47C7A}" type="parTrans" cxnId="{77EFCD64-B786-9E41-9BE0-48B755D186C7}">
      <dgm:prSet/>
      <dgm:spPr/>
      <dgm:t>
        <a:bodyPr/>
        <a:lstStyle/>
        <a:p>
          <a:endParaRPr lang="en-US"/>
        </a:p>
      </dgm:t>
    </dgm:pt>
    <dgm:pt modelId="{5C1DABE9-EE12-BC4D-A9DF-061BB178A706}" type="sibTrans" cxnId="{77EFCD64-B786-9E41-9BE0-48B755D186C7}">
      <dgm:prSet/>
      <dgm:spPr/>
      <dgm:t>
        <a:bodyPr/>
        <a:lstStyle/>
        <a:p>
          <a:endParaRPr lang="en-US"/>
        </a:p>
      </dgm:t>
    </dgm:pt>
    <dgm:pt modelId="{68C0EFE3-7AE9-C240-A8E9-2F0CCB94C29F}">
      <dgm:prSet phldrT="[Text]"/>
      <dgm:spPr/>
      <dgm:t>
        <a:bodyPr/>
        <a:lstStyle/>
        <a:p>
          <a:r>
            <a:rPr lang="en-US" dirty="0"/>
            <a:t>Clinical Prediction Cohort</a:t>
          </a:r>
        </a:p>
      </dgm:t>
    </dgm:pt>
    <dgm:pt modelId="{22720E35-02E5-E141-BA59-2F950481A122}" type="parTrans" cxnId="{6E9D869C-94EB-AF4A-BD67-7468F383D078}">
      <dgm:prSet/>
      <dgm:spPr/>
      <dgm:t>
        <a:bodyPr/>
        <a:lstStyle/>
        <a:p>
          <a:endParaRPr lang="en-US"/>
        </a:p>
      </dgm:t>
    </dgm:pt>
    <dgm:pt modelId="{8BA9FB96-4EBD-944B-9D71-31E78A7E2761}" type="sibTrans" cxnId="{6E9D869C-94EB-AF4A-BD67-7468F383D078}">
      <dgm:prSet/>
      <dgm:spPr/>
      <dgm:t>
        <a:bodyPr/>
        <a:lstStyle/>
        <a:p>
          <a:endParaRPr lang="en-US"/>
        </a:p>
      </dgm:t>
    </dgm:pt>
    <dgm:pt modelId="{A02B4422-E27F-914F-9BDE-76AE35EBABE3}" type="pres">
      <dgm:prSet presAssocID="{85993423-145F-2A44-9BC0-57DE8345024D}" presName="Name0" presStyleCnt="0">
        <dgm:presLayoutVars>
          <dgm:chMax val="7"/>
          <dgm:chPref val="7"/>
          <dgm:dir/>
        </dgm:presLayoutVars>
      </dgm:prSet>
      <dgm:spPr/>
    </dgm:pt>
    <dgm:pt modelId="{AEB30B9A-1D9E-5747-8314-673C7BBE6275}" type="pres">
      <dgm:prSet presAssocID="{85993423-145F-2A44-9BC0-57DE8345024D}" presName="Name1" presStyleCnt="0"/>
      <dgm:spPr/>
    </dgm:pt>
    <dgm:pt modelId="{17A63C6D-B92C-FA4B-99BA-17F5C3BE0834}" type="pres">
      <dgm:prSet presAssocID="{85993423-145F-2A44-9BC0-57DE8345024D}" presName="cycle" presStyleCnt="0"/>
      <dgm:spPr/>
    </dgm:pt>
    <dgm:pt modelId="{7A92F89B-CB49-124E-81B3-099ADE2B2FF1}" type="pres">
      <dgm:prSet presAssocID="{85993423-145F-2A44-9BC0-57DE8345024D}" presName="srcNode" presStyleLbl="node1" presStyleIdx="0" presStyleCnt="3"/>
      <dgm:spPr/>
    </dgm:pt>
    <dgm:pt modelId="{DFA3D965-4D4D-AC44-BB92-04ECCBB0A71E}" type="pres">
      <dgm:prSet presAssocID="{85993423-145F-2A44-9BC0-57DE8345024D}" presName="conn" presStyleLbl="parChTrans1D2" presStyleIdx="0" presStyleCnt="1"/>
      <dgm:spPr/>
    </dgm:pt>
    <dgm:pt modelId="{206126ED-F7BE-3A40-A40B-26D2CBD65FB7}" type="pres">
      <dgm:prSet presAssocID="{85993423-145F-2A44-9BC0-57DE8345024D}" presName="extraNode" presStyleLbl="node1" presStyleIdx="0" presStyleCnt="3"/>
      <dgm:spPr/>
    </dgm:pt>
    <dgm:pt modelId="{AA96EEBD-F9CA-2D4E-9F11-3A1911C82E30}" type="pres">
      <dgm:prSet presAssocID="{85993423-145F-2A44-9BC0-57DE8345024D}" presName="dstNode" presStyleLbl="node1" presStyleIdx="0" presStyleCnt="3"/>
      <dgm:spPr/>
    </dgm:pt>
    <dgm:pt modelId="{94962482-89FC-7B44-8987-275027E77516}" type="pres">
      <dgm:prSet presAssocID="{6B8ECD73-A13E-3C44-AB7F-F00C3920BD7E}" presName="text_1" presStyleLbl="node1" presStyleIdx="0" presStyleCnt="3">
        <dgm:presLayoutVars>
          <dgm:bulletEnabled val="1"/>
        </dgm:presLayoutVars>
      </dgm:prSet>
      <dgm:spPr/>
    </dgm:pt>
    <dgm:pt modelId="{226667BE-73B2-F44B-B658-F5A134DB8C62}" type="pres">
      <dgm:prSet presAssocID="{6B8ECD73-A13E-3C44-AB7F-F00C3920BD7E}" presName="accent_1" presStyleCnt="0"/>
      <dgm:spPr/>
    </dgm:pt>
    <dgm:pt modelId="{1D41DCD5-E855-6D4B-B387-DFB8564F0C0B}" type="pres">
      <dgm:prSet presAssocID="{6B8ECD73-A13E-3C44-AB7F-F00C3920BD7E}" presName="accentRepeatNode" presStyleLbl="solidFgAcc1" presStyleIdx="0" presStyleCnt="3"/>
      <dgm:spPr/>
    </dgm:pt>
    <dgm:pt modelId="{B4EF669E-5455-D44A-8F91-4DDB1D09F87E}" type="pres">
      <dgm:prSet presAssocID="{C632FE4E-F0A3-5D40-A926-6ACE7EABE88F}" presName="text_2" presStyleLbl="node1" presStyleIdx="1" presStyleCnt="3">
        <dgm:presLayoutVars>
          <dgm:bulletEnabled val="1"/>
        </dgm:presLayoutVars>
      </dgm:prSet>
      <dgm:spPr/>
    </dgm:pt>
    <dgm:pt modelId="{42BCDB6A-7483-C84A-9785-6E8B4CBDDD6E}" type="pres">
      <dgm:prSet presAssocID="{C632FE4E-F0A3-5D40-A926-6ACE7EABE88F}" presName="accent_2" presStyleCnt="0"/>
      <dgm:spPr/>
    </dgm:pt>
    <dgm:pt modelId="{50116494-EAE8-8F40-A303-6DD760C7428A}" type="pres">
      <dgm:prSet presAssocID="{C632FE4E-F0A3-5D40-A926-6ACE7EABE88F}" presName="accentRepeatNode" presStyleLbl="solidFgAcc1" presStyleIdx="1" presStyleCnt="3"/>
      <dgm:spPr/>
    </dgm:pt>
    <dgm:pt modelId="{E9D8F56D-DE5E-B04D-AFAD-AC16A1870B9E}" type="pres">
      <dgm:prSet presAssocID="{68C0EFE3-7AE9-C240-A8E9-2F0CCB94C29F}" presName="text_3" presStyleLbl="node1" presStyleIdx="2" presStyleCnt="3">
        <dgm:presLayoutVars>
          <dgm:bulletEnabled val="1"/>
        </dgm:presLayoutVars>
      </dgm:prSet>
      <dgm:spPr/>
    </dgm:pt>
    <dgm:pt modelId="{81BD4B45-1555-A54B-8A62-0F75B5432954}" type="pres">
      <dgm:prSet presAssocID="{68C0EFE3-7AE9-C240-A8E9-2F0CCB94C29F}" presName="accent_3" presStyleCnt="0"/>
      <dgm:spPr/>
    </dgm:pt>
    <dgm:pt modelId="{F8D4F513-7100-D944-9520-C2C2D3380603}" type="pres">
      <dgm:prSet presAssocID="{68C0EFE3-7AE9-C240-A8E9-2F0CCB94C29F}" presName="accentRepeatNode" presStyleLbl="solidFgAcc1" presStyleIdx="2" presStyleCnt="3"/>
      <dgm:spPr/>
    </dgm:pt>
  </dgm:ptLst>
  <dgm:cxnLst>
    <dgm:cxn modelId="{89034309-C4A3-B349-A2C3-DC3636FE0252}" srcId="{85993423-145F-2A44-9BC0-57DE8345024D}" destId="{6B8ECD73-A13E-3C44-AB7F-F00C3920BD7E}" srcOrd="0" destOrd="0" parTransId="{E7D07FE9-C3E2-A94F-B339-DDCB33C33084}" sibTransId="{34440F1F-4A11-984A-AB61-B1C5F541F58B}"/>
    <dgm:cxn modelId="{A555D32F-E754-D14A-871C-FEE336DF9FE8}" type="presOf" srcId="{68C0EFE3-7AE9-C240-A8E9-2F0CCB94C29F}" destId="{E9D8F56D-DE5E-B04D-AFAD-AC16A1870B9E}" srcOrd="0" destOrd="0" presId="urn:microsoft.com/office/officeart/2008/layout/VerticalCurvedList"/>
    <dgm:cxn modelId="{24B0623A-61FD-664C-8AC3-471013DBD4E3}" type="presOf" srcId="{C632FE4E-F0A3-5D40-A926-6ACE7EABE88F}" destId="{B4EF669E-5455-D44A-8F91-4DDB1D09F87E}" srcOrd="0" destOrd="0" presId="urn:microsoft.com/office/officeart/2008/layout/VerticalCurvedList"/>
    <dgm:cxn modelId="{77EFCD64-B786-9E41-9BE0-48B755D186C7}" srcId="{85993423-145F-2A44-9BC0-57DE8345024D}" destId="{C632FE4E-F0A3-5D40-A926-6ACE7EABE88F}" srcOrd="1" destOrd="0" parTransId="{FB603CDD-1149-A444-AFC0-B98F68E47C7A}" sibTransId="{5C1DABE9-EE12-BC4D-A9DF-061BB178A706}"/>
    <dgm:cxn modelId="{D4555888-78B5-F24C-95E0-DFDAEF0E926E}" type="presOf" srcId="{6B8ECD73-A13E-3C44-AB7F-F00C3920BD7E}" destId="{94962482-89FC-7B44-8987-275027E77516}" srcOrd="0" destOrd="0" presId="urn:microsoft.com/office/officeart/2008/layout/VerticalCurvedList"/>
    <dgm:cxn modelId="{6E9D869C-94EB-AF4A-BD67-7468F383D078}" srcId="{85993423-145F-2A44-9BC0-57DE8345024D}" destId="{68C0EFE3-7AE9-C240-A8E9-2F0CCB94C29F}" srcOrd="2" destOrd="0" parTransId="{22720E35-02E5-E141-BA59-2F950481A122}" sibTransId="{8BA9FB96-4EBD-944B-9D71-31E78A7E2761}"/>
    <dgm:cxn modelId="{5F0CF9A0-3645-124F-9F01-8122DB6352E7}" type="presOf" srcId="{85993423-145F-2A44-9BC0-57DE8345024D}" destId="{A02B4422-E27F-914F-9BDE-76AE35EBABE3}" srcOrd="0" destOrd="0" presId="urn:microsoft.com/office/officeart/2008/layout/VerticalCurvedList"/>
    <dgm:cxn modelId="{54BB6BA2-9512-7F42-B74D-2B47BAE4761C}" type="presOf" srcId="{34440F1F-4A11-984A-AB61-B1C5F541F58B}" destId="{DFA3D965-4D4D-AC44-BB92-04ECCBB0A71E}" srcOrd="0" destOrd="0" presId="urn:microsoft.com/office/officeart/2008/layout/VerticalCurvedList"/>
    <dgm:cxn modelId="{65157D85-7232-794E-96C7-61D88B831FA6}" type="presParOf" srcId="{A02B4422-E27F-914F-9BDE-76AE35EBABE3}" destId="{AEB30B9A-1D9E-5747-8314-673C7BBE6275}" srcOrd="0" destOrd="0" presId="urn:microsoft.com/office/officeart/2008/layout/VerticalCurvedList"/>
    <dgm:cxn modelId="{EBECE4AB-6E07-2C4F-8999-278CB7FF6024}" type="presParOf" srcId="{AEB30B9A-1D9E-5747-8314-673C7BBE6275}" destId="{17A63C6D-B92C-FA4B-99BA-17F5C3BE0834}" srcOrd="0" destOrd="0" presId="urn:microsoft.com/office/officeart/2008/layout/VerticalCurvedList"/>
    <dgm:cxn modelId="{45306A15-D114-C145-B28E-F963E9D375A9}" type="presParOf" srcId="{17A63C6D-B92C-FA4B-99BA-17F5C3BE0834}" destId="{7A92F89B-CB49-124E-81B3-099ADE2B2FF1}" srcOrd="0" destOrd="0" presId="urn:microsoft.com/office/officeart/2008/layout/VerticalCurvedList"/>
    <dgm:cxn modelId="{E9112AD9-5D40-5443-AE5E-AA39C40BCBB9}" type="presParOf" srcId="{17A63C6D-B92C-FA4B-99BA-17F5C3BE0834}" destId="{DFA3D965-4D4D-AC44-BB92-04ECCBB0A71E}" srcOrd="1" destOrd="0" presId="urn:microsoft.com/office/officeart/2008/layout/VerticalCurvedList"/>
    <dgm:cxn modelId="{8C55CBFC-7065-DC4C-B8D7-23F91AC9CC76}" type="presParOf" srcId="{17A63C6D-B92C-FA4B-99BA-17F5C3BE0834}" destId="{206126ED-F7BE-3A40-A40B-26D2CBD65FB7}" srcOrd="2" destOrd="0" presId="urn:microsoft.com/office/officeart/2008/layout/VerticalCurvedList"/>
    <dgm:cxn modelId="{B5F706ED-294D-DF45-9331-8E85F226E505}" type="presParOf" srcId="{17A63C6D-B92C-FA4B-99BA-17F5C3BE0834}" destId="{AA96EEBD-F9CA-2D4E-9F11-3A1911C82E30}" srcOrd="3" destOrd="0" presId="urn:microsoft.com/office/officeart/2008/layout/VerticalCurvedList"/>
    <dgm:cxn modelId="{E3B48C1E-C7AF-BD44-9623-3D8A74A532E0}" type="presParOf" srcId="{AEB30B9A-1D9E-5747-8314-673C7BBE6275}" destId="{94962482-89FC-7B44-8987-275027E77516}" srcOrd="1" destOrd="0" presId="urn:microsoft.com/office/officeart/2008/layout/VerticalCurvedList"/>
    <dgm:cxn modelId="{8E802BA0-5129-EB40-A429-B8DD6E876726}" type="presParOf" srcId="{AEB30B9A-1D9E-5747-8314-673C7BBE6275}" destId="{226667BE-73B2-F44B-B658-F5A134DB8C62}" srcOrd="2" destOrd="0" presId="urn:microsoft.com/office/officeart/2008/layout/VerticalCurvedList"/>
    <dgm:cxn modelId="{17140AC3-6712-904D-9A9E-C3D9ABCC331D}" type="presParOf" srcId="{226667BE-73B2-F44B-B658-F5A134DB8C62}" destId="{1D41DCD5-E855-6D4B-B387-DFB8564F0C0B}" srcOrd="0" destOrd="0" presId="urn:microsoft.com/office/officeart/2008/layout/VerticalCurvedList"/>
    <dgm:cxn modelId="{F1A516E8-4FD0-2544-9385-7B1C4656D9BF}" type="presParOf" srcId="{AEB30B9A-1D9E-5747-8314-673C7BBE6275}" destId="{B4EF669E-5455-D44A-8F91-4DDB1D09F87E}" srcOrd="3" destOrd="0" presId="urn:microsoft.com/office/officeart/2008/layout/VerticalCurvedList"/>
    <dgm:cxn modelId="{ED0FA513-2570-934D-9A0F-F2020AECC008}" type="presParOf" srcId="{AEB30B9A-1D9E-5747-8314-673C7BBE6275}" destId="{42BCDB6A-7483-C84A-9785-6E8B4CBDDD6E}" srcOrd="4" destOrd="0" presId="urn:microsoft.com/office/officeart/2008/layout/VerticalCurvedList"/>
    <dgm:cxn modelId="{342B9BBD-C08B-A24D-94F8-A43836F71A5F}" type="presParOf" srcId="{42BCDB6A-7483-C84A-9785-6E8B4CBDDD6E}" destId="{50116494-EAE8-8F40-A303-6DD760C7428A}" srcOrd="0" destOrd="0" presId="urn:microsoft.com/office/officeart/2008/layout/VerticalCurvedList"/>
    <dgm:cxn modelId="{AD9D89BB-9060-E149-9A5A-37B49716062F}" type="presParOf" srcId="{AEB30B9A-1D9E-5747-8314-673C7BBE6275}" destId="{E9D8F56D-DE5E-B04D-AFAD-AC16A1870B9E}" srcOrd="5" destOrd="0" presId="urn:microsoft.com/office/officeart/2008/layout/VerticalCurvedList"/>
    <dgm:cxn modelId="{522C2F62-D53F-5445-921A-65348631DBD0}" type="presParOf" srcId="{AEB30B9A-1D9E-5747-8314-673C7BBE6275}" destId="{81BD4B45-1555-A54B-8A62-0F75B5432954}" srcOrd="6" destOrd="0" presId="urn:microsoft.com/office/officeart/2008/layout/VerticalCurvedList"/>
    <dgm:cxn modelId="{49937E15-71D9-6348-8435-2A21DA6760E6}" type="presParOf" srcId="{81BD4B45-1555-A54B-8A62-0F75B5432954}" destId="{F8D4F513-7100-D944-9520-C2C2D33806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C805C0-69EA-4048-B910-B109CEB79098}" type="doc">
      <dgm:prSet loTypeId="urn:microsoft.com/office/officeart/2005/8/layout/hList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7902F5-36EF-6A45-8665-EEF63AB0EB29}">
      <dgm:prSet phldrT="[Text]"/>
      <dgm:spPr>
        <a:solidFill>
          <a:srgbClr val="66D19D"/>
        </a:solidFill>
      </dgm:spPr>
      <dgm:t>
        <a:bodyPr/>
        <a:lstStyle/>
        <a:p>
          <a:r>
            <a:rPr lang="en-US" dirty="0"/>
            <a:t>ICU Cohort</a:t>
          </a:r>
        </a:p>
      </dgm:t>
    </dgm:pt>
    <dgm:pt modelId="{31873882-4894-A14F-9974-40682F9411C4}" type="parTrans" cxnId="{50CE1BE9-49E9-E644-B5F3-63252BD063D9}">
      <dgm:prSet/>
      <dgm:spPr/>
      <dgm:t>
        <a:bodyPr/>
        <a:lstStyle/>
        <a:p>
          <a:endParaRPr lang="en-US"/>
        </a:p>
      </dgm:t>
    </dgm:pt>
    <dgm:pt modelId="{1579E58B-F7BD-3C42-92B8-4044607665F7}" type="sibTrans" cxnId="{50CE1BE9-49E9-E644-B5F3-63252BD063D9}">
      <dgm:prSet/>
      <dgm:spPr/>
      <dgm:t>
        <a:bodyPr/>
        <a:lstStyle/>
        <a:p>
          <a:endParaRPr lang="en-US"/>
        </a:p>
      </dgm:t>
    </dgm:pt>
    <dgm:pt modelId="{E124C84F-5B6D-9440-A1AA-0A1F763D0D3F}">
      <dgm:prSet phldrT="[Text]" custT="1"/>
      <dgm:spPr>
        <a:solidFill>
          <a:srgbClr val="66D19D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 &gt;18 years, confirmed COVID-19, admitted to the ICU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NG Echo and lung u/s integrated into clinical workflow daily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Provider survey – Technology Acceptability Model (TAM) + survey on ease of workflow integration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Linear mixed-effects regression (LMER) change in EF during ICU stay</a:t>
          </a:r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61D1CA0D-D03C-6541-9A03-52E96EE596A4}" type="parTrans" cxnId="{C75FAF6D-6A81-7349-A840-B08C3BD5837D}">
      <dgm:prSet/>
      <dgm:spPr/>
      <dgm:t>
        <a:bodyPr/>
        <a:lstStyle/>
        <a:p>
          <a:endParaRPr lang="en-US"/>
        </a:p>
      </dgm:t>
    </dgm:pt>
    <dgm:pt modelId="{1058A653-AFB1-6947-99C6-E12AE7517324}" type="sibTrans" cxnId="{C75FAF6D-6A81-7349-A840-B08C3BD5837D}">
      <dgm:prSet/>
      <dgm:spPr/>
      <dgm:t>
        <a:bodyPr/>
        <a:lstStyle/>
        <a:p>
          <a:endParaRPr lang="en-US"/>
        </a:p>
      </dgm:t>
    </dgm:pt>
    <dgm:pt modelId="{898C5D55-9BD4-CB4D-AAE8-15ACBB8EB560}" type="pres">
      <dgm:prSet presAssocID="{E1C805C0-69EA-4048-B910-B109CEB79098}" presName="composite" presStyleCnt="0">
        <dgm:presLayoutVars>
          <dgm:chMax val="1"/>
          <dgm:dir/>
          <dgm:resizeHandles val="exact"/>
        </dgm:presLayoutVars>
      </dgm:prSet>
      <dgm:spPr/>
    </dgm:pt>
    <dgm:pt modelId="{49A62A68-2B71-9140-92C9-A402B79F58E0}" type="pres">
      <dgm:prSet presAssocID="{B37902F5-36EF-6A45-8665-EEF63AB0EB29}" presName="roof" presStyleLbl="dkBgShp" presStyleIdx="0" presStyleCnt="2" custScaleY="45655" custLinFactNeighborY="-1786"/>
      <dgm:spPr/>
    </dgm:pt>
    <dgm:pt modelId="{0174547C-735E-2443-BC56-BEBB2C3791C9}" type="pres">
      <dgm:prSet presAssocID="{B37902F5-36EF-6A45-8665-EEF63AB0EB29}" presName="pillars" presStyleCnt="0"/>
      <dgm:spPr/>
    </dgm:pt>
    <dgm:pt modelId="{07C5153F-9963-D84F-9981-7666E3D02759}" type="pres">
      <dgm:prSet presAssocID="{B37902F5-36EF-6A45-8665-EEF63AB0EB29}" presName="pillar1" presStyleLbl="node1" presStyleIdx="0" presStyleCnt="1" custScaleY="108944">
        <dgm:presLayoutVars>
          <dgm:bulletEnabled val="1"/>
        </dgm:presLayoutVars>
      </dgm:prSet>
      <dgm:spPr/>
    </dgm:pt>
    <dgm:pt modelId="{CB8D159A-C986-124F-A547-9382F028EF93}" type="pres">
      <dgm:prSet presAssocID="{B37902F5-36EF-6A45-8665-EEF63AB0EB29}" presName="base" presStyleLbl="dkBgShp" presStyleIdx="1" presStyleCnt="2"/>
      <dgm:spPr>
        <a:solidFill>
          <a:srgbClr val="66D19D"/>
        </a:solidFill>
      </dgm:spPr>
    </dgm:pt>
  </dgm:ptLst>
  <dgm:cxnLst>
    <dgm:cxn modelId="{39AE071E-B974-FE42-98F5-4612D8CBA51B}" type="presOf" srcId="{E1C805C0-69EA-4048-B910-B109CEB79098}" destId="{898C5D55-9BD4-CB4D-AAE8-15ACBB8EB560}" srcOrd="0" destOrd="0" presId="urn:microsoft.com/office/officeart/2005/8/layout/hList3"/>
    <dgm:cxn modelId="{C75FAF6D-6A81-7349-A840-B08C3BD5837D}" srcId="{B37902F5-36EF-6A45-8665-EEF63AB0EB29}" destId="{E124C84F-5B6D-9440-A1AA-0A1F763D0D3F}" srcOrd="0" destOrd="0" parTransId="{61D1CA0D-D03C-6541-9A03-52E96EE596A4}" sibTransId="{1058A653-AFB1-6947-99C6-E12AE7517324}"/>
    <dgm:cxn modelId="{AB6ECB80-D4AB-B442-8550-9CE068BE5656}" type="presOf" srcId="{B37902F5-36EF-6A45-8665-EEF63AB0EB29}" destId="{49A62A68-2B71-9140-92C9-A402B79F58E0}" srcOrd="0" destOrd="0" presId="urn:microsoft.com/office/officeart/2005/8/layout/hList3"/>
    <dgm:cxn modelId="{BC8B07A7-7537-C046-A9E0-E6458FD6EB88}" type="presOf" srcId="{E124C84F-5B6D-9440-A1AA-0A1F763D0D3F}" destId="{07C5153F-9963-D84F-9981-7666E3D02759}" srcOrd="0" destOrd="0" presId="urn:microsoft.com/office/officeart/2005/8/layout/hList3"/>
    <dgm:cxn modelId="{50CE1BE9-49E9-E644-B5F3-63252BD063D9}" srcId="{E1C805C0-69EA-4048-B910-B109CEB79098}" destId="{B37902F5-36EF-6A45-8665-EEF63AB0EB29}" srcOrd="0" destOrd="0" parTransId="{31873882-4894-A14F-9974-40682F9411C4}" sibTransId="{1579E58B-F7BD-3C42-92B8-4044607665F7}"/>
    <dgm:cxn modelId="{E9BEC36C-5625-3848-BEDD-BC870444A251}" type="presParOf" srcId="{898C5D55-9BD4-CB4D-AAE8-15ACBB8EB560}" destId="{49A62A68-2B71-9140-92C9-A402B79F58E0}" srcOrd="0" destOrd="0" presId="urn:microsoft.com/office/officeart/2005/8/layout/hList3"/>
    <dgm:cxn modelId="{08E82C30-6480-0F4C-9243-275859AB0962}" type="presParOf" srcId="{898C5D55-9BD4-CB4D-AAE8-15ACBB8EB560}" destId="{0174547C-735E-2443-BC56-BEBB2C3791C9}" srcOrd="1" destOrd="0" presId="urn:microsoft.com/office/officeart/2005/8/layout/hList3"/>
    <dgm:cxn modelId="{DF58662D-DA49-B247-9F4C-7F0FFAFFE1DB}" type="presParOf" srcId="{0174547C-735E-2443-BC56-BEBB2C3791C9}" destId="{07C5153F-9963-D84F-9981-7666E3D02759}" srcOrd="0" destOrd="0" presId="urn:microsoft.com/office/officeart/2005/8/layout/hList3"/>
    <dgm:cxn modelId="{F028DE3D-419D-6A4B-8FB7-1966057C4749}" type="presParOf" srcId="{898C5D55-9BD4-CB4D-AAE8-15ACBB8EB560}" destId="{CB8D159A-C986-124F-A547-9382F028EF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C805C0-69EA-4048-B910-B109CEB79098}" type="doc">
      <dgm:prSet loTypeId="urn:microsoft.com/office/officeart/2005/8/layout/hList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7902F5-36EF-6A45-8665-EEF63AB0EB29}">
      <dgm:prSet phldrT="[Text]"/>
      <dgm:spPr>
        <a:solidFill>
          <a:srgbClr val="66D19D"/>
        </a:solidFill>
      </dgm:spPr>
      <dgm:t>
        <a:bodyPr/>
        <a:lstStyle/>
        <a:p>
          <a:r>
            <a:rPr lang="en-US" dirty="0"/>
            <a:t>ICU Cohort</a:t>
          </a:r>
        </a:p>
      </dgm:t>
    </dgm:pt>
    <dgm:pt modelId="{31873882-4894-A14F-9974-40682F9411C4}" type="parTrans" cxnId="{50CE1BE9-49E9-E644-B5F3-63252BD063D9}">
      <dgm:prSet/>
      <dgm:spPr/>
      <dgm:t>
        <a:bodyPr/>
        <a:lstStyle/>
        <a:p>
          <a:endParaRPr lang="en-US"/>
        </a:p>
      </dgm:t>
    </dgm:pt>
    <dgm:pt modelId="{1579E58B-F7BD-3C42-92B8-4044607665F7}" type="sibTrans" cxnId="{50CE1BE9-49E9-E644-B5F3-63252BD063D9}">
      <dgm:prSet/>
      <dgm:spPr/>
      <dgm:t>
        <a:bodyPr/>
        <a:lstStyle/>
        <a:p>
          <a:endParaRPr lang="en-US"/>
        </a:p>
      </dgm:t>
    </dgm:pt>
    <dgm:pt modelId="{E124C84F-5B6D-9440-A1AA-0A1F763D0D3F}">
      <dgm:prSet phldrT="[Text]" custT="1"/>
      <dgm:spPr>
        <a:solidFill>
          <a:srgbClr val="66D19D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 &gt;18 years, confirmed COVID-19, admitted to the ICU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NG Echo and lung u/s integrated into clinical workflow daily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Provider survey – Technology Acceptability Model (TAM) + survey on ease of workflow integration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Linear mixed-effects regression (LMER) change in EF during ICU stay, differences in outcome modeled</a:t>
          </a:r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61D1CA0D-D03C-6541-9A03-52E96EE596A4}" type="parTrans" cxnId="{C75FAF6D-6A81-7349-A840-B08C3BD5837D}">
      <dgm:prSet/>
      <dgm:spPr/>
      <dgm:t>
        <a:bodyPr/>
        <a:lstStyle/>
        <a:p>
          <a:endParaRPr lang="en-US"/>
        </a:p>
      </dgm:t>
    </dgm:pt>
    <dgm:pt modelId="{1058A653-AFB1-6947-99C6-E12AE7517324}" type="sibTrans" cxnId="{C75FAF6D-6A81-7349-A840-B08C3BD5837D}">
      <dgm:prSet/>
      <dgm:spPr/>
      <dgm:t>
        <a:bodyPr/>
        <a:lstStyle/>
        <a:p>
          <a:endParaRPr lang="en-US"/>
        </a:p>
      </dgm:t>
    </dgm:pt>
    <dgm:pt modelId="{898C5D55-9BD4-CB4D-AAE8-15ACBB8EB560}" type="pres">
      <dgm:prSet presAssocID="{E1C805C0-69EA-4048-B910-B109CEB79098}" presName="composite" presStyleCnt="0">
        <dgm:presLayoutVars>
          <dgm:chMax val="1"/>
          <dgm:dir/>
          <dgm:resizeHandles val="exact"/>
        </dgm:presLayoutVars>
      </dgm:prSet>
      <dgm:spPr/>
    </dgm:pt>
    <dgm:pt modelId="{49A62A68-2B71-9140-92C9-A402B79F58E0}" type="pres">
      <dgm:prSet presAssocID="{B37902F5-36EF-6A45-8665-EEF63AB0EB29}" presName="roof" presStyleLbl="dkBgShp" presStyleIdx="0" presStyleCnt="2" custScaleY="45655" custLinFactNeighborY="-1786"/>
      <dgm:spPr/>
    </dgm:pt>
    <dgm:pt modelId="{0174547C-735E-2443-BC56-BEBB2C3791C9}" type="pres">
      <dgm:prSet presAssocID="{B37902F5-36EF-6A45-8665-EEF63AB0EB29}" presName="pillars" presStyleCnt="0"/>
      <dgm:spPr/>
    </dgm:pt>
    <dgm:pt modelId="{07C5153F-9963-D84F-9981-7666E3D02759}" type="pres">
      <dgm:prSet presAssocID="{B37902F5-36EF-6A45-8665-EEF63AB0EB29}" presName="pillar1" presStyleLbl="node1" presStyleIdx="0" presStyleCnt="1" custScaleY="141381" custLinFactNeighborY="2305">
        <dgm:presLayoutVars>
          <dgm:bulletEnabled val="1"/>
        </dgm:presLayoutVars>
      </dgm:prSet>
      <dgm:spPr/>
    </dgm:pt>
    <dgm:pt modelId="{CB8D159A-C986-124F-A547-9382F028EF93}" type="pres">
      <dgm:prSet presAssocID="{B37902F5-36EF-6A45-8665-EEF63AB0EB29}" presName="base" presStyleLbl="dkBgShp" presStyleIdx="1" presStyleCnt="2" custLinFactY="88061" custLinFactNeighborY="100000"/>
      <dgm:spPr>
        <a:solidFill>
          <a:srgbClr val="66D19D"/>
        </a:solidFill>
      </dgm:spPr>
    </dgm:pt>
  </dgm:ptLst>
  <dgm:cxnLst>
    <dgm:cxn modelId="{39AE071E-B974-FE42-98F5-4612D8CBA51B}" type="presOf" srcId="{E1C805C0-69EA-4048-B910-B109CEB79098}" destId="{898C5D55-9BD4-CB4D-AAE8-15ACBB8EB560}" srcOrd="0" destOrd="0" presId="urn:microsoft.com/office/officeart/2005/8/layout/hList3"/>
    <dgm:cxn modelId="{C75FAF6D-6A81-7349-A840-B08C3BD5837D}" srcId="{B37902F5-36EF-6A45-8665-EEF63AB0EB29}" destId="{E124C84F-5B6D-9440-A1AA-0A1F763D0D3F}" srcOrd="0" destOrd="0" parTransId="{61D1CA0D-D03C-6541-9A03-52E96EE596A4}" sibTransId="{1058A653-AFB1-6947-99C6-E12AE7517324}"/>
    <dgm:cxn modelId="{AB6ECB80-D4AB-B442-8550-9CE068BE5656}" type="presOf" srcId="{B37902F5-36EF-6A45-8665-EEF63AB0EB29}" destId="{49A62A68-2B71-9140-92C9-A402B79F58E0}" srcOrd="0" destOrd="0" presId="urn:microsoft.com/office/officeart/2005/8/layout/hList3"/>
    <dgm:cxn modelId="{BC8B07A7-7537-C046-A9E0-E6458FD6EB88}" type="presOf" srcId="{E124C84F-5B6D-9440-A1AA-0A1F763D0D3F}" destId="{07C5153F-9963-D84F-9981-7666E3D02759}" srcOrd="0" destOrd="0" presId="urn:microsoft.com/office/officeart/2005/8/layout/hList3"/>
    <dgm:cxn modelId="{50CE1BE9-49E9-E644-B5F3-63252BD063D9}" srcId="{E1C805C0-69EA-4048-B910-B109CEB79098}" destId="{B37902F5-36EF-6A45-8665-EEF63AB0EB29}" srcOrd="0" destOrd="0" parTransId="{31873882-4894-A14F-9974-40682F9411C4}" sibTransId="{1579E58B-F7BD-3C42-92B8-4044607665F7}"/>
    <dgm:cxn modelId="{E9BEC36C-5625-3848-BEDD-BC870444A251}" type="presParOf" srcId="{898C5D55-9BD4-CB4D-AAE8-15ACBB8EB560}" destId="{49A62A68-2B71-9140-92C9-A402B79F58E0}" srcOrd="0" destOrd="0" presId="urn:microsoft.com/office/officeart/2005/8/layout/hList3"/>
    <dgm:cxn modelId="{08E82C30-6480-0F4C-9243-275859AB0962}" type="presParOf" srcId="{898C5D55-9BD4-CB4D-AAE8-15ACBB8EB560}" destId="{0174547C-735E-2443-BC56-BEBB2C3791C9}" srcOrd="1" destOrd="0" presId="urn:microsoft.com/office/officeart/2005/8/layout/hList3"/>
    <dgm:cxn modelId="{DF58662D-DA49-B247-9F4C-7F0FFAFFE1DB}" type="presParOf" srcId="{0174547C-735E-2443-BC56-BEBB2C3791C9}" destId="{07C5153F-9963-D84F-9981-7666E3D02759}" srcOrd="0" destOrd="0" presId="urn:microsoft.com/office/officeart/2005/8/layout/hList3"/>
    <dgm:cxn modelId="{F028DE3D-419D-6A4B-8FB7-1966057C4749}" type="presParOf" srcId="{898C5D55-9BD4-CB4D-AAE8-15ACBB8EB560}" destId="{CB8D159A-C986-124F-A547-9382F028EF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93423-145F-2A44-9BC0-57DE8345024D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8ECD73-A13E-3C44-AB7F-F00C3920BD7E}">
      <dgm:prSet phldrT="[Text]"/>
      <dgm:spPr/>
      <dgm:t>
        <a:bodyPr/>
        <a:lstStyle/>
        <a:p>
          <a:r>
            <a:rPr lang="en-US" dirty="0"/>
            <a:t>ED Cohort</a:t>
          </a:r>
        </a:p>
      </dgm:t>
    </dgm:pt>
    <dgm:pt modelId="{E7D07FE9-C3E2-A94F-B339-DDCB33C33084}" type="parTrans" cxnId="{89034309-C4A3-B349-A2C3-DC3636FE0252}">
      <dgm:prSet/>
      <dgm:spPr/>
      <dgm:t>
        <a:bodyPr/>
        <a:lstStyle/>
        <a:p>
          <a:endParaRPr lang="en-US"/>
        </a:p>
      </dgm:t>
    </dgm:pt>
    <dgm:pt modelId="{34440F1F-4A11-984A-AB61-B1C5F541F58B}" type="sibTrans" cxnId="{89034309-C4A3-B349-A2C3-DC3636FE0252}">
      <dgm:prSet/>
      <dgm:spPr/>
      <dgm:t>
        <a:bodyPr/>
        <a:lstStyle/>
        <a:p>
          <a:endParaRPr lang="en-US"/>
        </a:p>
      </dgm:t>
    </dgm:pt>
    <dgm:pt modelId="{C632FE4E-F0A3-5D40-A926-6ACE7EABE88F}">
      <dgm:prSet phldrT="[Text]"/>
      <dgm:spPr/>
      <dgm:t>
        <a:bodyPr/>
        <a:lstStyle/>
        <a:p>
          <a:r>
            <a:rPr lang="en-US" dirty="0"/>
            <a:t>ICU Cohort</a:t>
          </a:r>
        </a:p>
      </dgm:t>
    </dgm:pt>
    <dgm:pt modelId="{FB603CDD-1149-A444-AFC0-B98F68E47C7A}" type="parTrans" cxnId="{77EFCD64-B786-9E41-9BE0-48B755D186C7}">
      <dgm:prSet/>
      <dgm:spPr/>
      <dgm:t>
        <a:bodyPr/>
        <a:lstStyle/>
        <a:p>
          <a:endParaRPr lang="en-US"/>
        </a:p>
      </dgm:t>
    </dgm:pt>
    <dgm:pt modelId="{5C1DABE9-EE12-BC4D-A9DF-061BB178A706}" type="sibTrans" cxnId="{77EFCD64-B786-9E41-9BE0-48B755D186C7}">
      <dgm:prSet/>
      <dgm:spPr/>
      <dgm:t>
        <a:bodyPr/>
        <a:lstStyle/>
        <a:p>
          <a:endParaRPr lang="en-US"/>
        </a:p>
      </dgm:t>
    </dgm:pt>
    <dgm:pt modelId="{68C0EFE3-7AE9-C240-A8E9-2F0CCB94C29F}">
      <dgm:prSet phldrT="[Text]"/>
      <dgm:spPr/>
      <dgm:t>
        <a:bodyPr/>
        <a:lstStyle/>
        <a:p>
          <a:r>
            <a:rPr lang="en-US" dirty="0"/>
            <a:t>Clinical Prediction Cohort</a:t>
          </a:r>
        </a:p>
      </dgm:t>
    </dgm:pt>
    <dgm:pt modelId="{22720E35-02E5-E141-BA59-2F950481A122}" type="parTrans" cxnId="{6E9D869C-94EB-AF4A-BD67-7468F383D078}">
      <dgm:prSet/>
      <dgm:spPr/>
      <dgm:t>
        <a:bodyPr/>
        <a:lstStyle/>
        <a:p>
          <a:endParaRPr lang="en-US"/>
        </a:p>
      </dgm:t>
    </dgm:pt>
    <dgm:pt modelId="{8BA9FB96-4EBD-944B-9D71-31E78A7E2761}" type="sibTrans" cxnId="{6E9D869C-94EB-AF4A-BD67-7468F383D078}">
      <dgm:prSet/>
      <dgm:spPr/>
      <dgm:t>
        <a:bodyPr/>
        <a:lstStyle/>
        <a:p>
          <a:endParaRPr lang="en-US"/>
        </a:p>
      </dgm:t>
    </dgm:pt>
    <dgm:pt modelId="{A02B4422-E27F-914F-9BDE-76AE35EBABE3}" type="pres">
      <dgm:prSet presAssocID="{85993423-145F-2A44-9BC0-57DE8345024D}" presName="Name0" presStyleCnt="0">
        <dgm:presLayoutVars>
          <dgm:chMax val="7"/>
          <dgm:chPref val="7"/>
          <dgm:dir/>
        </dgm:presLayoutVars>
      </dgm:prSet>
      <dgm:spPr/>
    </dgm:pt>
    <dgm:pt modelId="{AEB30B9A-1D9E-5747-8314-673C7BBE6275}" type="pres">
      <dgm:prSet presAssocID="{85993423-145F-2A44-9BC0-57DE8345024D}" presName="Name1" presStyleCnt="0"/>
      <dgm:spPr/>
    </dgm:pt>
    <dgm:pt modelId="{17A63C6D-B92C-FA4B-99BA-17F5C3BE0834}" type="pres">
      <dgm:prSet presAssocID="{85993423-145F-2A44-9BC0-57DE8345024D}" presName="cycle" presStyleCnt="0"/>
      <dgm:spPr/>
    </dgm:pt>
    <dgm:pt modelId="{7A92F89B-CB49-124E-81B3-099ADE2B2FF1}" type="pres">
      <dgm:prSet presAssocID="{85993423-145F-2A44-9BC0-57DE8345024D}" presName="srcNode" presStyleLbl="node1" presStyleIdx="0" presStyleCnt="3"/>
      <dgm:spPr/>
    </dgm:pt>
    <dgm:pt modelId="{DFA3D965-4D4D-AC44-BB92-04ECCBB0A71E}" type="pres">
      <dgm:prSet presAssocID="{85993423-145F-2A44-9BC0-57DE8345024D}" presName="conn" presStyleLbl="parChTrans1D2" presStyleIdx="0" presStyleCnt="1"/>
      <dgm:spPr/>
    </dgm:pt>
    <dgm:pt modelId="{206126ED-F7BE-3A40-A40B-26D2CBD65FB7}" type="pres">
      <dgm:prSet presAssocID="{85993423-145F-2A44-9BC0-57DE8345024D}" presName="extraNode" presStyleLbl="node1" presStyleIdx="0" presStyleCnt="3"/>
      <dgm:spPr/>
    </dgm:pt>
    <dgm:pt modelId="{AA96EEBD-F9CA-2D4E-9F11-3A1911C82E30}" type="pres">
      <dgm:prSet presAssocID="{85993423-145F-2A44-9BC0-57DE8345024D}" presName="dstNode" presStyleLbl="node1" presStyleIdx="0" presStyleCnt="3"/>
      <dgm:spPr/>
    </dgm:pt>
    <dgm:pt modelId="{94962482-89FC-7B44-8987-275027E77516}" type="pres">
      <dgm:prSet presAssocID="{6B8ECD73-A13E-3C44-AB7F-F00C3920BD7E}" presName="text_1" presStyleLbl="node1" presStyleIdx="0" presStyleCnt="3">
        <dgm:presLayoutVars>
          <dgm:bulletEnabled val="1"/>
        </dgm:presLayoutVars>
      </dgm:prSet>
      <dgm:spPr/>
    </dgm:pt>
    <dgm:pt modelId="{226667BE-73B2-F44B-B658-F5A134DB8C62}" type="pres">
      <dgm:prSet presAssocID="{6B8ECD73-A13E-3C44-AB7F-F00C3920BD7E}" presName="accent_1" presStyleCnt="0"/>
      <dgm:spPr/>
    </dgm:pt>
    <dgm:pt modelId="{1D41DCD5-E855-6D4B-B387-DFB8564F0C0B}" type="pres">
      <dgm:prSet presAssocID="{6B8ECD73-A13E-3C44-AB7F-F00C3920BD7E}" presName="accentRepeatNode" presStyleLbl="solidFgAcc1" presStyleIdx="0" presStyleCnt="3"/>
      <dgm:spPr/>
    </dgm:pt>
    <dgm:pt modelId="{B4EF669E-5455-D44A-8F91-4DDB1D09F87E}" type="pres">
      <dgm:prSet presAssocID="{C632FE4E-F0A3-5D40-A926-6ACE7EABE88F}" presName="text_2" presStyleLbl="node1" presStyleIdx="1" presStyleCnt="3">
        <dgm:presLayoutVars>
          <dgm:bulletEnabled val="1"/>
        </dgm:presLayoutVars>
      </dgm:prSet>
      <dgm:spPr/>
    </dgm:pt>
    <dgm:pt modelId="{42BCDB6A-7483-C84A-9785-6E8B4CBDDD6E}" type="pres">
      <dgm:prSet presAssocID="{C632FE4E-F0A3-5D40-A926-6ACE7EABE88F}" presName="accent_2" presStyleCnt="0"/>
      <dgm:spPr/>
    </dgm:pt>
    <dgm:pt modelId="{50116494-EAE8-8F40-A303-6DD760C7428A}" type="pres">
      <dgm:prSet presAssocID="{C632FE4E-F0A3-5D40-A926-6ACE7EABE88F}" presName="accentRepeatNode" presStyleLbl="solidFgAcc1" presStyleIdx="1" presStyleCnt="3"/>
      <dgm:spPr/>
    </dgm:pt>
    <dgm:pt modelId="{E9D8F56D-DE5E-B04D-AFAD-AC16A1870B9E}" type="pres">
      <dgm:prSet presAssocID="{68C0EFE3-7AE9-C240-A8E9-2F0CCB94C29F}" presName="text_3" presStyleLbl="node1" presStyleIdx="2" presStyleCnt="3">
        <dgm:presLayoutVars>
          <dgm:bulletEnabled val="1"/>
        </dgm:presLayoutVars>
      </dgm:prSet>
      <dgm:spPr/>
    </dgm:pt>
    <dgm:pt modelId="{81BD4B45-1555-A54B-8A62-0F75B5432954}" type="pres">
      <dgm:prSet presAssocID="{68C0EFE3-7AE9-C240-A8E9-2F0CCB94C29F}" presName="accent_3" presStyleCnt="0"/>
      <dgm:spPr/>
    </dgm:pt>
    <dgm:pt modelId="{F8D4F513-7100-D944-9520-C2C2D3380603}" type="pres">
      <dgm:prSet presAssocID="{68C0EFE3-7AE9-C240-A8E9-2F0CCB94C29F}" presName="accentRepeatNode" presStyleLbl="solidFgAcc1" presStyleIdx="2" presStyleCnt="3"/>
      <dgm:spPr/>
    </dgm:pt>
  </dgm:ptLst>
  <dgm:cxnLst>
    <dgm:cxn modelId="{89034309-C4A3-B349-A2C3-DC3636FE0252}" srcId="{85993423-145F-2A44-9BC0-57DE8345024D}" destId="{6B8ECD73-A13E-3C44-AB7F-F00C3920BD7E}" srcOrd="0" destOrd="0" parTransId="{E7D07FE9-C3E2-A94F-B339-DDCB33C33084}" sibTransId="{34440F1F-4A11-984A-AB61-B1C5F541F58B}"/>
    <dgm:cxn modelId="{A555D32F-E754-D14A-871C-FEE336DF9FE8}" type="presOf" srcId="{68C0EFE3-7AE9-C240-A8E9-2F0CCB94C29F}" destId="{E9D8F56D-DE5E-B04D-AFAD-AC16A1870B9E}" srcOrd="0" destOrd="0" presId="urn:microsoft.com/office/officeart/2008/layout/VerticalCurvedList"/>
    <dgm:cxn modelId="{24B0623A-61FD-664C-8AC3-471013DBD4E3}" type="presOf" srcId="{C632FE4E-F0A3-5D40-A926-6ACE7EABE88F}" destId="{B4EF669E-5455-D44A-8F91-4DDB1D09F87E}" srcOrd="0" destOrd="0" presId="urn:microsoft.com/office/officeart/2008/layout/VerticalCurvedList"/>
    <dgm:cxn modelId="{77EFCD64-B786-9E41-9BE0-48B755D186C7}" srcId="{85993423-145F-2A44-9BC0-57DE8345024D}" destId="{C632FE4E-F0A3-5D40-A926-6ACE7EABE88F}" srcOrd="1" destOrd="0" parTransId="{FB603CDD-1149-A444-AFC0-B98F68E47C7A}" sibTransId="{5C1DABE9-EE12-BC4D-A9DF-061BB178A706}"/>
    <dgm:cxn modelId="{D4555888-78B5-F24C-95E0-DFDAEF0E926E}" type="presOf" srcId="{6B8ECD73-A13E-3C44-AB7F-F00C3920BD7E}" destId="{94962482-89FC-7B44-8987-275027E77516}" srcOrd="0" destOrd="0" presId="urn:microsoft.com/office/officeart/2008/layout/VerticalCurvedList"/>
    <dgm:cxn modelId="{6E9D869C-94EB-AF4A-BD67-7468F383D078}" srcId="{85993423-145F-2A44-9BC0-57DE8345024D}" destId="{68C0EFE3-7AE9-C240-A8E9-2F0CCB94C29F}" srcOrd="2" destOrd="0" parTransId="{22720E35-02E5-E141-BA59-2F950481A122}" sibTransId="{8BA9FB96-4EBD-944B-9D71-31E78A7E2761}"/>
    <dgm:cxn modelId="{5F0CF9A0-3645-124F-9F01-8122DB6352E7}" type="presOf" srcId="{85993423-145F-2A44-9BC0-57DE8345024D}" destId="{A02B4422-E27F-914F-9BDE-76AE35EBABE3}" srcOrd="0" destOrd="0" presId="urn:microsoft.com/office/officeart/2008/layout/VerticalCurvedList"/>
    <dgm:cxn modelId="{54BB6BA2-9512-7F42-B74D-2B47BAE4761C}" type="presOf" srcId="{34440F1F-4A11-984A-AB61-B1C5F541F58B}" destId="{DFA3D965-4D4D-AC44-BB92-04ECCBB0A71E}" srcOrd="0" destOrd="0" presId="urn:microsoft.com/office/officeart/2008/layout/VerticalCurvedList"/>
    <dgm:cxn modelId="{65157D85-7232-794E-96C7-61D88B831FA6}" type="presParOf" srcId="{A02B4422-E27F-914F-9BDE-76AE35EBABE3}" destId="{AEB30B9A-1D9E-5747-8314-673C7BBE6275}" srcOrd="0" destOrd="0" presId="urn:microsoft.com/office/officeart/2008/layout/VerticalCurvedList"/>
    <dgm:cxn modelId="{EBECE4AB-6E07-2C4F-8999-278CB7FF6024}" type="presParOf" srcId="{AEB30B9A-1D9E-5747-8314-673C7BBE6275}" destId="{17A63C6D-B92C-FA4B-99BA-17F5C3BE0834}" srcOrd="0" destOrd="0" presId="urn:microsoft.com/office/officeart/2008/layout/VerticalCurvedList"/>
    <dgm:cxn modelId="{45306A15-D114-C145-B28E-F963E9D375A9}" type="presParOf" srcId="{17A63C6D-B92C-FA4B-99BA-17F5C3BE0834}" destId="{7A92F89B-CB49-124E-81B3-099ADE2B2FF1}" srcOrd="0" destOrd="0" presId="urn:microsoft.com/office/officeart/2008/layout/VerticalCurvedList"/>
    <dgm:cxn modelId="{E9112AD9-5D40-5443-AE5E-AA39C40BCBB9}" type="presParOf" srcId="{17A63C6D-B92C-FA4B-99BA-17F5C3BE0834}" destId="{DFA3D965-4D4D-AC44-BB92-04ECCBB0A71E}" srcOrd="1" destOrd="0" presId="urn:microsoft.com/office/officeart/2008/layout/VerticalCurvedList"/>
    <dgm:cxn modelId="{8C55CBFC-7065-DC4C-B8D7-23F91AC9CC76}" type="presParOf" srcId="{17A63C6D-B92C-FA4B-99BA-17F5C3BE0834}" destId="{206126ED-F7BE-3A40-A40B-26D2CBD65FB7}" srcOrd="2" destOrd="0" presId="urn:microsoft.com/office/officeart/2008/layout/VerticalCurvedList"/>
    <dgm:cxn modelId="{B5F706ED-294D-DF45-9331-8E85F226E505}" type="presParOf" srcId="{17A63C6D-B92C-FA4B-99BA-17F5C3BE0834}" destId="{AA96EEBD-F9CA-2D4E-9F11-3A1911C82E30}" srcOrd="3" destOrd="0" presId="urn:microsoft.com/office/officeart/2008/layout/VerticalCurvedList"/>
    <dgm:cxn modelId="{E3B48C1E-C7AF-BD44-9623-3D8A74A532E0}" type="presParOf" srcId="{AEB30B9A-1D9E-5747-8314-673C7BBE6275}" destId="{94962482-89FC-7B44-8987-275027E77516}" srcOrd="1" destOrd="0" presId="urn:microsoft.com/office/officeart/2008/layout/VerticalCurvedList"/>
    <dgm:cxn modelId="{8E802BA0-5129-EB40-A429-B8DD6E876726}" type="presParOf" srcId="{AEB30B9A-1D9E-5747-8314-673C7BBE6275}" destId="{226667BE-73B2-F44B-B658-F5A134DB8C62}" srcOrd="2" destOrd="0" presId="urn:microsoft.com/office/officeart/2008/layout/VerticalCurvedList"/>
    <dgm:cxn modelId="{17140AC3-6712-904D-9A9E-C3D9ABCC331D}" type="presParOf" srcId="{226667BE-73B2-F44B-B658-F5A134DB8C62}" destId="{1D41DCD5-E855-6D4B-B387-DFB8564F0C0B}" srcOrd="0" destOrd="0" presId="urn:microsoft.com/office/officeart/2008/layout/VerticalCurvedList"/>
    <dgm:cxn modelId="{F1A516E8-4FD0-2544-9385-7B1C4656D9BF}" type="presParOf" srcId="{AEB30B9A-1D9E-5747-8314-673C7BBE6275}" destId="{B4EF669E-5455-D44A-8F91-4DDB1D09F87E}" srcOrd="3" destOrd="0" presId="urn:microsoft.com/office/officeart/2008/layout/VerticalCurvedList"/>
    <dgm:cxn modelId="{ED0FA513-2570-934D-9A0F-F2020AECC008}" type="presParOf" srcId="{AEB30B9A-1D9E-5747-8314-673C7BBE6275}" destId="{42BCDB6A-7483-C84A-9785-6E8B4CBDDD6E}" srcOrd="4" destOrd="0" presId="urn:microsoft.com/office/officeart/2008/layout/VerticalCurvedList"/>
    <dgm:cxn modelId="{342B9BBD-C08B-A24D-94F8-A43836F71A5F}" type="presParOf" srcId="{42BCDB6A-7483-C84A-9785-6E8B4CBDDD6E}" destId="{50116494-EAE8-8F40-A303-6DD760C7428A}" srcOrd="0" destOrd="0" presId="urn:microsoft.com/office/officeart/2008/layout/VerticalCurvedList"/>
    <dgm:cxn modelId="{AD9D89BB-9060-E149-9A5A-37B49716062F}" type="presParOf" srcId="{AEB30B9A-1D9E-5747-8314-673C7BBE6275}" destId="{E9D8F56D-DE5E-B04D-AFAD-AC16A1870B9E}" srcOrd="5" destOrd="0" presId="urn:microsoft.com/office/officeart/2008/layout/VerticalCurvedList"/>
    <dgm:cxn modelId="{522C2F62-D53F-5445-921A-65348631DBD0}" type="presParOf" srcId="{AEB30B9A-1D9E-5747-8314-673C7BBE6275}" destId="{81BD4B45-1555-A54B-8A62-0F75B5432954}" srcOrd="6" destOrd="0" presId="urn:microsoft.com/office/officeart/2008/layout/VerticalCurvedList"/>
    <dgm:cxn modelId="{49937E15-71D9-6348-8435-2A21DA6760E6}" type="presParOf" srcId="{81BD4B45-1555-A54B-8A62-0F75B5432954}" destId="{F8D4F513-7100-D944-9520-C2C2D33806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C805C0-69EA-4048-B910-B109CEB79098}" type="doc">
      <dgm:prSet loTypeId="urn:microsoft.com/office/officeart/2005/8/layout/hList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7902F5-36EF-6A45-8665-EEF63AB0EB29}">
      <dgm:prSet phldrT="[Text]"/>
      <dgm:spPr>
        <a:solidFill>
          <a:srgbClr val="82BE49"/>
        </a:solidFill>
      </dgm:spPr>
      <dgm:t>
        <a:bodyPr/>
        <a:lstStyle/>
        <a:p>
          <a:r>
            <a:rPr lang="en-US" dirty="0"/>
            <a:t>Clinical Prediction Cohort</a:t>
          </a:r>
        </a:p>
      </dgm:t>
    </dgm:pt>
    <dgm:pt modelId="{31873882-4894-A14F-9974-40682F9411C4}" type="parTrans" cxnId="{50CE1BE9-49E9-E644-B5F3-63252BD063D9}">
      <dgm:prSet/>
      <dgm:spPr/>
      <dgm:t>
        <a:bodyPr/>
        <a:lstStyle/>
        <a:p>
          <a:endParaRPr lang="en-US"/>
        </a:p>
      </dgm:t>
    </dgm:pt>
    <dgm:pt modelId="{1579E58B-F7BD-3C42-92B8-4044607665F7}" type="sibTrans" cxnId="{50CE1BE9-49E9-E644-B5F3-63252BD063D9}">
      <dgm:prSet/>
      <dgm:spPr/>
      <dgm:t>
        <a:bodyPr/>
        <a:lstStyle/>
        <a:p>
          <a:endParaRPr lang="en-US"/>
        </a:p>
      </dgm:t>
    </dgm:pt>
    <dgm:pt modelId="{E124C84F-5B6D-9440-A1AA-0A1F763D0D3F}">
      <dgm:prSet phldrT="[Text]" custT="1"/>
      <dgm:spPr>
        <a:solidFill>
          <a:srgbClr val="82BE49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 &gt;300 patients recruited across centers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Demographic and clinical data, echo within 24 hours of presentation, outcomes data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Echo images uploaded (when approved) to Cloud-based storage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800" dirty="0"/>
            <a:t>Multivariate regression – predict probability for critical illness </a:t>
          </a:r>
        </a:p>
        <a:p>
          <a:pPr algn="l"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1058A653-AFB1-6947-99C6-E12AE7517324}" type="sibTrans" cxnId="{C75FAF6D-6A81-7349-A840-B08C3BD5837D}">
      <dgm:prSet/>
      <dgm:spPr/>
      <dgm:t>
        <a:bodyPr/>
        <a:lstStyle/>
        <a:p>
          <a:endParaRPr lang="en-US"/>
        </a:p>
      </dgm:t>
    </dgm:pt>
    <dgm:pt modelId="{61D1CA0D-D03C-6541-9A03-52E96EE596A4}" type="parTrans" cxnId="{C75FAF6D-6A81-7349-A840-B08C3BD5837D}">
      <dgm:prSet/>
      <dgm:spPr/>
      <dgm:t>
        <a:bodyPr/>
        <a:lstStyle/>
        <a:p>
          <a:endParaRPr lang="en-US"/>
        </a:p>
      </dgm:t>
    </dgm:pt>
    <dgm:pt modelId="{898C5D55-9BD4-CB4D-AAE8-15ACBB8EB560}" type="pres">
      <dgm:prSet presAssocID="{E1C805C0-69EA-4048-B910-B109CEB79098}" presName="composite" presStyleCnt="0">
        <dgm:presLayoutVars>
          <dgm:chMax val="1"/>
          <dgm:dir/>
          <dgm:resizeHandles val="exact"/>
        </dgm:presLayoutVars>
      </dgm:prSet>
      <dgm:spPr/>
    </dgm:pt>
    <dgm:pt modelId="{49A62A68-2B71-9140-92C9-A402B79F58E0}" type="pres">
      <dgm:prSet presAssocID="{B37902F5-36EF-6A45-8665-EEF63AB0EB29}" presName="roof" presStyleLbl="dkBgShp" presStyleIdx="0" presStyleCnt="2" custScaleY="45655" custLinFactNeighborY="-1786"/>
      <dgm:spPr/>
    </dgm:pt>
    <dgm:pt modelId="{0174547C-735E-2443-BC56-BEBB2C3791C9}" type="pres">
      <dgm:prSet presAssocID="{B37902F5-36EF-6A45-8665-EEF63AB0EB29}" presName="pillars" presStyleCnt="0"/>
      <dgm:spPr/>
    </dgm:pt>
    <dgm:pt modelId="{07C5153F-9963-D84F-9981-7666E3D02759}" type="pres">
      <dgm:prSet presAssocID="{B37902F5-36EF-6A45-8665-EEF63AB0EB29}" presName="pillar1" presStyleLbl="node1" presStyleIdx="0" presStyleCnt="1" custScaleY="108944" custLinFactNeighborX="384">
        <dgm:presLayoutVars>
          <dgm:bulletEnabled val="1"/>
        </dgm:presLayoutVars>
      </dgm:prSet>
      <dgm:spPr/>
    </dgm:pt>
    <dgm:pt modelId="{CB8D159A-C986-124F-A547-9382F028EF93}" type="pres">
      <dgm:prSet presAssocID="{B37902F5-36EF-6A45-8665-EEF63AB0EB29}" presName="base" presStyleLbl="dkBgShp" presStyleIdx="1" presStyleCnt="2" custLinFactNeighborX="-93816" custLinFactNeighborY="71634"/>
      <dgm:spPr>
        <a:solidFill>
          <a:srgbClr val="82BE49"/>
        </a:solidFill>
      </dgm:spPr>
    </dgm:pt>
  </dgm:ptLst>
  <dgm:cxnLst>
    <dgm:cxn modelId="{39AE071E-B974-FE42-98F5-4612D8CBA51B}" type="presOf" srcId="{E1C805C0-69EA-4048-B910-B109CEB79098}" destId="{898C5D55-9BD4-CB4D-AAE8-15ACBB8EB560}" srcOrd="0" destOrd="0" presId="urn:microsoft.com/office/officeart/2005/8/layout/hList3"/>
    <dgm:cxn modelId="{C75FAF6D-6A81-7349-A840-B08C3BD5837D}" srcId="{B37902F5-36EF-6A45-8665-EEF63AB0EB29}" destId="{E124C84F-5B6D-9440-A1AA-0A1F763D0D3F}" srcOrd="0" destOrd="0" parTransId="{61D1CA0D-D03C-6541-9A03-52E96EE596A4}" sibTransId="{1058A653-AFB1-6947-99C6-E12AE7517324}"/>
    <dgm:cxn modelId="{AB6ECB80-D4AB-B442-8550-9CE068BE5656}" type="presOf" srcId="{B37902F5-36EF-6A45-8665-EEF63AB0EB29}" destId="{49A62A68-2B71-9140-92C9-A402B79F58E0}" srcOrd="0" destOrd="0" presId="urn:microsoft.com/office/officeart/2005/8/layout/hList3"/>
    <dgm:cxn modelId="{BC8B07A7-7537-C046-A9E0-E6458FD6EB88}" type="presOf" srcId="{E124C84F-5B6D-9440-A1AA-0A1F763D0D3F}" destId="{07C5153F-9963-D84F-9981-7666E3D02759}" srcOrd="0" destOrd="0" presId="urn:microsoft.com/office/officeart/2005/8/layout/hList3"/>
    <dgm:cxn modelId="{50CE1BE9-49E9-E644-B5F3-63252BD063D9}" srcId="{E1C805C0-69EA-4048-B910-B109CEB79098}" destId="{B37902F5-36EF-6A45-8665-EEF63AB0EB29}" srcOrd="0" destOrd="0" parTransId="{31873882-4894-A14F-9974-40682F9411C4}" sibTransId="{1579E58B-F7BD-3C42-92B8-4044607665F7}"/>
    <dgm:cxn modelId="{E9BEC36C-5625-3848-BEDD-BC870444A251}" type="presParOf" srcId="{898C5D55-9BD4-CB4D-AAE8-15ACBB8EB560}" destId="{49A62A68-2B71-9140-92C9-A402B79F58E0}" srcOrd="0" destOrd="0" presId="urn:microsoft.com/office/officeart/2005/8/layout/hList3"/>
    <dgm:cxn modelId="{08E82C30-6480-0F4C-9243-275859AB0962}" type="presParOf" srcId="{898C5D55-9BD4-CB4D-AAE8-15ACBB8EB560}" destId="{0174547C-735E-2443-BC56-BEBB2C3791C9}" srcOrd="1" destOrd="0" presId="urn:microsoft.com/office/officeart/2005/8/layout/hList3"/>
    <dgm:cxn modelId="{DF58662D-DA49-B247-9F4C-7F0FFAFFE1DB}" type="presParOf" srcId="{0174547C-735E-2443-BC56-BEBB2C3791C9}" destId="{07C5153F-9963-D84F-9981-7666E3D02759}" srcOrd="0" destOrd="0" presId="urn:microsoft.com/office/officeart/2005/8/layout/hList3"/>
    <dgm:cxn modelId="{F028DE3D-419D-6A4B-8FB7-1966057C4749}" type="presParOf" srcId="{898C5D55-9BD4-CB4D-AAE8-15ACBB8EB560}" destId="{CB8D159A-C986-124F-A547-9382F028EF93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D965-4D4D-AC44-BB92-04ECCBB0A71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62482-89FC-7B44-8987-275027E77516}">
      <dsp:nvSpPr>
        <dsp:cNvPr id="0" name=""/>
        <dsp:cNvSpPr/>
      </dsp:nvSpPr>
      <dsp:spPr>
        <a:xfrm>
          <a:off x="752110" y="541866"/>
          <a:ext cx="4476631" cy="1083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ED Cohort</a:t>
          </a:r>
        </a:p>
      </dsp:txBody>
      <dsp:txXfrm>
        <a:off x="752110" y="541866"/>
        <a:ext cx="4476631" cy="1083733"/>
      </dsp:txXfrm>
    </dsp:sp>
    <dsp:sp modelId="{1D41DCD5-E855-6D4B-B387-DFB8564F0C0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F669E-5455-D44A-8F91-4DDB1D09F87E}">
      <dsp:nvSpPr>
        <dsp:cNvPr id="0" name=""/>
        <dsp:cNvSpPr/>
      </dsp:nvSpPr>
      <dsp:spPr>
        <a:xfrm>
          <a:off x="1146048" y="2167466"/>
          <a:ext cx="4082694" cy="10837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ICU Cohort</a:t>
          </a:r>
        </a:p>
      </dsp:txBody>
      <dsp:txXfrm>
        <a:off x="1146048" y="2167466"/>
        <a:ext cx="4082694" cy="1083733"/>
      </dsp:txXfrm>
    </dsp:sp>
    <dsp:sp modelId="{50116494-EAE8-8F40-A303-6DD760C7428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8F56D-DE5E-B04D-AFAD-AC16A1870B9E}">
      <dsp:nvSpPr>
        <dsp:cNvPr id="0" name=""/>
        <dsp:cNvSpPr/>
      </dsp:nvSpPr>
      <dsp:spPr>
        <a:xfrm>
          <a:off x="752110" y="3793066"/>
          <a:ext cx="4476631" cy="10837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Clinical Prediction Cohort</a:t>
          </a:r>
        </a:p>
      </dsp:txBody>
      <dsp:txXfrm>
        <a:off x="752110" y="3793066"/>
        <a:ext cx="4476631" cy="1083733"/>
      </dsp:txXfrm>
    </dsp:sp>
    <dsp:sp modelId="{F8D4F513-7100-D944-9520-C2C2D338060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62A68-2B71-9140-92C9-A402B79F58E0}">
      <dsp:nvSpPr>
        <dsp:cNvPr id="0" name=""/>
        <dsp:cNvSpPr/>
      </dsp:nvSpPr>
      <dsp:spPr>
        <a:xfrm>
          <a:off x="0" y="0"/>
          <a:ext cx="5960824" cy="83760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ED Cohort</a:t>
          </a:r>
        </a:p>
      </dsp:txBody>
      <dsp:txXfrm>
        <a:off x="0" y="0"/>
        <a:ext cx="5960824" cy="837605"/>
      </dsp:txXfrm>
    </dsp:sp>
    <dsp:sp modelId="{07C5153F-9963-D84F-9981-7666E3D02759}">
      <dsp:nvSpPr>
        <dsp:cNvPr id="0" name=""/>
        <dsp:cNvSpPr/>
      </dsp:nvSpPr>
      <dsp:spPr>
        <a:xfrm>
          <a:off x="0" y="916085"/>
          <a:ext cx="5960824" cy="50305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Non-intubated, &gt;18 years, suspected or confirmed COVID-19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Randomized to NG + Auto EF or non-assisted FoCUS first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Outcomes at 30-60 days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Comparison of image acquisition time and image quality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Provider survey – Technology Acceptability Model (TAM) + survey on ease of workflow integration</a:t>
          </a:r>
        </a:p>
      </dsp:txBody>
      <dsp:txXfrm>
        <a:off x="0" y="916085"/>
        <a:ext cx="5960824" cy="5030533"/>
      </dsp:txXfrm>
    </dsp:sp>
    <dsp:sp modelId="{CB8D159A-C986-124F-A547-9382F028EF93}">
      <dsp:nvSpPr>
        <dsp:cNvPr id="0" name=""/>
        <dsp:cNvSpPr/>
      </dsp:nvSpPr>
      <dsp:spPr>
        <a:xfrm>
          <a:off x="0" y="5999853"/>
          <a:ext cx="5960824" cy="11343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D965-4D4D-AC44-BB92-04ECCBB0A71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62482-89FC-7B44-8987-275027E77516}">
      <dsp:nvSpPr>
        <dsp:cNvPr id="0" name=""/>
        <dsp:cNvSpPr/>
      </dsp:nvSpPr>
      <dsp:spPr>
        <a:xfrm>
          <a:off x="752110" y="541866"/>
          <a:ext cx="4476631" cy="1083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ED Cohort</a:t>
          </a:r>
        </a:p>
      </dsp:txBody>
      <dsp:txXfrm>
        <a:off x="752110" y="541866"/>
        <a:ext cx="4476631" cy="1083733"/>
      </dsp:txXfrm>
    </dsp:sp>
    <dsp:sp modelId="{1D41DCD5-E855-6D4B-B387-DFB8564F0C0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F669E-5455-D44A-8F91-4DDB1D09F87E}">
      <dsp:nvSpPr>
        <dsp:cNvPr id="0" name=""/>
        <dsp:cNvSpPr/>
      </dsp:nvSpPr>
      <dsp:spPr>
        <a:xfrm>
          <a:off x="1146048" y="2167466"/>
          <a:ext cx="4082694" cy="10837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ICU Cohort</a:t>
          </a:r>
        </a:p>
      </dsp:txBody>
      <dsp:txXfrm>
        <a:off x="1146048" y="2167466"/>
        <a:ext cx="4082694" cy="1083733"/>
      </dsp:txXfrm>
    </dsp:sp>
    <dsp:sp modelId="{50116494-EAE8-8F40-A303-6DD760C7428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8F56D-DE5E-B04D-AFAD-AC16A1870B9E}">
      <dsp:nvSpPr>
        <dsp:cNvPr id="0" name=""/>
        <dsp:cNvSpPr/>
      </dsp:nvSpPr>
      <dsp:spPr>
        <a:xfrm>
          <a:off x="752110" y="3793066"/>
          <a:ext cx="4476631" cy="10837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Clinical Prediction Cohort</a:t>
          </a:r>
        </a:p>
      </dsp:txBody>
      <dsp:txXfrm>
        <a:off x="752110" y="3793066"/>
        <a:ext cx="4476631" cy="1083733"/>
      </dsp:txXfrm>
    </dsp:sp>
    <dsp:sp modelId="{F8D4F513-7100-D944-9520-C2C2D338060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62A68-2B71-9140-92C9-A402B79F58E0}">
      <dsp:nvSpPr>
        <dsp:cNvPr id="0" name=""/>
        <dsp:cNvSpPr/>
      </dsp:nvSpPr>
      <dsp:spPr>
        <a:xfrm>
          <a:off x="0" y="216492"/>
          <a:ext cx="5960824" cy="837605"/>
        </a:xfrm>
        <a:prstGeom prst="rect">
          <a:avLst/>
        </a:prstGeom>
        <a:solidFill>
          <a:srgbClr val="66D1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ICU Cohort</a:t>
          </a:r>
        </a:p>
      </dsp:txBody>
      <dsp:txXfrm>
        <a:off x="0" y="216492"/>
        <a:ext cx="5960824" cy="837605"/>
      </dsp:txXfrm>
    </dsp:sp>
    <dsp:sp modelId="{07C5153F-9963-D84F-9981-7666E3D02759}">
      <dsp:nvSpPr>
        <dsp:cNvPr id="0" name=""/>
        <dsp:cNvSpPr/>
      </dsp:nvSpPr>
      <dsp:spPr>
        <a:xfrm>
          <a:off x="0" y="1413088"/>
          <a:ext cx="5960824" cy="4197338"/>
        </a:xfrm>
        <a:prstGeom prst="rect">
          <a:avLst/>
        </a:prstGeom>
        <a:solidFill>
          <a:srgbClr val="66D1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 &gt;18 years, confirmed COVID-19, admitted to the ICU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NG Echo and lung u/s integrated into clinical workflow daily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Provider survey – Technology Acceptability Model (TAM) + survey on ease of workflow integration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Linear mixed-effects regression (LMER) change in EF during ICU stay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</dsp:txBody>
      <dsp:txXfrm>
        <a:off x="0" y="1413088"/>
        <a:ext cx="5960824" cy="4197338"/>
      </dsp:txXfrm>
    </dsp:sp>
    <dsp:sp modelId="{CB8D159A-C986-124F-A547-9382F028EF93}">
      <dsp:nvSpPr>
        <dsp:cNvPr id="0" name=""/>
        <dsp:cNvSpPr/>
      </dsp:nvSpPr>
      <dsp:spPr>
        <a:xfrm>
          <a:off x="0" y="5438131"/>
          <a:ext cx="5960824" cy="428083"/>
        </a:xfrm>
        <a:prstGeom prst="rect">
          <a:avLst/>
        </a:prstGeom>
        <a:solidFill>
          <a:srgbClr val="66D1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62A68-2B71-9140-92C9-A402B79F58E0}">
      <dsp:nvSpPr>
        <dsp:cNvPr id="0" name=""/>
        <dsp:cNvSpPr/>
      </dsp:nvSpPr>
      <dsp:spPr>
        <a:xfrm>
          <a:off x="0" y="31957"/>
          <a:ext cx="5960824" cy="837605"/>
        </a:xfrm>
        <a:prstGeom prst="rect">
          <a:avLst/>
        </a:prstGeom>
        <a:solidFill>
          <a:srgbClr val="66D1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ICU Cohort</a:t>
          </a:r>
        </a:p>
      </dsp:txBody>
      <dsp:txXfrm>
        <a:off x="0" y="31957"/>
        <a:ext cx="5960824" cy="837605"/>
      </dsp:txXfrm>
    </dsp:sp>
    <dsp:sp modelId="{07C5153F-9963-D84F-9981-7666E3D02759}">
      <dsp:nvSpPr>
        <dsp:cNvPr id="0" name=""/>
        <dsp:cNvSpPr/>
      </dsp:nvSpPr>
      <dsp:spPr>
        <a:xfrm>
          <a:off x="0" y="668419"/>
          <a:ext cx="5960824" cy="5447054"/>
        </a:xfrm>
        <a:prstGeom prst="rect">
          <a:avLst/>
        </a:prstGeom>
        <a:solidFill>
          <a:srgbClr val="66D1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 &gt;18 years, confirmed COVID-19, admitted to the ICU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NG Echo and lung u/s integrated into clinical workflow daily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Provider survey – Technology Acceptability Model (TAM) + survey on ease of workflow integration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Linear mixed-effects regression (LMER) change in EF during ICU stay, differences in outcome modeled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</dsp:txBody>
      <dsp:txXfrm>
        <a:off x="0" y="668419"/>
        <a:ext cx="5960824" cy="5447054"/>
      </dsp:txXfrm>
    </dsp:sp>
    <dsp:sp modelId="{CB8D159A-C986-124F-A547-9382F028EF93}">
      <dsp:nvSpPr>
        <dsp:cNvPr id="0" name=""/>
        <dsp:cNvSpPr/>
      </dsp:nvSpPr>
      <dsp:spPr>
        <a:xfrm>
          <a:off x="0" y="5687390"/>
          <a:ext cx="5960824" cy="428083"/>
        </a:xfrm>
        <a:prstGeom prst="rect">
          <a:avLst/>
        </a:prstGeom>
        <a:solidFill>
          <a:srgbClr val="66D1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D965-4D4D-AC44-BB92-04ECCBB0A71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62482-89FC-7B44-8987-275027E77516}">
      <dsp:nvSpPr>
        <dsp:cNvPr id="0" name=""/>
        <dsp:cNvSpPr/>
      </dsp:nvSpPr>
      <dsp:spPr>
        <a:xfrm>
          <a:off x="752110" y="541866"/>
          <a:ext cx="4476631" cy="1083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ED Cohort</a:t>
          </a:r>
        </a:p>
      </dsp:txBody>
      <dsp:txXfrm>
        <a:off x="752110" y="541866"/>
        <a:ext cx="4476631" cy="1083733"/>
      </dsp:txXfrm>
    </dsp:sp>
    <dsp:sp modelId="{1D41DCD5-E855-6D4B-B387-DFB8564F0C0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F669E-5455-D44A-8F91-4DDB1D09F87E}">
      <dsp:nvSpPr>
        <dsp:cNvPr id="0" name=""/>
        <dsp:cNvSpPr/>
      </dsp:nvSpPr>
      <dsp:spPr>
        <a:xfrm>
          <a:off x="1146048" y="2167466"/>
          <a:ext cx="4082694" cy="10837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ICU Cohort</a:t>
          </a:r>
        </a:p>
      </dsp:txBody>
      <dsp:txXfrm>
        <a:off x="1146048" y="2167466"/>
        <a:ext cx="4082694" cy="1083733"/>
      </dsp:txXfrm>
    </dsp:sp>
    <dsp:sp modelId="{50116494-EAE8-8F40-A303-6DD760C7428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8F56D-DE5E-B04D-AFAD-AC16A1870B9E}">
      <dsp:nvSpPr>
        <dsp:cNvPr id="0" name=""/>
        <dsp:cNvSpPr/>
      </dsp:nvSpPr>
      <dsp:spPr>
        <a:xfrm>
          <a:off x="752110" y="3793066"/>
          <a:ext cx="4476631" cy="10837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Clinical Prediction Cohort</a:t>
          </a:r>
        </a:p>
      </dsp:txBody>
      <dsp:txXfrm>
        <a:off x="752110" y="3793066"/>
        <a:ext cx="4476631" cy="1083733"/>
      </dsp:txXfrm>
    </dsp:sp>
    <dsp:sp modelId="{F8D4F513-7100-D944-9520-C2C2D338060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62A68-2B71-9140-92C9-A402B79F58E0}">
      <dsp:nvSpPr>
        <dsp:cNvPr id="0" name=""/>
        <dsp:cNvSpPr/>
      </dsp:nvSpPr>
      <dsp:spPr>
        <a:xfrm>
          <a:off x="0" y="235908"/>
          <a:ext cx="5960824" cy="912725"/>
        </a:xfrm>
        <a:prstGeom prst="rect">
          <a:avLst/>
        </a:prstGeom>
        <a:solidFill>
          <a:srgbClr val="82BE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Clinical Prediction Cohort</a:t>
          </a:r>
        </a:p>
      </dsp:txBody>
      <dsp:txXfrm>
        <a:off x="0" y="235908"/>
        <a:ext cx="5960824" cy="912725"/>
      </dsp:txXfrm>
    </dsp:sp>
    <dsp:sp modelId="{07C5153F-9963-D84F-9981-7666E3D02759}">
      <dsp:nvSpPr>
        <dsp:cNvPr id="0" name=""/>
        <dsp:cNvSpPr/>
      </dsp:nvSpPr>
      <dsp:spPr>
        <a:xfrm>
          <a:off x="0" y="1539819"/>
          <a:ext cx="5960824" cy="4573771"/>
        </a:xfrm>
        <a:prstGeom prst="rect">
          <a:avLst/>
        </a:prstGeom>
        <a:solidFill>
          <a:srgbClr val="82BE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 &gt;300 patients recruited across centers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Demographic and clinical data, echo within 24 hours of presentation, outcomes data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Echo images uploaded (when approved) to Cloud-based storage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Multivariate regression – predict probability for critical illness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800" kern="1200" dirty="0"/>
        </a:p>
      </dsp:txBody>
      <dsp:txXfrm>
        <a:off x="0" y="1539819"/>
        <a:ext cx="5960824" cy="4573771"/>
      </dsp:txXfrm>
    </dsp:sp>
    <dsp:sp modelId="{CB8D159A-C986-124F-A547-9382F028EF93}">
      <dsp:nvSpPr>
        <dsp:cNvPr id="0" name=""/>
        <dsp:cNvSpPr/>
      </dsp:nvSpPr>
      <dsp:spPr>
        <a:xfrm>
          <a:off x="0" y="6197456"/>
          <a:ext cx="5960824" cy="466475"/>
        </a:xfrm>
        <a:prstGeom prst="rect">
          <a:avLst/>
        </a:prstGeom>
        <a:solidFill>
          <a:srgbClr val="82BE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B886-9E68-FB4E-AF58-4FA11BE5D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F0FA2-D7FA-ED47-AC41-EFFC4EA69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124A4-AF0D-8B40-8F04-E8E6546A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8870-DF5B-9A45-88C1-9AA217BD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D005-01B6-B441-9F23-C23FFCC5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09E0-0803-7B40-8114-FE354DBC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675B4-426E-A342-8347-073F6840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67D9F-5710-EE43-A35D-4198B44E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8FEF-EC1A-B349-9DFE-5E212BEF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F6368-5EB3-0D43-A7D4-5EE7AC1C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70359-20E5-8146-9A85-28E55882F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3D9A8-4993-2746-9C6C-A2B254A56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8A41F-A363-B54A-9AAD-31449C16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F1D7-9FCA-E14F-9D33-79A1045C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AD02-EFB5-F348-B520-A9EE0B77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A842-6453-7B4A-9C16-4550F6DF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29C04-A8BA-1D45-B53C-58988DD90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050B7-95B7-D444-A428-ACC20CA9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4FC3-1BB8-B44A-B2B3-FA7FB711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E7F85-3870-6845-9DD4-70FDABF6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A526-6923-9E40-93E7-22C799EA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4F647-B6BD-624C-8766-E55C8FC7F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0EDE8-2C06-2F4C-ADD4-FEC8417E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31C4-99D7-D545-A92B-867D9AA5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2601A-5B82-B04A-8ED2-E7BD006E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8BC8-A9DF-164B-97BB-C6D59567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CAC2-63AC-7340-BD8E-08FB9F2DC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3EC7A-4541-0A42-9907-444F31FD0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F9460-81C9-7644-8A06-16BA3C71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C89D-DDD8-1F4C-A630-FD07469A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96722-0736-F947-ACB0-BCF2CA6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39EE-51F1-9D43-B693-E0E9B6F8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85FC9-19D5-1645-95ED-844A0EB03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4A04-91C0-C24D-A97F-204204AB7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CA352-37C7-8A43-88CB-D5C8ABD74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B3A24-88F0-ED4D-ABE5-5AB8C6492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05FC5-B432-4443-AC41-27E4D6E3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4B73D-33F9-1545-8613-2D58EAE2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E062C-E62C-9644-A3A1-9D7C2053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D5C9-4079-0946-BAFF-63F2EFCC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4469B-573F-7C4A-BD90-419A11EC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E8C7A-50DF-0242-AC1D-53288689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B84F8-691D-4C48-B24D-6863F27E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3DF41-76AF-2345-B9F4-6B2DD495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B82B9-2062-1F40-8F59-22940C3E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6DE79-4EC2-6C4B-A752-5AA7CE99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A280-68B5-BF4D-9651-166BE604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E98A-31B9-4242-A1A5-D9998FF7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85B18-0720-224F-8315-D96F42BF1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B89E9-57C5-6B41-AD8E-7E2CA68F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0DBD0-B905-8041-A0AC-BBCE470B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0B21B-F7B0-CE40-B5B1-F8354A66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FA25-5C19-F54E-A3DB-C5BA3D17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F92B0-5B32-4E42-BE1B-620EE714E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D4593-9281-C045-9CB6-621C8C4D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54FDD-E95C-4044-9E63-3124C908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6AF29-ED02-B74B-98F8-4828493D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8DDDC-9CAD-3E42-A8E1-13EBF25D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77816-3AD1-F040-BDD4-20636C47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56FD9-28F2-6A46-8EAD-566B82AB6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D56CC-08EE-E94E-94D4-B323CCE54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7D33-2A61-C641-9244-258757C7CDD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CD197-F33A-C542-B5D3-D6FCECCC7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4F934-729D-B846-A00F-BD63207A1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B0E7-A429-FA4F-B64B-0B5136B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57C250-CE09-BC45-9F3B-D1CD8DE919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Ejection Fraction as the Sixth Vital Sign for Patients with COVID </a:t>
            </a:r>
            <a:br>
              <a:rPr lang="en-US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5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Improved triage using point-of-care echocardiography</a:t>
            </a:r>
            <a:endParaRPr lang="en-US" sz="45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4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8F17D-A3B4-3147-8505-D2C42D149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945934"/>
            <a:ext cx="8258176" cy="631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David Watkins (UW), Ross Keller (UW), Sara </a:t>
            </a:r>
            <a:r>
              <a:rPr lang="en-US" sz="1800" dirty="0" err="1">
                <a:solidFill>
                  <a:schemeClr val="bg1"/>
                </a:solidFill>
              </a:rPr>
              <a:t>Nikravan</a:t>
            </a:r>
            <a:r>
              <a:rPr lang="en-US" sz="1800" dirty="0">
                <a:solidFill>
                  <a:schemeClr val="bg1"/>
                </a:solidFill>
              </a:rPr>
              <a:t> (UW), Nick Johnson (UW), </a:t>
            </a:r>
            <a:r>
              <a:rPr lang="en-US" sz="1800" dirty="0" err="1">
                <a:solidFill>
                  <a:schemeClr val="bg1"/>
                </a:solidFill>
              </a:rPr>
              <a:t>Sachita</a:t>
            </a:r>
            <a:r>
              <a:rPr lang="en-US" sz="1800" dirty="0">
                <a:solidFill>
                  <a:schemeClr val="bg1"/>
                </a:solidFill>
              </a:rPr>
              <a:t> Shah (UW), James Town (UW), Randy Martin (Caption Health), Kilian </a:t>
            </a:r>
            <a:r>
              <a:rPr lang="en-US" sz="1800" dirty="0" err="1">
                <a:solidFill>
                  <a:schemeClr val="bg1"/>
                </a:solidFill>
              </a:rPr>
              <a:t>Kepsell</a:t>
            </a:r>
            <a:r>
              <a:rPr lang="en-US" sz="1800" dirty="0">
                <a:solidFill>
                  <a:schemeClr val="bg1"/>
                </a:solidFill>
              </a:rPr>
              <a:t> (Caption Health), Craig Sable (CNMC), Federico Asch (MedStar), Nicholas </a:t>
            </a:r>
            <a:r>
              <a:rPr lang="en-US" sz="1800" dirty="0" err="1">
                <a:solidFill>
                  <a:schemeClr val="bg1"/>
                </a:solidFill>
              </a:rPr>
              <a:t>Ollberding</a:t>
            </a:r>
            <a:r>
              <a:rPr lang="en-US" sz="1800" dirty="0">
                <a:solidFill>
                  <a:schemeClr val="bg1"/>
                </a:solidFill>
              </a:rPr>
              <a:t> (CCHMC), Roberto Lang (Chicago)</a:t>
            </a:r>
            <a:r>
              <a:rPr lang="en-US" sz="1800" dirty="0">
                <a:solidFill>
                  <a:schemeClr val="bg1"/>
                </a:solidFill>
                <a:effectLst/>
              </a:rPr>
              <a:t> 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1A374C-2C8C-2743-AC78-9FB0A4C29DD7}"/>
              </a:ext>
            </a:extLst>
          </p:cNvPr>
          <p:cNvSpPr txBox="1">
            <a:spLocks/>
          </p:cNvSpPr>
          <p:nvPr/>
        </p:nvSpPr>
        <p:spPr>
          <a:xfrm>
            <a:off x="1966912" y="4407051"/>
            <a:ext cx="8258176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Cincinnati Children’s Hospital Medical Center </a:t>
            </a:r>
          </a:p>
        </p:txBody>
      </p:sp>
    </p:spTree>
    <p:extLst>
      <p:ext uri="{BB962C8B-B14F-4D97-AF65-F5344CB8AC3E}">
        <p14:creationId xmlns:p14="http://schemas.microsoft.com/office/powerpoint/2010/main" val="186564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3AF7C6-9E38-9847-9DE0-098F7E421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51792"/>
              </p:ext>
            </p:extLst>
          </p:nvPr>
        </p:nvGraphicFramePr>
        <p:xfrm>
          <a:off x="417096" y="1435977"/>
          <a:ext cx="11357807" cy="486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99">
                  <a:extLst>
                    <a:ext uri="{9D8B030D-6E8A-4147-A177-3AD203B41FA5}">
                      <a16:colId xmlns:a16="http://schemas.microsoft.com/office/drawing/2014/main" val="3970762731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2454519909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3563742666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3430024971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13296111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2878007200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4069858439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2199433828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3034167685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760670370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4179318533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2675706516"/>
                    </a:ext>
                  </a:extLst>
                </a:gridCol>
                <a:gridCol w="697409">
                  <a:extLst>
                    <a:ext uri="{9D8B030D-6E8A-4147-A177-3AD203B41FA5}">
                      <a16:colId xmlns:a16="http://schemas.microsoft.com/office/drawing/2014/main" val="1710076635"/>
                    </a:ext>
                  </a:extLst>
                </a:gridCol>
              </a:tblGrid>
              <a:tr h="294320">
                <a:tc gridSpan="1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20656"/>
                  </a:ext>
                </a:extLst>
              </a:tr>
              <a:tr h="38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889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COVID Research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498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IRB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496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DUA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0949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Trice Cloud Platform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Agreement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9045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Aim 1 Recruitment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5298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Aim 2 Recruitment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85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Aim 3 Recruitment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84008"/>
                  </a:ext>
                </a:extLst>
              </a:tr>
            </a:tbl>
          </a:graphicData>
        </a:graphic>
      </p:graphicFrame>
      <p:pic>
        <p:nvPicPr>
          <p:cNvPr id="6" name="Picture 3" descr="C:\Users\MMURALI\Desktop\cchmc logo.png">
            <a:extLst>
              <a:ext uri="{FF2B5EF4-FFF2-40B4-BE49-F238E27FC236}">
                <a16:creationId xmlns:a16="http://schemas.microsoft.com/office/drawing/2014/main" id="{DA212CD8-4B9C-A040-BF78-4AA9B6532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5"/>
          <a:stretch/>
        </p:blipFill>
        <p:spPr bwMode="auto">
          <a:xfrm>
            <a:off x="4884822" y="2252219"/>
            <a:ext cx="457200" cy="5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366EE-F1C0-B248-92B7-B2D5C9736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9" y="3594817"/>
            <a:ext cx="4572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3D852-3792-0A45-AB15-9B4EBA4CA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69" y="3026768"/>
            <a:ext cx="457200" cy="508000"/>
          </a:xfrm>
          <a:prstGeom prst="rect">
            <a:avLst/>
          </a:prstGeom>
        </p:spPr>
      </p:pic>
      <p:pic>
        <p:nvPicPr>
          <p:cNvPr id="13" name="Picture 12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D2814F01-9D88-7140-B669-6CE4E741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399" y="3082806"/>
            <a:ext cx="482600" cy="35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4ABB3-3DEA-BC4F-9F91-8CCABFE8E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399" y="2327955"/>
            <a:ext cx="482600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7DD8B9-8384-5C48-AC8F-158ABA296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838" y="3671017"/>
            <a:ext cx="482600" cy="35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1923A1-C40C-414B-894A-BD3751BA4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399" y="4240431"/>
            <a:ext cx="482600" cy="355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6B2497-D314-4648-BA59-A7FF4A0BD4B4}"/>
              </a:ext>
            </a:extLst>
          </p:cNvPr>
          <p:cNvSpPr txBox="1"/>
          <p:nvPr/>
        </p:nvSpPr>
        <p:spPr>
          <a:xfrm>
            <a:off x="53447" y="142396"/>
            <a:ext cx="4095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Overall Timeline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05626D-28A0-7F47-91A1-C6B56A1771AA}"/>
              </a:ext>
            </a:extLst>
          </p:cNvPr>
          <p:cNvCxnSpPr>
            <a:cxnSpLocks/>
          </p:cNvCxnSpPr>
          <p:nvPr/>
        </p:nvCxnSpPr>
        <p:spPr>
          <a:xfrm>
            <a:off x="53447" y="911837"/>
            <a:ext cx="267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1DCC8D-9EF8-0848-8E88-A5D5A64E7897}"/>
              </a:ext>
            </a:extLst>
          </p:cNvPr>
          <p:cNvSpPr/>
          <p:nvPr/>
        </p:nvSpPr>
        <p:spPr>
          <a:xfrm>
            <a:off x="6178881" y="1777837"/>
            <a:ext cx="376990" cy="4497560"/>
          </a:xfrm>
          <a:prstGeom prst="rect">
            <a:avLst/>
          </a:prstGeom>
          <a:solidFill>
            <a:srgbClr val="FFF2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57C250-CE09-BC45-9F3B-D1CD8DE919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1338740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Ejection Fraction as the Sixth Vital Sign for Patients with COVID </a:t>
            </a:r>
            <a:br>
              <a:rPr lang="en-US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5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Improved triage using point-of-care echocardiography</a:t>
            </a:r>
            <a:endParaRPr lang="en-US" sz="45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4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42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4ABE74-ABC9-304C-98B3-8F8C68AA91FE}"/>
              </a:ext>
            </a:extLst>
          </p:cNvPr>
          <p:cNvSpPr/>
          <p:nvPr/>
        </p:nvSpPr>
        <p:spPr>
          <a:xfrm>
            <a:off x="0" y="1366676"/>
            <a:ext cx="12192000" cy="28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A1D7F8-B2A8-074D-ACB5-9DD259B0F6F2}"/>
              </a:ext>
            </a:extLst>
          </p:cNvPr>
          <p:cNvSpPr txBox="1">
            <a:spLocks/>
          </p:cNvSpPr>
          <p:nvPr/>
        </p:nvSpPr>
        <p:spPr>
          <a:xfrm>
            <a:off x="160020" y="388620"/>
            <a:ext cx="10515600" cy="978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C5A428-2A3B-044C-B19A-4395E4DA9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66678"/>
            <a:ext cx="2838746" cy="281756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0CA9890-6FC1-F14C-877C-41F45208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1366676"/>
            <a:ext cx="2266713" cy="28175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F7C3AF-1C2C-124E-B25D-54ADA1BB955D}"/>
              </a:ext>
            </a:extLst>
          </p:cNvPr>
          <p:cNvSpPr txBox="1">
            <a:spLocks/>
          </p:cNvSpPr>
          <p:nvPr/>
        </p:nvSpPr>
        <p:spPr>
          <a:xfrm>
            <a:off x="7126724" y="1145825"/>
            <a:ext cx="4930140" cy="3259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Myocardial Injury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Arrythmia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Cardiac Dysfunction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54AFA7-C22D-B34A-BCC1-40EE0174A368}"/>
              </a:ext>
            </a:extLst>
          </p:cNvPr>
          <p:cNvSpPr txBox="1">
            <a:spLocks/>
          </p:cNvSpPr>
          <p:nvPr/>
        </p:nvSpPr>
        <p:spPr>
          <a:xfrm>
            <a:off x="160020" y="4905820"/>
            <a:ext cx="12031980" cy="1563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i="1" dirty="0">
                <a:solidFill>
                  <a:schemeClr val="bg1"/>
                </a:solidFill>
              </a:rPr>
              <a:t>Early identification of patients with myocardial dysfunction may improve management. </a:t>
            </a:r>
          </a:p>
        </p:txBody>
      </p:sp>
    </p:spTree>
    <p:extLst>
      <p:ext uri="{BB962C8B-B14F-4D97-AF65-F5344CB8AC3E}">
        <p14:creationId xmlns:p14="http://schemas.microsoft.com/office/powerpoint/2010/main" val="9709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4ABE74-ABC9-304C-98B3-8F8C68AA91FE}"/>
              </a:ext>
            </a:extLst>
          </p:cNvPr>
          <p:cNvSpPr/>
          <p:nvPr/>
        </p:nvSpPr>
        <p:spPr>
          <a:xfrm>
            <a:off x="0" y="1366676"/>
            <a:ext cx="12192000" cy="28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A1D7F8-B2A8-074D-ACB5-9DD259B0F6F2}"/>
              </a:ext>
            </a:extLst>
          </p:cNvPr>
          <p:cNvSpPr txBox="1">
            <a:spLocks/>
          </p:cNvSpPr>
          <p:nvPr/>
        </p:nvSpPr>
        <p:spPr>
          <a:xfrm>
            <a:off x="160020" y="388620"/>
            <a:ext cx="10515600" cy="978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0CA9890-6FC1-F14C-877C-41F45208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43" y="1366677"/>
            <a:ext cx="2266713" cy="281756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254AFA7-C22D-B34A-BCC1-40EE0174A368}"/>
              </a:ext>
            </a:extLst>
          </p:cNvPr>
          <p:cNvSpPr txBox="1">
            <a:spLocks/>
          </p:cNvSpPr>
          <p:nvPr/>
        </p:nvSpPr>
        <p:spPr>
          <a:xfrm>
            <a:off x="160020" y="4905820"/>
            <a:ext cx="12031980" cy="1563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i="1" dirty="0">
                <a:solidFill>
                  <a:schemeClr val="bg1"/>
                </a:solidFill>
              </a:rPr>
              <a:t>Access to echocardiography is limited in many settings.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B3CD92-AF5B-7D45-8FD7-AACA76AC37FC}"/>
              </a:ext>
            </a:extLst>
          </p:cNvPr>
          <p:cNvSpPr txBox="1">
            <a:spLocks/>
          </p:cNvSpPr>
          <p:nvPr/>
        </p:nvSpPr>
        <p:spPr>
          <a:xfrm>
            <a:off x="160020" y="1366676"/>
            <a:ext cx="4930140" cy="281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Limited provider-to-patient contact</a:t>
            </a:r>
          </a:p>
          <a:p>
            <a:pPr algn="ctr">
              <a:lnSpc>
                <a:spcPct val="10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PPE conservation</a:t>
            </a:r>
          </a:p>
          <a:p>
            <a:pPr algn="ctr">
              <a:lnSpc>
                <a:spcPct val="10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75357D-18AB-AA43-9A57-62298727A177}"/>
              </a:ext>
            </a:extLst>
          </p:cNvPr>
          <p:cNvSpPr txBox="1">
            <a:spLocks/>
          </p:cNvSpPr>
          <p:nvPr/>
        </p:nvSpPr>
        <p:spPr>
          <a:xfrm>
            <a:off x="7229356" y="1645920"/>
            <a:ext cx="4930140" cy="253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Lack of skilled human resources (LMICs)</a:t>
            </a:r>
          </a:p>
          <a:p>
            <a:pPr algn="ctr">
              <a:lnSpc>
                <a:spcPct val="10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12-C08B-8040-867B-3A07578B3761}"/>
              </a:ext>
            </a:extLst>
          </p:cNvPr>
          <p:cNvSpPr txBox="1">
            <a:spLocks/>
          </p:cNvSpPr>
          <p:nvPr/>
        </p:nvSpPr>
        <p:spPr>
          <a:xfrm>
            <a:off x="160020" y="4448620"/>
            <a:ext cx="12031980" cy="1563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i="1" dirty="0">
                <a:solidFill>
                  <a:schemeClr val="bg1"/>
                </a:solidFill>
              </a:rPr>
              <a:t>Task sharing echocardiography with frontline healthcare providers may serve as a “6</a:t>
            </a:r>
            <a:r>
              <a:rPr lang="en-US" b="1" i="1" baseline="30000" dirty="0">
                <a:solidFill>
                  <a:schemeClr val="bg1"/>
                </a:solidFill>
              </a:rPr>
              <a:t>th</a:t>
            </a:r>
            <a:r>
              <a:rPr lang="en-US" b="1" i="1" dirty="0">
                <a:solidFill>
                  <a:schemeClr val="bg1"/>
                </a:solidFill>
              </a:rPr>
              <a:t> vital sign” that can be integrated with POC testing </a:t>
            </a:r>
          </a:p>
          <a:p>
            <a:pPr algn="ctr">
              <a:lnSpc>
                <a:spcPct val="100000"/>
              </a:lnSpc>
            </a:pPr>
            <a:r>
              <a:rPr lang="en-US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35BCE-5BBF-C846-89C1-C396DFE46787}"/>
              </a:ext>
            </a:extLst>
          </p:cNvPr>
          <p:cNvSpPr/>
          <p:nvPr/>
        </p:nvSpPr>
        <p:spPr>
          <a:xfrm>
            <a:off x="0" y="1366676"/>
            <a:ext cx="12192000" cy="281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6ABEE9-DA95-4244-BE4B-713153C6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" y="1439628"/>
            <a:ext cx="2964180" cy="27446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0690CC-FF1C-D040-965F-6AC3705638FC}"/>
              </a:ext>
            </a:extLst>
          </p:cNvPr>
          <p:cNvSpPr txBox="1">
            <a:spLocks/>
          </p:cNvSpPr>
          <p:nvPr/>
        </p:nvSpPr>
        <p:spPr>
          <a:xfrm>
            <a:off x="2712720" y="1609444"/>
            <a:ext cx="9227820" cy="253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Conserve resources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Improve access to diagnosis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Change outcomes</a:t>
            </a:r>
          </a:p>
          <a:p>
            <a:pPr algn="ctr">
              <a:lnSpc>
                <a:spcPct val="10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B781DA-38B7-054F-AAEE-DB55988B80F1}"/>
              </a:ext>
            </a:extLst>
          </p:cNvPr>
          <p:cNvSpPr txBox="1">
            <a:spLocks/>
          </p:cNvSpPr>
          <p:nvPr/>
        </p:nvSpPr>
        <p:spPr>
          <a:xfrm>
            <a:off x="160020" y="388620"/>
            <a:ext cx="10515600" cy="978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460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6FBDC3-0CDB-A94F-B85D-DBE2D4B305FD}"/>
              </a:ext>
            </a:extLst>
          </p:cNvPr>
          <p:cNvSpPr txBox="1">
            <a:spLocks/>
          </p:cNvSpPr>
          <p:nvPr/>
        </p:nvSpPr>
        <p:spPr>
          <a:xfrm>
            <a:off x="160020" y="388620"/>
            <a:ext cx="10515600" cy="978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7B7E77-846D-A542-96AD-0A4C0085EAFB}"/>
              </a:ext>
            </a:extLst>
          </p:cNvPr>
          <p:cNvGrpSpPr/>
          <p:nvPr/>
        </p:nvGrpSpPr>
        <p:grpSpPr>
          <a:xfrm>
            <a:off x="4860916" y="228600"/>
            <a:ext cx="7331084" cy="5956270"/>
            <a:chOff x="5101741" y="643944"/>
            <a:chExt cx="7247298" cy="58992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73EEEDB-761C-CE46-9B53-D901BC6B0B21}"/>
                </a:ext>
              </a:extLst>
            </p:cNvPr>
            <p:cNvSpPr/>
            <p:nvPr/>
          </p:nvSpPr>
          <p:spPr>
            <a:xfrm>
              <a:off x="6347755" y="1634238"/>
              <a:ext cx="4174669" cy="2507857"/>
            </a:xfrm>
            <a:prstGeom prst="roundRect">
              <a:avLst>
                <a:gd name="adj" fmla="val 817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9124E-7383-5C4E-B7F6-BFA0D963F5B1}"/>
                </a:ext>
              </a:extLst>
            </p:cNvPr>
            <p:cNvGrpSpPr/>
            <p:nvPr/>
          </p:nvGrpSpPr>
          <p:grpSpPr>
            <a:xfrm>
              <a:off x="5101741" y="643944"/>
              <a:ext cx="7247298" cy="5899232"/>
              <a:chOff x="388993" y="1043630"/>
              <a:chExt cx="8519095" cy="6928005"/>
            </a:xfrm>
          </p:grpSpPr>
          <p:sp>
            <p:nvSpPr>
              <p:cNvPr id="7" name="Google Shape;281;p46">
                <a:extLst>
                  <a:ext uri="{FF2B5EF4-FFF2-40B4-BE49-F238E27FC236}">
                    <a16:creationId xmlns:a16="http://schemas.microsoft.com/office/drawing/2014/main" id="{E35E5773-7093-7642-89A4-B60A76CD4FC5}"/>
                  </a:ext>
                </a:extLst>
              </p:cNvPr>
              <p:cNvSpPr txBox="1"/>
              <p:nvPr/>
            </p:nvSpPr>
            <p:spPr>
              <a:xfrm>
                <a:off x="5467879" y="1370553"/>
                <a:ext cx="1901100" cy="45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bg1"/>
                    </a:solidFill>
                  </a:rPr>
                  <a:t>Prescriptive Guidance</a:t>
                </a:r>
                <a:endParaRPr>
                  <a:solidFill>
                    <a:schemeClr val="bg1"/>
                  </a:solidFill>
                </a:endParaRPr>
              </a:p>
            </p:txBody>
          </p:sp>
          <p:pic>
            <p:nvPicPr>
              <p:cNvPr id="8" name="Google Shape;282;p46">
                <a:extLst>
                  <a:ext uri="{FF2B5EF4-FFF2-40B4-BE49-F238E27FC236}">
                    <a16:creationId xmlns:a16="http://schemas.microsoft.com/office/drawing/2014/main" id="{D5565596-FEDB-714D-93ED-ADB2ACC1265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6380" t="7671" r="4381" b="7683"/>
              <a:stretch/>
            </p:blipFill>
            <p:spPr>
              <a:xfrm>
                <a:off x="1924040" y="2304475"/>
                <a:ext cx="4752262" cy="2775228"/>
              </a:xfrm>
              <a:prstGeom prst="roundRect">
                <a:avLst/>
              </a:prstGeom>
              <a:noFill/>
              <a:ln>
                <a:noFill/>
              </a:ln>
            </p:spPr>
          </p:pic>
          <p:sp>
            <p:nvSpPr>
              <p:cNvPr id="9" name="Google Shape;283;p46">
                <a:extLst>
                  <a:ext uri="{FF2B5EF4-FFF2-40B4-BE49-F238E27FC236}">
                    <a16:creationId xmlns:a16="http://schemas.microsoft.com/office/drawing/2014/main" id="{8F2A1332-F181-A140-AF51-830CB7F7F0BC}"/>
                  </a:ext>
                </a:extLst>
              </p:cNvPr>
              <p:cNvSpPr txBox="1"/>
              <p:nvPr/>
            </p:nvSpPr>
            <p:spPr>
              <a:xfrm>
                <a:off x="7006989" y="3647175"/>
                <a:ext cx="1901099" cy="546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bg1"/>
                    </a:solidFill>
                  </a:rPr>
                  <a:t>Probe </a:t>
                </a:r>
                <a:br>
                  <a:rPr lang="en" dirty="0">
                    <a:solidFill>
                      <a:schemeClr val="bg1"/>
                    </a:solidFill>
                  </a:rPr>
                </a:br>
                <a:r>
                  <a:rPr lang="en" dirty="0">
                    <a:solidFill>
                      <a:schemeClr val="bg1"/>
                    </a:solidFill>
                  </a:rPr>
                  <a:t>Positioning Diagram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Google Shape;284;p46">
                <a:extLst>
                  <a:ext uri="{FF2B5EF4-FFF2-40B4-BE49-F238E27FC236}">
                    <a16:creationId xmlns:a16="http://schemas.microsoft.com/office/drawing/2014/main" id="{E8A88612-945F-AE4F-80B5-BA0D94389007}"/>
                  </a:ext>
                </a:extLst>
              </p:cNvPr>
              <p:cNvSpPr txBox="1"/>
              <p:nvPr/>
            </p:nvSpPr>
            <p:spPr>
              <a:xfrm>
                <a:off x="6994084" y="2107844"/>
                <a:ext cx="1901099" cy="447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bg1"/>
                    </a:solidFill>
                  </a:rPr>
                  <a:t>Reference Image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Google Shape;285;p46">
                <a:extLst>
                  <a:ext uri="{FF2B5EF4-FFF2-40B4-BE49-F238E27FC236}">
                    <a16:creationId xmlns:a16="http://schemas.microsoft.com/office/drawing/2014/main" id="{0E7EA5D6-2676-8E48-BD32-72C325230E0D}"/>
                  </a:ext>
                </a:extLst>
              </p:cNvPr>
              <p:cNvSpPr txBox="1"/>
              <p:nvPr/>
            </p:nvSpPr>
            <p:spPr>
              <a:xfrm>
                <a:off x="978265" y="1043630"/>
                <a:ext cx="1311900" cy="40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bg1"/>
                    </a:solidFill>
                  </a:rPr>
                  <a:t>Quality Meter</a:t>
                </a:r>
                <a:endParaRPr dirty="0">
                  <a:solidFill>
                    <a:schemeClr val="bg1"/>
                  </a:solidFill>
                </a:endParaRPr>
              </a:p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Google Shape;290;p46">
                <a:extLst>
                  <a:ext uri="{FF2B5EF4-FFF2-40B4-BE49-F238E27FC236}">
                    <a16:creationId xmlns:a16="http://schemas.microsoft.com/office/drawing/2014/main" id="{5A9176C0-EEB2-1341-9A00-F0989A48B3A4}"/>
                  </a:ext>
                </a:extLst>
              </p:cNvPr>
              <p:cNvSpPr txBox="1"/>
              <p:nvPr/>
            </p:nvSpPr>
            <p:spPr>
              <a:xfrm>
                <a:off x="6909616" y="5388091"/>
                <a:ext cx="1901098" cy="512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bg1"/>
                    </a:solidFill>
                  </a:rPr>
                  <a:t>Save Best Clip</a:t>
                </a:r>
                <a:endParaRPr dirty="0">
                  <a:solidFill>
                    <a:schemeClr val="bg1"/>
                  </a:solidFill>
                </a:endParaRPr>
              </a:p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Google Shape;292;p46">
                <a:extLst>
                  <a:ext uri="{FF2B5EF4-FFF2-40B4-BE49-F238E27FC236}">
                    <a16:creationId xmlns:a16="http://schemas.microsoft.com/office/drawing/2014/main" id="{64433266-C500-9E44-AAE7-48430B9AF868}"/>
                  </a:ext>
                </a:extLst>
              </p:cNvPr>
              <p:cNvSpPr txBox="1"/>
              <p:nvPr/>
            </p:nvSpPr>
            <p:spPr>
              <a:xfrm>
                <a:off x="792361" y="5296848"/>
                <a:ext cx="2237077" cy="63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" dirty="0" err="1">
                    <a:solidFill>
                      <a:schemeClr val="bg1"/>
                    </a:solidFill>
                  </a:rPr>
                  <a:t>AutoCapture</a:t>
                </a:r>
                <a:endParaRPr dirty="0">
                  <a:solidFill>
                    <a:schemeClr val="bg1"/>
                  </a:solidFill>
                </a:endParaRPr>
              </a:p>
              <a:p>
                <a:pPr marL="0" lvl="0" indent="0" algn="l" rtl="0">
                  <a:lnSpc>
                    <a:spcPct val="9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Google Shape;294;p46">
                <a:extLst>
                  <a:ext uri="{FF2B5EF4-FFF2-40B4-BE49-F238E27FC236}">
                    <a16:creationId xmlns:a16="http://schemas.microsoft.com/office/drawing/2014/main" id="{10F9BC97-B5E6-3246-8FD7-CC34817DD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993" y="7266335"/>
                <a:ext cx="8229599" cy="705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Caption Guidance™ provides real time feedback on probe </a:t>
                </a: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position and diagnostic quality</a:t>
                </a:r>
              </a:p>
            </p:txBody>
          </p:sp>
          <p:cxnSp>
            <p:nvCxnSpPr>
              <p:cNvPr id="15" name="Google Shape;286;p46">
                <a:extLst>
                  <a:ext uri="{FF2B5EF4-FFF2-40B4-BE49-F238E27FC236}">
                    <a16:creationId xmlns:a16="http://schemas.microsoft.com/office/drawing/2014/main" id="{42855BCD-278D-D840-8356-E2EA345F350D}"/>
                  </a:ext>
                </a:extLst>
              </p:cNvPr>
              <p:cNvCxnSpPr/>
              <p:nvPr/>
            </p:nvCxnSpPr>
            <p:spPr>
              <a:xfrm flipH="1">
                <a:off x="4480533" y="1996468"/>
                <a:ext cx="961800" cy="676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A8C3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16" name="Google Shape;287;p46">
                <a:extLst>
                  <a:ext uri="{FF2B5EF4-FFF2-40B4-BE49-F238E27FC236}">
                    <a16:creationId xmlns:a16="http://schemas.microsoft.com/office/drawing/2014/main" id="{20C20811-1E4D-1449-8610-825D945584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00753" y="2610911"/>
                <a:ext cx="551098" cy="43476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A8C3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17" name="Google Shape;288;p46">
                <a:extLst>
                  <a:ext uri="{FF2B5EF4-FFF2-40B4-BE49-F238E27FC236}">
                    <a16:creationId xmlns:a16="http://schemas.microsoft.com/office/drawing/2014/main" id="{1E1CF576-13B9-7E40-B57A-1D0F9C5B7FF9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6383891" y="3920636"/>
                <a:ext cx="623098" cy="10214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A8C3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18" name="Google Shape;291;p46">
                <a:extLst>
                  <a:ext uri="{FF2B5EF4-FFF2-40B4-BE49-F238E27FC236}">
                    <a16:creationId xmlns:a16="http://schemas.microsoft.com/office/drawing/2014/main" id="{02E01B86-F81B-714A-8A1B-235BDE0D4633}"/>
                  </a:ext>
                </a:extLst>
              </p:cNvPr>
              <p:cNvCxnSpPr>
                <a:cxnSpLocks/>
                <a:stCxn id="12" idx="1"/>
              </p:cNvCxnSpPr>
              <p:nvPr/>
            </p:nvCxnSpPr>
            <p:spPr>
              <a:xfrm flipH="1" flipV="1">
                <a:off x="6383892" y="4869721"/>
                <a:ext cx="525724" cy="77483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A8C3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19" name="Google Shape;293;p46">
                <a:extLst>
                  <a:ext uri="{FF2B5EF4-FFF2-40B4-BE49-F238E27FC236}">
                    <a16:creationId xmlns:a16="http://schemas.microsoft.com/office/drawing/2014/main" id="{35A67AC2-962C-CA4C-A334-2D09846B6E5B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 flipV="1">
                <a:off x="1910900" y="3805389"/>
                <a:ext cx="354971" cy="149145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A8C3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20" name="Google Shape;289;p46">
                <a:extLst>
                  <a:ext uri="{FF2B5EF4-FFF2-40B4-BE49-F238E27FC236}">
                    <a16:creationId xmlns:a16="http://schemas.microsoft.com/office/drawing/2014/main" id="{70FB330A-C442-3547-A864-D08346432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665" y="1967155"/>
                <a:ext cx="412207" cy="73190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A8C3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</p:grp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A2FF4432-459D-7445-9E8D-A57EDEFC812A}"/>
              </a:ext>
            </a:extLst>
          </p:cNvPr>
          <p:cNvSpPr txBox="1">
            <a:spLocks/>
          </p:cNvSpPr>
          <p:nvPr/>
        </p:nvSpPr>
        <p:spPr>
          <a:xfrm>
            <a:off x="160020" y="1366678"/>
            <a:ext cx="4937760" cy="5102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Rapid scale up of non-expert echo has challenges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Navigational guidance provides a technology solution </a:t>
            </a:r>
          </a:p>
        </p:txBody>
      </p:sp>
    </p:spTree>
    <p:extLst>
      <p:ext uri="{BB962C8B-B14F-4D97-AF65-F5344CB8AC3E}">
        <p14:creationId xmlns:p14="http://schemas.microsoft.com/office/powerpoint/2010/main" val="11571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A2BE1-5EBD-5E41-8B68-DFCEC48D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366678"/>
            <a:ext cx="11540490" cy="5473067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3500" dirty="0">
                <a:solidFill>
                  <a:schemeClr val="bg1"/>
                </a:solidFill>
              </a:rPr>
              <a:t>Compare the efficiency and quality of FoCUS with and without AI-assistance in the COVID ED</a:t>
            </a:r>
          </a:p>
          <a:p>
            <a:pPr marL="514350" indent="-514350">
              <a:buAutoNum type="arabicParenBoth"/>
            </a:pPr>
            <a:r>
              <a:rPr lang="en-US" sz="3500" dirty="0">
                <a:solidFill>
                  <a:schemeClr val="bg1"/>
                </a:solidFill>
              </a:rPr>
              <a:t>Describe the longitudinal pattern of EF in critically ill patients with COVID in the ICU </a:t>
            </a:r>
          </a:p>
          <a:p>
            <a:pPr marL="514350" indent="-514350">
              <a:buAutoNum type="arabicParenBoth"/>
            </a:pPr>
            <a:r>
              <a:rPr lang="en-US" sz="3500" dirty="0">
                <a:solidFill>
                  <a:schemeClr val="bg1"/>
                </a:solidFill>
              </a:rPr>
              <a:t>Evaluate frontline provider experience with AI-guided FoCUS in the ED and ICU</a:t>
            </a:r>
          </a:p>
          <a:p>
            <a:pPr marL="514350" indent="-514350">
              <a:buAutoNum type="arabicParenBoth"/>
            </a:pPr>
            <a:r>
              <a:rPr lang="en-US" sz="3500" dirty="0">
                <a:solidFill>
                  <a:schemeClr val="bg1"/>
                </a:solidFill>
              </a:rPr>
              <a:t> Develop a simple risk prediction score that integrates EF to improve triage of patients with COVID infection.</a:t>
            </a:r>
          </a:p>
          <a:p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98FD13-7CEC-1545-8DC6-566580827E86}"/>
              </a:ext>
            </a:extLst>
          </p:cNvPr>
          <p:cNvSpPr txBox="1">
            <a:spLocks/>
          </p:cNvSpPr>
          <p:nvPr/>
        </p:nvSpPr>
        <p:spPr>
          <a:xfrm>
            <a:off x="160020" y="388620"/>
            <a:ext cx="10515600" cy="9780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Specific Aims</a:t>
            </a:r>
          </a:p>
        </p:txBody>
      </p:sp>
    </p:spTree>
    <p:extLst>
      <p:ext uri="{BB962C8B-B14F-4D97-AF65-F5344CB8AC3E}">
        <p14:creationId xmlns:p14="http://schemas.microsoft.com/office/powerpoint/2010/main" val="259069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8BA029-842B-7449-93F7-272987FC3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53779"/>
              </p:ext>
            </p:extLst>
          </p:nvPr>
        </p:nvGraphicFramePr>
        <p:xfrm>
          <a:off x="0" y="491066"/>
          <a:ext cx="5303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56D018-262C-7D49-B9F6-A5241B31A725}"/>
              </a:ext>
            </a:extLst>
          </p:cNvPr>
          <p:cNvSpPr txBox="1"/>
          <p:nvPr/>
        </p:nvSpPr>
        <p:spPr>
          <a:xfrm>
            <a:off x="365760" y="136011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2368F-6E8E-AA49-AD14-C67609DBFA7C}"/>
              </a:ext>
            </a:extLst>
          </p:cNvPr>
          <p:cNvSpPr txBox="1"/>
          <p:nvPr/>
        </p:nvSpPr>
        <p:spPr>
          <a:xfrm>
            <a:off x="807164" y="305175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985B2-7F28-764D-BEF1-9152A3CBA877}"/>
              </a:ext>
            </a:extLst>
          </p:cNvPr>
          <p:cNvSpPr txBox="1"/>
          <p:nvPr/>
        </p:nvSpPr>
        <p:spPr>
          <a:xfrm>
            <a:off x="273204" y="466332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 &gt; 300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051297-DA1C-3648-89D2-7AF050EB9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101125"/>
              </p:ext>
            </p:extLst>
          </p:nvPr>
        </p:nvGraphicFramePr>
        <p:xfrm>
          <a:off x="5865416" y="394123"/>
          <a:ext cx="5960824" cy="611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3950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8BA029-842B-7449-93F7-272987FC3FC9}"/>
              </a:ext>
            </a:extLst>
          </p:cNvPr>
          <p:cNvGraphicFramePr/>
          <p:nvPr/>
        </p:nvGraphicFramePr>
        <p:xfrm>
          <a:off x="0" y="491066"/>
          <a:ext cx="5303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56D018-262C-7D49-B9F6-A5241B31A725}"/>
              </a:ext>
            </a:extLst>
          </p:cNvPr>
          <p:cNvSpPr txBox="1"/>
          <p:nvPr/>
        </p:nvSpPr>
        <p:spPr>
          <a:xfrm>
            <a:off x="365760" y="136011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2368F-6E8E-AA49-AD14-C67609DBFA7C}"/>
              </a:ext>
            </a:extLst>
          </p:cNvPr>
          <p:cNvSpPr txBox="1"/>
          <p:nvPr/>
        </p:nvSpPr>
        <p:spPr>
          <a:xfrm>
            <a:off x="807164" y="305175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985B2-7F28-764D-BEF1-9152A3CBA877}"/>
              </a:ext>
            </a:extLst>
          </p:cNvPr>
          <p:cNvSpPr txBox="1"/>
          <p:nvPr/>
        </p:nvSpPr>
        <p:spPr>
          <a:xfrm>
            <a:off x="273204" y="466332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 &gt; 300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051297-DA1C-3648-89D2-7AF050EB9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565058"/>
              </p:ext>
            </p:extLst>
          </p:nvPr>
        </p:nvGraphicFramePr>
        <p:xfrm>
          <a:off x="5865416" y="742526"/>
          <a:ext cx="5960824" cy="611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C1E5E34-3965-8448-ABB6-C49200300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503776"/>
              </p:ext>
            </p:extLst>
          </p:nvPr>
        </p:nvGraphicFramePr>
        <p:xfrm>
          <a:off x="5865416" y="371263"/>
          <a:ext cx="5960824" cy="611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3735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8BA029-842B-7449-93F7-272987FC3FC9}"/>
              </a:ext>
            </a:extLst>
          </p:cNvPr>
          <p:cNvGraphicFramePr/>
          <p:nvPr/>
        </p:nvGraphicFramePr>
        <p:xfrm>
          <a:off x="0" y="491066"/>
          <a:ext cx="5303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56D018-262C-7D49-B9F6-A5241B31A725}"/>
              </a:ext>
            </a:extLst>
          </p:cNvPr>
          <p:cNvSpPr txBox="1"/>
          <p:nvPr/>
        </p:nvSpPr>
        <p:spPr>
          <a:xfrm>
            <a:off x="365760" y="136011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2368F-6E8E-AA49-AD14-C67609DBFA7C}"/>
              </a:ext>
            </a:extLst>
          </p:cNvPr>
          <p:cNvSpPr txBox="1"/>
          <p:nvPr/>
        </p:nvSpPr>
        <p:spPr>
          <a:xfrm>
            <a:off x="807164" y="305175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985B2-7F28-764D-BEF1-9152A3CBA877}"/>
              </a:ext>
            </a:extLst>
          </p:cNvPr>
          <p:cNvSpPr txBox="1"/>
          <p:nvPr/>
        </p:nvSpPr>
        <p:spPr>
          <a:xfrm>
            <a:off x="273204" y="466332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 &gt; 300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792045E-B410-374F-8A1D-F81400C76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030098"/>
              </p:ext>
            </p:extLst>
          </p:nvPr>
        </p:nvGraphicFramePr>
        <p:xfrm>
          <a:off x="5865416" y="0"/>
          <a:ext cx="5960824" cy="666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EE5E3E-C09A-504A-8499-C355D1E63EFB}"/>
              </a:ext>
            </a:extLst>
          </p:cNvPr>
          <p:cNvSpPr txBox="1"/>
          <p:nvPr/>
        </p:nvSpPr>
        <p:spPr>
          <a:xfrm>
            <a:off x="181764" y="5919901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*FOCUS on POC findings that would be available in a low-resource environment</a:t>
            </a:r>
          </a:p>
        </p:txBody>
      </p:sp>
    </p:spTree>
    <p:extLst>
      <p:ext uri="{BB962C8B-B14F-4D97-AF65-F5344CB8AC3E}">
        <p14:creationId xmlns:p14="http://schemas.microsoft.com/office/powerpoint/2010/main" val="59125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5787</TotalTime>
  <Words>577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Ejection Fraction as the Sixth Vital Sign for Patients with COVID  Improved triage using point-of-care echocardiography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Ejection Fraction as the Sixth Vital Sign for Patients with COVID  Improved triage using point-of-care echocardiography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Ejection Fraction as the Sixth Vital Sign for Patients with COVID  Improved triage using point-of-care echocardiography</dc:title>
  <dc:creator>Beaton, Andrea</dc:creator>
  <cp:lastModifiedBy>Lora Hillgartner Wong</cp:lastModifiedBy>
  <cp:revision>13</cp:revision>
  <dcterms:created xsi:type="dcterms:W3CDTF">2020-09-04T19:29:58Z</dcterms:created>
  <dcterms:modified xsi:type="dcterms:W3CDTF">2020-10-13T16:47:34Z</dcterms:modified>
</cp:coreProperties>
</file>