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4725"/>
  </p:normalViewPr>
  <p:slideViewPr>
    <p:cSldViewPr snapToGrid="0">
      <p:cViewPr varScale="1">
        <p:scale>
          <a:sx n="92" d="100"/>
          <a:sy n="92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Lub Dub Bold" panose="020B0603030403020204" pitchFamily="34" charset="77"/>
                <a:cs typeface="Arial"/>
              </a:rPr>
              <a:t>VESALIUS-CV</a:t>
            </a:r>
            <a:br>
              <a:rPr lang="en-US" sz="16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600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Evolocumab</a:t>
            </a:r>
            <a:r>
              <a:rPr lang="en-US" sz="1600" dirty="0">
                <a:solidFill>
                  <a:schemeClr val="bg1"/>
                </a:solidFill>
                <a:latin typeface="Lub Dub Medium" panose="020B0603030403020204" pitchFamily="34" charset="77"/>
              </a:rPr>
              <a:t> in Patients without a Previous Myocardial Infarction or Stroke</a:t>
            </a:r>
            <a:endParaRPr lang="en-US" sz="1600" b="1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708582" y="2070235"/>
            <a:ext cx="5072550" cy="271752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PURPOSE:  </a:t>
            </a:r>
            <a:r>
              <a:rPr lang="en-US" sz="1400" dirty="0">
                <a:latin typeface="Lub Dub Medium" panose="020B0603030403020204" pitchFamily="34" charset="77"/>
              </a:rPr>
              <a:t>To evaluate whether LDL-C lowering with the PCSK9 inhibitor </a:t>
            </a:r>
            <a:r>
              <a:rPr lang="en-US" sz="1400" dirty="0" err="1">
                <a:latin typeface="Lub Dub Medium" panose="020B0603030403020204" pitchFamily="34" charset="77"/>
              </a:rPr>
              <a:t>evolocumab</a:t>
            </a:r>
            <a:r>
              <a:rPr lang="en-US" sz="1400" dirty="0">
                <a:latin typeface="Lub Dub Medium" panose="020B0603030403020204" pitchFamily="34" charset="77"/>
              </a:rPr>
              <a:t> reduces the risk of first major cardiovascular (CV) events in high-risk CV patients without prior myocardial infarction (MI) or stroke.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1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International, multicenter, randomized, placebo-controlled trial, N=12,257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1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TAKEAWAY:  </a:t>
            </a:r>
            <a:r>
              <a:rPr lang="en-US" sz="1400" dirty="0">
                <a:latin typeface="Lub Dub Medium" panose="020B0603030403020204" pitchFamily="34" charset="0"/>
              </a:rPr>
              <a:t>Adding evolocumab to lipid-lowering therapy significantly reduced the risk of a first major CV event in patients without prior heart attack or stroke.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0"/>
                <a:cs typeface="Arial" panose="020B0604020202020204" pitchFamily="34" charset="0"/>
              </a:rPr>
              <a:t> </a:t>
            </a:r>
            <a:endParaRPr lang="en-US" sz="14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Erin </a:t>
            </a:r>
            <a:r>
              <a:rPr lang="en-US" sz="933" i="1" dirty="0" err="1">
                <a:solidFill>
                  <a:srgbClr val="FFFFFF"/>
                </a:solidFill>
                <a:latin typeface="Lub Dub Medium" pitchFamily="34"/>
              </a:rPr>
              <a:t>Bohula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, MD, DPhil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, Brigham and Women’s Hospital, Boston, USA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.</a:t>
            </a:r>
            <a:endParaRPr lang="en-US" sz="933" b="0" i="1" u="none" strike="noStrike" kern="1200" cap="none" spc="0" baseline="0" dirty="0">
              <a:solidFill>
                <a:srgbClr val="FFFFFF"/>
              </a:solidFill>
              <a:uFillTx/>
              <a:latin typeface="Lub Dub Medium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101195"/>
              </p:ext>
            </p:extLst>
          </p:nvPr>
        </p:nvGraphicFramePr>
        <p:xfrm>
          <a:off x="6084667" y="2229811"/>
          <a:ext cx="5398751" cy="2398375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1748065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1099335">
                  <a:extLst>
                    <a:ext uri="{9D8B030D-6E8A-4147-A177-3AD203B41FA5}">
                      <a16:colId xmlns:a16="http://schemas.microsoft.com/office/drawing/2014/main" val="3173208216"/>
                    </a:ext>
                  </a:extLst>
                </a:gridCol>
                <a:gridCol w="842481">
                  <a:extLst>
                    <a:ext uri="{9D8B030D-6E8A-4147-A177-3AD203B41FA5}">
                      <a16:colId xmlns:a16="http://schemas.microsoft.com/office/drawing/2014/main" val="888140220"/>
                    </a:ext>
                  </a:extLst>
                </a:gridCol>
                <a:gridCol w="955496">
                  <a:extLst>
                    <a:ext uri="{9D8B030D-6E8A-4147-A177-3AD203B41FA5}">
                      <a16:colId xmlns:a16="http://schemas.microsoft.com/office/drawing/2014/main" val="1494646299"/>
                    </a:ext>
                  </a:extLst>
                </a:gridCol>
                <a:gridCol w="753374">
                  <a:extLst>
                    <a:ext uri="{9D8B030D-6E8A-4147-A177-3AD203B41FA5}">
                      <a16:colId xmlns:a16="http://schemas.microsoft.com/office/drawing/2014/main" val="816117461"/>
                    </a:ext>
                  </a:extLst>
                </a:gridCol>
              </a:tblGrid>
              <a:tr h="377909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 err="1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Evolocumab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Bold" panose="020B0803030403020204" pitchFamily="34" charset="0"/>
                        </a:rPr>
                        <a:t>%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HR  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itchFamily="34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53706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itchFamily="34"/>
                        </a:rPr>
                        <a:t>Primary end points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 algn="l"/>
                      <a:endParaRPr lang="en-US" sz="1100" b="1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5263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3-P MACE (CHD death, MI, or ischemic stroke)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6.2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8.0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0.75</a:t>
                      </a: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(0.65-0.86)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&lt;0.001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5263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4-P MACE (3-P MACE, or ischemic driven revascularization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13.4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16.2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0.81</a:t>
                      </a:r>
                    </a:p>
                    <a:p>
                      <a:pPr lvl="0" algn="ctr"/>
                      <a:r>
                        <a:rPr lang="en-US" sz="1100" dirty="0">
                          <a:latin typeface="Lub Dub Medium" pitchFamily="34"/>
                        </a:rPr>
                        <a:t>(0.73-0.89)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itchFamily="34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Lub Dub Medium" pitchFamily="34"/>
                        </a:rPr>
                        <a:t>&lt;0.001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522911"/>
                  </a:ext>
                </a:extLst>
              </a:tr>
              <a:tr h="591842">
                <a:tc gridSpan="5">
                  <a:txBody>
                    <a:bodyPr/>
                    <a:lstStyle/>
                    <a:p>
                      <a:pPr lvl="0"/>
                      <a:r>
                        <a:rPr lang="en-US" sz="1100" b="1" dirty="0">
                          <a:latin typeface="Lub Dub Medium" pitchFamily="34"/>
                        </a:rPr>
                        <a:t>RESULTS:  </a:t>
                      </a:r>
                      <a:r>
                        <a:rPr lang="en-US" sz="1100" b="0" dirty="0" err="1">
                          <a:latin typeface="Lub Dub Medium" pitchFamily="34"/>
                        </a:rPr>
                        <a:t>Evolocumab</a:t>
                      </a:r>
                      <a:r>
                        <a:rPr lang="en-US" sz="1100" b="0" dirty="0">
                          <a:latin typeface="Lub Dub Medium" pitchFamily="34"/>
                        </a:rPr>
                        <a:t> reduced the risk of a first major CV event when added to baseline lipid lowering therapy</a:t>
                      </a:r>
                      <a:r>
                        <a:rPr lang="en-US" sz="1100" b="1" dirty="0">
                          <a:latin typeface="Lub Dub Medium" pitchFamily="34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US" sz="1100" b="1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c9c505736c7c1326d6a91cf992aeae5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0290ec00c193fe562b3a11209694673f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2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ECE347-5806-48DD-AFFE-F4C225171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214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VESALIUS-CV Evolocumab in Patients without a Previous Myocardial Infarction or Stroke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26</cp:revision>
  <dcterms:created xsi:type="dcterms:W3CDTF">2023-10-18T15:02:58Z</dcterms:created>
  <dcterms:modified xsi:type="dcterms:W3CDTF">2025-11-08T13:23:22Z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