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85"/>
    <p:restoredTop sz="94725"/>
  </p:normalViewPr>
  <p:slideViewPr>
    <p:cSldViewPr snapToGrid="0">
      <p:cViewPr varScale="1">
        <p:scale>
          <a:sx n="51" d="100"/>
          <a:sy n="51" d="100"/>
        </p:scale>
        <p:origin x="43" y="9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ce Wolke" userId="d3fc20e8-9f67-4110-b5e7-8648597a3678" providerId="ADAL" clId="{D88D6F60-BD77-4152-BD55-45F86FB3D173}"/>
    <pc:docChg chg="modSld">
      <pc:chgData name="Alice Wolke" userId="d3fc20e8-9f67-4110-b5e7-8648597a3678" providerId="ADAL" clId="{D88D6F60-BD77-4152-BD55-45F86FB3D173}" dt="2025-11-08T17:08:08.921" v="6" actId="13244"/>
      <pc:docMkLst>
        <pc:docMk/>
      </pc:docMkLst>
      <pc:sldChg chg="modSp mod">
        <pc:chgData name="Alice Wolke" userId="d3fc20e8-9f67-4110-b5e7-8648597a3678" providerId="ADAL" clId="{D88D6F60-BD77-4152-BD55-45F86FB3D173}" dt="2025-11-08T17:08:08.921" v="6" actId="13244"/>
        <pc:sldMkLst>
          <pc:docMk/>
          <pc:sldMk cId="0" sldId="283"/>
        </pc:sldMkLst>
        <pc:spChg chg="mod">
          <ac:chgData name="Alice Wolke" userId="d3fc20e8-9f67-4110-b5e7-8648597a3678" providerId="ADAL" clId="{D88D6F60-BD77-4152-BD55-45F86FB3D173}" dt="2025-11-08T17:07:43.941" v="0" actId="962"/>
          <ac:spMkLst>
            <pc:docMk/>
            <pc:sldMk cId="0" sldId="283"/>
            <ac:spMk id="3" creationId="{183E7887-020D-B05F-28A2-7F8D385E4767}"/>
          </ac:spMkLst>
        </pc:spChg>
        <pc:spChg chg="ord">
          <ac:chgData name="Alice Wolke" userId="d3fc20e8-9f67-4110-b5e7-8648597a3678" providerId="ADAL" clId="{D88D6F60-BD77-4152-BD55-45F86FB3D173}" dt="2025-11-08T17:08:08.921" v="6" actId="13244"/>
          <ac:spMkLst>
            <pc:docMk/>
            <pc:sldMk cId="0" sldId="283"/>
            <ac:spMk id="5" creationId="{B666AFC4-6A31-3339-442B-B25CAB71BC6C}"/>
          </ac:spMkLst>
        </pc:spChg>
        <pc:spChg chg="ord">
          <ac:chgData name="Alice Wolke" userId="d3fc20e8-9f67-4110-b5e7-8648597a3678" providerId="ADAL" clId="{D88D6F60-BD77-4152-BD55-45F86FB3D173}" dt="2025-11-08T17:08:03.903" v="4" actId="13244"/>
          <ac:spMkLst>
            <pc:docMk/>
            <pc:sldMk cId="0" sldId="283"/>
            <ac:spMk id="9" creationId="{24242E19-CDAB-2F7E-3E92-C54744ED5C7E}"/>
          </ac:spMkLst>
        </pc:spChg>
        <pc:graphicFrameChg chg="ord">
          <ac:chgData name="Alice Wolke" userId="d3fc20e8-9f67-4110-b5e7-8648597a3678" providerId="ADAL" clId="{D88D6F60-BD77-4152-BD55-45F86FB3D173}" dt="2025-11-08T17:08:06.728" v="5" actId="13244"/>
          <ac:graphicFrameMkLst>
            <pc:docMk/>
            <pc:sldMk cId="0" sldId="283"/>
            <ac:graphicFrameMk id="10" creationId="{C44A7D82-7016-F06E-CBAD-200C2817886A}"/>
          </ac:graphicFrameMkLst>
        </pc:graphicFrameChg>
        <pc:picChg chg="mod ord">
          <ac:chgData name="Alice Wolke" userId="d3fc20e8-9f67-4110-b5e7-8648597a3678" providerId="ADAL" clId="{D88D6F60-BD77-4152-BD55-45F86FB3D173}" dt="2025-11-08T17:07:59.573" v="3" actId="13244"/>
          <ac:picMkLst>
            <pc:docMk/>
            <pc:sldMk cId="0" sldId="283"/>
            <ac:picMk id="6" creationId="{D88B9D46-B00E-0FC7-49BC-915CA99629D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6CE5FE-C114-661B-D16E-BCA9E8DEB0D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C9987-6886-66E5-42F0-941BFC4F757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5BE602-B94B-DF4E-8A8C-00FF9D7D7AC0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CCCE8AB-6567-6E4A-2AA1-55DCE5AEA9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D36E5B-29E6-B0F3-87D1-1830C2DB634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D3F83-F692-F426-DE9B-F05753D9F53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35676-D890-7395-90B1-1631B448FD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B71F422-6603-CC45-A24C-1EF3592E5C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8750E8-CFD9-CE28-E938-4B75569BEB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3EF4F-6D49-56DD-7566-864F1EC3AD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9F32E-4C41-E4F4-B76B-0D259CCD65C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2D09B7-10EA-7947-8CDE-AD26D64E8CEB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DCCD-8FEF-7833-F486-617097423C3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A1F8F-9B93-1132-F1E3-0BD470BF944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40473-E57D-9FBC-6A86-45C6339B4E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2EB677-D13C-7D44-A160-4A161D3D6CA1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EDCB5-7FED-5796-9751-4069C689D9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3AC1E-C677-C12D-3866-A7534BBCF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C6C7B3-49B9-3C46-B21E-D5FF183EB9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6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9D86-286F-B2E5-0726-60DDCB5885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216C9-EACD-3F86-A241-EC5587EA637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77778-E2E7-DE06-02C1-C581C1190A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E59BC1-7E91-B34E-B11C-414365388DC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75FA-DF7B-3A56-B425-073B6620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5C515-C4DE-D303-5795-3EFD1ABDF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0FC0EF-7E0B-A841-9EFE-09AADF8049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21F72-FA17-5CAF-1742-2A3A45647D8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E42DE-D8F4-D078-4BEE-D9DA8C13765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2E231-A842-B058-BB64-331B6F6835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14973B-1AE9-6341-88E8-F753D2A655A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53627-4FD5-C458-5531-291DB5ECB73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F8FC2-4A05-B075-B0C8-A59A95E47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2BC79-3D44-CC43-8E30-A07B2DFB1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F9C41-6939-3BF3-C9AE-8682E0354A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3990" y="819631"/>
            <a:ext cx="11024024" cy="123494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TITLE IS ALL CAPS AT 25-30PTS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6B274-2EC9-5C2D-6B45-39AE8B0D505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583990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2BAE7-EF41-D6A5-38A3-DFE21693539A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6280958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3C952-8737-E45F-7E48-CC4038238A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83981" y="6356351"/>
            <a:ext cx="7340812" cy="365129"/>
          </a:xfrm>
        </p:spPr>
        <p:txBody>
          <a:bodyPr anchorCtr="0"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EE03A-6D7F-CB60-67A4-BDC4595F4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420920" y="6356351"/>
            <a:ext cx="770189" cy="365129"/>
          </a:xfrm>
        </p:spPr>
        <p:txBody>
          <a:bodyPr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fld id="{6489BC5D-4979-5C49-8FF0-F954720E4172}" type="slidenum">
              <a:t>‹#›</a:t>
            </a:fld>
            <a:endParaRPr lang="en-US"/>
          </a:p>
        </p:txBody>
      </p:sp>
      <p:cxnSp>
        <p:nvCxnSpPr>
          <p:cNvPr id="7" name="Straight Connector 14">
            <a:extLst>
              <a:ext uri="{FF2B5EF4-FFF2-40B4-BE49-F238E27FC236}">
                <a16:creationId xmlns:a16="http://schemas.microsoft.com/office/drawing/2014/main" id="{FAFCD794-030D-4838-C17B-B91DE6C04430}"/>
              </a:ext>
            </a:extLst>
          </p:cNvPr>
          <p:cNvCxnSpPr/>
          <p:nvPr/>
        </p:nvCxnSpPr>
        <p:spPr>
          <a:xfrm>
            <a:off x="11367912" y="6356351"/>
            <a:ext cx="0" cy="365129"/>
          </a:xfrm>
          <a:prstGeom prst="straightConnector1">
            <a:avLst/>
          </a:prstGeom>
          <a:noFill/>
          <a:ln w="6345" cap="flat">
            <a:solidFill>
              <a:srgbClr val="4472C4"/>
            </a:solidFill>
            <a:prstDash val="solid"/>
            <a:miter/>
          </a:ln>
        </p:spPr>
      </p:cxn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7F5C3C97-67CE-F13C-F321-8FCBE4048E24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02028" y="6356351"/>
            <a:ext cx="1326977" cy="365129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Logo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F20BAD1-8E0C-5A42-58E6-CC4BB3A3FE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248153" y="6356351"/>
            <a:ext cx="1600858" cy="365129"/>
          </a:xfrm>
        </p:spPr>
        <p:txBody>
          <a:bodyPr anchor="ctr"/>
          <a:lstStyle>
            <a:lvl1pPr algn="r">
              <a:defRPr sz="1067"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Sponsored by: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8C323E4-FFE1-5193-AA72-29854CC671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92832" y="1440874"/>
            <a:ext cx="9096112" cy="428817"/>
          </a:xfrm>
        </p:spPr>
        <p:txBody>
          <a:bodyPr/>
          <a:lstStyle>
            <a:lvl1pPr>
              <a:defRPr sz="2133" b="1"/>
            </a:lvl1pPr>
          </a:lstStyle>
          <a:p>
            <a:pPr lvl="0"/>
            <a:r>
              <a:rPr lang="en-US"/>
              <a:t>Subtitle is Lub Dub Bold at 16pt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4304BF7A-AA65-D7B5-FD78-315CF6BAD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3530" y="123553"/>
            <a:ext cx="715033" cy="38565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0591562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647-67F5-AE67-1657-ADA1B397B0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B1141-6F2A-0474-7272-1ECA9859157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97A96-10AD-F465-E230-39FCBE8EB5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6A76A1-A84B-2A47-9425-3174E38EA44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5AC82-72DA-C09B-05BA-4830FD06C0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36B9A-8CBB-2D2F-401C-2E0D5BB141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F9CE4-81ED-2C48-8F27-78AD34BBD3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8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8462-B793-F55C-1FE5-46FB920156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BE96C-27D9-CD65-EBDA-ACBE0944C8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8A995-85D2-B3E7-981A-5F457736698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B22A6C-811A-9944-9362-8BF61EEAA2D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826AE-EDE0-973D-55BD-F1935253FD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2EECE-D867-1169-8C41-1D21338113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9DD499-3224-7243-8F35-0EC1AC44B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6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AE58-D6BE-C05F-13FA-C87138FDF6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78250-76BC-B6A6-EA0C-9B55FA5162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9F9D1-0D30-71A3-873F-7B52B2163D5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2BA4E-2E52-F559-C318-1D2A07F589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3EA778-D275-554C-A1DE-E15E5EFC21A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93459-97F0-80A5-972A-3727119B228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44D35-6503-CCC7-2CD6-55AF684EF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895D69-6757-9541-A77A-39DC7E5393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E30F-B0D1-203B-81A5-4EE73DCFCE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42DD5-E318-CAE9-BB65-06ABD2AF56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7E387-0999-2CF6-CC7A-0810D85CCF1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85D22-5602-ACD4-F617-13FB196D7A7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50091-D96A-B71E-9940-F10779D609E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63C29F-D8D3-7635-F46B-4469A8A0A3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B700D7-7B4C-EB44-9F54-3B4CE3BA5A8A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E4A3B3-814A-59A2-7C5E-3D47800D49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E2EDF-D270-D4EF-E76D-FE7AE1AEEA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C7CFB0-DE30-4746-8712-BD5E51113A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95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5D40-8F85-95CE-F6B9-0AADA8B5C3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1652D-FDFA-4E5A-AD2C-A211C8E82FF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AEA2BC-BF97-CB4C-BB0E-19BA0BB7B91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24FC4-6A85-2FDE-8122-AB6DA337FD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03051-6DA3-3281-E9AF-86F55FEF9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3C332D-332F-134C-A693-374DFF72315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3655F-2CB1-AAAF-BF2D-EBE9B6EF668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613728-BD41-594A-AF17-0CEA89E97D02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A922F-1573-D5E3-4BD1-1927FDE097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C352E-B9E9-6060-B77A-E5CCAFD9FE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0C0697-3528-B144-927A-DD77916C0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46B17-9D94-F7BE-15E6-44E52CFB1A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552B6-0441-F647-49CA-B56E6A6918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3F7A0-48D8-BB64-821A-16FEAFA4FA3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C792B-40BE-8470-BB58-F7C88389FD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16017B-3DF4-5D4A-A1A1-3E6CC43A6C3E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87CC9-C4E2-9CDA-97B9-E0CE23FD1E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32206-DD47-11D5-50B4-5DB59C709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FDAA19-4912-BC46-892E-17FCAF461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33C9-162D-E355-78B9-189B566041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F053E-11A4-DCB4-6860-5036F6B411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D25F31-0504-E3EE-2C43-BCECF04BCCA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E7CE9-413C-1BF2-4EBC-664E8BEF48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04A833-8247-9C44-AD1B-6550D0E2739B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0AFB5-B12E-247F-18C4-E343C6484D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53FD9-E767-45B5-0E58-03B03A0D7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C2EDAA-02E5-8842-BE04-42E46B8FDB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3D049D-DD91-50B6-4059-89A62EE62F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5B25D-56D9-C0F8-51E6-AC6D6BA582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C4A58-9BEC-FA90-C279-54F1610E1D9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45FE0B7-BEEE-E74B-A53B-DB95F355706C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112E9-F267-A71A-4ED5-03508022B76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7238-6756-072E-E0E4-A7E2B21A5B3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5A7CFA4-1177-874E-A2B7-B6B6FC18F57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3E3D1-E223-CB77-43B0-3AE7920B5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99071"/>
          </a:xfrm>
          <a:solidFill>
            <a:srgbClr val="C10E20"/>
          </a:solidFill>
        </p:spPr>
        <p:txBody>
          <a:bodyPr anchorCtr="1">
            <a:noAutofit/>
          </a:bodyPr>
          <a:lstStyle/>
          <a:p>
            <a:pPr lvl="0" algn="ctr">
              <a:lnSpc>
                <a:spcPct val="100000"/>
              </a:lnSpc>
            </a:pPr>
            <a:r>
              <a:rPr lang="en-US" sz="16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The TOP Randomized Clinical Trial </a:t>
            </a:r>
            <a:br>
              <a:rPr lang="en-US" sz="1600" b="1" dirty="0">
                <a:solidFill>
                  <a:schemeClr val="bg1"/>
                </a:solidFill>
                <a:latin typeface="Lub Dub Medium" panose="020B0603030403020204" pitchFamily="34" charset="77"/>
              </a:rPr>
            </a:br>
            <a:r>
              <a:rPr lang="en-US" sz="16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Liberal or Restrictive Postoperative Transfusion in Patients at High Cardiac Risk</a:t>
            </a:r>
            <a:endParaRPr lang="en-US" sz="1400" b="1" dirty="0">
              <a:solidFill>
                <a:schemeClr val="bg1"/>
              </a:solidFill>
              <a:latin typeface="Lub Dub Medium" panose="020B0603030403020204" pitchFamily="34" charset="77"/>
              <a:cs typeface="Arial" pitchFamily="34"/>
            </a:endParaRPr>
          </a:p>
        </p:txBody>
      </p:sp>
      <p:pic>
        <p:nvPicPr>
          <p:cNvPr id="6" name="Picture 13" descr="American Heart Association logo">
            <a:extLst>
              <a:ext uri="{FF2B5EF4-FFF2-40B4-BE49-F238E27FC236}">
                <a16:creationId xmlns:a16="http://schemas.microsoft.com/office/drawing/2014/main" id="{D88B9D46-B00E-0FC7-49BC-915CA99629D6}"/>
              </a:ext>
            </a:extLst>
          </p:cNvPr>
          <p:cNvPicPr>
            <a:picLocks noMove="1" noResiz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00" y="134681"/>
            <a:ext cx="1522256" cy="82296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Rectangle 18">
            <a:extLst>
              <a:ext uri="{FF2B5EF4-FFF2-40B4-BE49-F238E27FC236}">
                <a16:creationId xmlns:a16="http://schemas.microsoft.com/office/drawing/2014/main" id="{24242E19-CDAB-2F7E-3E92-C54744ED5C7E}"/>
              </a:ext>
            </a:extLst>
          </p:cNvPr>
          <p:cNvSpPr/>
          <p:nvPr/>
        </p:nvSpPr>
        <p:spPr>
          <a:xfrm>
            <a:off x="696072" y="2430205"/>
            <a:ext cx="4658627" cy="272453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PURPOSE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To determine whether liberal versus restrictive transfusion strategy after major general and vascular surgery reduces adverse outcomes in high cardiac risk patients.</a:t>
            </a:r>
            <a:endParaRPr lang="en-US" sz="1400" dirty="0">
              <a:solidFill>
                <a:schemeClr val="bg1">
                  <a:lumMod val="75000"/>
                </a:schemeClr>
              </a:solidFill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STUDY DESIGN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Parallel, single-blind, r</a:t>
            </a:r>
            <a:r>
              <a:rPr lang="en-US" sz="1400" dirty="0">
                <a:latin typeface="Lub Dub Medium" panose="020B0603030403020204" pitchFamily="34" charset="77"/>
                <a:cs typeface="Arial" panose="020B0604020202020204" pitchFamily="34" charset="0"/>
              </a:rPr>
              <a:t>andomized, clinical superiority trial, N=1424</a:t>
            </a:r>
            <a:endParaRPr lang="en-US" sz="14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KEY TAKEAWAYS</a:t>
            </a:r>
            <a:r>
              <a:rPr lang="en-US" sz="14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Based on the primary outcome, the liberal transfusion strategy is not superior to the restrictive strategy.</a:t>
            </a:r>
            <a:endParaRPr lang="en-US" sz="1400" u="none" strike="noStrike" kern="1200" cap="none" spc="0" baseline="0" dirty="0">
              <a:solidFill>
                <a:schemeClr val="bg1">
                  <a:lumMod val="75000"/>
                </a:schemeClr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</p:txBody>
      </p:sp>
      <p:graphicFrame>
        <p:nvGraphicFramePr>
          <p:cNvPr id="10" name="Table 19">
            <a:extLst>
              <a:ext uri="{FF2B5EF4-FFF2-40B4-BE49-F238E27FC236}">
                <a16:creationId xmlns:a16="http://schemas.microsoft.com/office/drawing/2014/main" id="{C44A7D82-7016-F06E-CBAD-200C281788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012996"/>
              </p:ext>
            </p:extLst>
          </p:nvPr>
        </p:nvGraphicFramePr>
        <p:xfrm>
          <a:off x="5763384" y="2629176"/>
          <a:ext cx="5757365" cy="2326593"/>
        </p:xfrm>
        <a:graphic>
          <a:graphicData uri="http://schemas.openxmlformats.org/drawingml/2006/table">
            <a:tbl>
              <a:tblPr firstRow="1">
                <a:effectLst/>
                <a:tableStyleId>{5C22544A-7EE6-4342-B048-85BDC9FD1C3A}</a:tableStyleId>
              </a:tblPr>
              <a:tblGrid>
                <a:gridCol w="2294585">
                  <a:extLst>
                    <a:ext uri="{9D8B030D-6E8A-4147-A177-3AD203B41FA5}">
                      <a16:colId xmlns:a16="http://schemas.microsoft.com/office/drawing/2014/main" val="3269084193"/>
                    </a:ext>
                  </a:extLst>
                </a:gridCol>
                <a:gridCol w="910017">
                  <a:extLst>
                    <a:ext uri="{9D8B030D-6E8A-4147-A177-3AD203B41FA5}">
                      <a16:colId xmlns:a16="http://schemas.microsoft.com/office/drawing/2014/main" val="3692332300"/>
                    </a:ext>
                  </a:extLst>
                </a:gridCol>
                <a:gridCol w="1171638">
                  <a:extLst>
                    <a:ext uri="{9D8B030D-6E8A-4147-A177-3AD203B41FA5}">
                      <a16:colId xmlns:a16="http://schemas.microsoft.com/office/drawing/2014/main" val="2949051338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2788024963"/>
                    </a:ext>
                  </a:extLst>
                </a:gridCol>
              </a:tblGrid>
              <a:tr h="378577"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solidFill>
                          <a:schemeClr val="bg1"/>
                        </a:solidFill>
                        <a:latin typeface="Lub Dub Medium" panose="020B0603030403020204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Liberal </a:t>
                      </a: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Group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Restrictive Group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HR  </a:t>
                      </a:r>
                    </a:p>
                    <a:p>
                      <a:pPr lvl="0" algn="ctr"/>
                      <a:r>
                        <a:rPr lang="en-US" sz="110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(95% CI)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820939"/>
                  </a:ext>
                </a:extLst>
              </a:tr>
              <a:tr h="270021">
                <a:tc gridSpan="4">
                  <a:txBody>
                    <a:bodyPr/>
                    <a:lstStyle/>
                    <a:p>
                      <a:pPr lvl="0" algn="l"/>
                      <a:r>
                        <a:rPr lang="en-US" sz="1100" b="1" u="none" dirty="0">
                          <a:latin typeface="Lub Dub Medium" panose="020B0603030403020204" pitchFamily="34" charset="77"/>
                        </a:rPr>
                        <a:t>Primary outcome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73933307"/>
                  </a:ext>
                </a:extLst>
              </a:tr>
              <a:tr h="806892">
                <a:tc>
                  <a:txBody>
                    <a:bodyPr/>
                    <a:lstStyle/>
                    <a:p>
                      <a:r>
                        <a:rPr lang="en-US" sz="1100" u="none" dirty="0">
                          <a:latin typeface="Lub Dub Medium" panose="020B0603030403020204" pitchFamily="34" charset="77"/>
                        </a:rPr>
                        <a:t>90-day 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  <a:ea typeface="+mn-ea"/>
                          <a:cs typeface="+mn-cs"/>
                        </a:rPr>
                        <a:t>composite of all-cause death, MI, acute renal failure, coronary revascularization, or stroke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77"/>
                        </a:rPr>
                        <a:t>9.1%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77"/>
                        </a:rPr>
                        <a:t>10.1%</a:t>
                      </a:r>
                      <a:endParaRPr lang="en-US" dirty="0">
                        <a:latin typeface="Lub Dub Medium" panose="020B0603030403020204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77"/>
                        </a:rPr>
                        <a:t>0.90 </a:t>
                      </a:r>
                    </a:p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77"/>
                        </a:rPr>
                        <a:t>(0.65 - 1.24)</a:t>
                      </a:r>
                      <a:endParaRPr lang="en-US" dirty="0">
                        <a:latin typeface="Lub Dub Medium" panose="020B0603030403020204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20584"/>
                  </a:ext>
                </a:extLst>
              </a:tr>
              <a:tr h="775338">
                <a:tc gridSpan="4">
                  <a:txBody>
                    <a:bodyPr/>
                    <a:lstStyle/>
                    <a:p>
                      <a:pPr lvl="0"/>
                      <a:r>
                        <a:rPr lang="en-US" sz="1200" b="1" dirty="0">
                          <a:latin typeface="Lub Dub Medium" panose="020B0603030403020204" pitchFamily="34" charset="77"/>
                        </a:rPr>
                        <a:t>RESULTS:  </a:t>
                      </a:r>
                      <a:r>
                        <a:rPr lang="en-US" sz="1200" b="0" dirty="0">
                          <a:latin typeface="Lub Dub Medium" panose="020B0603030403020204" pitchFamily="34" charset="77"/>
                        </a:rPr>
                        <a:t>The composite of serious complications were similar between groups, indicating </a:t>
                      </a:r>
                      <a:r>
                        <a:rPr lang="en-US" sz="1200" b="0" kern="120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  <a:ea typeface="+mn-ea"/>
                          <a:cs typeface="+mn-cs"/>
                        </a:rPr>
                        <a:t>l</a:t>
                      </a: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Lub Dub Medium" panose="020B0603030403020204" pitchFamily="34" charset="77"/>
                          <a:ea typeface="+mn-ea"/>
                          <a:cs typeface="+mn-cs"/>
                        </a:rPr>
                        <a:t>iberal transfusion strategy did not reduce 90-day death or major ischemic outcome rates compared with a restrictive strategy.</a:t>
                      </a:r>
                      <a:endParaRPr lang="en-US" sz="1200" b="1" dirty="0">
                        <a:latin typeface="Lub Dub Medium" panose="020B0603030403020204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61995240"/>
                  </a:ext>
                </a:extLst>
              </a:tr>
            </a:tbl>
          </a:graphicData>
        </a:graphic>
      </p:graphicFrame>
      <p:sp>
        <p:nvSpPr>
          <p:cNvPr id="3" name="Rectangle 9">
            <a:extLst>
              <a:ext uri="{FF2B5EF4-FFF2-40B4-BE49-F238E27FC236}">
                <a16:creationId xmlns:a16="http://schemas.microsoft.com/office/drawing/2014/main" id="{183E7887-020D-B05F-28A2-7F8D385E4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6385876"/>
            <a:ext cx="12191109" cy="528376"/>
          </a:xfrm>
          <a:prstGeom prst="rect">
            <a:avLst/>
          </a:prstGeom>
          <a:solidFill>
            <a:srgbClr val="C10E2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66AFC4-6A31-3339-442B-B25CAB71BC6C}"/>
              </a:ext>
            </a:extLst>
          </p:cNvPr>
          <p:cNvSpPr txBox="1"/>
          <p:nvPr/>
        </p:nvSpPr>
        <p:spPr>
          <a:xfrm>
            <a:off x="2390108" y="6455672"/>
            <a:ext cx="7410891" cy="3794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Presented by:  Panos Kougias, MD, MSc, </a:t>
            </a:r>
            <a:r>
              <a:rPr lang="en-US" sz="933" i="1" dirty="0">
                <a:solidFill>
                  <a:srgbClr val="FFFFFF"/>
                </a:solidFill>
                <a:latin typeface="Lub Dub Medium" pitchFamily="34"/>
              </a:rPr>
              <a:t>SUNY Downstate Health Sciences University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, Brooklyn, NY, USA. 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© 2025, American Heart Association.  All rights reserved.  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  <a:ea typeface="Calibri" pitchFamily="34"/>
              </a:rPr>
              <a:t>Results reflect the data available at the time of presentation.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BBBC625A-F10C-FA0C-310D-D242A6A98205}"/>
              </a:ext>
            </a:extLst>
          </p:cNvPr>
          <p:cNvSpPr txBox="1"/>
          <p:nvPr/>
        </p:nvSpPr>
        <p:spPr>
          <a:xfrm>
            <a:off x="10466548" y="6465398"/>
            <a:ext cx="1577052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Professional Heart Daily @</a:t>
            </a:r>
            <a:r>
              <a:rPr lang="en-US" sz="900" b="1" dirty="0" err="1">
                <a:solidFill>
                  <a:schemeClr val="bg1"/>
                </a:solidFill>
                <a:latin typeface="Lub Dub Medium" panose="020B0603030403020204" pitchFamily="34" charset="77"/>
              </a:rPr>
              <a:t>AHAScience</a:t>
            </a: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 | #AHA25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E744D72962D448A853E7DC101C7F9" ma:contentTypeVersion="17" ma:contentTypeDescription="Create a new document." ma:contentTypeScope="" ma:versionID="d4b035a48f9ea9dca1d8dc680fbd650e">
  <xsd:schema xmlns:xsd="http://www.w3.org/2001/XMLSchema" xmlns:xs="http://www.w3.org/2001/XMLSchema" xmlns:p="http://schemas.microsoft.com/office/2006/metadata/properties" xmlns:ns2="0da055a4-b6ec-4bb6-a3de-4e050d793ca6" xmlns:ns3="5f954091-2455-4b8c-90bc-f231fbff24c4" targetNamespace="http://schemas.microsoft.com/office/2006/metadata/properties" ma:root="true" ma:fieldsID="6d498c1696c900182fbd40dcc61fd3c8" ns2:_="" ns3:_="">
    <xsd:import namespace="0da055a4-b6ec-4bb6-a3de-4e050d793ca6"/>
    <xsd:import namespace="5f954091-2455-4b8c-90bc-f231fbff24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DateandTime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055a4-b6ec-4bb6-a3de-4e050d793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andTime" ma:index="21" ma:displayName="Date and Time" ma:default="[today]" ma:format="DateTime" ma:internalName="DateandTime">
      <xsd:simpleType>
        <xsd:restriction base="dms:DateTim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4" nillable="true" ma:displayName="Date" ma:format="DateOnly" ma:indexed="true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54091-2455-4b8c-90bc-f231fbff24c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854a033-b9d3-4695-9575-5752f9276e50}" ma:internalName="TaxCatchAll" ma:showField="CatchAllData" ma:web="5f954091-2455-4b8c-90bc-f231fbff24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0da055a4-b6ec-4bb6-a3de-4e050d793ca6">2025-08-04T17:10:24+00:00</DateandTime>
    <lcf76f155ced4ddcb4097134ff3c332f xmlns="0da055a4-b6ec-4bb6-a3de-4e050d793ca6">
      <Terms xmlns="http://schemas.microsoft.com/office/infopath/2007/PartnerControls"/>
    </lcf76f155ced4ddcb4097134ff3c332f>
    <TaxCatchAll xmlns="5f954091-2455-4b8c-90bc-f231fbff24c4" xsi:nil="true"/>
    <Date xmlns="0da055a4-b6ec-4bb6-a3de-4e050d793ca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34810B-EE9B-490F-845A-0DEC49C195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a055a4-b6ec-4bb6-a3de-4e050d793ca6"/>
    <ds:schemaRef ds:uri="5f954091-2455-4b8c-90bc-f231fbff24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8B0685-59C5-4EA9-83EF-150F5C90F648}">
  <ds:schemaRefs>
    <ds:schemaRef ds:uri="http://schemas.microsoft.com/office/2006/metadata/properties"/>
    <ds:schemaRef ds:uri="http://schemas.microsoft.com/office/infopath/2007/PartnerControls"/>
    <ds:schemaRef ds:uri="0da055a4-b6ec-4bb6-a3de-4e050d793ca6"/>
    <ds:schemaRef ds:uri="5f954091-2455-4b8c-90bc-f231fbff24c4"/>
  </ds:schemaRefs>
</ds:datastoreItem>
</file>

<file path=customXml/itemProps3.xml><?xml version="1.0" encoding="utf-8"?>
<ds:datastoreItem xmlns:ds="http://schemas.openxmlformats.org/officeDocument/2006/customXml" ds:itemID="{B78B0A0F-CB4B-4C35-BD12-52B41A4AFA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4262</TotalTime>
  <Words>203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Lub Dub Medium</vt:lpstr>
      <vt:lpstr>Office Theme</vt:lpstr>
      <vt:lpstr>The TOP Randomized Clinical Trial  Liberal or Restrictive Postoperative Transfusion in Patients at High Cardiac Risk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Summary</dc:title>
  <dc:creator>Paul St. Laurent</dc:creator>
  <cp:lastModifiedBy>Alice Wolke</cp:lastModifiedBy>
  <cp:revision>18</cp:revision>
  <dcterms:created xsi:type="dcterms:W3CDTF">2023-10-18T15:02:58Z</dcterms:created>
  <dcterms:modified xsi:type="dcterms:W3CDTF">2025-11-08T17:08:10Z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0x010100F64E744D72962D448A853E7DC101C7F9</vt:lpwstr>
  </property>
  <property fmtid="{D5CDD505-2E9C-101B-9397-08002B2CF9AE}" pid="3" name="MediaServiceImageTags">
    <vt:lpwstr/>
  </property>
</Properties>
</file>