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8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4E28EE-1B0E-CF8F-6650-2F13E6810D54}" name="Ashley L. Wagner" initials="AW" userId="S::Ashley.L.Wagner@heart.org::41b5b5be-7104-459a-ad22-dce4b26d759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10"/>
    <p:restoredTop sz="94733"/>
  </p:normalViewPr>
  <p:slideViewPr>
    <p:cSldViewPr snapToGrid="0">
      <p:cViewPr varScale="1">
        <p:scale>
          <a:sx n="92" d="100"/>
          <a:sy n="92" d="100"/>
        </p:scale>
        <p:origin x="7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Wolke" userId="d3fc20e8-9f67-4110-b5e7-8648597a3678" providerId="ADAL" clId="{D88D6F60-BD77-4152-BD55-45F86FB3D173}"/>
    <pc:docChg chg="undo custSel modSld">
      <pc:chgData name="Alice Wolke" userId="d3fc20e8-9f67-4110-b5e7-8648597a3678" providerId="ADAL" clId="{D88D6F60-BD77-4152-BD55-45F86FB3D173}" dt="2025-11-08T13:39:15.150" v="160" actId="1076"/>
      <pc:docMkLst>
        <pc:docMk/>
      </pc:docMkLst>
      <pc:sldChg chg="modSp mod">
        <pc:chgData name="Alice Wolke" userId="d3fc20e8-9f67-4110-b5e7-8648597a3678" providerId="ADAL" clId="{D88D6F60-BD77-4152-BD55-45F86FB3D173}" dt="2025-11-08T13:39:15.150" v="160" actId="1076"/>
        <pc:sldMkLst>
          <pc:docMk/>
          <pc:sldMk cId="1042127658" sldId="284"/>
        </pc:sldMkLst>
        <pc:spChg chg="mod">
          <ac:chgData name="Alice Wolke" userId="d3fc20e8-9f67-4110-b5e7-8648597a3678" providerId="ADAL" clId="{D88D6F60-BD77-4152-BD55-45F86FB3D173}" dt="2025-11-08T13:38:12.852" v="0" actId="962"/>
          <ac:spMkLst>
            <pc:docMk/>
            <pc:sldMk cId="1042127658" sldId="284"/>
            <ac:spMk id="3" creationId="{09291809-CB1B-655D-51D8-9CAEE21A8CCE}"/>
          </ac:spMkLst>
        </pc:spChg>
        <pc:spChg chg="mod ord">
          <ac:chgData name="Alice Wolke" userId="d3fc20e8-9f67-4110-b5e7-8648597a3678" providerId="ADAL" clId="{D88D6F60-BD77-4152-BD55-45F86FB3D173}" dt="2025-11-08T13:39:15.150" v="160" actId="1076"/>
          <ac:spMkLst>
            <pc:docMk/>
            <pc:sldMk cId="1042127658" sldId="284"/>
            <ac:spMk id="4" creationId="{AF14B9EF-17F4-6A5C-CF64-7CA31B868EC8}"/>
          </ac:spMkLst>
        </pc:spChg>
        <pc:spChg chg="ord">
          <ac:chgData name="Alice Wolke" userId="d3fc20e8-9f67-4110-b5e7-8648597a3678" providerId="ADAL" clId="{D88D6F60-BD77-4152-BD55-45F86FB3D173}" dt="2025-11-08T13:38:31.097" v="4" actId="13244"/>
          <ac:spMkLst>
            <pc:docMk/>
            <pc:sldMk cId="1042127658" sldId="284"/>
            <ac:spMk id="9" creationId="{6861F660-06A7-67A1-81A0-7F8AF2A9D7F0}"/>
          </ac:spMkLst>
        </pc:spChg>
        <pc:graphicFrameChg chg="ord">
          <ac:chgData name="Alice Wolke" userId="d3fc20e8-9f67-4110-b5e7-8648597a3678" providerId="ADAL" clId="{D88D6F60-BD77-4152-BD55-45F86FB3D173}" dt="2025-11-08T13:38:33.952" v="5" actId="13244"/>
          <ac:graphicFrameMkLst>
            <pc:docMk/>
            <pc:sldMk cId="1042127658" sldId="284"/>
            <ac:graphicFrameMk id="7" creationId="{46AF03C8-3CA1-A355-A5E4-49B50FBC0644}"/>
          </ac:graphicFrameMkLst>
        </pc:graphicFrameChg>
        <pc:picChg chg="mod ord">
          <ac:chgData name="Alice Wolke" userId="d3fc20e8-9f67-4110-b5e7-8648597a3678" providerId="ADAL" clId="{D88D6F60-BD77-4152-BD55-45F86FB3D173}" dt="2025-11-08T13:38:27.431" v="3" actId="13244"/>
          <ac:picMkLst>
            <pc:docMk/>
            <pc:sldMk cId="1042127658" sldId="284"/>
            <ac:picMk id="6" creationId="{8E86D980-5648-6D45-53BD-1B169FA038F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D6CE5FE-C114-661B-D16E-BCA9E8DEB0DC}"/>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F0EC9987-6886-66E5-42F0-941BFC4F7574}"/>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D85BE602-B94B-DF4E-8A8C-00FF9D7D7AC0}" type="datetime1">
              <a:rPr lang="en-US"/>
              <a:pPr lvl="0"/>
              <a:t>11/8/2025</a:t>
            </a:fld>
            <a:endParaRPr lang="en-US"/>
          </a:p>
        </p:txBody>
      </p:sp>
      <p:sp>
        <p:nvSpPr>
          <p:cNvPr id="4" name="Slide Image Placeholder 3">
            <a:extLst>
              <a:ext uri="{FF2B5EF4-FFF2-40B4-BE49-F238E27FC236}">
                <a16:creationId xmlns:a16="http://schemas.microsoft.com/office/drawing/2014/main" id="{BCCCE8AB-6567-6E4A-2AA1-55DCE5AEA9FF}"/>
              </a:ext>
            </a:extLst>
          </p:cNvPr>
          <p:cNvSpPr>
            <a:spLocks noGrp="1" noRot="1" noChangeAspect="1"/>
          </p:cNvSpPr>
          <p:nvPr>
            <p:ph type="sldImg" idx="2"/>
          </p:nvPr>
        </p:nvSpPr>
        <p:spPr>
          <a:xfrm>
            <a:off x="685800" y="1143000"/>
            <a:ext cx="5486400" cy="3086100"/>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6ED36E5B-29E6-B0F3-87D1-1830C2DB634B}"/>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1BFD3F83-F692-F426-DE9B-F05753D9F53C}"/>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9C435676-D890-7395-90B1-1631B448FD65}"/>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6B71F422-6603-CC45-A24C-1EF3592E5CF0}" type="slidenum">
              <a:t>‹#›</a:t>
            </a:fld>
            <a:endParaRPr lang="en-US"/>
          </a:p>
        </p:txBody>
      </p:sp>
    </p:spTree>
    <p:extLst>
      <p:ext uri="{BB962C8B-B14F-4D97-AF65-F5344CB8AC3E}">
        <p14:creationId xmlns:p14="http://schemas.microsoft.com/office/powerpoint/2010/main" val="1192400104"/>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F828C-436B-9B38-7C82-4FFD75DB4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7BA5A-FFED-CB2A-3A7E-72BE0C6E07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404CC3-BCE2-A556-BCBB-E8241E40FECE}"/>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5C9D4848-D747-9F59-C68E-36B51D6336C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fld id="{632D09B7-10EA-7947-8CDE-AD26D64E8CEB}" type="slidenum">
              <a:rPr kumimoji="0" sz="1800" b="0" i="0" u="none" strike="noStrike" kern="0" cap="none" spc="0" normalizeH="0" baseline="0" noProof="0">
                <a:ln>
                  <a:noFill/>
                </a:ln>
                <a:solidFill>
                  <a:srgbClr val="000000"/>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t>1</a:t>
            </a:fld>
            <a:endParaRPr kumimoji="0" lang="en-US"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903478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0DCCD-8FEF-7833-F486-617097423C3B}"/>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199A1F8F-9B93-1132-F1E3-0BD470BF9446}"/>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75340473-E57D-9FBC-6A86-45C6339B4E45}"/>
              </a:ext>
            </a:extLst>
          </p:cNvPr>
          <p:cNvSpPr txBox="1">
            <a:spLocks noGrp="1"/>
          </p:cNvSpPr>
          <p:nvPr>
            <p:ph type="dt" sz="half" idx="7"/>
          </p:nvPr>
        </p:nvSpPr>
        <p:spPr/>
        <p:txBody>
          <a:bodyPr/>
          <a:lstStyle>
            <a:lvl1pPr>
              <a:defRPr/>
            </a:lvl1pPr>
          </a:lstStyle>
          <a:p>
            <a:pPr lvl="0"/>
            <a:fld id="{A72EB677-D13C-7D44-A160-4A161D3D6CA1}" type="datetime1">
              <a:rPr lang="en-US"/>
              <a:pPr lvl="0"/>
              <a:t>11/8/2025</a:t>
            </a:fld>
            <a:endParaRPr lang="en-US"/>
          </a:p>
        </p:txBody>
      </p:sp>
      <p:sp>
        <p:nvSpPr>
          <p:cNvPr id="5" name="Footer Placeholder 4">
            <a:extLst>
              <a:ext uri="{FF2B5EF4-FFF2-40B4-BE49-F238E27FC236}">
                <a16:creationId xmlns:a16="http://schemas.microsoft.com/office/drawing/2014/main" id="{705EDCB5-7FED-5796-9751-4069C689D962}"/>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45E3AC1E-C677-C12D-3866-A7534BBCF4AE}"/>
              </a:ext>
            </a:extLst>
          </p:cNvPr>
          <p:cNvSpPr txBox="1">
            <a:spLocks noGrp="1"/>
          </p:cNvSpPr>
          <p:nvPr>
            <p:ph type="sldNum" sz="quarter" idx="8"/>
          </p:nvPr>
        </p:nvSpPr>
        <p:spPr/>
        <p:txBody>
          <a:bodyPr/>
          <a:lstStyle>
            <a:lvl1pPr>
              <a:defRPr/>
            </a:lvl1pPr>
          </a:lstStyle>
          <a:p>
            <a:pPr lvl="0"/>
            <a:fld id="{CAC6C7B3-49B9-3C46-B21E-D5FF183EB968}" type="slidenum">
              <a:t>‹#›</a:t>
            </a:fld>
            <a:endParaRPr lang="en-US"/>
          </a:p>
        </p:txBody>
      </p:sp>
    </p:spTree>
    <p:extLst>
      <p:ext uri="{BB962C8B-B14F-4D97-AF65-F5344CB8AC3E}">
        <p14:creationId xmlns:p14="http://schemas.microsoft.com/office/powerpoint/2010/main" val="1626262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99D86-286F-B2E5-0726-60DDCB588583}"/>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A9216C9-EACD-3F86-A241-EC5587EA637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777778-E2E7-DE06-02C1-C581C1190A35}"/>
              </a:ext>
            </a:extLst>
          </p:cNvPr>
          <p:cNvSpPr txBox="1">
            <a:spLocks noGrp="1"/>
          </p:cNvSpPr>
          <p:nvPr>
            <p:ph type="dt" sz="half" idx="7"/>
          </p:nvPr>
        </p:nvSpPr>
        <p:spPr/>
        <p:txBody>
          <a:bodyPr/>
          <a:lstStyle>
            <a:lvl1pPr>
              <a:defRPr/>
            </a:lvl1pPr>
          </a:lstStyle>
          <a:p>
            <a:pPr lvl="0"/>
            <a:fld id="{61E59BC1-7E91-B34E-B11C-414365388DC3}" type="datetime1">
              <a:rPr lang="en-US"/>
              <a:pPr lvl="0"/>
              <a:t>11/8/2025</a:t>
            </a:fld>
            <a:endParaRPr lang="en-US"/>
          </a:p>
        </p:txBody>
      </p:sp>
      <p:sp>
        <p:nvSpPr>
          <p:cNvPr id="5" name="Footer Placeholder 4">
            <a:extLst>
              <a:ext uri="{FF2B5EF4-FFF2-40B4-BE49-F238E27FC236}">
                <a16:creationId xmlns:a16="http://schemas.microsoft.com/office/drawing/2014/main" id="{D89575FA-DF7B-3A56-B425-073B6620C550}"/>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5BE5C515-C4DE-D303-5795-3EFD1ABDFD2C}"/>
              </a:ext>
            </a:extLst>
          </p:cNvPr>
          <p:cNvSpPr txBox="1">
            <a:spLocks noGrp="1"/>
          </p:cNvSpPr>
          <p:nvPr>
            <p:ph type="sldNum" sz="quarter" idx="8"/>
          </p:nvPr>
        </p:nvSpPr>
        <p:spPr/>
        <p:txBody>
          <a:bodyPr/>
          <a:lstStyle>
            <a:lvl1pPr>
              <a:defRPr/>
            </a:lvl1pPr>
          </a:lstStyle>
          <a:p>
            <a:pPr lvl="0"/>
            <a:fld id="{9A0FC0EF-7E0B-A841-9EFE-09AADF804983}" type="slidenum">
              <a:t>‹#›</a:t>
            </a:fld>
            <a:endParaRPr lang="en-US"/>
          </a:p>
        </p:txBody>
      </p:sp>
    </p:spTree>
    <p:extLst>
      <p:ext uri="{BB962C8B-B14F-4D97-AF65-F5344CB8AC3E}">
        <p14:creationId xmlns:p14="http://schemas.microsoft.com/office/powerpoint/2010/main" val="121188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C21F72-FA17-5CAF-1742-2A3A45647D8B}"/>
              </a:ext>
            </a:extLst>
          </p:cNvPr>
          <p:cNvSpPr txBox="1">
            <a:spLocks noGrp="1"/>
          </p:cNvSpPr>
          <p:nvPr>
            <p:ph type="title" orient="vert"/>
          </p:nvPr>
        </p:nvSpPr>
        <p:spPr>
          <a:xfrm>
            <a:off x="8724903" y="365129"/>
            <a:ext cx="2628900"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F4FE42DE-D8F4-D078-4BEE-D9DA8C137654}"/>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22E231-A842-B058-BB64-331B6F6835B2}"/>
              </a:ext>
            </a:extLst>
          </p:cNvPr>
          <p:cNvSpPr txBox="1">
            <a:spLocks noGrp="1"/>
          </p:cNvSpPr>
          <p:nvPr>
            <p:ph type="dt" sz="half" idx="7"/>
          </p:nvPr>
        </p:nvSpPr>
        <p:spPr/>
        <p:txBody>
          <a:bodyPr/>
          <a:lstStyle>
            <a:lvl1pPr>
              <a:defRPr/>
            </a:lvl1pPr>
          </a:lstStyle>
          <a:p>
            <a:pPr lvl="0"/>
            <a:fld id="{A014973B-1AE9-6341-88E8-F753D2A655A8}" type="datetime1">
              <a:rPr lang="en-US"/>
              <a:pPr lvl="0"/>
              <a:t>11/8/2025</a:t>
            </a:fld>
            <a:endParaRPr lang="en-US"/>
          </a:p>
        </p:txBody>
      </p:sp>
      <p:sp>
        <p:nvSpPr>
          <p:cNvPr id="5" name="Footer Placeholder 4">
            <a:extLst>
              <a:ext uri="{FF2B5EF4-FFF2-40B4-BE49-F238E27FC236}">
                <a16:creationId xmlns:a16="http://schemas.microsoft.com/office/drawing/2014/main" id="{A8153627-4FD5-C458-5531-291DB5ECB736}"/>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5FFF8FC2-4A05-B075-B0C8-A59A95E475C8}"/>
              </a:ext>
            </a:extLst>
          </p:cNvPr>
          <p:cNvSpPr txBox="1">
            <a:spLocks noGrp="1"/>
          </p:cNvSpPr>
          <p:nvPr>
            <p:ph type="sldNum" sz="quarter" idx="8"/>
          </p:nvPr>
        </p:nvSpPr>
        <p:spPr/>
        <p:txBody>
          <a:bodyPr/>
          <a:lstStyle>
            <a:lvl1pPr>
              <a:defRPr/>
            </a:lvl1pPr>
          </a:lstStyle>
          <a:p>
            <a:pPr lvl="0"/>
            <a:fld id="{BFE2BC79-3D44-CC43-8E30-A07B2DFB1E60}" type="slidenum">
              <a:t>‹#›</a:t>
            </a:fld>
            <a:endParaRPr lang="en-US"/>
          </a:p>
        </p:txBody>
      </p:sp>
    </p:spTree>
    <p:extLst>
      <p:ext uri="{BB962C8B-B14F-4D97-AF65-F5344CB8AC3E}">
        <p14:creationId xmlns:p14="http://schemas.microsoft.com/office/powerpoint/2010/main" val="192857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wo Content">
    <p:bg>
      <p:bgPr>
        <a:solidFill>
          <a:srgbClr val="E7E6E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F9C41-6939-3BF3-C9AE-8682E0354A92}"/>
              </a:ext>
            </a:extLst>
          </p:cNvPr>
          <p:cNvSpPr txBox="1">
            <a:spLocks noGrp="1"/>
          </p:cNvSpPr>
          <p:nvPr>
            <p:ph type="title"/>
          </p:nvPr>
        </p:nvSpPr>
        <p:spPr>
          <a:xfrm>
            <a:off x="583990" y="819631"/>
            <a:ext cx="11024024" cy="1234942"/>
          </a:xfrm>
        </p:spPr>
        <p:txBody>
          <a:bodyPr/>
          <a:lstStyle>
            <a:lvl1pPr>
              <a:defRPr/>
            </a:lvl1pPr>
          </a:lstStyle>
          <a:p>
            <a:pPr lvl="0"/>
            <a:r>
              <a:rPr lang="en-US"/>
              <a:t>TITLE IS ALL CAPS AT 25-30PTS</a:t>
            </a:r>
          </a:p>
        </p:txBody>
      </p:sp>
      <p:sp>
        <p:nvSpPr>
          <p:cNvPr id="3" name="Content Placeholder 2">
            <a:extLst>
              <a:ext uri="{FF2B5EF4-FFF2-40B4-BE49-F238E27FC236}">
                <a16:creationId xmlns:a16="http://schemas.microsoft.com/office/drawing/2014/main" id="{9916B274-2EC9-5C2D-6B45-39AE8B0D5054}"/>
              </a:ext>
            </a:extLst>
          </p:cNvPr>
          <p:cNvSpPr txBox="1">
            <a:spLocks noGrp="1"/>
          </p:cNvSpPr>
          <p:nvPr>
            <p:ph idx="4294967295"/>
          </p:nvPr>
        </p:nvSpPr>
        <p:spPr>
          <a:xfrm>
            <a:off x="583990" y="2054574"/>
            <a:ext cx="5346807" cy="4122389"/>
          </a:xfrm>
        </p:spPr>
        <p:txBody>
          <a:bodyPr/>
          <a:lstStyle>
            <a:lvl1pPr>
              <a:defRPr/>
            </a:lvl1pPr>
          </a:lstStyle>
          <a:p>
            <a:pPr lvl="0"/>
            <a:r>
              <a:rPr lang="en-US"/>
              <a:t>Body copy is Lub Dub medium at 12pts</a:t>
            </a:r>
          </a:p>
        </p:txBody>
      </p:sp>
      <p:sp>
        <p:nvSpPr>
          <p:cNvPr id="4" name="Content Placeholder 3">
            <a:extLst>
              <a:ext uri="{FF2B5EF4-FFF2-40B4-BE49-F238E27FC236}">
                <a16:creationId xmlns:a16="http://schemas.microsoft.com/office/drawing/2014/main" id="{BD42BAE7-EF41-D6A5-38A3-DFE21693539A}"/>
              </a:ext>
            </a:extLst>
          </p:cNvPr>
          <p:cNvSpPr txBox="1">
            <a:spLocks noGrp="1"/>
          </p:cNvSpPr>
          <p:nvPr>
            <p:ph idx="4294967295"/>
          </p:nvPr>
        </p:nvSpPr>
        <p:spPr>
          <a:xfrm>
            <a:off x="6280958" y="2054574"/>
            <a:ext cx="5346807" cy="4122389"/>
          </a:xfrm>
        </p:spPr>
        <p:txBody>
          <a:bodyPr/>
          <a:lstStyle>
            <a:lvl1pPr>
              <a:defRPr/>
            </a:lvl1pPr>
          </a:lstStyle>
          <a:p>
            <a:pPr lvl="0"/>
            <a:r>
              <a:rPr lang="en-US"/>
              <a:t>Body copy is Lub Dub medium at 12pts</a:t>
            </a:r>
          </a:p>
        </p:txBody>
      </p:sp>
      <p:sp>
        <p:nvSpPr>
          <p:cNvPr id="5" name="Footer Placeholder 4">
            <a:extLst>
              <a:ext uri="{FF2B5EF4-FFF2-40B4-BE49-F238E27FC236}">
                <a16:creationId xmlns:a16="http://schemas.microsoft.com/office/drawing/2014/main" id="{9B43C952-8737-E45F-7E48-CC4038238A06}"/>
              </a:ext>
            </a:extLst>
          </p:cNvPr>
          <p:cNvSpPr txBox="1">
            <a:spLocks noGrp="1"/>
          </p:cNvSpPr>
          <p:nvPr>
            <p:ph type="ftr" sz="quarter" idx="9"/>
          </p:nvPr>
        </p:nvSpPr>
        <p:spPr>
          <a:xfrm>
            <a:off x="583981" y="6356351"/>
            <a:ext cx="7340812" cy="365129"/>
          </a:xfrm>
        </p:spPr>
        <p:txBody>
          <a:bodyPr anchorCtr="0"/>
          <a:lstStyle>
            <a:lvl1pPr algn="l">
              <a:defRPr sz="1067">
                <a:latin typeface="Lub Dub Medium" pitchFamily="34"/>
              </a:defRPr>
            </a:lvl1pPr>
          </a:lstStyle>
          <a:p>
            <a:pPr lvl="0"/>
            <a:endParaRPr lang="en-US"/>
          </a:p>
        </p:txBody>
      </p:sp>
      <p:sp>
        <p:nvSpPr>
          <p:cNvPr id="6" name="Slide Number Placeholder 5">
            <a:extLst>
              <a:ext uri="{FF2B5EF4-FFF2-40B4-BE49-F238E27FC236}">
                <a16:creationId xmlns:a16="http://schemas.microsoft.com/office/drawing/2014/main" id="{A26EE03A-6D7F-CB60-67A4-BDC4595F49D7}"/>
              </a:ext>
            </a:extLst>
          </p:cNvPr>
          <p:cNvSpPr txBox="1">
            <a:spLocks noGrp="1"/>
          </p:cNvSpPr>
          <p:nvPr>
            <p:ph type="sldNum" sz="quarter" idx="8"/>
          </p:nvPr>
        </p:nvSpPr>
        <p:spPr>
          <a:xfrm>
            <a:off x="11420920" y="6356351"/>
            <a:ext cx="770189" cy="365129"/>
          </a:xfrm>
        </p:spPr>
        <p:txBody>
          <a:bodyPr/>
          <a:lstStyle>
            <a:lvl1pPr algn="l">
              <a:defRPr sz="1067">
                <a:latin typeface="Lub Dub Medium" pitchFamily="34"/>
              </a:defRPr>
            </a:lvl1pPr>
          </a:lstStyle>
          <a:p>
            <a:pPr lvl="0"/>
            <a:fld id="{6489BC5D-4979-5C49-8FF0-F954720E4172}" type="slidenum">
              <a:t>‹#›</a:t>
            </a:fld>
            <a:endParaRPr lang="en-US"/>
          </a:p>
        </p:txBody>
      </p:sp>
      <p:cxnSp>
        <p:nvCxnSpPr>
          <p:cNvPr id="7" name="Straight Connector 14">
            <a:extLst>
              <a:ext uri="{FF2B5EF4-FFF2-40B4-BE49-F238E27FC236}">
                <a16:creationId xmlns:a16="http://schemas.microsoft.com/office/drawing/2014/main" id="{FAFCD794-030D-4838-C17B-B91DE6C04430}"/>
              </a:ext>
            </a:extLst>
          </p:cNvPr>
          <p:cNvCxnSpPr/>
          <p:nvPr/>
        </p:nvCxnSpPr>
        <p:spPr>
          <a:xfrm>
            <a:off x="11367912" y="6356351"/>
            <a:ext cx="0" cy="365129"/>
          </a:xfrm>
          <a:prstGeom prst="straightConnector1">
            <a:avLst/>
          </a:prstGeom>
          <a:noFill/>
          <a:ln w="6345" cap="flat">
            <a:solidFill>
              <a:srgbClr val="4472C4"/>
            </a:solidFill>
            <a:prstDash val="solid"/>
            <a:miter/>
          </a:ln>
        </p:spPr>
      </p:cxnSp>
      <p:sp>
        <p:nvSpPr>
          <p:cNvPr id="8" name="Picture Placeholder 10">
            <a:extLst>
              <a:ext uri="{FF2B5EF4-FFF2-40B4-BE49-F238E27FC236}">
                <a16:creationId xmlns:a16="http://schemas.microsoft.com/office/drawing/2014/main" id="{7F5C3C97-67CE-F13C-F321-8FCBE4048E24}"/>
              </a:ext>
            </a:extLst>
          </p:cNvPr>
          <p:cNvSpPr txBox="1">
            <a:spLocks noGrp="1"/>
          </p:cNvSpPr>
          <p:nvPr>
            <p:ph type="pic" idx="4294967295"/>
          </p:nvPr>
        </p:nvSpPr>
        <p:spPr>
          <a:xfrm>
            <a:off x="9902028" y="6356351"/>
            <a:ext cx="1326977" cy="365129"/>
          </a:xfrm>
        </p:spPr>
        <p:txBody>
          <a:bodyPr/>
          <a:lstStyle>
            <a:lvl1pPr>
              <a:defRPr>
                <a:solidFill>
                  <a:srgbClr val="FFC000"/>
                </a:solidFill>
              </a:defRPr>
            </a:lvl1pPr>
          </a:lstStyle>
          <a:p>
            <a:pPr lvl="0"/>
            <a:r>
              <a:rPr lang="en-US"/>
              <a:t>Logo</a:t>
            </a:r>
          </a:p>
        </p:txBody>
      </p:sp>
      <p:sp>
        <p:nvSpPr>
          <p:cNvPr id="9" name="Text Placeholder 5">
            <a:extLst>
              <a:ext uri="{FF2B5EF4-FFF2-40B4-BE49-F238E27FC236}">
                <a16:creationId xmlns:a16="http://schemas.microsoft.com/office/drawing/2014/main" id="{DF20BAD1-8E0C-5A42-58E6-CC4BB3A3FE35}"/>
              </a:ext>
            </a:extLst>
          </p:cNvPr>
          <p:cNvSpPr txBox="1">
            <a:spLocks noGrp="1"/>
          </p:cNvSpPr>
          <p:nvPr>
            <p:ph type="body" idx="4294967295"/>
          </p:nvPr>
        </p:nvSpPr>
        <p:spPr>
          <a:xfrm>
            <a:off x="8248153" y="6356351"/>
            <a:ext cx="1600858" cy="365129"/>
          </a:xfrm>
        </p:spPr>
        <p:txBody>
          <a:bodyPr anchor="ctr"/>
          <a:lstStyle>
            <a:lvl1pPr algn="r">
              <a:defRPr sz="1067">
                <a:solidFill>
                  <a:srgbClr val="FFC000"/>
                </a:solidFill>
              </a:defRPr>
            </a:lvl1pPr>
          </a:lstStyle>
          <a:p>
            <a:pPr lvl="0"/>
            <a:r>
              <a:rPr lang="en-US"/>
              <a:t>Sponsored by:</a:t>
            </a:r>
          </a:p>
        </p:txBody>
      </p:sp>
      <p:sp>
        <p:nvSpPr>
          <p:cNvPr id="10" name="Text Placeholder 4">
            <a:extLst>
              <a:ext uri="{FF2B5EF4-FFF2-40B4-BE49-F238E27FC236}">
                <a16:creationId xmlns:a16="http://schemas.microsoft.com/office/drawing/2014/main" id="{98C323E4-FFE1-5193-AA72-29854CC67104}"/>
              </a:ext>
            </a:extLst>
          </p:cNvPr>
          <p:cNvSpPr txBox="1">
            <a:spLocks noGrp="1"/>
          </p:cNvSpPr>
          <p:nvPr>
            <p:ph type="body" idx="4294967295"/>
          </p:nvPr>
        </p:nvSpPr>
        <p:spPr>
          <a:xfrm>
            <a:off x="592832" y="1440874"/>
            <a:ext cx="9096112" cy="428817"/>
          </a:xfrm>
        </p:spPr>
        <p:txBody>
          <a:bodyPr/>
          <a:lstStyle>
            <a:lvl1pPr>
              <a:defRPr sz="2133" b="1"/>
            </a:lvl1pPr>
          </a:lstStyle>
          <a:p>
            <a:pPr lvl="0"/>
            <a:r>
              <a:rPr lang="en-US"/>
              <a:t>Subtitle is Lub Dub Bold at 16pt</a:t>
            </a:r>
          </a:p>
        </p:txBody>
      </p:sp>
      <p:pic>
        <p:nvPicPr>
          <p:cNvPr id="11" name="Picture 11">
            <a:extLst>
              <a:ext uri="{FF2B5EF4-FFF2-40B4-BE49-F238E27FC236}">
                <a16:creationId xmlns:a16="http://schemas.microsoft.com/office/drawing/2014/main" id="{4304BF7A-AA65-D7B5-FD78-315CF6BAD061}"/>
              </a:ext>
            </a:extLst>
          </p:cNvPr>
          <p:cNvPicPr>
            <a:picLocks noChangeAspect="1"/>
          </p:cNvPicPr>
          <p:nvPr/>
        </p:nvPicPr>
        <p:blipFill>
          <a:blip r:embed="rId2"/>
          <a:stretch>
            <a:fillRect/>
          </a:stretch>
        </p:blipFill>
        <p:spPr>
          <a:xfrm>
            <a:off x="11333530" y="123553"/>
            <a:ext cx="715033" cy="385657"/>
          </a:xfrm>
          <a:prstGeom prst="rect">
            <a:avLst/>
          </a:prstGeom>
          <a:noFill/>
          <a:ln cap="flat">
            <a:noFill/>
          </a:ln>
        </p:spPr>
      </p:pic>
    </p:spTree>
    <p:extLst>
      <p:ext uri="{BB962C8B-B14F-4D97-AF65-F5344CB8AC3E}">
        <p14:creationId xmlns:p14="http://schemas.microsoft.com/office/powerpoint/2010/main" val="105915624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B6647-67F5-AE67-1657-ADA1B397B07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DD9B1141-6F2A-0474-7272-1ECA9859157B}"/>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97A96-10AD-F465-E230-39FCBE8EB586}"/>
              </a:ext>
            </a:extLst>
          </p:cNvPr>
          <p:cNvSpPr txBox="1">
            <a:spLocks noGrp="1"/>
          </p:cNvSpPr>
          <p:nvPr>
            <p:ph type="dt" sz="half" idx="7"/>
          </p:nvPr>
        </p:nvSpPr>
        <p:spPr/>
        <p:txBody>
          <a:bodyPr/>
          <a:lstStyle>
            <a:lvl1pPr>
              <a:defRPr/>
            </a:lvl1pPr>
          </a:lstStyle>
          <a:p>
            <a:pPr lvl="0"/>
            <a:fld id="{CA6A76A1-A84B-2A47-9425-3174E38EA443}" type="datetime1">
              <a:rPr lang="en-US"/>
              <a:pPr lvl="0"/>
              <a:t>11/8/2025</a:t>
            </a:fld>
            <a:endParaRPr lang="en-US"/>
          </a:p>
        </p:txBody>
      </p:sp>
      <p:sp>
        <p:nvSpPr>
          <p:cNvPr id="5" name="Footer Placeholder 4">
            <a:extLst>
              <a:ext uri="{FF2B5EF4-FFF2-40B4-BE49-F238E27FC236}">
                <a16:creationId xmlns:a16="http://schemas.microsoft.com/office/drawing/2014/main" id="{2395AC82-72DA-C09B-05BA-4830FD06C08C}"/>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78136B9A-8CBB-2D2F-401C-2E0D5BB141FC}"/>
              </a:ext>
            </a:extLst>
          </p:cNvPr>
          <p:cNvSpPr txBox="1">
            <a:spLocks noGrp="1"/>
          </p:cNvSpPr>
          <p:nvPr>
            <p:ph type="sldNum" sz="quarter" idx="8"/>
          </p:nvPr>
        </p:nvSpPr>
        <p:spPr/>
        <p:txBody>
          <a:bodyPr/>
          <a:lstStyle>
            <a:lvl1pPr>
              <a:defRPr/>
            </a:lvl1pPr>
          </a:lstStyle>
          <a:p>
            <a:pPr lvl="0"/>
            <a:fld id="{203F9CE4-81ED-2C48-8F27-78AD34BBD3FA}" type="slidenum">
              <a:t>‹#›</a:t>
            </a:fld>
            <a:endParaRPr lang="en-US"/>
          </a:p>
        </p:txBody>
      </p:sp>
    </p:spTree>
    <p:extLst>
      <p:ext uri="{BB962C8B-B14F-4D97-AF65-F5344CB8AC3E}">
        <p14:creationId xmlns:p14="http://schemas.microsoft.com/office/powerpoint/2010/main" val="2519184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18462-B793-F55C-1FE5-46FB9201560C}"/>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688BE96C-27D9-CD65-EBDA-ACBE0944C85A}"/>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678A995-85D2-B3E7-981A-5F4577366989}"/>
              </a:ext>
            </a:extLst>
          </p:cNvPr>
          <p:cNvSpPr txBox="1">
            <a:spLocks noGrp="1"/>
          </p:cNvSpPr>
          <p:nvPr>
            <p:ph type="dt" sz="half" idx="7"/>
          </p:nvPr>
        </p:nvSpPr>
        <p:spPr/>
        <p:txBody>
          <a:bodyPr/>
          <a:lstStyle>
            <a:lvl1pPr>
              <a:defRPr/>
            </a:lvl1pPr>
          </a:lstStyle>
          <a:p>
            <a:pPr lvl="0"/>
            <a:fld id="{70B22A6C-811A-9944-9362-8BF61EEAA2D8}" type="datetime1">
              <a:rPr lang="en-US"/>
              <a:pPr lvl="0"/>
              <a:t>11/8/2025</a:t>
            </a:fld>
            <a:endParaRPr lang="en-US"/>
          </a:p>
        </p:txBody>
      </p:sp>
      <p:sp>
        <p:nvSpPr>
          <p:cNvPr id="5" name="Footer Placeholder 4">
            <a:extLst>
              <a:ext uri="{FF2B5EF4-FFF2-40B4-BE49-F238E27FC236}">
                <a16:creationId xmlns:a16="http://schemas.microsoft.com/office/drawing/2014/main" id="{A90826AE-EDE0-973D-55BD-F1935253FD92}"/>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A0F2EECE-D867-1169-8C41-1D21338113E7}"/>
              </a:ext>
            </a:extLst>
          </p:cNvPr>
          <p:cNvSpPr txBox="1">
            <a:spLocks noGrp="1"/>
          </p:cNvSpPr>
          <p:nvPr>
            <p:ph type="sldNum" sz="quarter" idx="8"/>
          </p:nvPr>
        </p:nvSpPr>
        <p:spPr/>
        <p:txBody>
          <a:bodyPr/>
          <a:lstStyle>
            <a:lvl1pPr>
              <a:defRPr/>
            </a:lvl1pPr>
          </a:lstStyle>
          <a:p>
            <a:pPr lvl="0"/>
            <a:fld id="{979DD499-3224-7243-8F35-0EC1AC44BC6D}" type="slidenum">
              <a:t>‹#›</a:t>
            </a:fld>
            <a:endParaRPr lang="en-US"/>
          </a:p>
        </p:txBody>
      </p:sp>
    </p:spTree>
    <p:extLst>
      <p:ext uri="{BB962C8B-B14F-4D97-AF65-F5344CB8AC3E}">
        <p14:creationId xmlns:p14="http://schemas.microsoft.com/office/powerpoint/2010/main" val="413366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CAE58-D6BE-C05F-13FA-C87138FDF61E}"/>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58978250-76BC-B6A6-EA0C-9B55FA5162D6}"/>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D9F9D1-0D30-71A3-873F-7B52B2163D50}"/>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2BA4E-2E52-F559-C318-1D2A07F589EE}"/>
              </a:ext>
            </a:extLst>
          </p:cNvPr>
          <p:cNvSpPr txBox="1">
            <a:spLocks noGrp="1"/>
          </p:cNvSpPr>
          <p:nvPr>
            <p:ph type="dt" sz="half" idx="7"/>
          </p:nvPr>
        </p:nvSpPr>
        <p:spPr/>
        <p:txBody>
          <a:bodyPr/>
          <a:lstStyle>
            <a:lvl1pPr>
              <a:defRPr/>
            </a:lvl1pPr>
          </a:lstStyle>
          <a:p>
            <a:pPr lvl="0"/>
            <a:fld id="{0E3EA778-D275-554C-A1DE-E15E5EFC21A3}" type="datetime1">
              <a:rPr lang="en-US"/>
              <a:pPr lvl="0"/>
              <a:t>11/8/2025</a:t>
            </a:fld>
            <a:endParaRPr lang="en-US"/>
          </a:p>
        </p:txBody>
      </p:sp>
      <p:sp>
        <p:nvSpPr>
          <p:cNvPr id="6" name="Footer Placeholder 5">
            <a:extLst>
              <a:ext uri="{FF2B5EF4-FFF2-40B4-BE49-F238E27FC236}">
                <a16:creationId xmlns:a16="http://schemas.microsoft.com/office/drawing/2014/main" id="{DC193459-97F0-80A5-972A-3727119B2284}"/>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E944D35-6503-CCC7-2CD6-55AF684EF5AC}"/>
              </a:ext>
            </a:extLst>
          </p:cNvPr>
          <p:cNvSpPr txBox="1">
            <a:spLocks noGrp="1"/>
          </p:cNvSpPr>
          <p:nvPr>
            <p:ph type="sldNum" sz="quarter" idx="8"/>
          </p:nvPr>
        </p:nvSpPr>
        <p:spPr/>
        <p:txBody>
          <a:bodyPr/>
          <a:lstStyle>
            <a:lvl1pPr>
              <a:defRPr/>
            </a:lvl1pPr>
          </a:lstStyle>
          <a:p>
            <a:pPr lvl="0"/>
            <a:fld id="{5D895D69-6757-9541-A77A-39DC7E539300}" type="slidenum">
              <a:t>‹#›</a:t>
            </a:fld>
            <a:endParaRPr lang="en-US"/>
          </a:p>
        </p:txBody>
      </p:sp>
    </p:spTree>
    <p:extLst>
      <p:ext uri="{BB962C8B-B14F-4D97-AF65-F5344CB8AC3E}">
        <p14:creationId xmlns:p14="http://schemas.microsoft.com/office/powerpoint/2010/main" val="2891455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2E30F-B0D1-203B-81A5-4EE73DCFCE77}"/>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62242DD5-E318-CAE9-BB65-06ABD2AF5672}"/>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F3E7E387-0999-2CF6-CC7A-0810D85CCF1B}"/>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385D22-5602-ACD4-F617-13FB196D7A7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15050091-D96A-B71E-9940-F10779D609E4}"/>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63C29F-D8D3-7635-F46B-4469A8A0A3B1}"/>
              </a:ext>
            </a:extLst>
          </p:cNvPr>
          <p:cNvSpPr txBox="1">
            <a:spLocks noGrp="1"/>
          </p:cNvSpPr>
          <p:nvPr>
            <p:ph type="dt" sz="half" idx="7"/>
          </p:nvPr>
        </p:nvSpPr>
        <p:spPr/>
        <p:txBody>
          <a:bodyPr/>
          <a:lstStyle>
            <a:lvl1pPr>
              <a:defRPr/>
            </a:lvl1pPr>
          </a:lstStyle>
          <a:p>
            <a:pPr lvl="0"/>
            <a:fld id="{83B700D7-7B4C-EB44-9F54-3B4CE3BA5A8A}" type="datetime1">
              <a:rPr lang="en-US"/>
              <a:pPr lvl="0"/>
              <a:t>11/8/2025</a:t>
            </a:fld>
            <a:endParaRPr lang="en-US"/>
          </a:p>
        </p:txBody>
      </p:sp>
      <p:sp>
        <p:nvSpPr>
          <p:cNvPr id="8" name="Footer Placeholder 7">
            <a:extLst>
              <a:ext uri="{FF2B5EF4-FFF2-40B4-BE49-F238E27FC236}">
                <a16:creationId xmlns:a16="http://schemas.microsoft.com/office/drawing/2014/main" id="{B0E4A3B3-814A-59A2-7C5E-3D47800D4922}"/>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D31E2EDF-D270-D4EF-E76D-FE7AE1AEEAB8}"/>
              </a:ext>
            </a:extLst>
          </p:cNvPr>
          <p:cNvSpPr txBox="1">
            <a:spLocks noGrp="1"/>
          </p:cNvSpPr>
          <p:nvPr>
            <p:ph type="sldNum" sz="quarter" idx="8"/>
          </p:nvPr>
        </p:nvSpPr>
        <p:spPr/>
        <p:txBody>
          <a:bodyPr/>
          <a:lstStyle>
            <a:lvl1pPr>
              <a:defRPr/>
            </a:lvl1pPr>
          </a:lstStyle>
          <a:p>
            <a:pPr lvl="0"/>
            <a:fld id="{AEC7CFB0-DE30-4746-8712-BD5E51113AFC}" type="slidenum">
              <a:t>‹#›</a:t>
            </a:fld>
            <a:endParaRPr lang="en-US"/>
          </a:p>
        </p:txBody>
      </p:sp>
    </p:spTree>
    <p:extLst>
      <p:ext uri="{BB962C8B-B14F-4D97-AF65-F5344CB8AC3E}">
        <p14:creationId xmlns:p14="http://schemas.microsoft.com/office/powerpoint/2010/main" val="4189495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15D40-8F85-95CE-F6B9-0AADA8B5C38F}"/>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6A71652D-FDFA-4E5A-AD2C-A211C8E82FF3}"/>
              </a:ext>
            </a:extLst>
          </p:cNvPr>
          <p:cNvSpPr txBox="1">
            <a:spLocks noGrp="1"/>
          </p:cNvSpPr>
          <p:nvPr>
            <p:ph type="dt" sz="half" idx="7"/>
          </p:nvPr>
        </p:nvSpPr>
        <p:spPr/>
        <p:txBody>
          <a:bodyPr/>
          <a:lstStyle>
            <a:lvl1pPr>
              <a:defRPr/>
            </a:lvl1pPr>
          </a:lstStyle>
          <a:p>
            <a:pPr lvl="0"/>
            <a:fld id="{0AAEA2BC-BF97-CB4C-BB0E-19BA0BB7B913}" type="datetime1">
              <a:rPr lang="en-US"/>
              <a:pPr lvl="0"/>
              <a:t>11/8/2025</a:t>
            </a:fld>
            <a:endParaRPr lang="en-US"/>
          </a:p>
        </p:txBody>
      </p:sp>
      <p:sp>
        <p:nvSpPr>
          <p:cNvPr id="4" name="Footer Placeholder 3">
            <a:extLst>
              <a:ext uri="{FF2B5EF4-FFF2-40B4-BE49-F238E27FC236}">
                <a16:creationId xmlns:a16="http://schemas.microsoft.com/office/drawing/2014/main" id="{4B924FC4-6A85-2FDE-8122-AB6DA337FDD0}"/>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0C703051-6DA3-3281-E9AF-86F55FEF9F2F}"/>
              </a:ext>
            </a:extLst>
          </p:cNvPr>
          <p:cNvSpPr txBox="1">
            <a:spLocks noGrp="1"/>
          </p:cNvSpPr>
          <p:nvPr>
            <p:ph type="sldNum" sz="quarter" idx="8"/>
          </p:nvPr>
        </p:nvSpPr>
        <p:spPr/>
        <p:txBody>
          <a:bodyPr/>
          <a:lstStyle>
            <a:lvl1pPr>
              <a:defRPr/>
            </a:lvl1pPr>
          </a:lstStyle>
          <a:p>
            <a:pPr lvl="0"/>
            <a:fld id="{B33C332D-332F-134C-A693-374DFF72315D}" type="slidenum">
              <a:t>‹#›</a:t>
            </a:fld>
            <a:endParaRPr lang="en-US"/>
          </a:p>
        </p:txBody>
      </p:sp>
    </p:spTree>
    <p:extLst>
      <p:ext uri="{BB962C8B-B14F-4D97-AF65-F5344CB8AC3E}">
        <p14:creationId xmlns:p14="http://schemas.microsoft.com/office/powerpoint/2010/main" val="2143432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D3655F-2CB1-AAAF-BF2D-EBE9B6EF668A}"/>
              </a:ext>
            </a:extLst>
          </p:cNvPr>
          <p:cNvSpPr txBox="1">
            <a:spLocks noGrp="1"/>
          </p:cNvSpPr>
          <p:nvPr>
            <p:ph type="dt" sz="half" idx="7"/>
          </p:nvPr>
        </p:nvSpPr>
        <p:spPr/>
        <p:txBody>
          <a:bodyPr/>
          <a:lstStyle>
            <a:lvl1pPr>
              <a:defRPr/>
            </a:lvl1pPr>
          </a:lstStyle>
          <a:p>
            <a:pPr lvl="0"/>
            <a:fld id="{86613728-BD41-594A-AF17-0CEA89E97D02}" type="datetime1">
              <a:rPr lang="en-US"/>
              <a:pPr lvl="0"/>
              <a:t>11/8/2025</a:t>
            </a:fld>
            <a:endParaRPr lang="en-US"/>
          </a:p>
        </p:txBody>
      </p:sp>
      <p:sp>
        <p:nvSpPr>
          <p:cNvPr id="3" name="Footer Placeholder 2">
            <a:extLst>
              <a:ext uri="{FF2B5EF4-FFF2-40B4-BE49-F238E27FC236}">
                <a16:creationId xmlns:a16="http://schemas.microsoft.com/office/drawing/2014/main" id="{B05A922F-1573-D5E3-4BD1-1927FDE0977D}"/>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4AEC352E-B9E9-6060-B77A-E5CCAFD9FEB1}"/>
              </a:ext>
            </a:extLst>
          </p:cNvPr>
          <p:cNvSpPr txBox="1">
            <a:spLocks noGrp="1"/>
          </p:cNvSpPr>
          <p:nvPr>
            <p:ph type="sldNum" sz="quarter" idx="8"/>
          </p:nvPr>
        </p:nvSpPr>
        <p:spPr/>
        <p:txBody>
          <a:bodyPr/>
          <a:lstStyle>
            <a:lvl1pPr>
              <a:defRPr/>
            </a:lvl1pPr>
          </a:lstStyle>
          <a:p>
            <a:pPr lvl="0"/>
            <a:fld id="{E80C0697-3528-B144-927A-DD77916C03F7}" type="slidenum">
              <a:t>‹#›</a:t>
            </a:fld>
            <a:endParaRPr lang="en-US"/>
          </a:p>
        </p:txBody>
      </p:sp>
    </p:spTree>
    <p:extLst>
      <p:ext uri="{BB962C8B-B14F-4D97-AF65-F5344CB8AC3E}">
        <p14:creationId xmlns:p14="http://schemas.microsoft.com/office/powerpoint/2010/main" val="77996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46B17-9D94-F7BE-15E6-44E52CFB1A36}"/>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C66552B6-0441-F647-49CA-B56E6A691847}"/>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C3F7A0-48D8-BB64-821A-16FEAFA4FA30}"/>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41AC792B-40BE-8470-BB58-F7C88389FDB1}"/>
              </a:ext>
            </a:extLst>
          </p:cNvPr>
          <p:cNvSpPr txBox="1">
            <a:spLocks noGrp="1"/>
          </p:cNvSpPr>
          <p:nvPr>
            <p:ph type="dt" sz="half" idx="7"/>
          </p:nvPr>
        </p:nvSpPr>
        <p:spPr/>
        <p:txBody>
          <a:bodyPr/>
          <a:lstStyle>
            <a:lvl1pPr>
              <a:defRPr/>
            </a:lvl1pPr>
          </a:lstStyle>
          <a:p>
            <a:pPr lvl="0"/>
            <a:fld id="{7416017B-3DF4-5D4A-A1A1-3E6CC43A6C3E}" type="datetime1">
              <a:rPr lang="en-US"/>
              <a:pPr lvl="0"/>
              <a:t>11/8/2025</a:t>
            </a:fld>
            <a:endParaRPr lang="en-US"/>
          </a:p>
        </p:txBody>
      </p:sp>
      <p:sp>
        <p:nvSpPr>
          <p:cNvPr id="6" name="Footer Placeholder 5">
            <a:extLst>
              <a:ext uri="{FF2B5EF4-FFF2-40B4-BE49-F238E27FC236}">
                <a16:creationId xmlns:a16="http://schemas.microsoft.com/office/drawing/2014/main" id="{74287CC9-C4E2-9CDA-97B9-E0CE23FD1E1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0A432206-DD47-11D5-50B4-5DB59C709E66}"/>
              </a:ext>
            </a:extLst>
          </p:cNvPr>
          <p:cNvSpPr txBox="1">
            <a:spLocks noGrp="1"/>
          </p:cNvSpPr>
          <p:nvPr>
            <p:ph type="sldNum" sz="quarter" idx="8"/>
          </p:nvPr>
        </p:nvSpPr>
        <p:spPr/>
        <p:txBody>
          <a:bodyPr/>
          <a:lstStyle>
            <a:lvl1pPr>
              <a:defRPr/>
            </a:lvl1pPr>
          </a:lstStyle>
          <a:p>
            <a:pPr lvl="0"/>
            <a:fld id="{F3FDAA19-4912-BC46-892E-17FCAF461BE4}" type="slidenum">
              <a:t>‹#›</a:t>
            </a:fld>
            <a:endParaRPr lang="en-US"/>
          </a:p>
        </p:txBody>
      </p:sp>
    </p:spTree>
    <p:extLst>
      <p:ext uri="{BB962C8B-B14F-4D97-AF65-F5344CB8AC3E}">
        <p14:creationId xmlns:p14="http://schemas.microsoft.com/office/powerpoint/2010/main" val="2263888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033C9-162D-E355-78B9-189B566041ED}"/>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E20F053E-11A4-DCB4-6860-5036F6B41191}"/>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n-US"/>
          </a:p>
        </p:txBody>
      </p:sp>
      <p:sp>
        <p:nvSpPr>
          <p:cNvPr id="4" name="Text Placeholder 3">
            <a:extLst>
              <a:ext uri="{FF2B5EF4-FFF2-40B4-BE49-F238E27FC236}">
                <a16:creationId xmlns:a16="http://schemas.microsoft.com/office/drawing/2014/main" id="{41D25F31-0504-E3EE-2C43-BCECF04BCCAD}"/>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ABE7CE9-413C-1BF2-4EBC-664E8BEF48E8}"/>
              </a:ext>
            </a:extLst>
          </p:cNvPr>
          <p:cNvSpPr txBox="1">
            <a:spLocks noGrp="1"/>
          </p:cNvSpPr>
          <p:nvPr>
            <p:ph type="dt" sz="half" idx="7"/>
          </p:nvPr>
        </p:nvSpPr>
        <p:spPr/>
        <p:txBody>
          <a:bodyPr/>
          <a:lstStyle>
            <a:lvl1pPr>
              <a:defRPr/>
            </a:lvl1pPr>
          </a:lstStyle>
          <a:p>
            <a:pPr lvl="0"/>
            <a:fld id="{4404A833-8247-9C44-AD1B-6550D0E2739B}" type="datetime1">
              <a:rPr lang="en-US"/>
              <a:pPr lvl="0"/>
              <a:t>11/8/2025</a:t>
            </a:fld>
            <a:endParaRPr lang="en-US"/>
          </a:p>
        </p:txBody>
      </p:sp>
      <p:sp>
        <p:nvSpPr>
          <p:cNvPr id="6" name="Footer Placeholder 5">
            <a:extLst>
              <a:ext uri="{FF2B5EF4-FFF2-40B4-BE49-F238E27FC236}">
                <a16:creationId xmlns:a16="http://schemas.microsoft.com/office/drawing/2014/main" id="{1290AFB5-B12E-247F-18C4-E343C6484DE8}"/>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44153FD9-E767-45B5-0E58-03B03A0D7ABB}"/>
              </a:ext>
            </a:extLst>
          </p:cNvPr>
          <p:cNvSpPr txBox="1">
            <a:spLocks noGrp="1"/>
          </p:cNvSpPr>
          <p:nvPr>
            <p:ph type="sldNum" sz="quarter" idx="8"/>
          </p:nvPr>
        </p:nvSpPr>
        <p:spPr/>
        <p:txBody>
          <a:bodyPr/>
          <a:lstStyle>
            <a:lvl1pPr>
              <a:defRPr/>
            </a:lvl1pPr>
          </a:lstStyle>
          <a:p>
            <a:pPr lvl="0"/>
            <a:fld id="{43C2EDAA-02E5-8842-BE04-42E46B8FDB83}" type="slidenum">
              <a:t>‹#›</a:t>
            </a:fld>
            <a:endParaRPr lang="en-US"/>
          </a:p>
        </p:txBody>
      </p:sp>
    </p:spTree>
    <p:extLst>
      <p:ext uri="{BB962C8B-B14F-4D97-AF65-F5344CB8AC3E}">
        <p14:creationId xmlns:p14="http://schemas.microsoft.com/office/powerpoint/2010/main" val="4202981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3D049D-DD91-50B6-4059-89A62EE62F9C}"/>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6615B25D-56D9-C0F8-51E6-AC6D6BA58268}"/>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9C4A58-9BEC-FA90-C279-54F1610E1D9C}"/>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C45FE0B7-BEEE-E74B-A53B-DB95F355706C}" type="datetime1">
              <a:rPr lang="en-US"/>
              <a:pPr lvl="0"/>
              <a:t>11/8/2025</a:t>
            </a:fld>
            <a:endParaRPr lang="en-US"/>
          </a:p>
        </p:txBody>
      </p:sp>
      <p:sp>
        <p:nvSpPr>
          <p:cNvPr id="5" name="Footer Placeholder 4">
            <a:extLst>
              <a:ext uri="{FF2B5EF4-FFF2-40B4-BE49-F238E27FC236}">
                <a16:creationId xmlns:a16="http://schemas.microsoft.com/office/drawing/2014/main" id="{3D5112E9-F267-A71A-4ED5-03508022B760}"/>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endParaRPr lang="en-US"/>
          </a:p>
        </p:txBody>
      </p:sp>
      <p:sp>
        <p:nvSpPr>
          <p:cNvPr id="6" name="Slide Number Placeholder 5">
            <a:extLst>
              <a:ext uri="{FF2B5EF4-FFF2-40B4-BE49-F238E27FC236}">
                <a16:creationId xmlns:a16="http://schemas.microsoft.com/office/drawing/2014/main" id="{D4397238-6756-072E-E0E4-A7E2B21A5B32}"/>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15A7CFA4-1177-874E-A2B7-B6B6FC18F574}"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B551BE0-9453-F944-B60C-CD6E62A15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BEB313-67DE-1A0B-5459-0BEF63B1787D}"/>
              </a:ext>
            </a:extLst>
          </p:cNvPr>
          <p:cNvSpPr txBox="1">
            <a:spLocks noGrp="1"/>
          </p:cNvSpPr>
          <p:nvPr>
            <p:ph type="title"/>
          </p:nvPr>
        </p:nvSpPr>
        <p:spPr>
          <a:xfrm>
            <a:off x="0" y="0"/>
            <a:ext cx="12191996" cy="1199071"/>
          </a:xfrm>
          <a:solidFill>
            <a:srgbClr val="C10E20"/>
          </a:solidFill>
        </p:spPr>
        <p:txBody>
          <a:bodyPr anchorCtr="1">
            <a:noAutofit/>
          </a:bodyPr>
          <a:lstStyle/>
          <a:p>
            <a:pPr lvl="0" algn="ctr">
              <a:lnSpc>
                <a:spcPct val="100000"/>
              </a:lnSpc>
            </a:pPr>
            <a:r>
              <a:rPr lang="en-US" sz="1600" b="1" dirty="0">
                <a:solidFill>
                  <a:srgbClr val="FFFFFF"/>
                </a:solidFill>
                <a:latin typeface="Lub Dub Bold" panose="020B0603030403020204" pitchFamily="34" charset="77"/>
                <a:cs typeface="Arial"/>
              </a:rPr>
              <a:t>OPTIMA-AF</a:t>
            </a:r>
            <a:br>
              <a:rPr lang="en-US" sz="1600" dirty="0">
                <a:solidFill>
                  <a:srgbClr val="FFFFFF"/>
                </a:solidFill>
                <a:latin typeface="Lub Dub Medium" panose="020B0603030403020204" pitchFamily="34" charset="77"/>
                <a:cs typeface="Arial"/>
              </a:rPr>
            </a:br>
            <a:r>
              <a:rPr lang="en-US" sz="1600" b="1" dirty="0">
                <a:solidFill>
                  <a:schemeClr val="bg1"/>
                </a:solidFill>
                <a:latin typeface="Lub Dub Medium" panose="020B0603030403020204" pitchFamily="34" charset="77"/>
                <a:cs typeface="Arial"/>
              </a:rPr>
              <a:t>Short Dual Antithrombotic Therapy after PCI in Patients with Atrial Fibrillation</a:t>
            </a:r>
            <a:endParaRPr lang="en-US" sz="1600" b="1" dirty="0">
              <a:solidFill>
                <a:schemeClr val="bg1"/>
              </a:solidFill>
              <a:latin typeface="Lub Dub Medium" panose="020B0603030403020204" pitchFamily="34" charset="77"/>
              <a:cs typeface="Arial" pitchFamily="34"/>
            </a:endParaRPr>
          </a:p>
        </p:txBody>
      </p:sp>
      <p:pic>
        <p:nvPicPr>
          <p:cNvPr id="6" name="Picture 13" descr="American Heart Association logo">
            <a:extLst>
              <a:ext uri="{FF2B5EF4-FFF2-40B4-BE49-F238E27FC236}">
                <a16:creationId xmlns:a16="http://schemas.microsoft.com/office/drawing/2014/main" id="{8E86D980-5648-6D45-53BD-1B169FA038FF}"/>
              </a:ext>
            </a:extLst>
          </p:cNvPr>
          <p:cNvPicPr>
            <a:picLocks noMove="1" noResize="1"/>
          </p:cNvPicPr>
          <p:nvPr/>
        </p:nvPicPr>
        <p:blipFill>
          <a:blip r:embed="rId3"/>
          <a:stretch>
            <a:fillRect/>
          </a:stretch>
        </p:blipFill>
        <p:spPr>
          <a:xfrm>
            <a:off x="167700" y="134681"/>
            <a:ext cx="1522256" cy="822960"/>
          </a:xfrm>
          <a:prstGeom prst="rect">
            <a:avLst/>
          </a:prstGeom>
          <a:noFill/>
          <a:ln cap="flat">
            <a:noFill/>
          </a:ln>
        </p:spPr>
      </p:pic>
      <p:sp>
        <p:nvSpPr>
          <p:cNvPr id="9" name="Rectangle 18">
            <a:extLst>
              <a:ext uri="{FF2B5EF4-FFF2-40B4-BE49-F238E27FC236}">
                <a16:creationId xmlns:a16="http://schemas.microsoft.com/office/drawing/2014/main" id="{6861F660-06A7-67A1-81A0-7F8AF2A9D7F0}"/>
              </a:ext>
            </a:extLst>
          </p:cNvPr>
          <p:cNvSpPr/>
          <p:nvPr/>
        </p:nvSpPr>
        <p:spPr>
          <a:xfrm>
            <a:off x="339167" y="2021619"/>
            <a:ext cx="5112061" cy="2814761"/>
          </a:xfrm>
          <a:prstGeom prst="rect">
            <a:avLst/>
          </a:prstGeom>
          <a:noFill/>
          <a:ln cap="flat">
            <a:noFill/>
            <a:prstDash val="solid"/>
          </a:ln>
        </p:spPr>
        <p:txBody>
          <a:bodyPr vert="horz" wrap="square" lIns="91440" tIns="45720" rIns="91440" bIns="45720" anchor="ctr" anchorCtr="0" compatLnSpc="1">
            <a:noAutofit/>
          </a:bodyPr>
          <a:lstStyle/>
          <a:p>
            <a:pPr lvl="0">
              <a:defRPr sz="1800" b="0" i="0" u="none" strike="noStrike" kern="0" cap="none" spc="0" baseline="0">
                <a:solidFill>
                  <a:srgbClr val="000000"/>
                </a:solidFill>
                <a:uFillTx/>
              </a:defRPr>
            </a:pPr>
            <a:r>
              <a:rPr kumimoji="0" lang="en-US" sz="1400" b="1"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PURPOSE</a:t>
            </a:r>
            <a:r>
              <a:rPr kumimoji="0" lang="en-US" sz="1400" b="0"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  </a:t>
            </a:r>
            <a:r>
              <a:rPr kumimoji="0" lang="en-US" sz="1400" b="0" i="0" u="none" strike="noStrike" kern="1200" cap="none" spc="0" normalizeH="0" baseline="0" noProof="0" dirty="0">
                <a:ln>
                  <a:noFill/>
                </a:ln>
                <a:effectLst/>
                <a:uLnTx/>
                <a:uFillTx/>
                <a:latin typeface="Lub Dub Medium" panose="020B0603030403020204" pitchFamily="34" charset="77"/>
                <a:ea typeface="+mn-ea"/>
                <a:cs typeface="Arial" panose="020B0604020202020204" pitchFamily="34" charset="0"/>
              </a:rPr>
              <a:t>To evaluate outcomes of one-month of direct oral anticoagulant (DOAC) plus P2Y12 inhibitor followed by DOAC monotherapy</a:t>
            </a:r>
            <a:r>
              <a:rPr lang="en-US" sz="1400" dirty="0">
                <a:latin typeface="Lub Dub Medium" panose="020B0603030403020204" pitchFamily="34" charset="77"/>
                <a:cs typeface="Arial" panose="020B0604020202020204" pitchFamily="34" charset="0"/>
              </a:rPr>
              <a:t> to 12-months of dual therapy</a:t>
            </a:r>
            <a:r>
              <a:rPr kumimoji="0" lang="en-US" sz="1400" b="0" i="0" u="none" strike="noStrike" kern="1200" cap="none" spc="0" normalizeH="0" baseline="0" noProof="0" dirty="0">
                <a:ln>
                  <a:noFill/>
                </a:ln>
                <a:effectLst/>
                <a:uLnTx/>
                <a:uFillTx/>
                <a:latin typeface="Lub Dub Medium" panose="020B0603030403020204" pitchFamily="34" charset="77"/>
                <a:ea typeface="+mn-ea"/>
                <a:cs typeface="Arial" panose="020B0604020202020204" pitchFamily="34" charset="0"/>
              </a:rPr>
              <a:t> in patients </a:t>
            </a:r>
            <a:r>
              <a:rPr lang="en-US" sz="1400" dirty="0">
                <a:latin typeface="Lub Dub Medium" panose="020B0603030403020204" pitchFamily="34" charset="77"/>
                <a:cs typeface="Arial" panose="020B0604020202020204" pitchFamily="34" charset="0"/>
              </a:rPr>
              <a:t>with atrial fibrillation (AF) undergoing PCI</a:t>
            </a:r>
            <a:endParaRPr kumimoji="0" lang="en-US" sz="1400" b="0" i="0" u="none" strike="noStrike" kern="1200" cap="none" spc="0" normalizeH="0" baseline="0" noProof="0" dirty="0">
              <a:ln>
                <a:noFill/>
              </a:ln>
              <a:effectLst/>
              <a:uLnTx/>
              <a:uFillTx/>
              <a:latin typeface="Lub Dub Medium" panose="020B0603030403020204" pitchFamily="34" charset="77"/>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n-US" sz="1400" b="0"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400" b="1"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STUDY DESIGN</a:t>
            </a:r>
            <a:r>
              <a:rPr kumimoji="0" lang="en-US" sz="1400" b="0"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  Multicenter, open-label, randomized controlled trial, N=1,079</a:t>
            </a:r>
          </a:p>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n-US" sz="1400" b="0"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400" b="1"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KEY TAKEAWAYS</a:t>
            </a:r>
            <a:r>
              <a:rPr kumimoji="0" lang="en-US" sz="1400" b="0" i="0" u="none" strike="noStrike" kern="1200" cap="none" spc="0" normalizeH="0" baseline="0" noProof="0" dirty="0">
                <a:ln>
                  <a:noFill/>
                </a:ln>
                <a:solidFill>
                  <a:srgbClr val="000000"/>
                </a:solidFill>
                <a:effectLst/>
                <a:uLnTx/>
                <a:uFillTx/>
                <a:latin typeface="Lub Dub Medium" panose="020B0603030403020204" pitchFamily="34" charset="77"/>
                <a:ea typeface="+mn-ea"/>
                <a:cs typeface="Arial" panose="020B0604020202020204" pitchFamily="34" charset="0"/>
              </a:rPr>
              <a:t>:  In patients with AF undergoing stent placement, a one-month course of dual antithrombotic therapy may be as effective as a one-year regimen and with a lower risk of bleeding.</a:t>
            </a:r>
            <a:endParaRPr kumimoji="0" lang="en-US" sz="1400" b="0" i="0" u="none" strike="noStrike" kern="1200" cap="none" spc="0" normalizeH="0" baseline="0" noProof="0" dirty="0">
              <a:ln>
                <a:noFill/>
              </a:ln>
              <a:solidFill>
                <a:prstClr val="white">
                  <a:lumMod val="75000"/>
                </a:prstClr>
              </a:solidFill>
              <a:effectLst/>
              <a:uLnTx/>
              <a:uFillTx/>
              <a:latin typeface="Lub Dub Medium" panose="020B0603030403020204" pitchFamily="34" charset="77"/>
              <a:ea typeface="+mn-ea"/>
              <a:cs typeface="Arial" panose="020B0604020202020204" pitchFamily="34" charset="0"/>
            </a:endParaRPr>
          </a:p>
        </p:txBody>
      </p:sp>
      <p:graphicFrame>
        <p:nvGraphicFramePr>
          <p:cNvPr id="7" name="Table 19">
            <a:extLst>
              <a:ext uri="{FF2B5EF4-FFF2-40B4-BE49-F238E27FC236}">
                <a16:creationId xmlns:a16="http://schemas.microsoft.com/office/drawing/2014/main" id="{46AF03C8-3CA1-A355-A5E4-49B50FBC0644}"/>
              </a:ext>
            </a:extLst>
          </p:cNvPr>
          <p:cNvGraphicFramePr>
            <a:graphicFrameLocks noGrp="1"/>
          </p:cNvGraphicFramePr>
          <p:nvPr>
            <p:extLst>
              <p:ext uri="{D42A27DB-BD31-4B8C-83A1-F6EECF244321}">
                <p14:modId xmlns:p14="http://schemas.microsoft.com/office/powerpoint/2010/main" val="2327822198"/>
              </p:ext>
            </p:extLst>
          </p:nvPr>
        </p:nvGraphicFramePr>
        <p:xfrm>
          <a:off x="5623690" y="2073809"/>
          <a:ext cx="6229143" cy="2851446"/>
        </p:xfrm>
        <a:graphic>
          <a:graphicData uri="http://schemas.openxmlformats.org/drawingml/2006/table">
            <a:tbl>
              <a:tblPr firstRow="1">
                <a:effectLst/>
                <a:tableStyleId>{5C22544A-7EE6-4342-B048-85BDC9FD1C3A}</a:tableStyleId>
              </a:tblPr>
              <a:tblGrid>
                <a:gridCol w="2071654">
                  <a:extLst>
                    <a:ext uri="{9D8B030D-6E8A-4147-A177-3AD203B41FA5}">
                      <a16:colId xmlns:a16="http://schemas.microsoft.com/office/drawing/2014/main" val="3269084193"/>
                    </a:ext>
                  </a:extLst>
                </a:gridCol>
                <a:gridCol w="1007871">
                  <a:extLst>
                    <a:ext uri="{9D8B030D-6E8A-4147-A177-3AD203B41FA5}">
                      <a16:colId xmlns:a16="http://schemas.microsoft.com/office/drawing/2014/main" val="245032103"/>
                    </a:ext>
                  </a:extLst>
                </a:gridCol>
                <a:gridCol w="153109">
                  <a:extLst>
                    <a:ext uri="{9D8B030D-6E8A-4147-A177-3AD203B41FA5}">
                      <a16:colId xmlns:a16="http://schemas.microsoft.com/office/drawing/2014/main" val="1129929220"/>
                    </a:ext>
                  </a:extLst>
                </a:gridCol>
                <a:gridCol w="1158603">
                  <a:extLst>
                    <a:ext uri="{9D8B030D-6E8A-4147-A177-3AD203B41FA5}">
                      <a16:colId xmlns:a16="http://schemas.microsoft.com/office/drawing/2014/main" val="883967591"/>
                    </a:ext>
                  </a:extLst>
                </a:gridCol>
                <a:gridCol w="817383">
                  <a:extLst>
                    <a:ext uri="{9D8B030D-6E8A-4147-A177-3AD203B41FA5}">
                      <a16:colId xmlns:a16="http://schemas.microsoft.com/office/drawing/2014/main" val="3993711458"/>
                    </a:ext>
                  </a:extLst>
                </a:gridCol>
                <a:gridCol w="1020523">
                  <a:extLst>
                    <a:ext uri="{9D8B030D-6E8A-4147-A177-3AD203B41FA5}">
                      <a16:colId xmlns:a16="http://schemas.microsoft.com/office/drawing/2014/main" val="2853937972"/>
                    </a:ext>
                  </a:extLst>
                </a:gridCol>
              </a:tblGrid>
              <a:tr h="446415">
                <a:tc>
                  <a:txBody>
                    <a:bodyPr/>
                    <a:lstStyle/>
                    <a:p>
                      <a:pPr lvl="0" algn="ctr"/>
                      <a:endParaRPr lang="en-US" sz="1100" dirty="0">
                        <a:solidFill>
                          <a:schemeClr val="bg1"/>
                        </a:solidFill>
                        <a:latin typeface="Lub Dub Medium" panose="020B060303040302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tc gridSpan="2">
                  <a:txBody>
                    <a:bodyPr/>
                    <a:lstStyle/>
                    <a:p>
                      <a:pPr marL="0" marR="0" lvl="0" indent="0" algn="ctr" defTabSz="914400" rtl="0" fontAlgn="auto" hangingPunct="1">
                        <a:lnSpc>
                          <a:spcPct val="100000"/>
                        </a:lnSpc>
                        <a:spcBef>
                          <a:spcPts val="0"/>
                        </a:spcBef>
                        <a:spcAft>
                          <a:spcPts val="0"/>
                        </a:spcAft>
                        <a:buNone/>
                        <a:tabLst/>
                      </a:pPr>
                      <a:r>
                        <a:rPr lang="en-US" sz="1100" dirty="0">
                          <a:solidFill>
                            <a:schemeClr val="bg1"/>
                          </a:solidFill>
                          <a:latin typeface="Lub Dub Medium" panose="020B0603030403020204" pitchFamily="34" charset="0"/>
                        </a:rPr>
                        <a:t>1 month </a:t>
                      </a:r>
                    </a:p>
                    <a:p>
                      <a:pPr marL="0" marR="0" lvl="0" indent="0" algn="ctr" defTabSz="914400" rtl="0" fontAlgn="auto" hangingPunct="1">
                        <a:lnSpc>
                          <a:spcPct val="100000"/>
                        </a:lnSpc>
                        <a:spcBef>
                          <a:spcPts val="0"/>
                        </a:spcBef>
                        <a:spcAft>
                          <a:spcPts val="0"/>
                        </a:spcAft>
                        <a:buNone/>
                        <a:tabLst/>
                      </a:pPr>
                      <a:r>
                        <a:rPr lang="en-US" sz="1100" dirty="0">
                          <a:solidFill>
                            <a:schemeClr val="bg1"/>
                          </a:solidFill>
                          <a:latin typeface="Lub Dub Medium" panose="020B0603030403020204" pitchFamily="34" charset="0"/>
                        </a:rPr>
                        <a:t>dual therapy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tc hMerge="1">
                  <a:txBody>
                    <a:bodyPr/>
                    <a:lstStyle/>
                    <a:p>
                      <a:pPr marL="0" marR="0" lvl="0" indent="0" algn="ctr" defTabSz="914400" rtl="0" fontAlgn="auto" hangingPunct="1">
                        <a:lnSpc>
                          <a:spcPct val="100000"/>
                        </a:lnSpc>
                        <a:spcBef>
                          <a:spcPts val="0"/>
                        </a:spcBef>
                        <a:spcAft>
                          <a:spcPts val="0"/>
                        </a:spcAft>
                        <a:buNone/>
                        <a:tabLst/>
                      </a:pPr>
                      <a:r>
                        <a:rPr lang="en-US" sz="1100" dirty="0">
                          <a:solidFill>
                            <a:schemeClr val="bg1"/>
                          </a:solidFill>
                          <a:latin typeface="Lub Dub Medium" panose="020B0603030403020204" pitchFamily="34" charset="0"/>
                        </a:rPr>
                        <a:t>12 months dual therapy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tc>
                  <a:txBody>
                    <a:bodyPr/>
                    <a:lstStyle/>
                    <a:p>
                      <a:pPr marL="0" marR="0" lvl="0" indent="0" algn="ctr" defTabSz="914400" rtl="0" fontAlgn="auto" hangingPunct="1">
                        <a:lnSpc>
                          <a:spcPct val="100000"/>
                        </a:lnSpc>
                        <a:spcBef>
                          <a:spcPts val="0"/>
                        </a:spcBef>
                        <a:spcAft>
                          <a:spcPts val="0"/>
                        </a:spcAft>
                        <a:buNone/>
                        <a:tabLst/>
                      </a:pPr>
                      <a:r>
                        <a:rPr lang="en-US" sz="1100" dirty="0">
                          <a:solidFill>
                            <a:schemeClr val="bg1"/>
                          </a:solidFill>
                          <a:latin typeface="Lub Dub Medium" panose="020B0603030403020204" pitchFamily="34" charset="0"/>
                        </a:rPr>
                        <a:t>12 months dual therapy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tc>
                  <a:txBody>
                    <a:bodyPr/>
                    <a:lstStyle/>
                    <a:p>
                      <a:pPr lvl="0" algn="ctr"/>
                      <a:r>
                        <a:rPr lang="en-US" sz="1100" dirty="0">
                          <a:solidFill>
                            <a:schemeClr val="bg1"/>
                          </a:solidFill>
                          <a:latin typeface="Lub Dub Medium" panose="020B0603030403020204" pitchFamily="34" charset="0"/>
                        </a:rPr>
                        <a:t>HR  </a:t>
                      </a:r>
                    </a:p>
                    <a:p>
                      <a:pPr lvl="0" algn="ctr"/>
                      <a:r>
                        <a:rPr lang="en-US" sz="1100" dirty="0">
                          <a:solidFill>
                            <a:schemeClr val="bg1"/>
                          </a:solidFill>
                          <a:latin typeface="Lub Dub Medium" panose="020B0603030403020204" pitchFamily="34" charset="0"/>
                        </a:rPr>
                        <a:t>(95% CI)</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tc>
                  <a:txBody>
                    <a:bodyPr/>
                    <a:lstStyle/>
                    <a:p>
                      <a:pPr lvl="0" algn="ctr"/>
                      <a:r>
                        <a:rPr lang="en-US" sz="1100" dirty="0">
                          <a:solidFill>
                            <a:schemeClr val="bg1"/>
                          </a:solidFill>
                          <a:latin typeface="Lub Dub Medium" panose="020B0603030403020204" pitchFamily="34" charset="0"/>
                        </a:rPr>
                        <a:t>P value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00000"/>
                    </a:solidFill>
                  </a:tcPr>
                </a:tc>
                <a:extLst>
                  <a:ext uri="{0D108BD9-81ED-4DB2-BD59-A6C34878D82A}">
                    <a16:rowId xmlns:a16="http://schemas.microsoft.com/office/drawing/2014/main" val="3328820939"/>
                  </a:ext>
                </a:extLst>
              </a:tr>
              <a:tr h="318406">
                <a:tc gridSpan="6">
                  <a:txBody>
                    <a:bodyPr/>
                    <a:lstStyle/>
                    <a:p>
                      <a:pPr lvl="0" algn="l"/>
                      <a:r>
                        <a:rPr lang="en-US" sz="1100" b="1" u="none" dirty="0">
                          <a:latin typeface="Lub Dub Medium" panose="020B0603030403020204" pitchFamily="34" charset="0"/>
                        </a:rPr>
                        <a:t>Primary outcomes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tc hMerge="1">
                  <a:txBody>
                    <a:bodyPr/>
                    <a:lstStyle/>
                    <a:p>
                      <a:endParaRPr lang="en-US"/>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tc hMerge="1">
                  <a:txBody>
                    <a:bodyPr/>
                    <a:lstStyle/>
                    <a:p>
                      <a:endParaRPr lang="en-US"/>
                    </a:p>
                  </a:txBody>
                  <a:tcPr>
                    <a:lnT w="12700" cap="flat" cmpd="sng" algn="ctr">
                      <a:solidFill>
                        <a:schemeClr val="bg1">
                          <a:lumMod val="85000"/>
                        </a:schemeClr>
                      </a:solidFill>
                      <a:prstDash val="solid"/>
                      <a:round/>
                      <a:headEnd type="none" w="med" len="med"/>
                      <a:tailEnd type="none" w="med" len="med"/>
                    </a:lnT>
                  </a:tcPr>
                </a:tc>
                <a:tc hMerge="1">
                  <a:txBody>
                    <a:bodyPr/>
                    <a:lstStyle/>
                    <a:p>
                      <a:endParaRPr lang="en-US"/>
                    </a:p>
                  </a:txBody>
                  <a:tcPr/>
                </a:tc>
                <a:tc hMerge="1">
                  <a:txBody>
                    <a:bodyPr/>
                    <a:lstStyle/>
                    <a:p>
                      <a:endParaRPr lang="en-US"/>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tc hMerge="1">
                  <a:txBody>
                    <a:bodyPr/>
                    <a:lstStyle/>
                    <a:p>
                      <a:pPr lvl="0" algn="l"/>
                      <a:endParaRPr lang="en-US" sz="1100" u="none" dirty="0">
                        <a:latin typeface="Lub Dub Medium" pitchFamily="34"/>
                      </a:endParaRPr>
                    </a:p>
                  </a:txBody>
                  <a:tcPr>
                    <a:lnL w="12701" cap="flat" cmpd="sng" algn="ctr">
                      <a:solidFill>
                        <a:srgbClr val="A6A6A6"/>
                      </a:solidFill>
                      <a:prstDash val="solid"/>
                      <a:round/>
                      <a:headEnd type="none" w="med" len="med"/>
                      <a:tailEnd type="none" w="med" len="med"/>
                    </a:lnL>
                    <a:lnR w="12701" cap="flat" cmpd="sng" algn="ctr">
                      <a:solidFill>
                        <a:srgbClr val="A6A6A6"/>
                      </a:solidFill>
                      <a:prstDash val="solid"/>
                      <a:round/>
                      <a:headEnd type="none" w="med" len="med"/>
                      <a:tailEnd type="none" w="med" len="med"/>
                    </a:lnR>
                    <a:lnT w="12701" cap="flat" cmpd="sng" algn="ctr">
                      <a:solidFill>
                        <a:srgbClr val="A6A6A6"/>
                      </a:solidFill>
                      <a:prstDash val="solid"/>
                      <a:round/>
                      <a:headEnd type="none" w="med" len="med"/>
                      <a:tailEnd type="none" w="med" len="med"/>
                    </a:lnT>
                    <a:lnB w="12701" cap="flat" cmpd="sng" algn="ctr">
                      <a:solidFill>
                        <a:srgbClr val="A6A6A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73933307"/>
                  </a:ext>
                </a:extLst>
              </a:tr>
              <a:tr h="5668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latin typeface="Lub Dub Medium" panose="020B0603030403020204" pitchFamily="34" charset="0"/>
                        </a:rPr>
                        <a:t>Death, heart attack, and stroke at 12 months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algn="ctr"/>
                      <a:r>
                        <a:rPr lang="en-US" sz="1100">
                          <a:latin typeface="Lub Dub Medium" panose="020B0603030403020204" pitchFamily="34" charset="0"/>
                        </a:rPr>
                        <a:t>5.4</a:t>
                      </a:r>
                      <a:endParaRPr lang="en-US" sz="1100" dirty="0">
                        <a:latin typeface="Lub Dub Medium" panose="020B060303040302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gridSpan="2">
                  <a:txBody>
                    <a:bodyPr/>
                    <a:lstStyle/>
                    <a:p>
                      <a:pPr lvl="0" algn="ctr"/>
                      <a:r>
                        <a:rPr lang="en-US" sz="1100">
                          <a:latin typeface="Lub Dub Medium" panose="020B0603030403020204" pitchFamily="34" charset="0"/>
                        </a:rPr>
                        <a:t>4.5</a:t>
                      </a:r>
                      <a:endParaRPr lang="en-US" sz="1100" dirty="0">
                        <a:latin typeface="Lub Dub Medium" panose="020B060303040302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hMerge="1">
                  <a:txBody>
                    <a:bodyPr/>
                    <a:lstStyle/>
                    <a:p>
                      <a:pPr lvl="0" algn="ctr"/>
                      <a:endParaRPr lang="en-US" sz="1100" dirty="0">
                        <a:latin typeface="Lub Dub Medium" panose="020B060303040302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lvl="0" algn="ctr"/>
                      <a:r>
                        <a:rPr lang="en-US" sz="1100" dirty="0">
                          <a:latin typeface="Lub Dub Medium" panose="020B0603030403020204" pitchFamily="34" charset="0"/>
                        </a:rPr>
                        <a:t>-1·7, </a:t>
                      </a:r>
                    </a:p>
                    <a:p>
                      <a:pPr lvl="0" algn="ctr"/>
                      <a:r>
                        <a:rPr lang="en-US" sz="1100" dirty="0">
                          <a:latin typeface="Lub Dub Medium" panose="020B0603030403020204" pitchFamily="34" charset="0"/>
                        </a:rPr>
                        <a:t>3·5</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lvl="0" algn="ctr"/>
                      <a:r>
                        <a:rPr lang="en-US" sz="1100" dirty="0">
                          <a:latin typeface="Lub Dub Medium" panose="020B0603030403020204" pitchFamily="34" charset="0"/>
                        </a:rPr>
                        <a:t>0.002 for non-inferiority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35320584"/>
                  </a:ext>
                </a:extLst>
              </a:tr>
              <a:tr h="5852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latin typeface="Lub Dub Medium" panose="020B0603030403020204" pitchFamily="34" charset="0"/>
                        </a:rPr>
                        <a:t>Major or clinically relevant nonmajor bleeding at 12 months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algn="ctr"/>
                      <a:r>
                        <a:rPr lang="en-US" sz="1100" dirty="0">
                          <a:latin typeface="Lub Dub Medium" panose="020B0603030403020204" pitchFamily="34" charset="0"/>
                        </a:rPr>
                        <a:t>4.8</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gridSpan="2">
                  <a:txBody>
                    <a:bodyPr/>
                    <a:lstStyle/>
                    <a:p>
                      <a:pPr lvl="0" algn="ctr"/>
                      <a:r>
                        <a:rPr lang="en-US" sz="1100" dirty="0">
                          <a:latin typeface="Lub Dub Medium" panose="020B0603030403020204" pitchFamily="34" charset="0"/>
                        </a:rPr>
                        <a:t>9.5</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hMerge="1">
                  <a:txBody>
                    <a:bodyPr/>
                    <a:lstStyle/>
                    <a:p>
                      <a:pPr lvl="0" algn="ctr"/>
                      <a:endParaRPr lang="en-US" sz="1100" dirty="0">
                        <a:latin typeface="Lub Dub Medium" panose="020B060303040302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lvl="0" algn="ctr"/>
                      <a:r>
                        <a:rPr lang="en-US" sz="1100" dirty="0">
                          <a:latin typeface="Lub Dub Medium" panose="020B0603030403020204" pitchFamily="34" charset="0"/>
                        </a:rPr>
                        <a:t>-7.8, </a:t>
                      </a:r>
                    </a:p>
                    <a:p>
                      <a:pPr lvl="0" algn="ctr"/>
                      <a:r>
                        <a:rPr lang="en-US" sz="1100" dirty="0">
                          <a:latin typeface="Lub Dub Medium" panose="020B0603030403020204" pitchFamily="34" charset="0"/>
                        </a:rPr>
                        <a:t>-1.6</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lvl="0" algn="ctr"/>
                      <a:r>
                        <a:rPr lang="en-US" sz="1100" dirty="0">
                          <a:latin typeface="Lub Dub Medium" panose="020B0603030403020204" pitchFamily="34" charset="0"/>
                        </a:rPr>
                        <a:t>0.004 for superiority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412522911"/>
                  </a:ext>
                </a:extLst>
              </a:tr>
              <a:tr h="897905">
                <a:tc gridSpan="6">
                  <a:txBody>
                    <a:bodyPr/>
                    <a:lstStyle/>
                    <a:p>
                      <a:pPr lvl="0"/>
                      <a:r>
                        <a:rPr lang="en-US" sz="1200" b="1" i="0" dirty="0">
                          <a:latin typeface="Lub Dub Bold" panose="020B0603030403020204" pitchFamily="34" charset="77"/>
                        </a:rPr>
                        <a:t>RESULTS</a:t>
                      </a:r>
                      <a:r>
                        <a:rPr lang="en-US" sz="1200" b="0" dirty="0">
                          <a:latin typeface="Lub Dub Medium" pitchFamily="34"/>
                        </a:rPr>
                        <a:t>:  A one-month course of dual antithrombotic therapy followed by DOAC monotherapy was found to be as effective as dual therapy for 12 months in preventing death, heart attacks, and strokes, and it demonstrated a superior safety profile by reducing bleeding outcomes.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tc hMerge="1">
                  <a:txBody>
                    <a:bodyPr/>
                    <a:lstStyle/>
                    <a:p>
                      <a:endParaRPr lang="en-US"/>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tc hMerge="1">
                  <a:txBody>
                    <a:bodyPr/>
                    <a:lstStyle/>
                    <a:p>
                      <a:endParaRPr lang="en-US"/>
                    </a:p>
                  </a:txBody>
                  <a:tcPr>
                    <a:lnT w="12700" cap="flat" cmpd="sng" algn="ctr">
                      <a:solidFill>
                        <a:schemeClr val="bg1">
                          <a:lumMod val="85000"/>
                        </a:schemeClr>
                      </a:solidFill>
                      <a:prstDash val="solid"/>
                      <a:round/>
                      <a:headEnd type="none" w="med" len="med"/>
                      <a:tailEnd type="none" w="med" len="med"/>
                    </a:lnT>
                  </a:tcPr>
                </a:tc>
                <a:tc hMerge="1">
                  <a:txBody>
                    <a:bodyPr/>
                    <a:lstStyle/>
                    <a:p>
                      <a:endParaRPr lang="en-US"/>
                    </a:p>
                  </a:txBody>
                  <a:tcPr/>
                </a:tc>
                <a:tc hMerge="1">
                  <a:txBody>
                    <a:bodyPr/>
                    <a:lstStyle/>
                    <a:p>
                      <a:endParaRPr lang="en-US"/>
                    </a:p>
                  </a:txBody>
                  <a:tcP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tc hMerge="1">
                  <a:txBody>
                    <a:bodyPr/>
                    <a:lstStyle/>
                    <a:p>
                      <a:pPr lvl="0"/>
                      <a:endParaRPr lang="en-US" sz="1100" b="1" dirty="0">
                        <a:latin typeface="Lub Dub Medium" pitchFamily="34"/>
                      </a:endParaRPr>
                    </a:p>
                  </a:txBody>
                  <a:tcPr>
                    <a:lnL w="12701" cap="flat" cmpd="sng" algn="ctr">
                      <a:solidFill>
                        <a:srgbClr val="A6A6A6"/>
                      </a:solidFill>
                      <a:prstDash val="solid"/>
                      <a:round/>
                      <a:headEnd type="none" w="med" len="med"/>
                      <a:tailEnd type="none" w="med" len="med"/>
                    </a:lnL>
                    <a:lnR w="12701" cap="flat" cmpd="sng" algn="ctr">
                      <a:solidFill>
                        <a:srgbClr val="A6A6A6"/>
                      </a:solidFill>
                      <a:prstDash val="solid"/>
                      <a:round/>
                      <a:headEnd type="none" w="med" len="med"/>
                      <a:tailEnd type="none" w="med" len="med"/>
                    </a:lnR>
                    <a:lnT w="12701" cap="flat" cmpd="sng" algn="ctr">
                      <a:solidFill>
                        <a:srgbClr val="A6A6A6"/>
                      </a:solidFill>
                      <a:prstDash val="solid"/>
                      <a:round/>
                      <a:headEnd type="none" w="med" len="med"/>
                      <a:tailEnd type="none" w="med" len="med"/>
                    </a:lnT>
                    <a:lnB w="12701"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4061995240"/>
                  </a:ext>
                </a:extLst>
              </a:tr>
            </a:tbl>
          </a:graphicData>
        </a:graphic>
      </p:graphicFrame>
      <p:sp>
        <p:nvSpPr>
          <p:cNvPr id="3" name="Rectangle 9">
            <a:extLst>
              <a:ext uri="{FF2B5EF4-FFF2-40B4-BE49-F238E27FC236}">
                <a16:creationId xmlns:a16="http://schemas.microsoft.com/office/drawing/2014/main" id="{09291809-CB1B-655D-51D8-9CAEE21A8CCE}"/>
              </a:ext>
              <a:ext uri="{C183D7F6-B498-43B3-948B-1728B52AA6E4}">
                <adec:decorative xmlns:adec="http://schemas.microsoft.com/office/drawing/2017/decorative" val="1"/>
              </a:ext>
            </a:extLst>
          </p:cNvPr>
          <p:cNvSpPr>
            <a:spLocks noMove="1" noResize="1"/>
          </p:cNvSpPr>
          <p:nvPr/>
        </p:nvSpPr>
        <p:spPr>
          <a:xfrm>
            <a:off x="0" y="6385876"/>
            <a:ext cx="12191109" cy="528376"/>
          </a:xfrm>
          <a:prstGeom prst="rect">
            <a:avLst/>
          </a:prstGeom>
          <a:solidFill>
            <a:srgbClr val="C10E20"/>
          </a:solidFill>
          <a:ln cap="flat">
            <a:noFill/>
            <a:prstDash val="solid"/>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n-US" sz="2400" b="0" i="0" u="none" strike="noStrike" kern="1200" cap="none" spc="0" normalizeH="0" baseline="0" noProof="0">
              <a:ln>
                <a:noFill/>
              </a:ln>
              <a:solidFill>
                <a:srgbClr val="FFFFFF"/>
              </a:solidFill>
              <a:effectLst/>
              <a:uLnTx/>
              <a:uFillTx/>
              <a:latin typeface="Calibri"/>
              <a:ea typeface="+mn-ea"/>
              <a:cs typeface="+mn-cs"/>
            </a:endParaRPr>
          </a:p>
        </p:txBody>
      </p:sp>
      <p:sp>
        <p:nvSpPr>
          <p:cNvPr id="4" name="TextBox 8">
            <a:extLst>
              <a:ext uri="{FF2B5EF4-FFF2-40B4-BE49-F238E27FC236}">
                <a16:creationId xmlns:a16="http://schemas.microsoft.com/office/drawing/2014/main" id="{AF14B9EF-17F4-6A5C-CF64-7CA31B868EC8}"/>
              </a:ext>
            </a:extLst>
          </p:cNvPr>
          <p:cNvSpPr txBox="1"/>
          <p:nvPr/>
        </p:nvSpPr>
        <p:spPr>
          <a:xfrm>
            <a:off x="10393350" y="6455672"/>
            <a:ext cx="1577052"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900" b="1" i="0" u="none" strike="noStrike" kern="0" cap="none" spc="0" normalizeH="0" baseline="0" noProof="0" dirty="0">
                <a:ln>
                  <a:noFill/>
                </a:ln>
                <a:solidFill>
                  <a:prstClr val="white"/>
                </a:solidFill>
                <a:effectLst/>
                <a:uLnTx/>
                <a:uFillTx/>
                <a:latin typeface="Lub Dub Medium" panose="020B0603030403020204" pitchFamily="34" charset="77"/>
                <a:ea typeface="+mn-ea"/>
                <a:cs typeface="+mn-cs"/>
              </a:rPr>
              <a:t>Professional Heart Daily AHA25</a:t>
            </a:r>
          </a:p>
        </p:txBody>
      </p:sp>
      <p:sp>
        <p:nvSpPr>
          <p:cNvPr id="5" name="TextBox 4">
            <a:extLst>
              <a:ext uri="{FF2B5EF4-FFF2-40B4-BE49-F238E27FC236}">
                <a16:creationId xmlns:a16="http://schemas.microsoft.com/office/drawing/2014/main" id="{54889AAD-249A-BCFF-B329-577ED002DB61}"/>
              </a:ext>
            </a:extLst>
          </p:cNvPr>
          <p:cNvSpPr txBox="1"/>
          <p:nvPr/>
        </p:nvSpPr>
        <p:spPr>
          <a:xfrm>
            <a:off x="892630" y="6455672"/>
            <a:ext cx="8908370" cy="379463"/>
          </a:xfrm>
          <a:prstGeom prst="rect">
            <a:avLst/>
          </a:prstGeom>
          <a:noFill/>
          <a:ln cap="flat">
            <a:noFill/>
          </a:ln>
        </p:spPr>
        <p:txBody>
          <a:bodyPr vert="horz" wrap="square" lIns="91440" tIns="45720" rIns="91440" bIns="45720" anchor="t" anchorCtr="1" compatLnSpc="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933" b="0" i="1" u="none" strike="noStrike" kern="1200" cap="none" spc="0" normalizeH="0" baseline="0" noProof="0" dirty="0">
                <a:ln>
                  <a:noFill/>
                </a:ln>
                <a:solidFill>
                  <a:srgbClr val="FFFFFF"/>
                </a:solidFill>
                <a:effectLst/>
                <a:uLnTx/>
                <a:uFillTx/>
                <a:latin typeface="Lub Dub Medium" pitchFamily="34"/>
                <a:ea typeface="+mn-ea"/>
                <a:cs typeface="+mn-cs"/>
              </a:rPr>
              <a:t>Presented by: Yohei </a:t>
            </a:r>
            <a:r>
              <a:rPr kumimoji="0" lang="en-US" sz="933" b="0" i="1" u="none" strike="noStrike" kern="1200" cap="none" spc="0" normalizeH="0" baseline="0" noProof="0" dirty="0" err="1">
                <a:ln>
                  <a:noFill/>
                </a:ln>
                <a:solidFill>
                  <a:srgbClr val="FFFFFF"/>
                </a:solidFill>
                <a:effectLst/>
                <a:uLnTx/>
                <a:uFillTx/>
                <a:latin typeface="Lub Dub Medium" pitchFamily="34"/>
                <a:ea typeface="+mn-ea"/>
                <a:cs typeface="+mn-cs"/>
              </a:rPr>
              <a:t>Sotomi</a:t>
            </a:r>
            <a:r>
              <a:rPr kumimoji="0" lang="en-US" sz="933" b="0" i="1" u="none" strike="noStrike" kern="1200" cap="none" spc="0" normalizeH="0" baseline="0" noProof="0" dirty="0">
                <a:ln>
                  <a:noFill/>
                </a:ln>
                <a:solidFill>
                  <a:srgbClr val="FFFFFF"/>
                </a:solidFill>
                <a:effectLst/>
                <a:uLnTx/>
                <a:uFillTx/>
                <a:latin typeface="Lub Dub Medium" pitchFamily="34"/>
                <a:ea typeface="+mn-ea"/>
                <a:cs typeface="+mn-cs"/>
              </a:rPr>
              <a:t>,</a:t>
            </a:r>
            <a:r>
              <a:rPr lang="en-US" sz="933" i="1" dirty="0">
                <a:solidFill>
                  <a:srgbClr val="FFFFFF"/>
                </a:solidFill>
                <a:latin typeface="Lub Dub Medium" pitchFamily="34"/>
              </a:rPr>
              <a:t> MD, PhD, </a:t>
            </a:r>
            <a:r>
              <a:rPr kumimoji="0" lang="en-US" sz="933" b="0" i="1" u="none" strike="noStrike" kern="1200" cap="none" spc="0" normalizeH="0" baseline="0" noProof="0" dirty="0">
                <a:ln>
                  <a:noFill/>
                </a:ln>
                <a:solidFill>
                  <a:srgbClr val="FFFFFF"/>
                </a:solidFill>
                <a:effectLst/>
                <a:uLnTx/>
                <a:uFillTx/>
                <a:latin typeface="Lub Dub Medium" pitchFamily="34"/>
                <a:ea typeface="+mn-ea"/>
                <a:cs typeface="+mn-cs"/>
              </a:rPr>
              <a:t>The University </a:t>
            </a:r>
            <a:r>
              <a:rPr lang="en-US" sz="933" i="1" dirty="0">
                <a:solidFill>
                  <a:srgbClr val="FFFFFF"/>
                </a:solidFill>
                <a:latin typeface="Lub Dub Medium" pitchFamily="34"/>
              </a:rPr>
              <a:t>of Osaka</a:t>
            </a:r>
            <a:r>
              <a:rPr kumimoji="0" lang="en-US" sz="933" b="0" i="1" u="none" strike="noStrike" kern="1200" cap="none" spc="0" normalizeH="0" baseline="0" noProof="0" dirty="0">
                <a:ln>
                  <a:noFill/>
                </a:ln>
                <a:solidFill>
                  <a:srgbClr val="FFFFFF"/>
                </a:solidFill>
                <a:effectLst/>
                <a:uLnTx/>
                <a:uFillTx/>
                <a:latin typeface="Lub Dub Medium" pitchFamily="34"/>
                <a:ea typeface="+mn-ea"/>
                <a:cs typeface="+mn-cs"/>
              </a:rPr>
              <a:t>, Osaka, Japan</a:t>
            </a:r>
          </a:p>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933" b="0" i="1" u="none" strike="noStrike" kern="1200" cap="none" spc="0" normalizeH="0" baseline="0" noProof="0" dirty="0">
                <a:ln>
                  <a:noFill/>
                </a:ln>
                <a:solidFill>
                  <a:srgbClr val="FFFFFF"/>
                </a:solidFill>
                <a:effectLst/>
                <a:uLnTx/>
                <a:uFillTx/>
                <a:latin typeface="Lub Dub Medium" pitchFamily="34"/>
                <a:ea typeface="+mn-ea"/>
                <a:cs typeface="+mn-cs"/>
              </a:rPr>
              <a:t>© 2025, American Heart Association.  All rights reserved.  </a:t>
            </a:r>
            <a:r>
              <a:rPr kumimoji="0" lang="en-US" sz="933" b="0" i="1" u="none" strike="noStrike" kern="1200" cap="none" spc="0" normalizeH="0" baseline="0" noProof="0" dirty="0">
                <a:ln>
                  <a:noFill/>
                </a:ln>
                <a:solidFill>
                  <a:srgbClr val="FFFFFF"/>
                </a:solidFill>
                <a:effectLst/>
                <a:uLnTx/>
                <a:uFillTx/>
                <a:latin typeface="Lub Dub Medium" pitchFamily="34"/>
                <a:ea typeface="Calibri" pitchFamily="34"/>
                <a:cs typeface="+mn-cs"/>
              </a:rPr>
              <a:t>Results reflect the data available at the time of presentation.</a:t>
            </a:r>
          </a:p>
        </p:txBody>
      </p:sp>
    </p:spTree>
    <p:extLst>
      <p:ext uri="{BB962C8B-B14F-4D97-AF65-F5344CB8AC3E}">
        <p14:creationId xmlns:p14="http://schemas.microsoft.com/office/powerpoint/2010/main" val="1042127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64E744D72962D448A853E7DC101C7F9" ma:contentTypeVersion="17" ma:contentTypeDescription="Create a new document." ma:contentTypeScope="" ma:versionID="dc9c505736c7c1326d6a91cf992aeae5">
  <xsd:schema xmlns:xsd="http://www.w3.org/2001/XMLSchema" xmlns:xs="http://www.w3.org/2001/XMLSchema" xmlns:p="http://schemas.microsoft.com/office/2006/metadata/properties" xmlns:ns2="0da055a4-b6ec-4bb6-a3de-4e050d793ca6" xmlns:ns3="5f954091-2455-4b8c-90bc-f231fbff24c4" targetNamespace="http://schemas.microsoft.com/office/2006/metadata/properties" ma:root="true" ma:fieldsID="0290ec00c193fe562b3a11209694673f" ns2:_="" ns3:_="">
    <xsd:import namespace="0da055a4-b6ec-4bb6-a3de-4e050d793ca6"/>
    <xsd:import namespace="5f954091-2455-4b8c-90bc-f231fbff24c4"/>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DateandTime"/>
                <xsd:element ref="ns2:MediaServiceObjectDetectorVersions" minOccurs="0"/>
                <xsd:element ref="ns2:MediaServiceSearchProperties"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a055a4-b6ec-4bb6-a3de-4e050d793c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f4f22ede-e726-4d3d-b195-8dfd25ae0d91"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DateandTime" ma:index="21" ma:displayName="Date and Time" ma:default="[today]" ma:format="DateTime" ma:internalName="DateandTime">
      <xsd:simpleType>
        <xsd:restriction base="dms:DateTim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Date" ma:index="24"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f954091-2455-4b8c-90bc-f231fbff24c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854a033-b9d3-4695-9575-5752f9276e50}" ma:internalName="TaxCatchAll" ma:showField="CatchAllData" ma:web="5f954091-2455-4b8c-90bc-f231fbff24c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ateandTime xmlns="0da055a4-b6ec-4bb6-a3de-4e050d793ca6">2025-08-04T17:10:24+00:00</DateandTime>
    <lcf76f155ced4ddcb4097134ff3c332f xmlns="0da055a4-b6ec-4bb6-a3de-4e050d793ca6">
      <Terms xmlns="http://schemas.microsoft.com/office/infopath/2007/PartnerControls"/>
    </lcf76f155ced4ddcb4097134ff3c332f>
    <TaxCatchAll xmlns="5f954091-2455-4b8c-90bc-f231fbff24c4" xsi:nil="true"/>
    <Date xmlns="0da055a4-b6ec-4bb6-a3de-4e050d793ca6" xsi:nil="true"/>
  </documentManagement>
</p:properties>
</file>

<file path=customXml/itemProps1.xml><?xml version="1.0" encoding="utf-8"?>
<ds:datastoreItem xmlns:ds="http://schemas.openxmlformats.org/officeDocument/2006/customXml" ds:itemID="{B78B0A0F-CB4B-4C35-BD12-52B41A4AFA3D}">
  <ds:schemaRefs>
    <ds:schemaRef ds:uri="http://schemas.microsoft.com/sharepoint/v3/contenttype/forms"/>
  </ds:schemaRefs>
</ds:datastoreItem>
</file>

<file path=customXml/itemProps2.xml><?xml version="1.0" encoding="utf-8"?>
<ds:datastoreItem xmlns:ds="http://schemas.openxmlformats.org/officeDocument/2006/customXml" ds:itemID="{38ECE347-5806-48DD-AFFE-F4C225171B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a055a4-b6ec-4bb6-a3de-4e050d793ca6"/>
    <ds:schemaRef ds:uri="5f954091-2455-4b8c-90bc-f231fbff24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78B0685-59C5-4EA9-83EF-150F5C90F648}">
  <ds:schemaRefs>
    <ds:schemaRef ds:uri="http://schemas.microsoft.com/office/2006/metadata/properties"/>
    <ds:schemaRef ds:uri="http://schemas.microsoft.com/office/infopath/2007/PartnerControls"/>
    <ds:schemaRef ds:uri="0da055a4-b6ec-4bb6-a3de-4e050d793ca6"/>
    <ds:schemaRef ds:uri="5f954091-2455-4b8c-90bc-f231fbff24c4"/>
  </ds:schemaRefs>
</ds:datastoreItem>
</file>

<file path=docProps/app.xml><?xml version="1.0" encoding="utf-8"?>
<Properties xmlns="http://schemas.openxmlformats.org/officeDocument/2006/extended-properties" xmlns:vt="http://schemas.openxmlformats.org/officeDocument/2006/docPropsVTypes">
  <TotalTime>8979</TotalTime>
  <Words>247</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Calibri Light</vt:lpstr>
      <vt:lpstr>Lub Dub Bold</vt:lpstr>
      <vt:lpstr>Lub Dub Medium</vt:lpstr>
      <vt:lpstr>Office Theme</vt:lpstr>
      <vt:lpstr>OPTIMA-AF Short Dual Antithrombotic Therapy after PCI in Patients with Atrial Fibrillation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Summary</dc:title>
  <dc:creator>Paul St. Laurent</dc:creator>
  <cp:lastModifiedBy>Alice Wolke</cp:lastModifiedBy>
  <cp:revision>20</cp:revision>
  <dcterms:created xsi:type="dcterms:W3CDTF">2023-10-18T15:02:58Z</dcterms:created>
  <dcterms:modified xsi:type="dcterms:W3CDTF">2025-11-08T13:39:18Z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0x010100F64E744D72962D448A853E7DC101C7F9</vt:lpwstr>
  </property>
  <property fmtid="{D5CDD505-2E9C-101B-9397-08002B2CF9AE}" pid="3" name="MediaServiceImageTags">
    <vt:lpwstr/>
  </property>
</Properties>
</file>