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01"/>
    <p:restoredTop sz="94733"/>
  </p:normalViewPr>
  <p:slideViewPr>
    <p:cSldViewPr snapToGrid="0">
      <p:cViewPr varScale="1">
        <p:scale>
          <a:sx n="92" d="100"/>
          <a:sy n="92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D88D6F60-BD77-4152-BD55-45F86FB3D173}"/>
    <pc:docChg chg="modSld">
      <pc:chgData name="Alice Wolke" userId="d3fc20e8-9f67-4110-b5e7-8648597a3678" providerId="ADAL" clId="{D88D6F60-BD77-4152-BD55-45F86FB3D173}" dt="2025-11-08T14:43:24.772" v="6" actId="13244"/>
      <pc:docMkLst>
        <pc:docMk/>
      </pc:docMkLst>
      <pc:sldChg chg="modSp mod">
        <pc:chgData name="Alice Wolke" userId="d3fc20e8-9f67-4110-b5e7-8648597a3678" providerId="ADAL" clId="{D88D6F60-BD77-4152-BD55-45F86FB3D173}" dt="2025-11-08T14:43:24.772" v="6" actId="13244"/>
        <pc:sldMkLst>
          <pc:docMk/>
          <pc:sldMk cId="0" sldId="283"/>
        </pc:sldMkLst>
        <pc:spChg chg="mod">
          <ac:chgData name="Alice Wolke" userId="d3fc20e8-9f67-4110-b5e7-8648597a3678" providerId="ADAL" clId="{D88D6F60-BD77-4152-BD55-45F86FB3D173}" dt="2025-11-08T14:42:57.396" v="0" actId="962"/>
          <ac:spMkLst>
            <pc:docMk/>
            <pc:sldMk cId="0" sldId="283"/>
            <ac:spMk id="3" creationId="{183E7887-020D-B05F-28A2-7F8D385E4767}"/>
          </ac:spMkLst>
        </pc:spChg>
        <pc:spChg chg="ord">
          <ac:chgData name="Alice Wolke" userId="d3fc20e8-9f67-4110-b5e7-8648597a3678" providerId="ADAL" clId="{D88D6F60-BD77-4152-BD55-45F86FB3D173}" dt="2025-11-08T14:43:17.515" v="4" actId="13244"/>
          <ac:spMkLst>
            <pc:docMk/>
            <pc:sldMk cId="0" sldId="283"/>
            <ac:spMk id="4" creationId="{BBBC625A-F10C-FA0C-310D-D242A6A98205}"/>
          </ac:spMkLst>
        </pc:spChg>
        <pc:spChg chg="ord">
          <ac:chgData name="Alice Wolke" userId="d3fc20e8-9f67-4110-b5e7-8648597a3678" providerId="ADAL" clId="{D88D6F60-BD77-4152-BD55-45F86FB3D173}" dt="2025-11-08T14:43:22.627" v="5" actId="13244"/>
          <ac:spMkLst>
            <pc:docMk/>
            <pc:sldMk cId="0" sldId="283"/>
            <ac:spMk id="9" creationId="{24242E19-CDAB-2F7E-3E92-C54744ED5C7E}"/>
          </ac:spMkLst>
        </pc:spChg>
        <pc:graphicFrameChg chg="ord">
          <ac:chgData name="Alice Wolke" userId="d3fc20e8-9f67-4110-b5e7-8648597a3678" providerId="ADAL" clId="{D88D6F60-BD77-4152-BD55-45F86FB3D173}" dt="2025-11-08T14:43:24.772" v="6" actId="13244"/>
          <ac:graphicFrameMkLst>
            <pc:docMk/>
            <pc:sldMk cId="0" sldId="283"/>
            <ac:graphicFrameMk id="10" creationId="{C44A7D82-7016-F06E-CBAD-200C2817886A}"/>
          </ac:graphicFrameMkLst>
        </pc:graphicFrameChg>
        <pc:picChg chg="mod ord">
          <ac:chgData name="Alice Wolke" userId="d3fc20e8-9f67-4110-b5e7-8648597a3678" providerId="ADAL" clId="{D88D6F60-BD77-4152-BD55-45F86FB3D173}" dt="2025-11-08T14:43:11.341" v="3" actId="13244"/>
          <ac:picMkLst>
            <pc:docMk/>
            <pc:sldMk cId="0" sldId="283"/>
            <ac:picMk id="6" creationId="{D88B9D46-B00E-0FC7-49BC-915CA99629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400" b="1" dirty="0">
                <a:solidFill>
                  <a:srgbClr val="FFFFFF"/>
                </a:solidFill>
                <a:latin typeface="Lub Dub Medium" panose="020B0603030403020204" pitchFamily="34" charset="0"/>
                <a:cs typeface="Arial"/>
              </a:rPr>
              <a:t>DR10624, </a:t>
            </a:r>
            <a:r>
              <a:rPr lang="en-US" sz="14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a First-In-Class, FGF21 Receptor/Glucagon Receptor/GLP-1 Receptor Triple Agonist, </a:t>
            </a:r>
            <a:br>
              <a:rPr lang="en-US" sz="14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4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Rapidly and Significantly Reduced Triglycerides, Atherogenic Lipids, and Liver Fat in Patients With </a:t>
            </a:r>
            <a:br>
              <a:rPr lang="en-US" sz="14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4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Severe Hypertriglyceridemia: Primary Results From a Randomized Phase 2 Trial</a:t>
            </a:r>
            <a:endParaRPr lang="en-US" sz="1400" b="1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696070" y="2118002"/>
            <a:ext cx="5160719" cy="26219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400" dirty="0">
                <a:latin typeface="Lub Dub Medium" panose="020B0603030403020204" pitchFamily="34" charset="77"/>
                <a:cs typeface="Arial" panose="020B0604020202020204" pitchFamily="34" charset="0"/>
              </a:rPr>
              <a:t>To evaluate the safety and efficacy of DR10624 for the treatment of severe hypertriglyceridemia (SHTG)</a:t>
            </a:r>
            <a:endParaRPr lang="en-US" sz="14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12-week, multicenter, double-blind, placebo-controlled, 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77"/>
                <a:cs typeface="Arial" panose="020B0604020202020204" pitchFamily="34" charset="0"/>
              </a:rPr>
              <a:t>p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hase 2 randomized trial, N=79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400" u="none" strike="noStrike" kern="1200" cap="none" spc="0" baseline="0" dirty="0"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These results suggest DR10624 is a promising treatment option for SHTG supporting further investigation in larger cohorts</a:t>
            </a: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827757"/>
              </p:ext>
            </p:extLst>
          </p:nvPr>
        </p:nvGraphicFramePr>
        <p:xfrm>
          <a:off x="6722853" y="2118002"/>
          <a:ext cx="4773076" cy="2621995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1728934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1204973">
                  <a:extLst>
                    <a:ext uri="{9D8B030D-6E8A-4147-A177-3AD203B41FA5}">
                      <a16:colId xmlns:a16="http://schemas.microsoft.com/office/drawing/2014/main" val="3525847873"/>
                    </a:ext>
                  </a:extLst>
                </a:gridCol>
                <a:gridCol w="1077342">
                  <a:extLst>
                    <a:ext uri="{9D8B030D-6E8A-4147-A177-3AD203B41FA5}">
                      <a16:colId xmlns:a16="http://schemas.microsoft.com/office/drawing/2014/main" val="2550023201"/>
                    </a:ext>
                  </a:extLst>
                </a:gridCol>
                <a:gridCol w="761827">
                  <a:extLst>
                    <a:ext uri="{9D8B030D-6E8A-4147-A177-3AD203B41FA5}">
                      <a16:colId xmlns:a16="http://schemas.microsoft.com/office/drawing/2014/main" val="4047204991"/>
                    </a:ext>
                  </a:extLst>
                </a:gridCol>
              </a:tblGrid>
              <a:tr h="468110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Intervention (pooled)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Placebo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333880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itchFamily="34"/>
                        </a:rPr>
                        <a:t>Primary efficacy and safety outcomes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 algn="l"/>
                      <a:endParaRPr lang="en-US" sz="1100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550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Median percent change in fasting TG from baseline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Lub Dub Medium" panose="020B0603030403020204" pitchFamily="34" charset="0"/>
                        </a:rPr>
                        <a:t>-68.9%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-8.0%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>
                          <a:latin typeface="Lub Dub Medium" pitchFamily="34"/>
                        </a:rPr>
                        <a:t>&lt;0.001</a:t>
                      </a:r>
                      <a:endParaRPr lang="en-US" sz="1100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550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Treatment-emergent adverse events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84.7%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75.0%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ND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310194"/>
                  </a:ext>
                </a:extLst>
              </a:tr>
              <a:tr h="675106">
                <a:tc gridSpan="4"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latin typeface="Lub Dub Medium" pitchFamily="34"/>
                        </a:rPr>
                        <a:t>RESULTS:  </a:t>
                      </a:r>
                      <a:r>
                        <a:rPr lang="en-US" sz="1200" b="0" dirty="0">
                          <a:latin typeface="Lub Dub Medium" pitchFamily="34"/>
                        </a:rPr>
                        <a:t>The study demonstrates that DR10624 can lead to significant reductions in TG with favorable safety and tolerability results.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0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Jianping Li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, MD, PhD, 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Peking University First Hospital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, Beijing, China. 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3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4483</TotalTime>
  <Words>209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DR10624, a First-In-Class, FGF21 Receptor/Glucagon Receptor/GLP-1 Receptor Triple Agonist,  Rapidly and Significantly Reduced Triglycerides, Atherogenic Lipids, and Liver Fat in Patients With  Severe Hypertriglyceridemia: Primary Results From a Randomized Phase 2 Trial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17</cp:revision>
  <dcterms:created xsi:type="dcterms:W3CDTF">2023-10-18T15:02:58Z</dcterms:created>
  <dcterms:modified xsi:type="dcterms:W3CDTF">2025-11-08T14:43:26Z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