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35FA21-AFF5-02A2-7A91-89A7A74B7223}" v="17" dt="2025-11-10T01:12:54.704"/>
    <p1510:client id="{F8B16364-B600-4C70-B044-9DAFEE28E325}" v="10" dt="2025-11-10T00:58:40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04"/>
  </p:normalViewPr>
  <p:slideViewPr>
    <p:cSldViewPr snapToGrid="0">
      <p:cViewPr varScale="1">
        <p:scale>
          <a:sx n="120" d="100"/>
          <a:sy n="120" d="100"/>
        </p:scale>
        <p:origin x="1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ibble" userId="S::sarah.gibble@heart.org::a26cc4af-45e0-4e5c-b2d4-06ede0284d1a" providerId="AD" clId="Web-{8A35FA21-AFF5-02A2-7A91-89A7A74B7223}"/>
    <pc:docChg chg="modSld">
      <pc:chgData name="Sarah Gibble" userId="S::sarah.gibble@heart.org::a26cc4af-45e0-4e5c-b2d4-06ede0284d1a" providerId="AD" clId="Web-{8A35FA21-AFF5-02A2-7A91-89A7A74B7223}" dt="2025-11-10T01:12:54.704" v="14" actId="20577"/>
      <pc:docMkLst>
        <pc:docMk/>
      </pc:docMkLst>
      <pc:sldChg chg="modSp">
        <pc:chgData name="Sarah Gibble" userId="S::sarah.gibble@heart.org::a26cc4af-45e0-4e5c-b2d4-06ede0284d1a" providerId="AD" clId="Web-{8A35FA21-AFF5-02A2-7A91-89A7A74B7223}" dt="2025-11-10T01:12:54.704" v="14" actId="20577"/>
        <pc:sldMkLst>
          <pc:docMk/>
          <pc:sldMk cId="0" sldId="283"/>
        </pc:sldMkLst>
        <pc:spChg chg="mod">
          <ac:chgData name="Sarah Gibble" userId="S::sarah.gibble@heart.org::a26cc4af-45e0-4e5c-b2d4-06ede0284d1a" providerId="AD" clId="Web-{8A35FA21-AFF5-02A2-7A91-89A7A74B7223}" dt="2025-11-10T01:12:54.704" v="14" actId="20577"/>
          <ac:spMkLst>
            <pc:docMk/>
            <pc:sldMk cId="0" sldId="283"/>
            <ac:spMk id="2" creationId="{72D3E3D1-E223-CB77-43B0-3AE7920B5FB0}"/>
          </ac:spMkLst>
        </pc:spChg>
        <pc:graphicFrameChg chg="mod modGraphic">
          <ac:chgData name="Sarah Gibble" userId="S::sarah.gibble@heart.org::a26cc4af-45e0-4e5c-b2d4-06ede0284d1a" providerId="AD" clId="Web-{8A35FA21-AFF5-02A2-7A91-89A7A74B7223}" dt="2025-11-10T01:12:13.501" v="13"/>
          <ac:graphicFrameMkLst>
            <pc:docMk/>
            <pc:sldMk cId="0" sldId="283"/>
            <ac:graphicFrameMk id="10" creationId="{C44A7D82-7016-F06E-CBAD-200C2817886A}"/>
          </ac:graphicFrameMkLst>
        </pc:graphicFrameChg>
      </pc:sldChg>
    </pc:docChg>
  </pc:docChgLst>
  <pc:docChgLst>
    <pc:chgData name="Sarah Gibble" userId="a26cc4af-45e0-4e5c-b2d4-06ede0284d1a" providerId="ADAL" clId="{B2D2944F-490C-4528-A74C-A02877AB9C08}"/>
    <pc:docChg chg="undo custSel modSld">
      <pc:chgData name="Sarah Gibble" userId="a26cc4af-45e0-4e5c-b2d4-06ede0284d1a" providerId="ADAL" clId="{B2D2944F-490C-4528-A74C-A02877AB9C08}" dt="2025-11-10T00:58:40.327" v="694"/>
      <pc:docMkLst>
        <pc:docMk/>
      </pc:docMkLst>
      <pc:sldChg chg="modSp mod">
        <pc:chgData name="Sarah Gibble" userId="a26cc4af-45e0-4e5c-b2d4-06ede0284d1a" providerId="ADAL" clId="{B2D2944F-490C-4528-A74C-A02877AB9C08}" dt="2025-11-10T00:58:40.327" v="694"/>
        <pc:sldMkLst>
          <pc:docMk/>
          <pc:sldMk cId="0" sldId="283"/>
        </pc:sldMkLst>
        <pc:spChg chg="mod">
          <ac:chgData name="Sarah Gibble" userId="a26cc4af-45e0-4e5c-b2d4-06ede0284d1a" providerId="ADAL" clId="{B2D2944F-490C-4528-A74C-A02877AB9C08}" dt="2025-11-05T15:11:13.718" v="103" actId="20577"/>
          <ac:spMkLst>
            <pc:docMk/>
            <pc:sldMk cId="0" sldId="283"/>
            <ac:spMk id="2" creationId="{72D3E3D1-E223-CB77-43B0-3AE7920B5FB0}"/>
          </ac:spMkLst>
        </pc:spChg>
        <pc:spChg chg="mod">
          <ac:chgData name="Sarah Gibble" userId="a26cc4af-45e0-4e5c-b2d4-06ede0284d1a" providerId="ADAL" clId="{B2D2944F-490C-4528-A74C-A02877AB9C08}" dt="2025-11-10T00:52:54.555" v="659" actId="20577"/>
          <ac:spMkLst>
            <pc:docMk/>
            <pc:sldMk cId="0" sldId="283"/>
            <ac:spMk id="5" creationId="{B666AFC4-6A31-3339-442B-B25CAB71BC6C}"/>
          </ac:spMkLst>
        </pc:spChg>
        <pc:spChg chg="mod">
          <ac:chgData name="Sarah Gibble" userId="a26cc4af-45e0-4e5c-b2d4-06ede0284d1a" providerId="ADAL" clId="{B2D2944F-490C-4528-A74C-A02877AB9C08}" dt="2025-11-08T21:41:00.437" v="538" actId="20577"/>
          <ac:spMkLst>
            <pc:docMk/>
            <pc:sldMk cId="0" sldId="283"/>
            <ac:spMk id="9" creationId="{24242E19-CDAB-2F7E-3E92-C54744ED5C7E}"/>
          </ac:spMkLst>
        </pc:spChg>
        <pc:graphicFrameChg chg="mod modGraphic">
          <ac:chgData name="Sarah Gibble" userId="a26cc4af-45e0-4e5c-b2d4-06ede0284d1a" providerId="ADAL" clId="{B2D2944F-490C-4528-A74C-A02877AB9C08}" dt="2025-11-10T00:58:40.327" v="694"/>
          <ac:graphicFrameMkLst>
            <pc:docMk/>
            <pc:sldMk cId="0" sldId="283"/>
            <ac:graphicFrameMk id="10" creationId="{C44A7D82-7016-F06E-CBAD-200C2817886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Lub Dub Bold" panose="020B0603030403020204" pitchFamily="34" charset="77"/>
                <a:cs typeface="Arial"/>
              </a:rPr>
              <a:t>DAPT-MVD</a:t>
            </a:r>
            <a:br>
              <a:rPr lang="en-US" sz="1600" b="1" dirty="0">
                <a:latin typeface="Lub Dub Medium"/>
                <a:cs typeface="Arial"/>
              </a:rPr>
            </a:br>
            <a:r>
              <a:rPr lang="en-US" sz="1600" b="1" dirty="0">
                <a:solidFill>
                  <a:schemeClr val="bg1"/>
                </a:solidFill>
                <a:latin typeface="Lub Dub Medium"/>
              </a:rPr>
              <a:t>Extended Dual Antiplatelet Therapy </a:t>
            </a:r>
            <a:br>
              <a:rPr lang="en-US" sz="1600" b="1" dirty="0">
                <a:solidFill>
                  <a:schemeClr val="bg1"/>
                </a:solidFill>
                <a:latin typeface="Lub Dub Medium"/>
              </a:rPr>
            </a:br>
            <a:r>
              <a:rPr lang="en-US" sz="1600" b="1" dirty="0">
                <a:solidFill>
                  <a:schemeClr val="bg1"/>
                </a:solidFill>
                <a:latin typeface="Lub Dub Medium"/>
              </a:rPr>
              <a:t>in Patients With Multivessel Coronary Artery Disease</a:t>
            </a:r>
            <a:endParaRPr lang="en-US" sz="1600" b="1" dirty="0">
              <a:solidFill>
                <a:schemeClr val="bg1"/>
              </a:solidFill>
              <a:latin typeface="Lub Dub Medium"/>
              <a:cs typeface="Arial" pitchFamily="34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</a:t>
            </a:r>
            <a:r>
              <a:rPr lang="en-US" sz="933" b="0" i="1" u="none" strike="noStrike" kern="1200" cap="none" spc="0" baseline="0" dirty="0" err="1">
                <a:solidFill>
                  <a:srgbClr val="FFFFFF"/>
                </a:solidFill>
                <a:uFillTx/>
                <a:latin typeface="Lub Dub Medium" pitchFamily="34"/>
              </a:rPr>
              <a:t>Jinwei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 Tian, MD, PhD, Second Affiliated Hospital of Harbin Medical University, Harbin, China. 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780030" y="2024178"/>
            <a:ext cx="4658627" cy="336028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To evaluate the risk-benefit profile of extending dual antiplatelet therapy (DAPT) with clopidogrel plus aspirin in patients with multivessel disease (MVD) for an additional 12 months who remain stable 12 months post-drug elut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77"/>
                <a:cs typeface="Arial" panose="020B0604020202020204" pitchFamily="34" charset="0"/>
              </a:rPr>
              <a:t>ing stent (DES) placement. 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Randomized, multicenter, open label trial conducted in China (97 centers), N = 8250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400" u="none" strike="noStrike" kern="1200" cap="none" spc="0" baseline="0" dirty="0"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Extending DAPT in stable patients for an additional 12 months post-DES implantation reduces the risk of MACCE without increasing bleeding risk.</a:t>
            </a: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138116"/>
              </p:ext>
            </p:extLst>
          </p:nvPr>
        </p:nvGraphicFramePr>
        <p:xfrm>
          <a:off x="6095553" y="2534441"/>
          <a:ext cx="5395389" cy="2407673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1782983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725136">
                  <a:extLst>
                    <a:ext uri="{9D8B030D-6E8A-4147-A177-3AD203B41FA5}">
                      <a16:colId xmlns:a16="http://schemas.microsoft.com/office/drawing/2014/main" val="1483089196"/>
                    </a:ext>
                  </a:extLst>
                </a:gridCol>
                <a:gridCol w="1168794">
                  <a:extLst>
                    <a:ext uri="{9D8B030D-6E8A-4147-A177-3AD203B41FA5}">
                      <a16:colId xmlns:a16="http://schemas.microsoft.com/office/drawing/2014/main" val="2828146422"/>
                    </a:ext>
                  </a:extLst>
                </a:gridCol>
                <a:gridCol w="1011103">
                  <a:extLst>
                    <a:ext uri="{9D8B030D-6E8A-4147-A177-3AD203B41FA5}">
                      <a16:colId xmlns:a16="http://schemas.microsoft.com/office/drawing/2014/main" val="914637977"/>
                    </a:ext>
                  </a:extLst>
                </a:gridCol>
                <a:gridCol w="707373">
                  <a:extLst>
                    <a:ext uri="{9D8B030D-6E8A-4147-A177-3AD203B41FA5}">
                      <a16:colId xmlns:a16="http://schemas.microsoft.com/office/drawing/2014/main" val="88305801"/>
                    </a:ext>
                  </a:extLst>
                </a:gridCol>
              </a:tblGrid>
              <a:tr h="468110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DAPT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ASA monotherapy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HR  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333880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itchFamily="34"/>
                        </a:rPr>
                        <a:t>Primary outcome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 algn="l"/>
                      <a:endParaRPr lang="en-US" sz="1100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8436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MACCE (cardiovascular death, non-fatal MI, or non-fatal stroke) at 36 months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/>
                        </a:rPr>
                        <a:t>5.8%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/>
                        </a:rPr>
                        <a:t>6.8%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0.82</a:t>
                      </a: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(0.69 – 0.98)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P = 0.03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688377">
                <a:tc gridSpan="5">
                  <a:txBody>
                    <a:bodyPr/>
                    <a:lstStyle/>
                    <a:p>
                      <a:pPr lvl="0"/>
                      <a:r>
                        <a:rPr lang="en-US" sz="1100" b="1" dirty="0">
                          <a:latin typeface="Lub Dub Medium"/>
                        </a:rPr>
                        <a:t>RESULTS:  </a:t>
                      </a:r>
                      <a:r>
                        <a:rPr lang="en-US" sz="1100" dirty="0">
                          <a:latin typeface="Lub Dub Medium"/>
                        </a:rPr>
                        <a:t>Prolonging DAPT for an additional 12 months after DES implantation in stable patients lowered the risk of major adverse cardiovascular and cerebrovascular events (MACCE) without increasing bleeding risk.</a:t>
                      </a:r>
                      <a:endParaRPr lang="en-US" sz="1100" b="1" dirty="0">
                        <a:latin typeface="Lub Dub Medium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1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1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b682fb0f000de566496c72d1e4de85d1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e3df0db838a6eae5fdf2e51f3865d870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3.xml><?xml version="1.0" encoding="utf-8"?>
<ds:datastoreItem xmlns:ds="http://schemas.openxmlformats.org/officeDocument/2006/customXml" ds:itemID="{AE51579C-1DAA-49C6-A4C4-B50E980D8B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231</Words>
  <Application>Microsoft Macintosh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DAPT-MVD Extended Dual Antiplatelet Therapy  in Patients With Multivessel Coronary Artery Disease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Barbara Entl</cp:lastModifiedBy>
  <cp:revision>34</cp:revision>
  <dcterms:created xsi:type="dcterms:W3CDTF">2023-10-18T15:02:58Z</dcterms:created>
  <dcterms:modified xsi:type="dcterms:W3CDTF">2025-11-10T14:40:40Z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