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8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85"/>
    <p:restoredTop sz="94725"/>
  </p:normalViewPr>
  <p:slideViewPr>
    <p:cSldViewPr snapToGrid="0">
      <p:cViewPr varScale="1">
        <p:scale>
          <a:sx n="87" d="100"/>
          <a:sy n="87" d="100"/>
        </p:scale>
        <p:origin x="72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ce Wolke" userId="d3fc20e8-9f67-4110-b5e7-8648597a3678" providerId="ADAL" clId="{D88D6F60-BD77-4152-BD55-45F86FB3D173}"/>
    <pc:docChg chg="modSld">
      <pc:chgData name="Alice Wolke" userId="d3fc20e8-9f67-4110-b5e7-8648597a3678" providerId="ADAL" clId="{D88D6F60-BD77-4152-BD55-45F86FB3D173}" dt="2025-11-08T20:38:51.080" v="5" actId="13244"/>
      <pc:docMkLst>
        <pc:docMk/>
      </pc:docMkLst>
      <pc:sldChg chg="modSp mod">
        <pc:chgData name="Alice Wolke" userId="d3fc20e8-9f67-4110-b5e7-8648597a3678" providerId="ADAL" clId="{D88D6F60-BD77-4152-BD55-45F86FB3D173}" dt="2025-11-08T20:38:51.080" v="5" actId="13244"/>
        <pc:sldMkLst>
          <pc:docMk/>
          <pc:sldMk cId="3656817121" sldId="284"/>
        </pc:sldMkLst>
        <pc:spChg chg="mod">
          <ac:chgData name="Alice Wolke" userId="d3fc20e8-9f67-4110-b5e7-8648597a3678" providerId="ADAL" clId="{D88D6F60-BD77-4152-BD55-45F86FB3D173}" dt="2025-11-08T20:38:24.558" v="0" actId="962"/>
          <ac:spMkLst>
            <pc:docMk/>
            <pc:sldMk cId="3656817121" sldId="284"/>
            <ac:spMk id="3" creationId="{01483130-4B6F-3C72-5F81-69257A2C0372}"/>
          </ac:spMkLst>
        </pc:spChg>
        <pc:spChg chg="ord">
          <ac:chgData name="Alice Wolke" userId="d3fc20e8-9f67-4110-b5e7-8648597a3678" providerId="ADAL" clId="{D88D6F60-BD77-4152-BD55-45F86FB3D173}" dt="2025-11-08T20:38:45.512" v="4" actId="13244"/>
          <ac:spMkLst>
            <pc:docMk/>
            <pc:sldMk cId="3656817121" sldId="284"/>
            <ac:spMk id="9" creationId="{E7F86A42-C6F9-96ED-0CEE-598B34B718EF}"/>
          </ac:spMkLst>
        </pc:spChg>
        <pc:graphicFrameChg chg="ord">
          <ac:chgData name="Alice Wolke" userId="d3fc20e8-9f67-4110-b5e7-8648597a3678" providerId="ADAL" clId="{D88D6F60-BD77-4152-BD55-45F86FB3D173}" dt="2025-11-08T20:38:51.080" v="5" actId="13244"/>
          <ac:graphicFrameMkLst>
            <pc:docMk/>
            <pc:sldMk cId="3656817121" sldId="284"/>
            <ac:graphicFrameMk id="10" creationId="{A1F85E24-53C1-98C8-B911-CB25ABEEA8CC}"/>
          </ac:graphicFrameMkLst>
        </pc:graphicFrameChg>
        <pc:picChg chg="mod ord">
          <ac:chgData name="Alice Wolke" userId="d3fc20e8-9f67-4110-b5e7-8648597a3678" providerId="ADAL" clId="{D88D6F60-BD77-4152-BD55-45F86FB3D173}" dt="2025-11-08T20:38:39.139" v="3" actId="13244"/>
          <ac:picMkLst>
            <pc:docMk/>
            <pc:sldMk cId="3656817121" sldId="284"/>
            <ac:picMk id="6" creationId="{AF5DEE8E-309C-7347-18C3-8DFECB39F3C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D6CE5FE-C114-661B-D16E-BCA9E8DEB0DC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EC9987-6886-66E5-42F0-941BFC4F7574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85BE602-B94B-DF4E-8A8C-00FF9D7D7AC0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CCCE8AB-6567-6E4A-2AA1-55DCE5AEA9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ED36E5B-29E6-B0F3-87D1-1830C2DB634B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D3F83-F692-F426-DE9B-F05753D9F53C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35676-D890-7395-90B1-1631B448FD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6B71F422-6603-CC45-A24C-1EF3592E5CF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00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934A79-8F53-3CE9-1A74-503E564FA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374F6B-3728-DA49-58CA-06AA29F7E6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6F559E-8F52-CDC0-9288-F5EBE8367A0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/>
              <a:t>I think we need to take out tolerability no data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291B92-984D-ECAE-9A48-7DDD6D28A115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32D09B7-10EA-7947-8CDE-AD26D64E8CEB}" type="slidenum">
              <a:t>1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84167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0DCCD-8FEF-7833-F486-617097423C3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9A1F8F-9B93-1132-F1E3-0BD470BF944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40473-E57D-9FBC-6A86-45C6339B4E4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2EB677-D13C-7D44-A160-4A161D3D6CA1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EDCB5-7FED-5796-9751-4069C689D96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3AC1E-C677-C12D-3866-A7534BBCF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C6C7B3-49B9-3C46-B21E-D5FF183EB96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6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99D86-286F-B2E5-0726-60DDCB58858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9216C9-EACD-3F86-A241-EC5587EA637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77778-E2E7-DE06-02C1-C581C1190A3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E59BC1-7E91-B34E-B11C-414365388DC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575FA-DF7B-3A56-B425-073B6620C5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5C515-C4DE-D303-5795-3EFD1ABDFD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0FC0EF-7E0B-A841-9EFE-09AADF8049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8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C21F72-FA17-5CAF-1742-2A3A45647D8B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900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E42DE-D8F4-D078-4BEE-D9DA8C13765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2E231-A842-B058-BB64-331B6F6835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14973B-1AE9-6341-88E8-F753D2A655A8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53627-4FD5-C458-5531-291DB5ECB73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F8FC2-4A05-B075-B0C8-A59A95E47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E2BC79-3D44-CC43-8E30-A07B2DFB1E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71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F9C41-6939-3BF3-C9AE-8682E0354A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3990" y="819631"/>
            <a:ext cx="11024024" cy="123494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TITLE IS ALL CAPS AT 25-30PTS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6B274-2EC9-5C2D-6B45-39AE8B0D5054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583990" y="2054574"/>
            <a:ext cx="5346807" cy="41223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Body copy is Lub Dub medium at 12pts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42BAE7-EF41-D6A5-38A3-DFE21693539A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6280958" y="2054574"/>
            <a:ext cx="5346807" cy="41223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Body copy is Lub Dub medium at 12pts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3C952-8737-E45F-7E48-CC4038238A0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583981" y="6356351"/>
            <a:ext cx="7340812" cy="365129"/>
          </a:xfrm>
        </p:spPr>
        <p:txBody>
          <a:bodyPr anchorCtr="0"/>
          <a:lstStyle>
            <a:lvl1pPr algn="l">
              <a:defRPr sz="1067">
                <a:latin typeface="Lub Dub Medium" pitchFamily="34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EE03A-6D7F-CB60-67A4-BDC4595F49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1420920" y="6356351"/>
            <a:ext cx="770189" cy="365129"/>
          </a:xfrm>
        </p:spPr>
        <p:txBody>
          <a:bodyPr/>
          <a:lstStyle>
            <a:lvl1pPr algn="l">
              <a:defRPr sz="1067">
                <a:latin typeface="Lub Dub Medium" pitchFamily="34"/>
              </a:defRPr>
            </a:lvl1pPr>
          </a:lstStyle>
          <a:p>
            <a:pPr lvl="0"/>
            <a:fld id="{6489BC5D-4979-5C49-8FF0-F954720E4172}" type="slidenum">
              <a:t>‹#›</a:t>
            </a:fld>
            <a:endParaRPr lang="en-US"/>
          </a:p>
        </p:txBody>
      </p:sp>
      <p:cxnSp>
        <p:nvCxnSpPr>
          <p:cNvPr id="7" name="Straight Connector 14">
            <a:extLst>
              <a:ext uri="{FF2B5EF4-FFF2-40B4-BE49-F238E27FC236}">
                <a16:creationId xmlns:a16="http://schemas.microsoft.com/office/drawing/2014/main" id="{FAFCD794-030D-4838-C17B-B91DE6C04430}"/>
              </a:ext>
            </a:extLst>
          </p:cNvPr>
          <p:cNvCxnSpPr/>
          <p:nvPr/>
        </p:nvCxnSpPr>
        <p:spPr>
          <a:xfrm>
            <a:off x="11367912" y="6356351"/>
            <a:ext cx="0" cy="365129"/>
          </a:xfrm>
          <a:prstGeom prst="straightConnector1">
            <a:avLst/>
          </a:prstGeom>
          <a:noFill/>
          <a:ln w="6345" cap="flat">
            <a:solidFill>
              <a:srgbClr val="4472C4"/>
            </a:solidFill>
            <a:prstDash val="solid"/>
            <a:miter/>
          </a:ln>
        </p:spPr>
      </p:cxn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7F5C3C97-67CE-F13C-F321-8FCBE4048E24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9902028" y="6356351"/>
            <a:ext cx="1326977" cy="365129"/>
          </a:xfrm>
        </p:spPr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 lvl="0"/>
            <a:r>
              <a:rPr lang="en-US"/>
              <a:t>Logo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DF20BAD1-8E0C-5A42-58E6-CC4BB3A3FE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248153" y="6356351"/>
            <a:ext cx="1600858" cy="365129"/>
          </a:xfrm>
        </p:spPr>
        <p:txBody>
          <a:bodyPr anchor="ctr"/>
          <a:lstStyle>
            <a:lvl1pPr algn="r">
              <a:defRPr sz="1067">
                <a:solidFill>
                  <a:srgbClr val="FFC000"/>
                </a:solidFill>
              </a:defRPr>
            </a:lvl1pPr>
          </a:lstStyle>
          <a:p>
            <a:pPr lvl="0"/>
            <a:r>
              <a:rPr lang="en-US"/>
              <a:t>Sponsored by: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8C323E4-FFE1-5193-AA72-29854CC6710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92832" y="1440874"/>
            <a:ext cx="9096112" cy="428817"/>
          </a:xfrm>
        </p:spPr>
        <p:txBody>
          <a:bodyPr/>
          <a:lstStyle>
            <a:lvl1pPr>
              <a:defRPr sz="2133" b="1"/>
            </a:lvl1pPr>
          </a:lstStyle>
          <a:p>
            <a:pPr lvl="0"/>
            <a:r>
              <a:rPr lang="en-US"/>
              <a:t>Subtitle is Lub Dub Bold at 16pt</a:t>
            </a:r>
          </a:p>
        </p:txBody>
      </p:sp>
      <p:pic>
        <p:nvPicPr>
          <p:cNvPr id="11" name="Picture 11">
            <a:extLst>
              <a:ext uri="{FF2B5EF4-FFF2-40B4-BE49-F238E27FC236}">
                <a16:creationId xmlns:a16="http://schemas.microsoft.com/office/drawing/2014/main" id="{4304BF7A-AA65-D7B5-FD78-315CF6BAD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3530" y="123553"/>
            <a:ext cx="715033" cy="385657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105915624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B6647-67F5-AE67-1657-ADA1B397B07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B1141-6F2A-0474-7272-1ECA9859157B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97A96-10AD-F465-E230-39FCBE8EB58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6A76A1-A84B-2A47-9425-3174E38EA44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5AC82-72DA-C09B-05BA-4830FD06C08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36B9A-8CBB-2D2F-401C-2E0D5BB141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3F9CE4-81ED-2C48-8F27-78AD34BBD3F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84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18462-B793-F55C-1FE5-46FB920156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BE96C-27D9-CD65-EBDA-ACBE0944C8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8A995-85D2-B3E7-981A-5F457736698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B22A6C-811A-9944-9362-8BF61EEAA2D8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826AE-EDE0-973D-55BD-F1935253FD9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2EECE-D867-1169-8C41-1D21338113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9DD499-3224-7243-8F35-0EC1AC44B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6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CAE58-D6BE-C05F-13FA-C87138FDF61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78250-76BC-B6A6-EA0C-9B55FA5162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D9F9D1-0D30-71A3-873F-7B52B2163D5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2BA4E-2E52-F559-C318-1D2A07F589E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3EA778-D275-554C-A1DE-E15E5EFC21A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93459-97F0-80A5-972A-3727119B228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44D35-6503-CCC7-2CD6-55AF684EF5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895D69-6757-9541-A77A-39DC7E5393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2E30F-B0D1-203B-81A5-4EE73DCFCE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42DD5-E318-CAE9-BB65-06ABD2AF56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E7E387-0999-2CF6-CC7A-0810D85CCF1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85D22-5602-ACD4-F617-13FB196D7A7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050091-D96A-B71E-9940-F10779D609E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63C29F-D8D3-7635-F46B-4469A8A0A3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B700D7-7B4C-EB44-9F54-3B4CE3BA5A8A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E4A3B3-814A-59A2-7C5E-3D47800D49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1E2EDF-D270-D4EF-E76D-FE7AE1AEEA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EC7CFB0-DE30-4746-8712-BD5E51113AF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95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15D40-8F85-95CE-F6B9-0AADA8B5C38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71652D-FDFA-4E5A-AD2C-A211C8E82FF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AEA2BC-BF97-CB4C-BB0E-19BA0BB7B91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924FC4-6A85-2FDE-8122-AB6DA337FDD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03051-6DA3-3281-E9AF-86F55FEF9F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3C332D-332F-134C-A693-374DFF72315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3655F-2CB1-AAAF-BF2D-EBE9B6EF668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613728-BD41-594A-AF17-0CEA89E97D02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5A922F-1573-D5E3-4BD1-1927FDE0977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EC352E-B9E9-6060-B77A-E5CCAFD9FE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0C0697-3528-B144-927A-DD77916C03F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46B17-9D94-F7BE-15E6-44E52CFB1A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552B6-0441-F647-49CA-B56E6A69184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C3F7A0-48D8-BB64-821A-16FEAFA4FA3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AC792B-40BE-8470-BB58-F7C88389FD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16017B-3DF4-5D4A-A1A1-3E6CC43A6C3E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87CC9-C4E2-9CDA-97B9-E0CE23FD1E1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32206-DD47-11D5-50B4-5DB59C709E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FDAA19-4912-BC46-892E-17FCAF461B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88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033C9-162D-E355-78B9-189B566041E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0F053E-11A4-DCB4-6860-5036F6B4119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D25F31-0504-E3EE-2C43-BCECF04BCCA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BE7CE9-413C-1BF2-4EBC-664E8BEF48E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04A833-8247-9C44-AD1B-6550D0E2739B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90AFB5-B12E-247F-18C4-E343C6484D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53FD9-E767-45B5-0E58-03B03A0D7A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C2EDAA-02E5-8842-BE04-42E46B8FDB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81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3D049D-DD91-50B6-4059-89A62EE62F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5B25D-56D9-C0F8-51E6-AC6D6BA582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C4A58-9BEC-FA90-C279-54F1610E1D9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45FE0B7-BEEE-E74B-A53B-DB95F355706C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112E9-F267-A71A-4ED5-03508022B76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97238-6756-072E-E0E4-A7E2B21A5B3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15A7CFA4-1177-874E-A2B7-B6B6FC18F574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056188-25F8-7B8E-EB1C-E7B6A0C26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2D4F9-512F-8CF8-79B4-6BB5CF3570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99071"/>
          </a:xfrm>
          <a:solidFill>
            <a:srgbClr val="C10E20"/>
          </a:solidFill>
        </p:spPr>
        <p:txBody>
          <a:bodyPr anchorCtr="1">
            <a:noAutofit/>
          </a:bodyPr>
          <a:lstStyle/>
          <a:p>
            <a:pPr lvl="0" algn="ctr">
              <a:lnSpc>
                <a:spcPct val="100000"/>
              </a:lnSpc>
            </a:pPr>
            <a:r>
              <a:rPr lang="en-US" sz="1600" dirty="0" err="1">
                <a:solidFill>
                  <a:srgbClr val="FFFFFF"/>
                </a:solidFill>
                <a:latin typeface="Lub Dub Bold"/>
                <a:cs typeface="Arial"/>
              </a:rPr>
              <a:t>CORALreef</a:t>
            </a:r>
            <a:r>
              <a:rPr lang="en-US" sz="1600" dirty="0">
                <a:solidFill>
                  <a:srgbClr val="FFFFFF"/>
                </a:solidFill>
                <a:latin typeface="Lub Dub Bold"/>
                <a:cs typeface="Arial"/>
              </a:rPr>
              <a:t> Lipids</a:t>
            </a:r>
            <a:br>
              <a:rPr lang="en-US" sz="1600" dirty="0">
                <a:solidFill>
                  <a:srgbClr val="FFFFFF"/>
                </a:solidFill>
                <a:latin typeface="Lub Dub Bold"/>
                <a:cs typeface="Arial"/>
              </a:rPr>
            </a:br>
            <a:r>
              <a:rPr lang="en-US" sz="1600" dirty="0">
                <a:solidFill>
                  <a:srgbClr val="FFFFFF"/>
                </a:solidFill>
                <a:latin typeface="Lub Dub Medium" panose="020B0603030403020204" pitchFamily="34" charset="0"/>
                <a:cs typeface="Arial"/>
              </a:rPr>
              <a:t>Efficacy and Safety of </a:t>
            </a:r>
            <a:r>
              <a:rPr lang="en-US" sz="1600" dirty="0" err="1">
                <a:solidFill>
                  <a:srgbClr val="FFFFFF"/>
                </a:solidFill>
                <a:latin typeface="Lub Dub Medium" panose="020B0603030403020204" pitchFamily="34" charset="0"/>
                <a:cs typeface="Arial"/>
              </a:rPr>
              <a:t>Enlicitide</a:t>
            </a:r>
            <a:r>
              <a:rPr lang="en-US" sz="1600" dirty="0">
                <a:solidFill>
                  <a:srgbClr val="FFFFFF"/>
                </a:solidFill>
                <a:latin typeface="Lub Dub Medium" panose="020B0603030403020204" pitchFamily="34" charset="0"/>
                <a:cs typeface="Arial"/>
              </a:rPr>
              <a:t>, an Oral PCSK9 Inhibitor, for Lowering </a:t>
            </a:r>
            <a:br>
              <a:rPr lang="en-US" sz="1600" dirty="0">
                <a:solidFill>
                  <a:srgbClr val="FFFFFF"/>
                </a:solidFill>
                <a:latin typeface="Lub Dub Medium" panose="020B0603030403020204" pitchFamily="34" charset="0"/>
                <a:cs typeface="Arial"/>
              </a:rPr>
            </a:br>
            <a:r>
              <a:rPr lang="en-US" sz="1600" dirty="0">
                <a:solidFill>
                  <a:srgbClr val="FFFFFF"/>
                </a:solidFill>
                <a:latin typeface="Lub Dub Medium" panose="020B0603030403020204" pitchFamily="34" charset="0"/>
                <a:cs typeface="Arial"/>
              </a:rPr>
              <a:t>LDL Cholesterol in Adults with or At-Risk for ASCVD: The Phase 3 </a:t>
            </a:r>
            <a:r>
              <a:rPr lang="en-US" sz="1600" dirty="0" err="1">
                <a:solidFill>
                  <a:srgbClr val="FFFFFF"/>
                </a:solidFill>
                <a:latin typeface="Lub Dub Medium" panose="020B0603030403020204" pitchFamily="34" charset="0"/>
                <a:cs typeface="Arial"/>
              </a:rPr>
              <a:t>CORALreef</a:t>
            </a:r>
            <a:r>
              <a:rPr lang="en-US" sz="1600" dirty="0">
                <a:solidFill>
                  <a:srgbClr val="FFFFFF"/>
                </a:solidFill>
                <a:latin typeface="Lub Dub Medium" panose="020B0603030403020204" pitchFamily="34" charset="0"/>
                <a:cs typeface="Arial"/>
              </a:rPr>
              <a:t> Lipids Trial </a:t>
            </a:r>
            <a:endParaRPr lang="en-US" sz="1400" b="1" dirty="0">
              <a:solidFill>
                <a:schemeClr val="bg1"/>
              </a:solidFill>
              <a:latin typeface="Lub Dub Medium" panose="020B0603030403020204" pitchFamily="34" charset="0"/>
              <a:cs typeface="Arial" pitchFamily="34"/>
            </a:endParaRPr>
          </a:p>
        </p:txBody>
      </p:sp>
      <p:pic>
        <p:nvPicPr>
          <p:cNvPr id="6" name="Picture 13" descr="American Heart Association logo">
            <a:extLst>
              <a:ext uri="{FF2B5EF4-FFF2-40B4-BE49-F238E27FC236}">
                <a16:creationId xmlns:a16="http://schemas.microsoft.com/office/drawing/2014/main" id="{AF5DEE8E-309C-7347-18C3-8DFECB39F3C1}"/>
              </a:ext>
            </a:extLst>
          </p:cNvPr>
          <p:cNvPicPr>
            <a:picLocks noMove="1" noResize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700" y="134681"/>
            <a:ext cx="1522256" cy="822960"/>
          </a:xfrm>
          <a:prstGeom prst="rect">
            <a:avLst/>
          </a:prstGeom>
          <a:noFill/>
          <a:ln cap="flat"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18">
                <a:extLst>
                  <a:ext uri="{FF2B5EF4-FFF2-40B4-BE49-F238E27FC236}">
                    <a16:creationId xmlns:a16="http://schemas.microsoft.com/office/drawing/2014/main" id="{E7F86A42-C6F9-96ED-0CEE-598B34B718EF}"/>
                  </a:ext>
                </a:extLst>
              </p:cNvPr>
              <p:cNvSpPr/>
              <p:nvPr/>
            </p:nvSpPr>
            <p:spPr>
              <a:xfrm>
                <a:off x="696072" y="1915200"/>
                <a:ext cx="4658627" cy="3239541"/>
              </a:xfrm>
              <a:prstGeom prst="rect">
                <a:avLst/>
              </a:prstGeom>
              <a:noFill/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ctr" anchorCtr="0" compatLnSpc="1">
                <a:noAutofit/>
              </a:bodyPr>
              <a:lstStyle/>
              <a:p>
                <a:pPr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1400" b="1" u="none" strike="noStrike" kern="1200" cap="none" spc="0" baseline="0" dirty="0">
                    <a:solidFill>
                      <a:srgbClr val="000000"/>
                    </a:solidFill>
                    <a:uFillTx/>
                    <a:latin typeface="Lub Dub Medium" panose="020B0603030403020204" pitchFamily="34" charset="77"/>
                    <a:cs typeface="Arial" panose="020B0604020202020204" pitchFamily="34" charset="0"/>
                  </a:rPr>
                  <a:t>PURPOSE</a:t>
                </a:r>
                <a:r>
                  <a:rPr lang="en-US" sz="1400" u="none" strike="noStrike" kern="1200" cap="none" spc="0" baseline="0" dirty="0">
                    <a:solidFill>
                      <a:srgbClr val="000000"/>
                    </a:solidFill>
                    <a:uFillTx/>
                    <a:latin typeface="Lub Dub Medium" panose="020B0603030403020204" pitchFamily="34" charset="77"/>
                    <a:cs typeface="Arial" panose="020B0604020202020204" pitchFamily="34" charset="0"/>
                  </a:rPr>
                  <a:t>:  </a:t>
                </a:r>
                <a:r>
                  <a:rPr lang="en-US" sz="1400" dirty="0">
                    <a:latin typeface="Lub Dub Medium" panose="020B0603030403020204" pitchFamily="34" charset="77"/>
                    <a:cs typeface="Arial" panose="020B0604020202020204" pitchFamily="34" charset="0"/>
                  </a:rPr>
                  <a:t>To evaluate the efficacy of enclicitide over 52 weeks in adults with elevated LDL-C and a history of a major ASCVD event &amp; LDL-C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≥</m:t>
                    </m:r>
                  </m:oMath>
                </a14:m>
                <a:r>
                  <a:rPr lang="en-US" sz="1400" dirty="0">
                    <a:latin typeface="Lub Dub Medium" panose="020B0603030403020204" pitchFamily="34" charset="77"/>
                    <a:cs typeface="Arial" panose="020B0604020202020204" pitchFamily="34" charset="0"/>
                  </a:rPr>
                  <a:t> 55mg/dL or at risk for a first major ASCVD event &amp; LDL-C</a:t>
                </a:r>
                <a:r>
                  <a:rPr lang="en-US" sz="14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≥</m:t>
                    </m:r>
                  </m:oMath>
                </a14:m>
                <a:r>
                  <a:rPr lang="en-US" sz="1400" dirty="0">
                    <a:latin typeface="Lub Dub Medium" panose="020B0603030403020204" pitchFamily="34" charset="77"/>
                    <a:cs typeface="Arial" panose="020B0604020202020204" pitchFamily="34" charset="0"/>
                  </a:rPr>
                  <a:t> 70mg/dL. </a:t>
                </a:r>
                <a:endParaRPr lang="en-US" sz="1400" u="none" strike="noStrike" kern="1200" cap="none" spc="0" baseline="0" dirty="0">
                  <a:uFillTx/>
                  <a:latin typeface="Lub Dub Medium" panose="020B0603030403020204" pitchFamily="34" charset="77"/>
                  <a:cs typeface="Arial" panose="020B0604020202020204" pitchFamily="34" charset="0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400" u="none" strike="noStrike" kern="1200" cap="none" spc="0" baseline="0" dirty="0">
                  <a:solidFill>
                    <a:srgbClr val="000000"/>
                  </a:solidFill>
                  <a:uFillTx/>
                  <a:latin typeface="Lub Dub Medium" panose="020B0603030403020204" pitchFamily="34" charset="77"/>
                  <a:cs typeface="Arial" panose="020B0604020202020204" pitchFamily="34" charset="0"/>
                </a:endParaRPr>
              </a:p>
              <a:p>
                <a:pPr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1400" b="1" u="none" strike="noStrike" kern="1200" cap="none" spc="0" baseline="0" dirty="0">
                    <a:solidFill>
                      <a:srgbClr val="000000"/>
                    </a:solidFill>
                    <a:uFillTx/>
                    <a:latin typeface="Lub Dub Medium" panose="020B0603030403020204" pitchFamily="34" charset="77"/>
                    <a:cs typeface="Arial" panose="020B0604020202020204" pitchFamily="34" charset="0"/>
                  </a:rPr>
                  <a:t>STUDY DESIGN</a:t>
                </a:r>
                <a:r>
                  <a:rPr lang="en-US" sz="1400" u="none" strike="noStrike" kern="1200" cap="none" spc="0" baseline="0" dirty="0">
                    <a:solidFill>
                      <a:srgbClr val="000000"/>
                    </a:solidFill>
                    <a:uFillTx/>
                    <a:latin typeface="Lub Dub Medium" panose="020B0603030403020204" pitchFamily="34" charset="77"/>
                    <a:cs typeface="Arial" panose="020B0604020202020204" pitchFamily="34" charset="0"/>
                  </a:rPr>
                  <a:t>:  </a:t>
                </a:r>
                <a:r>
                  <a:rPr lang="en-US" sz="1400" dirty="0">
                    <a:solidFill>
                      <a:srgbClr val="000000"/>
                    </a:solidFill>
                    <a:latin typeface="Lub Dub Medium" panose="020B0603030403020204" pitchFamily="34" charset="77"/>
                    <a:cs typeface="Arial" panose="020B0604020202020204" pitchFamily="34" charset="0"/>
                  </a:rPr>
                  <a:t>Phase 3, randomized (2:1), double-blind placebo-controlled trial comparing </a:t>
                </a:r>
                <a:r>
                  <a:rPr lang="en-US" sz="1400" dirty="0" err="1">
                    <a:solidFill>
                      <a:srgbClr val="000000"/>
                    </a:solidFill>
                    <a:latin typeface="Lub Dub Medium" panose="020B0603030403020204" pitchFamily="34" charset="77"/>
                    <a:cs typeface="Arial" panose="020B0604020202020204" pitchFamily="34" charset="0"/>
                  </a:rPr>
                  <a:t>enlicitide</a:t>
                </a:r>
                <a:r>
                  <a:rPr lang="en-US" sz="1400" dirty="0">
                    <a:solidFill>
                      <a:srgbClr val="000000"/>
                    </a:solidFill>
                    <a:latin typeface="Lub Dub Medium" panose="020B0603030403020204" pitchFamily="34" charset="77"/>
                    <a:cs typeface="Arial" panose="020B0604020202020204" pitchFamily="34" charset="0"/>
                  </a:rPr>
                  <a:t>, 20mg with placebo, conducted across at 168 health care centers in 14 countries, N= 2912. </a:t>
                </a:r>
                <a:endParaRPr lang="en-US" sz="1400" u="none" strike="noStrike" kern="1200" cap="none" spc="0" baseline="0" dirty="0">
                  <a:solidFill>
                    <a:srgbClr val="000000"/>
                  </a:solidFill>
                  <a:uFillTx/>
                  <a:latin typeface="Lub Dub Medium" panose="020B0603030403020204" pitchFamily="34" charset="77"/>
                  <a:cs typeface="Arial" panose="020B0604020202020204" pitchFamily="34" charset="0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400" u="none" strike="noStrike" kern="1200" cap="none" spc="0" baseline="0" dirty="0">
                  <a:solidFill>
                    <a:srgbClr val="000000"/>
                  </a:solidFill>
                  <a:uFillTx/>
                  <a:latin typeface="Lub Dub Medium" panose="020B0603030403020204" pitchFamily="34" charset="77"/>
                  <a:cs typeface="Arial" panose="020B0604020202020204" pitchFamily="34" charset="0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1400" b="1" u="none" strike="noStrike" kern="1200" cap="none" spc="0" baseline="0" dirty="0">
                    <a:solidFill>
                      <a:srgbClr val="000000"/>
                    </a:solidFill>
                    <a:uFillTx/>
                    <a:latin typeface="Lub Dub Medium" panose="020B0603030403020204" pitchFamily="34" charset="77"/>
                    <a:cs typeface="Arial" panose="020B0604020202020204" pitchFamily="34" charset="0"/>
                  </a:rPr>
                  <a:t>KEY TAKEAWAYS</a:t>
                </a:r>
                <a:r>
                  <a:rPr lang="en-US" sz="1400" u="none" strike="noStrike" kern="1200" cap="none" spc="0" baseline="0">
                    <a:solidFill>
                      <a:srgbClr val="000000"/>
                    </a:solidFill>
                    <a:uFillTx/>
                    <a:latin typeface="Lub Dub Medium" panose="020B0603030403020204" pitchFamily="34" charset="77"/>
                    <a:cs typeface="Arial" panose="020B0604020202020204" pitchFamily="34" charset="0"/>
                  </a:rPr>
                  <a:t>:  Enlicitide</a:t>
                </a:r>
                <a:r>
                  <a:rPr lang="en-US" sz="1400" u="none" strike="noStrike" kern="1200" cap="none" spc="0" baseline="0" dirty="0">
                    <a:solidFill>
                      <a:srgbClr val="000000"/>
                    </a:solidFill>
                    <a:uFillTx/>
                    <a:latin typeface="Lub Dub Medium" panose="020B0603030403020204" pitchFamily="34" charset="77"/>
                    <a:cs typeface="Arial" panose="020B0604020202020204" pitchFamily="34" charset="0"/>
                  </a:rPr>
                  <a:t>, an oral PCSK9 inhibitor, demonstrated efficacy and safety for the lowering of LDL-C through 52 weeks in adults with or at-risk for ASCVD. </a:t>
                </a:r>
                <a:endParaRPr lang="en-US" sz="1400" u="none" strike="noStrike" kern="1200" cap="none" spc="0" baseline="0" dirty="0">
                  <a:solidFill>
                    <a:schemeClr val="bg1">
                      <a:lumMod val="75000"/>
                    </a:schemeClr>
                  </a:solidFill>
                  <a:uFillTx/>
                  <a:latin typeface="Lub Dub Medium" panose="020B0603030403020204" pitchFamily="34" charset="77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Rectangle 18">
                <a:extLst>
                  <a:ext uri="{FF2B5EF4-FFF2-40B4-BE49-F238E27FC236}">
                    <a16:creationId xmlns:a16="http://schemas.microsoft.com/office/drawing/2014/main" id="{E7F86A42-C6F9-96ED-0CEE-598B34B718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072" y="1915200"/>
                <a:ext cx="4658627" cy="3239541"/>
              </a:xfrm>
              <a:prstGeom prst="rect">
                <a:avLst/>
              </a:prstGeom>
              <a:blipFill>
                <a:blip r:embed="rId4"/>
                <a:stretch>
                  <a:fillRect l="-272" t="-1167" r="-815" b="-2724"/>
                </a:stretch>
              </a:blipFill>
              <a:ln cap="flat">
                <a:noFill/>
                <a:prstDash val="soli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Table 19">
            <a:extLst>
              <a:ext uri="{FF2B5EF4-FFF2-40B4-BE49-F238E27FC236}">
                <a16:creationId xmlns:a16="http://schemas.microsoft.com/office/drawing/2014/main" id="{A1F85E24-53C1-98C8-B911-CB25ABEEA8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15038"/>
              </p:ext>
            </p:extLst>
          </p:nvPr>
        </p:nvGraphicFramePr>
        <p:xfrm>
          <a:off x="5915293" y="1789990"/>
          <a:ext cx="5717383" cy="3583577"/>
        </p:xfrm>
        <a:graphic>
          <a:graphicData uri="http://schemas.openxmlformats.org/drawingml/2006/table">
            <a:tbl>
              <a:tblPr firstRow="1">
                <a:effectLst/>
                <a:tableStyleId>{5C22544A-7EE6-4342-B048-85BDC9FD1C3A}</a:tableStyleId>
              </a:tblPr>
              <a:tblGrid>
                <a:gridCol w="1415858">
                  <a:extLst>
                    <a:ext uri="{9D8B030D-6E8A-4147-A177-3AD203B41FA5}">
                      <a16:colId xmlns:a16="http://schemas.microsoft.com/office/drawing/2014/main" val="3269084193"/>
                    </a:ext>
                  </a:extLst>
                </a:gridCol>
                <a:gridCol w="936156">
                  <a:extLst>
                    <a:ext uri="{9D8B030D-6E8A-4147-A177-3AD203B41FA5}">
                      <a16:colId xmlns:a16="http://schemas.microsoft.com/office/drawing/2014/main" val="3201415019"/>
                    </a:ext>
                  </a:extLst>
                </a:gridCol>
                <a:gridCol w="933254">
                  <a:extLst>
                    <a:ext uri="{9D8B030D-6E8A-4147-A177-3AD203B41FA5}">
                      <a16:colId xmlns:a16="http://schemas.microsoft.com/office/drawing/2014/main" val="3801491933"/>
                    </a:ext>
                  </a:extLst>
                </a:gridCol>
                <a:gridCol w="1491540">
                  <a:extLst>
                    <a:ext uri="{9D8B030D-6E8A-4147-A177-3AD203B41FA5}">
                      <a16:colId xmlns:a16="http://schemas.microsoft.com/office/drawing/2014/main" val="2157333154"/>
                    </a:ext>
                  </a:extLst>
                </a:gridCol>
                <a:gridCol w="940575">
                  <a:extLst>
                    <a:ext uri="{9D8B030D-6E8A-4147-A177-3AD203B41FA5}">
                      <a16:colId xmlns:a16="http://schemas.microsoft.com/office/drawing/2014/main" val="2853937972"/>
                    </a:ext>
                  </a:extLst>
                </a:gridCol>
              </a:tblGrid>
              <a:tr h="225709">
                <a:tc>
                  <a:txBody>
                    <a:bodyPr/>
                    <a:lstStyle/>
                    <a:p>
                      <a:pPr lvl="0" algn="ctr"/>
                      <a:endParaRPr lang="en-US" sz="1100" dirty="0">
                        <a:solidFill>
                          <a:schemeClr val="bg1"/>
                        </a:solidFill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dirty="0" err="1">
                          <a:solidFill>
                            <a:schemeClr val="bg1"/>
                          </a:solidFill>
                          <a:latin typeface="Lub Dub Bold" panose="020B0803030403020204" pitchFamily="34" charset="0"/>
                        </a:rPr>
                        <a:t>Enlicitide</a:t>
                      </a:r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Bold" panose="020B080303040302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100" dirty="0">
                        <a:solidFill>
                          <a:schemeClr val="bg1"/>
                        </a:solidFill>
                        <a:latin typeface="Lub Dub Bold" panose="020B0803030403020204" pitchFamily="34" charset="0"/>
                      </a:endParaRPr>
                    </a:p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>
                          <a:solidFill>
                            <a:schemeClr val="bg1"/>
                          </a:solidFill>
                          <a:latin typeface="Lub Dub Bold" panose="020B0803030403020204" pitchFamily="34" charset="0"/>
                        </a:rPr>
                        <a:t>N= 1935</a:t>
                      </a:r>
                      <a:endParaRPr lang="en-US" sz="1100" dirty="0">
                        <a:solidFill>
                          <a:schemeClr val="bg1"/>
                        </a:solidFill>
                        <a:latin typeface="Lub Dub Bold" panose="020B08030304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Bold" panose="020B0803030403020204" pitchFamily="34" charset="0"/>
                        </a:rPr>
                        <a:t>Placebo</a:t>
                      </a:r>
                    </a:p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100" dirty="0">
                        <a:solidFill>
                          <a:schemeClr val="bg1"/>
                        </a:solidFill>
                        <a:latin typeface="Lub Dub Bold" panose="020B0803030403020204" pitchFamily="34" charset="0"/>
                      </a:endParaRPr>
                    </a:p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Bold" panose="020B0803030403020204" pitchFamily="34" charset="0"/>
                        </a:rPr>
                        <a:t>N= 969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 pitchFamily="34"/>
                        </a:rPr>
                        <a:t>LS Mean Group Difference</a:t>
                      </a:r>
                    </a:p>
                    <a:p>
                      <a:pPr lvl="0"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 pitchFamily="34"/>
                        </a:rPr>
                        <a:t>(95% CI)</a:t>
                      </a:r>
                      <a:endParaRPr lang="en-US" sz="1100" dirty="0">
                        <a:solidFill>
                          <a:schemeClr val="bg1"/>
                        </a:solidFill>
                        <a:latin typeface="Lub Dub Bold" panose="020B08030304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 pitchFamily="34"/>
                        </a:rPr>
                        <a:t>P value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820939"/>
                  </a:ext>
                </a:extLst>
              </a:tr>
              <a:tr h="249532">
                <a:tc gridSpan="5">
                  <a:txBody>
                    <a:bodyPr/>
                    <a:lstStyle/>
                    <a:p>
                      <a:pPr lvl="0" algn="l"/>
                      <a:r>
                        <a:rPr lang="en-US" sz="1100" b="1" u="none" dirty="0">
                          <a:latin typeface="Lub Dub Medium" pitchFamily="34"/>
                        </a:rPr>
                        <a:t>Primary Outcome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algn="l"/>
                      <a:endParaRPr lang="en-US" sz="1100" u="none" dirty="0"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933307"/>
                  </a:ext>
                </a:extLst>
              </a:tr>
              <a:tr h="5724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latin typeface="Lub Dub Medium" panose="020B0603030403020204" pitchFamily="34" charset="0"/>
                        </a:rPr>
                        <a:t>LDL-C reduction from baseline to Week 24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Lub Dub Medium" panose="020B0603030403020204" pitchFamily="34" charset="0"/>
                      </a:endParaRPr>
                    </a:p>
                    <a:p>
                      <a:pPr algn="ctr"/>
                      <a:r>
                        <a:rPr lang="en-US" sz="1100" dirty="0">
                          <a:latin typeface="Lub Dub Medium" panose="020B0603030403020204" pitchFamily="34" charset="0"/>
                        </a:rPr>
                        <a:t>-57.1%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Lub Dub Medium" pitchFamily="34"/>
                      </a:endParaRPr>
                    </a:p>
                    <a:p>
                      <a:pPr algn="ctr"/>
                      <a:r>
                        <a:rPr lang="en-US" sz="1100" dirty="0">
                          <a:latin typeface="Lub Dub Medium" pitchFamily="34"/>
                        </a:rPr>
                        <a:t>+3.0%</a:t>
                      </a:r>
                      <a:endParaRPr lang="en-US" sz="1100" dirty="0">
                        <a:latin typeface="Lub Dub Medium" panose="020B06030304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lang="it-IT" sz="1100" dirty="0">
                          <a:latin typeface="Lub Dub Medium" pitchFamily="34"/>
                        </a:rPr>
                        <a:t>-55.8% ​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lang="it-IT" sz="1100" dirty="0">
                          <a:latin typeface="Lub Dub Medium" pitchFamily="34"/>
                        </a:rPr>
                        <a:t>(-60.9, -50.7%)</a:t>
                      </a:r>
                      <a:endParaRPr lang="en-US" sz="1100" dirty="0">
                        <a:latin typeface="Lub Dub Medium" panose="020B06030304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en-US" sz="1100" dirty="0">
                        <a:latin typeface="Lub Dub Medium" pitchFamily="34"/>
                      </a:endParaRPr>
                    </a:p>
                    <a:p>
                      <a:pPr lvl="0" algn="ctr"/>
                      <a:r>
                        <a:rPr lang="en-US" sz="1100" dirty="0">
                          <a:latin typeface="Lub Dub Medium" pitchFamily="34"/>
                        </a:rPr>
                        <a:t>p&lt;0.001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20584"/>
                  </a:ext>
                </a:extLst>
              </a:tr>
              <a:tr h="249532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dirty="0">
                          <a:latin typeface="Lub Dub Medium"/>
                        </a:rPr>
                        <a:t>Secondary Outcome 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algn="ctr"/>
                      <a:endParaRPr lang="en-US" sz="1100" dirty="0"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067273"/>
                  </a:ext>
                </a:extLst>
              </a:tr>
              <a:tr h="5724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latin typeface="Lub Dub Medium" panose="020B0603030403020204" pitchFamily="34" charset="0"/>
                        </a:rPr>
                        <a:t>LDL-C reduction  from baseline to Week 52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Lub Dub Medium" panose="020B0603030403020204" pitchFamily="34" charset="0"/>
                      </a:endParaRPr>
                    </a:p>
                    <a:p>
                      <a:pPr algn="ctr"/>
                      <a:r>
                        <a:rPr lang="en-US" sz="1100" dirty="0">
                          <a:latin typeface="Lub Dub Medium" panose="020B0603030403020204" pitchFamily="34" charset="0"/>
                        </a:rPr>
                        <a:t>-50.4%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Lub Dub Medium" panose="020B0603030403020204" pitchFamily="34" charset="0"/>
                      </a:endParaRPr>
                    </a:p>
                    <a:p>
                      <a:pPr algn="ctr"/>
                      <a:r>
                        <a:rPr lang="en-US" sz="1100" dirty="0">
                          <a:latin typeface="Lub Dub Medium" panose="020B0603030403020204" pitchFamily="34" charset="0"/>
                        </a:rPr>
                        <a:t>+4.0%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dirty="0">
                          <a:latin typeface="Lub Dub Medium" panose="020B0603030403020204" pitchFamily="34" charset="0"/>
                        </a:rPr>
                        <a:t>-47.6% ​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dirty="0">
                          <a:latin typeface="Lub Dub Medium" panose="020B0603030403020204" pitchFamily="34" charset="0"/>
                        </a:rPr>
                        <a:t>(-52.7, -42.5%)</a:t>
                      </a:r>
                      <a:endParaRPr lang="en-US" sz="1100" dirty="0">
                        <a:latin typeface="Lub Dub Medium" panose="020B06030304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en-US" sz="1100" dirty="0">
                        <a:latin typeface="Lub Dub Medium" pitchFamily="34"/>
                      </a:endParaRPr>
                    </a:p>
                    <a:p>
                      <a:pPr lvl="0" algn="ctr"/>
                      <a:r>
                        <a:rPr lang="en-US" sz="1100" dirty="0">
                          <a:latin typeface="Lub Dub Medium" pitchFamily="34"/>
                        </a:rPr>
                        <a:t>p&lt;0.001</a:t>
                      </a:r>
                    </a:p>
                    <a:p>
                      <a:pPr lvl="0" algn="ctr"/>
                      <a:endParaRPr lang="en-US" sz="1100" dirty="0"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522911"/>
                  </a:ext>
                </a:extLst>
              </a:tr>
              <a:tr h="261257">
                <a:tc gridSpan="5"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u="none">
                          <a:latin typeface="Lub Dub Medium"/>
                        </a:rPr>
                        <a:t>Safety  Outcome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100" dirty="0">
                        <a:latin typeface="Lub Dub Medium"/>
                      </a:endParaRP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100" dirty="0">
                        <a:latin typeface="Lub Dub Medium"/>
                      </a:endParaRP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it-IT" sz="1100" dirty="0">
                        <a:latin typeface="Lub Dub Medium"/>
                      </a:endParaRP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100" dirty="0">
                        <a:latin typeface="Lub Dub Medium"/>
                      </a:endParaRP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4054560"/>
                  </a:ext>
                </a:extLst>
              </a:tr>
              <a:tr h="37034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dirty="0">
                          <a:latin typeface="Lub Dub Medium"/>
                        </a:rPr>
                        <a:t>Serious adverse events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  <a:buNone/>
                      </a:pPr>
                      <a:r>
                        <a:rPr lang="en-US" sz="1100" dirty="0">
                          <a:latin typeface="Lub Dub Medium"/>
                        </a:rPr>
                        <a:t>191 (9.9%)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  <a:buNone/>
                      </a:pPr>
                      <a:r>
                        <a:rPr lang="en-US" sz="1100">
                          <a:latin typeface="Lub Dub Medium"/>
                        </a:rPr>
                        <a:t>116 (12.0%)</a:t>
                      </a:r>
                      <a:endParaRPr lang="en-US" sz="1100" dirty="0">
                        <a:latin typeface="Lub Dub Medium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  <a:buNone/>
                      </a:pPr>
                      <a:r>
                        <a:rPr lang="it-IT" sz="1100" dirty="0">
                          <a:latin typeface="Lub Dub Medium"/>
                        </a:rPr>
                        <a:t>NA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  <a:buNone/>
                      </a:pPr>
                      <a:r>
                        <a:rPr lang="en-US" sz="1100" dirty="0">
                          <a:latin typeface="Lub Dub Medium"/>
                        </a:rPr>
                        <a:t>NA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9562226"/>
                  </a:ext>
                </a:extLst>
              </a:tr>
              <a:tr h="590273">
                <a:tc gridSpan="5">
                  <a:txBody>
                    <a:bodyPr/>
                    <a:lstStyle/>
                    <a:p>
                      <a:pPr lvl="0"/>
                      <a:r>
                        <a:rPr lang="en-US" sz="1100" b="1" dirty="0">
                          <a:latin typeface="Lub Dub Medium"/>
                        </a:rPr>
                        <a:t>RESULTS:  In a diverse population, once daily oral </a:t>
                      </a:r>
                      <a:r>
                        <a:rPr lang="en-US" sz="1100" b="1" dirty="0" err="1">
                          <a:latin typeface="Lub Dub Medium"/>
                        </a:rPr>
                        <a:t>enlicitide</a:t>
                      </a:r>
                      <a:r>
                        <a:rPr lang="en-US" sz="1100" b="1" dirty="0">
                          <a:latin typeface="Lub Dub Medium"/>
                        </a:rPr>
                        <a:t> achieved significant reductions in LDL-C at 24 weeks and sustained through 52 weeks. </a:t>
                      </a:r>
                      <a:r>
                        <a:rPr lang="en-US" sz="1100" b="1" dirty="0" err="1">
                          <a:latin typeface="Lub Dub Medium"/>
                        </a:rPr>
                        <a:t>Enlicitide</a:t>
                      </a:r>
                      <a:r>
                        <a:rPr lang="en-US" sz="1100" b="1" dirty="0">
                          <a:latin typeface="Lub Dub Medium"/>
                        </a:rPr>
                        <a:t> was relatively safe compared to placebo. 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/>
                      <a:endParaRPr lang="en-US" sz="1100" b="1" dirty="0">
                        <a:latin typeface="Lub Dub Medium" pitchFamily="34"/>
                      </a:endParaRPr>
                    </a:p>
                  </a:txBody>
                  <a:tcPr>
                    <a:lnL w="1270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/>
                      <a:endParaRPr lang="en-US" sz="1100" b="1" dirty="0"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995240"/>
                  </a:ext>
                </a:extLst>
              </a:tr>
            </a:tbl>
          </a:graphicData>
        </a:graphic>
      </p:graphicFrame>
      <p:sp>
        <p:nvSpPr>
          <p:cNvPr id="3" name="Rectangle 9">
            <a:extLst>
              <a:ext uri="{FF2B5EF4-FFF2-40B4-BE49-F238E27FC236}">
                <a16:creationId xmlns:a16="http://schemas.microsoft.com/office/drawing/2014/main" id="{01483130-4B6F-3C72-5F81-69257A2C03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>
            <a:off x="0" y="6385876"/>
            <a:ext cx="12191109" cy="528376"/>
          </a:xfrm>
          <a:prstGeom prst="rect">
            <a:avLst/>
          </a:prstGeom>
          <a:solidFill>
            <a:srgbClr val="C10E2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20723518-C809-1E3A-E881-31AA0B8D337D}"/>
              </a:ext>
            </a:extLst>
          </p:cNvPr>
          <p:cNvSpPr txBox="1"/>
          <p:nvPr/>
        </p:nvSpPr>
        <p:spPr>
          <a:xfrm>
            <a:off x="10466548" y="6465398"/>
            <a:ext cx="1577052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Professional Heart Daily @</a:t>
            </a:r>
            <a:r>
              <a:rPr lang="en-US" sz="900" b="1" dirty="0" err="1">
                <a:solidFill>
                  <a:schemeClr val="bg1"/>
                </a:solidFill>
                <a:latin typeface="Lub Dub Medium" panose="020B0603030403020204" pitchFamily="34" charset="77"/>
              </a:rPr>
              <a:t>AHAScience</a:t>
            </a:r>
            <a:r>
              <a:rPr lang="en-US" sz="9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 | #AHA25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EEF994-1E5A-561D-0E99-5CD20614F96C}"/>
              </a:ext>
            </a:extLst>
          </p:cNvPr>
          <p:cNvSpPr txBox="1"/>
          <p:nvPr/>
        </p:nvSpPr>
        <p:spPr>
          <a:xfrm>
            <a:off x="2390108" y="6455672"/>
            <a:ext cx="7410891" cy="3794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Presented by:   Ann Marie Navar, </a:t>
            </a:r>
            <a:r>
              <a:rPr lang="en-US" sz="933" b="0" i="1" u="none" strike="noStrike" kern="1200" cap="none" spc="0" baseline="0">
                <a:solidFill>
                  <a:srgbClr val="FFFFFF"/>
                </a:solidFill>
                <a:uFillTx/>
                <a:latin typeface="Lub Dub Medium" pitchFamily="34"/>
              </a:rPr>
              <a:t>MD, PhD, </a:t>
            </a: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UT Southwestern </a:t>
            </a:r>
            <a:r>
              <a:rPr lang="en-US" sz="933" b="0" i="1" u="none" strike="noStrike" kern="1200" cap="none" spc="0" baseline="0">
                <a:solidFill>
                  <a:srgbClr val="FFFFFF"/>
                </a:solidFill>
                <a:uFillTx/>
                <a:latin typeface="Lub Dub Medium" pitchFamily="34"/>
              </a:rPr>
              <a:t>Medical Center, Dallas, TX.  </a:t>
            </a:r>
            <a:endParaRPr lang="en-US" sz="933" b="0" i="1" u="none" strike="noStrike" kern="1200" cap="none" spc="0" baseline="0" dirty="0">
              <a:solidFill>
                <a:srgbClr val="FFFFFF"/>
              </a:solidFill>
              <a:uFillTx/>
              <a:latin typeface="Lub Dub Medium" pitchFamily="34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© 2025, American Heart Association.  All rights reserved.  </a:t>
            </a: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  <a:ea typeface="Calibri" pitchFamily="34"/>
              </a:rPr>
              <a:t>Results reflect the data available at the time of presentation.</a:t>
            </a:r>
          </a:p>
        </p:txBody>
      </p:sp>
    </p:spTree>
    <p:extLst>
      <p:ext uri="{BB962C8B-B14F-4D97-AF65-F5344CB8AC3E}">
        <p14:creationId xmlns:p14="http://schemas.microsoft.com/office/powerpoint/2010/main" val="3656817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4E744D72962D448A853E7DC101C7F9" ma:contentTypeVersion="17" ma:contentTypeDescription="Create a new document." ma:contentTypeScope="" ma:versionID="d4b035a48f9ea9dca1d8dc680fbd650e">
  <xsd:schema xmlns:xsd="http://www.w3.org/2001/XMLSchema" xmlns:xs="http://www.w3.org/2001/XMLSchema" xmlns:p="http://schemas.microsoft.com/office/2006/metadata/properties" xmlns:ns2="0da055a4-b6ec-4bb6-a3de-4e050d793ca6" xmlns:ns3="5f954091-2455-4b8c-90bc-f231fbff24c4" targetNamespace="http://schemas.microsoft.com/office/2006/metadata/properties" ma:root="true" ma:fieldsID="6d498c1696c900182fbd40dcc61fd3c8" ns2:_="" ns3:_="">
    <xsd:import namespace="0da055a4-b6ec-4bb6-a3de-4e050d793ca6"/>
    <xsd:import namespace="5f954091-2455-4b8c-90bc-f231fbff24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DateandTime"/>
                <xsd:element ref="ns2:MediaServiceObjectDetectorVersions" minOccurs="0"/>
                <xsd:element ref="ns2:MediaServiceSearchProperties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a055a4-b6ec-4bb6-a3de-4e050d793c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f4f22ede-e726-4d3d-b195-8dfd25ae0d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andTime" ma:index="21" ma:displayName="Date and Time" ma:default="[today]" ma:format="DateTime" ma:internalName="DateandTime">
      <xsd:simpleType>
        <xsd:restriction base="dms:DateTim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4" nillable="true" ma:displayName="Date" ma:format="DateOnly" ma:indexed="true" ma:internalName="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954091-2455-4b8c-90bc-f231fbff24c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854a033-b9d3-4695-9575-5752f9276e50}" ma:internalName="TaxCatchAll" ma:showField="CatchAllData" ma:web="5f954091-2455-4b8c-90bc-f231fbff24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andTime xmlns="0da055a4-b6ec-4bb6-a3de-4e050d793ca6">2025-08-04T17:10:24+00:00</DateandTime>
    <lcf76f155ced4ddcb4097134ff3c332f xmlns="0da055a4-b6ec-4bb6-a3de-4e050d793ca6">
      <Terms xmlns="http://schemas.microsoft.com/office/infopath/2007/PartnerControls"/>
    </lcf76f155ced4ddcb4097134ff3c332f>
    <TaxCatchAll xmlns="5f954091-2455-4b8c-90bc-f231fbff24c4" xsi:nil="true"/>
    <Date xmlns="0da055a4-b6ec-4bb6-a3de-4e050d793ca6" xsi:nil="true"/>
  </documentManagement>
</p:properties>
</file>

<file path=customXml/itemProps1.xml><?xml version="1.0" encoding="utf-8"?>
<ds:datastoreItem xmlns:ds="http://schemas.openxmlformats.org/officeDocument/2006/customXml" ds:itemID="{B78B0A0F-CB4B-4C35-BD12-52B41A4AFA3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34810B-EE9B-490F-845A-0DEC49C195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a055a4-b6ec-4bb6-a3de-4e050d793ca6"/>
    <ds:schemaRef ds:uri="5f954091-2455-4b8c-90bc-f231fbff24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78B0685-59C5-4EA9-83EF-150F5C90F648}">
  <ds:schemaRefs>
    <ds:schemaRef ds:uri="0da055a4-b6ec-4bb6-a3de-4e050d793ca6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5f954091-2455-4b8c-90bc-f231fbff24c4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3185</TotalTime>
  <Words>328</Words>
  <Application>Microsoft Office PowerPoint</Application>
  <PresentationFormat>Widescreen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Lub Dub Bold</vt:lpstr>
      <vt:lpstr>Lub Dub Medium</vt:lpstr>
      <vt:lpstr>Office Theme</vt:lpstr>
      <vt:lpstr>CORALreef Lipids Efficacy and Safety of Enlicitide, an Oral PCSK9 Inhibitor, for Lowering  LDL Cholesterol in Adults with or At-Risk for ASCVD: The Phase 3 CORALreef Lipids Trial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Summary</dc:title>
  <dc:creator>Paul St. Laurent</dc:creator>
  <cp:lastModifiedBy>Alice Wolke</cp:lastModifiedBy>
  <cp:revision>19</cp:revision>
  <dcterms:created xsi:type="dcterms:W3CDTF">2023-10-18T15:02:58Z</dcterms:created>
  <dcterms:modified xsi:type="dcterms:W3CDTF">2025-11-08T20:38:52Z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0x010100F64E744D72962D448A853E7DC101C7F9</vt:lpwstr>
  </property>
  <property fmtid="{D5CDD505-2E9C-101B-9397-08002B2CF9AE}" pid="3" name="MediaServiceImageTags">
    <vt:lpwstr/>
  </property>
</Properties>
</file>