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AD132B-E611-943C-935D-80DD083CB33F}" name="Maggie Eaton" initials="ME" userId="S::Maggie.Eaton@heart.org::57f63480-263c-4079-992b-f0c735b6b21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477CF-E522-4CC6-A7A8-ACBE038EDA1D}" v="44" dt="2025-11-09T22:31:06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3"/>
    <p:restoredTop sz="94712"/>
  </p:normalViewPr>
  <p:slideViewPr>
    <p:cSldViewPr snapToGrid="0">
      <p:cViewPr varScale="1">
        <p:scale>
          <a:sx n="214" d="100"/>
          <a:sy n="214" d="100"/>
        </p:scale>
        <p:origin x="1592" y="1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gie Eaton" userId="57f63480-263c-4079-992b-f0c735b6b21c" providerId="ADAL" clId="{22A8FBF1-F058-47F1-91BF-14A44F49E713}"/>
    <pc:docChg chg="modSld">
      <pc:chgData name="Maggie Eaton" userId="57f63480-263c-4079-992b-f0c735b6b21c" providerId="ADAL" clId="{22A8FBF1-F058-47F1-91BF-14A44F49E713}" dt="2025-11-10T14:02:41.526" v="111" actId="20577"/>
      <pc:docMkLst>
        <pc:docMk/>
      </pc:docMkLst>
      <pc:sldChg chg="modSp mod">
        <pc:chgData name="Maggie Eaton" userId="57f63480-263c-4079-992b-f0c735b6b21c" providerId="ADAL" clId="{22A8FBF1-F058-47F1-91BF-14A44F49E713}" dt="2025-11-10T14:02:41.526" v="111" actId="20577"/>
        <pc:sldMkLst>
          <pc:docMk/>
          <pc:sldMk cId="0" sldId="283"/>
        </pc:sldMkLst>
        <pc:spChg chg="mod">
          <ac:chgData name="Maggie Eaton" userId="57f63480-263c-4079-992b-f0c735b6b21c" providerId="ADAL" clId="{22A8FBF1-F058-47F1-91BF-14A44F49E713}" dt="2025-11-10T14:02:41.526" v="111" actId="20577"/>
          <ac:spMkLst>
            <pc:docMk/>
            <pc:sldMk cId="0" sldId="283"/>
            <ac:spMk id="9" creationId="{24242E19-CDAB-2F7E-3E92-C54744ED5C7E}"/>
          </ac:spMkLst>
        </pc:spChg>
        <pc:graphicFrameChg chg="mod modGraphic">
          <ac:chgData name="Maggie Eaton" userId="57f63480-263c-4079-992b-f0c735b6b21c" providerId="ADAL" clId="{22A8FBF1-F058-47F1-91BF-14A44F49E713}" dt="2025-11-10T13:59:39.831" v="53" actId="1076"/>
          <ac:graphicFrameMkLst>
            <pc:docMk/>
            <pc:sldMk cId="0" sldId="283"/>
            <ac:graphicFrameMk id="10" creationId="{C44A7D82-7016-F06E-CBAD-200C2817886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Lub Dub Bold" panose="020B0603030403020204" pitchFamily="34" charset="77"/>
                <a:cs typeface="Arial"/>
              </a:rPr>
              <a:t>CELEBRATE</a:t>
            </a:r>
            <a:br>
              <a:rPr lang="en-US" sz="1600" dirty="0">
                <a:solidFill>
                  <a:srgbClr val="FFFFFF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600" dirty="0">
                <a:solidFill>
                  <a:srgbClr val="FFFFFF"/>
                </a:solidFill>
                <a:latin typeface="Lub Dub Medium" panose="020B0603030403020204" pitchFamily="34" charset="77"/>
                <a:cs typeface="Arial"/>
              </a:rPr>
              <a:t>		</a:t>
            </a:r>
            <a:r>
              <a:rPr lang="en-US" sz="1600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Zalunfiban</a:t>
            </a:r>
            <a:r>
              <a:rPr lang="en-US" sz="1600" dirty="0">
                <a:solidFill>
                  <a:schemeClr val="bg1"/>
                </a:solidFill>
                <a:latin typeface="Lub Dub Medium" panose="020B0603030403020204" pitchFamily="34" charset="77"/>
              </a:rPr>
              <a:t> at First Medical Contact in Patients with ST-Elevation Myocardial Infarction</a:t>
            </a:r>
            <a:endParaRPr lang="en-US" sz="1600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/>
              </a:rPr>
              <a:t>Presented by: Arnoud van ’t Hof, MD, PhD, Maastricht University Medical Center, Maastricht, </a:t>
            </a:r>
            <a:r>
              <a:rPr lang="en-US" sz="900" i="1" dirty="0">
                <a:solidFill>
                  <a:srgbClr val="FFFFFF"/>
                </a:solidFill>
                <a:latin typeface="Lub Dub Medium"/>
              </a:rPr>
              <a:t>Netherlands</a:t>
            </a:r>
            <a:r>
              <a:rPr lang="en-US" sz="900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/>
              </a:rPr>
              <a:t>.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491449" y="1956758"/>
            <a:ext cx="4658627" cy="294448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0"/>
              </a:rPr>
              <a:t>  To evaluate</a:t>
            </a:r>
            <a:r>
              <a:rPr lang="en-US" sz="1400" dirty="0">
                <a:latin typeface="Lub Dub Medium" panose="020B0603030403020204" pitchFamily="34" charset="0"/>
              </a:rPr>
              <a:t> the safety and efficacy of a subcutaneous injection of zalunfiban at first medical contact in participants with ST-elevation myocardial infarction (STEMI) with intent to undergo primary PCI.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400" dirty="0">
                <a:latin typeface="Lub Dub Medium" panose="020B0603030403020204" pitchFamily="34" charset="0"/>
              </a:rPr>
              <a:t>Phase 3, randomized, double-blind, placebo-controlled, international trial (N=2,467; 58 sites)</a:t>
            </a:r>
            <a:endParaRPr lang="en-US" sz="1400" b="1" dirty="0">
              <a:solidFill>
                <a:srgbClr val="000000"/>
              </a:solidFill>
              <a:latin typeface="Lub Dub Medium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/>
                <a:cs typeface="Arial"/>
              </a:rPr>
              <a:t>KEY TAKEAWAYS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/>
                <a:cs typeface="Arial"/>
              </a:rPr>
              <a:t>:  Z</a:t>
            </a:r>
            <a:r>
              <a:rPr lang="en-US" sz="1400" dirty="0">
                <a:latin typeface="Lub Dub Medium"/>
              </a:rPr>
              <a:t>alunfiban given at first medical contact significantly improved post-STEMI clinical outcomes supporting potential use prior to PCI.</a:t>
            </a:r>
            <a:endParaRPr lang="en-US" dirty="0"/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04096275"/>
              </p:ext>
            </p:extLst>
          </p:nvPr>
        </p:nvGraphicFramePr>
        <p:xfrm>
          <a:off x="5447187" y="2210879"/>
          <a:ext cx="6253364" cy="2436240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2470450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976981">
                  <a:extLst>
                    <a:ext uri="{9D8B030D-6E8A-4147-A177-3AD203B41FA5}">
                      <a16:colId xmlns:a16="http://schemas.microsoft.com/office/drawing/2014/main" val="2824988424"/>
                    </a:ext>
                  </a:extLst>
                </a:gridCol>
                <a:gridCol w="791053">
                  <a:extLst>
                    <a:ext uri="{9D8B030D-6E8A-4147-A177-3AD203B41FA5}">
                      <a16:colId xmlns:a16="http://schemas.microsoft.com/office/drawing/2014/main" val="4100923616"/>
                    </a:ext>
                  </a:extLst>
                </a:gridCol>
                <a:gridCol w="972202">
                  <a:extLst>
                    <a:ext uri="{9D8B030D-6E8A-4147-A177-3AD203B41FA5}">
                      <a16:colId xmlns:a16="http://schemas.microsoft.com/office/drawing/2014/main" val="1055877337"/>
                    </a:ext>
                  </a:extLst>
                </a:gridCol>
                <a:gridCol w="1042678">
                  <a:extLst>
                    <a:ext uri="{9D8B030D-6E8A-4147-A177-3AD203B41FA5}">
                      <a16:colId xmlns:a16="http://schemas.microsoft.com/office/drawing/2014/main" val="4122456815"/>
                    </a:ext>
                  </a:extLst>
                </a:gridCol>
              </a:tblGrid>
              <a:tr h="260817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dirty="0">
                        <a:solidFill>
                          <a:schemeClr val="bg1"/>
                        </a:solidFill>
                        <a:latin typeface="Lub Dub Medium"/>
                      </a:endParaRP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 err="1">
                          <a:solidFill>
                            <a:schemeClr val="bg1"/>
                          </a:solidFill>
                          <a:latin typeface="Lub Dub Medium"/>
                        </a:rPr>
                        <a:t>Zalunfiban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dirty="0">
                        <a:solidFill>
                          <a:schemeClr val="bg1"/>
                        </a:solidFill>
                        <a:latin typeface="Lub Dub Medium"/>
                      </a:endParaRP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Placebo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OR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Overall OR 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95% CI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/>
                        </a:rPr>
                        <a:t> (P value)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39331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Lub Dub Medium" panose="020B0603030403020204" pitchFamily="34" charset="0"/>
                        </a:rPr>
                        <a:t>Primary outcome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l"/>
                      <a:endParaRPr lang="en-US" sz="1100" b="1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725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Efficacy: Ranked Composite Clinical Endpoint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(death, stroke, recurrent MI, stent thrombosis, worsening HF, MI peak troponin at 24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hrs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1442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715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0.71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(0.54, 0.94)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0.79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(0.65, 0.98)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P = 0.028</a:t>
                      </a:r>
                      <a:endParaRPr lang="en-US" sz="11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653160">
                <a:tc gridSpan="5">
                  <a:txBody>
                    <a:bodyPr/>
                    <a:lstStyle/>
                    <a:p>
                      <a:pPr lvl="0"/>
                      <a:r>
                        <a:rPr lang="en-US" sz="1100" b="1" i="0" dirty="0">
                          <a:latin typeface="Lub Dub Medium" panose="020B0603030403020204" pitchFamily="34" charset="0"/>
                        </a:rPr>
                        <a:t>RESULTS: 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In participants with STEMI, zalunfiban significantly lowered the likelihood of the 30-day composite endpoint compared to placebo, without increased severe or life-threatening bleeding. </a:t>
                      </a:r>
                      <a:endParaRPr lang="en-US" sz="1100" b="0" i="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0" i="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Props1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5282</TotalTime>
  <Words>236</Words>
  <Application>Microsoft Macintosh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CELEBRATE   Zalunfiban at First Medical Contact in Patients with ST-Elevation Myocardial Infarction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Barbara Entl</cp:lastModifiedBy>
  <cp:revision>41</cp:revision>
  <dcterms:created xsi:type="dcterms:W3CDTF">2023-10-18T15:02:58Z</dcterms:created>
  <dcterms:modified xsi:type="dcterms:W3CDTF">2025-11-10T14:31:38Z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