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E4E28EE-1B0E-CF8F-6650-2F13E6810D54}" name="Ashley L. Wagner" initials="AW" userId="S::Ashley.L.Wagner@heart.org::41b5b5be-7104-459a-ad22-dce4b26d759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6A9903-A901-477C-826C-98E07E91B0B4}" v="49" dt="2025-11-07T18:03:26.275"/>
    <p1510:client id="{7EE1B5C7-CD31-4C16-8D24-483EC8C7C18B}" v="6" dt="2025-11-08T13:18:15.7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12"/>
    <p:restoredTop sz="94725"/>
  </p:normalViewPr>
  <p:slideViewPr>
    <p:cSldViewPr snapToGrid="0">
      <p:cViewPr varScale="1">
        <p:scale>
          <a:sx n="90" d="100"/>
          <a:sy n="90" d="100"/>
        </p:scale>
        <p:origin x="5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750E8-CFD9-CE28-E938-4B75569BE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3EF4F-6D49-56DD-7566-864F1EC3AD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9F32E-4C41-E4F4-B76B-0D259CCD65C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E3D1-E223-CB77-43B0-3AE7920B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en-US" sz="18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ANGPTL3</a:t>
            </a:r>
            <a:br>
              <a:rPr lang="en-US" sz="1800" b="1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</a:br>
            <a:r>
              <a:rPr lang="en-US" sz="1800" b="1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  <a:t> Phase 1 Trial of CRISPR-Cas9 Gene Editing Targeting ANGPTL3</a:t>
            </a:r>
            <a:endParaRPr lang="en-US" sz="1800" b="1" dirty="0">
              <a:solidFill>
                <a:schemeClr val="bg1"/>
              </a:solidFill>
              <a:latin typeface="Lub Dub Medium" panose="020B0603030403020204" pitchFamily="34" charset="77"/>
              <a:cs typeface="Arial" pitchFamily="34"/>
            </a:endParaRPr>
          </a:p>
        </p:txBody>
      </p:sp>
      <p:pic>
        <p:nvPicPr>
          <p:cNvPr id="6" name="Picture 13" descr="American Heart Association logo">
            <a:extLst>
              <a:ext uri="{FF2B5EF4-FFF2-40B4-BE49-F238E27FC236}">
                <a16:creationId xmlns:a16="http://schemas.microsoft.com/office/drawing/2014/main" id="{D88B9D46-B00E-0FC7-49BC-915CA99629D6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9">
            <a:extLst>
              <a:ext uri="{FF2B5EF4-FFF2-40B4-BE49-F238E27FC236}">
                <a16:creationId xmlns:a16="http://schemas.microsoft.com/office/drawing/2014/main" id="{183E7887-020D-B05F-28A2-7F8D385E4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24242E19-CDAB-2F7E-3E92-C54744ED5C7E}"/>
              </a:ext>
            </a:extLst>
          </p:cNvPr>
          <p:cNvSpPr/>
          <p:nvPr/>
        </p:nvSpPr>
        <p:spPr>
          <a:xfrm>
            <a:off x="533230" y="2025261"/>
            <a:ext cx="5562770" cy="280747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PURPOSE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To evaluate the safety and efficacy of single ascending doses of CTX310 and guide RNA targeting hepatic </a:t>
            </a:r>
            <a:r>
              <a:rPr lang="en-US" sz="1400" i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ANGPTL3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 gene to induce a loss-of-function mutation in adults with uncontrolled hypercholesterolemia, hypertriglyceridemia, or mixed dyslipidemia on maximally tolerated lipid-lowering therapy.</a:t>
            </a:r>
            <a:endParaRPr lang="en-US" sz="1400" dirty="0">
              <a:solidFill>
                <a:srgbClr val="000000"/>
              </a:solidFill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STUDY DESIGN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Phase 1A, multicenter, open-label trial, N=15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KEY TAKEAWAYS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</a:t>
            </a:r>
            <a:r>
              <a:rPr lang="en-US" sz="1400" i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ANGPTL3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 gene editing demonstrates few adverse events.</a:t>
            </a:r>
            <a:endParaRPr lang="en-US" sz="1400" u="none" strike="noStrike" kern="1200" cap="none" spc="0" baseline="0" dirty="0">
              <a:solidFill>
                <a:schemeClr val="bg1">
                  <a:lumMod val="75000"/>
                </a:schemeClr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867FE408-09B7-273C-128F-1FDD6E0BB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259905"/>
              </p:ext>
            </p:extLst>
          </p:nvPr>
        </p:nvGraphicFramePr>
        <p:xfrm>
          <a:off x="6400175" y="2169736"/>
          <a:ext cx="5258595" cy="2365609"/>
        </p:xfrm>
        <a:graphic>
          <a:graphicData uri="http://schemas.openxmlformats.org/drawingml/2006/table">
            <a:tbl>
              <a:tblPr/>
              <a:tblGrid>
                <a:gridCol w="2155700">
                  <a:extLst>
                    <a:ext uri="{9D8B030D-6E8A-4147-A177-3AD203B41FA5}">
                      <a16:colId xmlns:a16="http://schemas.microsoft.com/office/drawing/2014/main" val="3930203951"/>
                    </a:ext>
                  </a:extLst>
                </a:gridCol>
                <a:gridCol w="3102895">
                  <a:extLst>
                    <a:ext uri="{9D8B030D-6E8A-4147-A177-3AD203B41FA5}">
                      <a16:colId xmlns:a16="http://schemas.microsoft.com/office/drawing/2014/main" val="971116303"/>
                    </a:ext>
                  </a:extLst>
                </a:gridCol>
              </a:tblGrid>
              <a:tr h="420085">
                <a:tc>
                  <a:txBody>
                    <a:bodyPr/>
                    <a:lstStyle/>
                    <a:p>
                      <a:pPr algn="ctr" fontAlgn="auto">
                        <a:lnSpc>
                          <a:spcPts val="1350"/>
                        </a:lnSpc>
                        <a:buNone/>
                      </a:pPr>
                      <a:r>
                        <a:rPr lang="en-US" sz="1100" b="1" i="0" dirty="0">
                          <a:solidFill>
                            <a:srgbClr val="FFFFFF"/>
                          </a:solidFill>
                          <a:effectLst/>
                          <a:latin typeface="Lub Dub Medium" panose="020B0603030403020204" pitchFamily="34" charset="77"/>
                        </a:rPr>
                        <a:t>​</a:t>
                      </a: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100" b="1" i="0" dirty="0">
                          <a:solidFill>
                            <a:srgbClr val="FFFFFF"/>
                          </a:solidFill>
                          <a:effectLst/>
                          <a:latin typeface="Lub Dub Medium" panose="020B0603030403020204" pitchFamily="34" charset="77"/>
                        </a:rPr>
                        <a:t>Dose of CTX310</a:t>
                      </a:r>
                      <a:endParaRPr lang="en-US" b="1" i="0" dirty="0">
                        <a:solidFill>
                          <a:srgbClr val="FFFFFF"/>
                        </a:solidFill>
                        <a:effectLst/>
                        <a:latin typeface="Lub Dub Medium" panose="020B0603030403020204" pitchFamily="34" charset="77"/>
                      </a:endParaRP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44072"/>
                  </a:ext>
                </a:extLst>
              </a:tr>
              <a:tr h="315415">
                <a:tc gridSpan="2"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Primary outcomes (adverse events)</a:t>
                      </a:r>
                      <a:r>
                        <a:rPr lang="en-US" sz="1100" b="1" i="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​</a:t>
                      </a:r>
                      <a:endParaRPr lang="en-US" b="1" i="0" dirty="0">
                        <a:solidFill>
                          <a:srgbClr val="000000"/>
                        </a:solidFill>
                        <a:effectLst/>
                        <a:latin typeface="Lub Dub Medium" panose="020B0603030403020204" pitchFamily="34" charset="77"/>
                      </a:endParaRP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buNone/>
                      </a:pP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401613"/>
                  </a:ext>
                </a:extLst>
              </a:tr>
              <a:tr h="305629">
                <a:tc>
                  <a:txBody>
                    <a:bodyPr/>
                    <a:lstStyle/>
                    <a:p>
                      <a:pPr algn="l" fontAlgn="auto">
                        <a:lnSpc>
                          <a:spcPts val="1350"/>
                        </a:lnSpc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Death</a:t>
                      </a: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350"/>
                        </a:lnSpc>
                        <a:buNone/>
                      </a:pPr>
                      <a:r>
                        <a:rPr lang="en-US" sz="1100" b="0" i="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7​%</a:t>
                      </a: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036792"/>
                  </a:ext>
                </a:extLst>
              </a:tr>
              <a:tr h="314849">
                <a:tc>
                  <a:txBody>
                    <a:bodyPr/>
                    <a:lstStyle/>
                    <a:p>
                      <a:pPr algn="l" fontAlgn="auto">
                        <a:lnSpc>
                          <a:spcPts val="1350"/>
                        </a:lnSpc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Any serious adverse event</a:t>
                      </a: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1350"/>
                        </a:lnSpc>
                        <a:buNone/>
                      </a:pPr>
                      <a:r>
                        <a:rPr lang="en-US" sz="1100" b="0" i="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13%</a:t>
                      </a: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022012"/>
                  </a:ext>
                </a:extLst>
              </a:tr>
              <a:tr h="433646">
                <a:tc>
                  <a:txBody>
                    <a:bodyPr/>
                    <a:lstStyle/>
                    <a:p>
                      <a:pPr algn="l" fontAlgn="auto">
                        <a:lnSpc>
                          <a:spcPts val="1350"/>
                        </a:lnSpc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Serious adverse events related to CTX310</a:t>
                      </a: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ts val="2175"/>
                        </a:lnSpc>
                        <a:buNone/>
                      </a:pPr>
                      <a:r>
                        <a:rPr lang="en-US" sz="1100" b="0" i="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0</a:t>
                      </a: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707593"/>
                  </a:ext>
                </a:extLst>
              </a:tr>
              <a:tr h="573449">
                <a:tc gridSpan="2"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buNone/>
                      </a:pPr>
                      <a:r>
                        <a:rPr lang="en-US" sz="1100" b="1" i="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RESULTS:</a:t>
                      </a:r>
                      <a:r>
                        <a:rPr lang="en-US" sz="1100" b="0" i="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  Few adverse events were reported following editing of </a:t>
                      </a:r>
                      <a:r>
                        <a:rPr lang="en-US" sz="1100" b="0" i="1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ANGPTL3</a:t>
                      </a:r>
                      <a:r>
                        <a:rPr lang="en-US" sz="1100" b="0" i="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</a:rPr>
                        <a:t>.</a:t>
                      </a:r>
                    </a:p>
                    <a:p>
                      <a:pPr algn="l" fontAlgn="base">
                        <a:lnSpc>
                          <a:spcPts val="1350"/>
                        </a:lnSpc>
                        <a:buNone/>
                      </a:pP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Lub Dub Medium" panose="020B0603030403020204" pitchFamily="34" charset="77"/>
                      </a:endParaRP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buNone/>
                      </a:pP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404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488058"/>
                  </a:ext>
                </a:extLst>
              </a:tr>
            </a:tbl>
          </a:graphicData>
        </a:graphic>
      </p:graphicFrame>
      <p:sp>
        <p:nvSpPr>
          <p:cNvPr id="4" name="TextBox 8">
            <a:extLst>
              <a:ext uri="{FF2B5EF4-FFF2-40B4-BE49-F238E27FC236}">
                <a16:creationId xmlns:a16="http://schemas.microsoft.com/office/drawing/2014/main" id="{BBBC625A-F10C-FA0C-310D-D242A6A98205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6AFC4-6A31-3339-442B-B25CAB71BC6C}"/>
              </a:ext>
            </a:extLst>
          </p:cNvPr>
          <p:cNvSpPr txBox="1"/>
          <p:nvPr/>
        </p:nvSpPr>
        <p:spPr>
          <a:xfrm>
            <a:off x="2390108" y="6455672"/>
            <a:ext cx="741089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Presented by:  </a:t>
            </a:r>
            <a:r>
              <a:rPr lang="en-US" sz="933" i="1" dirty="0">
                <a:solidFill>
                  <a:srgbClr val="FFFFFF"/>
                </a:solidFill>
                <a:latin typeface="Lub Dub Medium" pitchFamily="34"/>
              </a:rPr>
              <a:t>Stephen Nicholls, MB, BS, PhD, Victorian Heart Hospital and Victorian Heart Institute, Clayton, Australia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© 2025, American Heart Association.  All rights reserved.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  <a:ea typeface="Calibri" pitchFamily="34"/>
              </a:rPr>
              <a:t>Results reflect the data available at the time of presentation.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70BF4E7E-E93D-EBF1-542C-D1913A095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994071" y="1881167"/>
            <a:ext cx="150284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id="{AE556B47-AFE4-F35A-FC19-C5C0B8D1D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1456" y="25282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7641A2B1-7274-6A4C-1A2F-B428BC9A3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7808" y="1580860"/>
            <a:ext cx="156579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D86D0D67-0A93-DABC-B5D2-E31738038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8878" y="1580860"/>
            <a:ext cx="1445522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id="{D3D4E33E-99E7-75A0-C801-ADA965752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771" y="1658596"/>
            <a:ext cx="161101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0CF7F298-F93D-D72F-965E-52BE8FC40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1164" y="249743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dc9c505736c7c1326d6a91cf992aeae5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0290ec00c193fe562b3a11209694673f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8B0685-59C5-4EA9-83EF-150F5C90F648}">
  <ds:schemaRefs>
    <ds:schemaRef ds:uri="http://schemas.microsoft.com/office/2006/metadata/properties"/>
    <ds:schemaRef ds:uri="http://schemas.microsoft.com/office/infopath/2007/PartnerControls"/>
    <ds:schemaRef ds:uri="0da055a4-b6ec-4bb6-a3de-4e050d793ca6"/>
    <ds:schemaRef ds:uri="5f954091-2455-4b8c-90bc-f231fbff24c4"/>
  </ds:schemaRefs>
</ds:datastoreItem>
</file>

<file path=customXml/itemProps3.xml><?xml version="1.0" encoding="utf-8"?>
<ds:datastoreItem xmlns:ds="http://schemas.openxmlformats.org/officeDocument/2006/customXml" ds:itemID="{38ECE347-5806-48DD-AFFE-F4C225171B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8953</TotalTime>
  <Words>180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Lub Dub Medium</vt:lpstr>
      <vt:lpstr>Times New Roman</vt:lpstr>
      <vt:lpstr>Office Theme</vt:lpstr>
      <vt:lpstr>ANGPTL3  Phase 1 Trial of CRISPR-Cas9 Gene Editing Targeting ANGPTL3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Alice Wolke</cp:lastModifiedBy>
  <cp:revision>24</cp:revision>
  <dcterms:created xsi:type="dcterms:W3CDTF">2023-10-18T15:02:58Z</dcterms:created>
  <dcterms:modified xsi:type="dcterms:W3CDTF">2025-11-08T13:21:14Z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