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64CF10-72FF-AE9D-6DA0-14AFC07640C1}" name="Anne Leonard" initials="AL" userId="S::anne.leonard@heart.org::79b9fe69-82f6-4b13-83a9-214424175e62" providerId="AD"/>
  <p188:author id="{C4CA078F-55EC-C5E7-2BC0-53F9624F6A50}" name="Barbara Entl" initials="BE" userId="S::Barbara.Entl@heart.org::1814d406-4c1c-49cd-97f1-13594963c3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0"/>
    <p:restoredTop sz="94725"/>
  </p:normalViewPr>
  <p:slideViewPr>
    <p:cSldViewPr snapToGrid="0">
      <p:cViewPr varScale="1">
        <p:scale>
          <a:sx n="70" d="100"/>
          <a:sy n="70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Lub Dub Bold" panose="020B0603030403020204" pitchFamily="34" charset="77"/>
              </a:rPr>
              <a:t>ADAPT AF-DES </a:t>
            </a:r>
            <a:br>
              <a:rPr lang="en-US" sz="1800" dirty="0">
                <a:solidFill>
                  <a:schemeClr val="bg1"/>
                </a:solidFill>
                <a:latin typeface="Lub Dub Medium" panose="020B0603030403020204" pitchFamily="34" charset="77"/>
              </a:rPr>
            </a:br>
            <a:r>
              <a:rPr lang="en-US" sz="1800" dirty="0">
                <a:solidFill>
                  <a:schemeClr val="bg1"/>
                </a:solidFill>
                <a:latin typeface="Lub Dub Medium" panose="020B0603030403020204" pitchFamily="34" charset="77"/>
              </a:rPr>
              <a:t>Therapy for Atrial Fibrillation in Patients with Drug-Eluting Stents</a:t>
            </a:r>
            <a:endParaRPr lang="en-US" sz="1800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</a:t>
            </a:r>
            <a:r>
              <a:rPr lang="en-US" sz="900" i="1" dirty="0">
                <a:solidFill>
                  <a:schemeClr val="bg1"/>
                </a:solidFill>
                <a:latin typeface="Lub Dub Medium" panose="020B0603030403020204" pitchFamily="34" charset="0"/>
              </a:rPr>
              <a:t>Jung-Sun Kim, MD, PhD, Severance Hospital, Yonsei University in Seoul, Republic of Korea</a:t>
            </a:r>
            <a:endParaRPr lang="en-US" sz="900" b="0" i="1" u="none" strike="noStrike" kern="1200" cap="none" spc="0" baseline="0" dirty="0">
              <a:solidFill>
                <a:schemeClr val="bg1"/>
              </a:solidFill>
              <a:uFillTx/>
              <a:latin typeface="Lub Dub Medium" panose="020B0603030403020204" pitchFamily="34" charset="0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426601" y="2082321"/>
            <a:ext cx="4441876" cy="26933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200" dirty="0">
                <a:latin typeface="Lub Dub Medium" panose="020B0603030403020204" pitchFamily="34" charset="77"/>
              </a:rPr>
              <a:t>To evaluate the efficacy and safety of non–vitamin K antagonist oral anticoagulant (NOAC) monotherapy versus NOAC plus clopidogrel combination therapy in patients with atrial fibrillation (AF) 12 months after percutaneous coronary intervention with drug eluting stent implantation</a:t>
            </a: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0"/>
                <a:cs typeface="Arial" panose="020B0604020202020204" pitchFamily="34" charset="0"/>
              </a:rPr>
              <a:t>STUDY DESIGN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0"/>
                <a:cs typeface="Arial" panose="020B0604020202020204" pitchFamily="34" charset="0"/>
              </a:rPr>
              <a:t>:  M</a:t>
            </a:r>
            <a:r>
              <a:rPr lang="en-US" sz="1200" dirty="0">
                <a:latin typeface="Lub Dub Medium" panose="020B0603030403020204" pitchFamily="34" charset="0"/>
              </a:rPr>
              <a:t>ulticenter, prospective, open-label, randomized, non-inferiority trial, N=960</a:t>
            </a: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NOAC monotherapy </a:t>
            </a:r>
            <a:r>
              <a:rPr lang="en-US" sz="1200" dirty="0">
                <a:solidFill>
                  <a:srgbClr val="000000"/>
                </a:solidFill>
                <a:latin typeface="Lub Dub Medium" panose="020B0603030403020204" pitchFamily="34" charset="77"/>
                <a:cs typeface="Arial" panose="020B0604020202020204" pitchFamily="34" charset="0"/>
              </a:rPr>
              <a:t>after 12 months post implantation of drug-eluting stent prevents major adverse events and is safe.</a:t>
            </a:r>
            <a:endParaRPr lang="en-US" sz="14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793068"/>
              </p:ext>
            </p:extLst>
          </p:nvPr>
        </p:nvGraphicFramePr>
        <p:xfrm>
          <a:off x="5261317" y="1982949"/>
          <a:ext cx="6504082" cy="2693357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2607039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1128888">
                  <a:extLst>
                    <a:ext uri="{9D8B030D-6E8A-4147-A177-3AD203B41FA5}">
                      <a16:colId xmlns:a16="http://schemas.microsoft.com/office/drawing/2014/main" val="1532609182"/>
                    </a:ext>
                  </a:extLst>
                </a:gridCol>
                <a:gridCol w="1108035">
                  <a:extLst>
                    <a:ext uri="{9D8B030D-6E8A-4147-A177-3AD203B41FA5}">
                      <a16:colId xmlns:a16="http://schemas.microsoft.com/office/drawing/2014/main" val="616998648"/>
                    </a:ext>
                  </a:extLst>
                </a:gridCol>
                <a:gridCol w="965473">
                  <a:extLst>
                    <a:ext uri="{9D8B030D-6E8A-4147-A177-3AD203B41FA5}">
                      <a16:colId xmlns:a16="http://schemas.microsoft.com/office/drawing/2014/main" val="2216662540"/>
                    </a:ext>
                  </a:extLst>
                </a:gridCol>
                <a:gridCol w="694647">
                  <a:extLst>
                    <a:ext uri="{9D8B030D-6E8A-4147-A177-3AD203B41FA5}">
                      <a16:colId xmlns:a16="http://schemas.microsoft.com/office/drawing/2014/main" val="1215930181"/>
                    </a:ext>
                  </a:extLst>
                </a:gridCol>
              </a:tblGrid>
              <a:tr h="470951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NOAC Monotherapy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NOAC + Clopidogrel</a:t>
                      </a:r>
                      <a:endParaRPr lang="en-US" sz="1100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HR  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79199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anose="020B0603030403020204" pitchFamily="34" charset="77"/>
                        </a:rPr>
                        <a:t>Primary outcome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11728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  <a:ea typeface="+mn-ea"/>
                          <a:cs typeface="+mn-cs"/>
                        </a:rPr>
                        <a:t>Net adverse clinical events, a composite of all-cause mortality, myocardial infarction, stent thrombosis, stroke, systemic embolism or major/clinically relevant nonmajor bleeding</a:t>
                      </a:r>
                      <a:endParaRPr lang="en-US" sz="1100" u="none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9.6%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17.2%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0.54</a:t>
                      </a:r>
                    </a:p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(0.37-0.77)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&lt;0.001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770350">
                <a:tc gridSpan="5"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latin typeface="Lub Dub Medium" panose="020B0603030403020204" pitchFamily="34" charset="77"/>
                        </a:rPr>
                        <a:t>RESULTS:  </a:t>
                      </a:r>
                      <a:r>
                        <a:rPr lang="en-US" sz="1200" b="0" dirty="0">
                          <a:latin typeface="Lub Dub Medium" panose="020B0603030403020204" pitchFamily="34" charset="77"/>
                        </a:rPr>
                        <a:t>In patients with AF who were stable beyond one year </a:t>
                      </a:r>
                      <a:r>
                        <a:rPr lang="en-US" sz="1200" b="0">
                          <a:latin typeface="Lub Dub Medium" panose="020B0603030403020204" pitchFamily="34" charset="77"/>
                        </a:rPr>
                        <a:t>of drug-eluting stent implantation, </a:t>
                      </a:r>
                      <a:r>
                        <a:rPr lang="en-US" sz="1200" b="0" dirty="0">
                          <a:latin typeface="Lub Dub Medium" panose="020B0603030403020204" pitchFamily="34" charset="77"/>
                        </a:rPr>
                        <a:t>NOAC monotherapy provides a simple and safe long-term therapy versus combination therapy. 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0da055a4-b6ec-4bb6-a3de-4e050d793ca6"/>
    <ds:schemaRef ds:uri="5f954091-2455-4b8c-90bc-f231fbff24c4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230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ADAPT AF-DES  Therapy for Atrial Fibrillation in Patients with Drug-Eluting Stents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Stacey Sims</cp:lastModifiedBy>
  <cp:revision>24</cp:revision>
  <dcterms:created xsi:type="dcterms:W3CDTF">2023-10-18T15:02:58Z</dcterms:created>
  <dcterms:modified xsi:type="dcterms:W3CDTF">2025-11-08T23:21:55Z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