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BC48578-B4B4-2150-8D3D-B189E0F764AE}" name="Paul St. Laurent" initials="PS" userId="S::Paul.StLaurent@heart.org::2e46ad51-cb08-4cb1-833f-88978fb9af8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BEB"/>
    <a:srgbClr val="E7E6E6"/>
    <a:srgbClr val="D0CECE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13"/>
    <p:restoredTop sz="94707"/>
  </p:normalViewPr>
  <p:slideViewPr>
    <p:cSldViewPr snapToGrid="0">
      <p:cViewPr varScale="1">
        <p:scale>
          <a:sx n="115" d="100"/>
          <a:sy n="115" d="100"/>
        </p:scale>
        <p:origin x="9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3C0AD-742E-4202-A331-F6E3BF6C6213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83EC8-977C-4B4A-AB8A-3CE30B79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70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101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19092-395F-7CB6-DCB1-B3E2FB083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E0962-C099-9F6C-B624-D8A0D6CA0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51783-AE99-EEDD-FE17-CFA1462FD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E814B-1C0A-7E22-0CD7-61975D7FB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37960-A5A5-6912-3F02-8C9A63DD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7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A85D9-D444-39A0-6BE6-6667B2D2E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EAF96-E670-903B-0831-EF826A522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B433D-2A05-D455-9661-A3D89A4B0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549AF-9A2F-7E04-B958-F8470172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ACE69-D57D-25B6-6624-0486BDD6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4E9540-AF15-DA58-72EE-DDFC79A87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A375F-C416-DB53-7E42-6966BE5EA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DA8CE-361F-EB8A-F848-EAC8288E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502B1-9255-DBDB-CD9D-4DFE4CD68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23326-0A16-8AD1-9AA7-0BCA48D1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64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987" y="819631"/>
            <a:ext cx="11024027" cy="1234944"/>
          </a:xfrm>
        </p:spPr>
        <p:txBody>
          <a:bodyPr/>
          <a:lstStyle/>
          <a:p>
            <a:r>
              <a:rPr lang="en-US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83987" y="2054577"/>
            <a:ext cx="5346807" cy="4122387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0963" y="2054575"/>
            <a:ext cx="5346807" cy="4122388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986" y="6356351"/>
            <a:ext cx="73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0922" y="6356351"/>
            <a:ext cx="7701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11367911" y="6356351"/>
            <a:ext cx="0" cy="36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902026" y="6356351"/>
            <a:ext cx="1326980" cy="36512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8155" y="6356352"/>
            <a:ext cx="1600861" cy="365125"/>
          </a:xfrm>
        </p:spPr>
        <p:txBody>
          <a:bodyPr anchor="ctr">
            <a:normAutofit/>
          </a:bodyPr>
          <a:lstStyle>
            <a:lvl1pPr algn="r">
              <a:defRPr sz="1067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2836" y="1440874"/>
            <a:ext cx="9096109" cy="428813"/>
          </a:xfrm>
        </p:spPr>
        <p:txBody>
          <a:bodyPr>
            <a:normAutofit/>
          </a:bodyPr>
          <a:lstStyle>
            <a:lvl1pPr>
              <a:defRPr sz="2133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Subtitle is </a:t>
            </a:r>
            <a:r>
              <a:rPr lang="en-US" err="1"/>
              <a:t>Lub</a:t>
            </a:r>
            <a:r>
              <a:rPr lang="en-US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3528" y="123552"/>
            <a:ext cx="715037" cy="38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25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132D-0FF0-C8A1-3859-AF1FE7246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F5BBB-4947-249F-8480-16A157228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59F1F-C6E2-E178-00B6-544E16A5C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84A4F-B17F-3903-D130-1D7E232E8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C4EDB-0C54-A16D-60F4-4B3108F44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9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CF085-8DD1-441B-2546-BC42F36B5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87B9D-3247-0961-0DD7-8F20612AE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4A2A6-1CFA-B948-A91F-0DDB145F0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C05C7-CC9C-562C-09C3-C2AB61D5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CBBBF-4D05-634D-3F03-30E2CA37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1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34520-C003-5CE4-9D40-7D0860012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EAE11-EED2-5155-34D2-3C52C95B41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45A49-48BA-2601-F84D-E3A6AFD5B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B3FDC-6EAF-53A7-7E2A-EB3F0C18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98957-8D17-0984-C7A1-40D5BD7E3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C3BAE-C3B5-CB21-BA5E-35D83DC84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1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171E1-0F37-D2E9-D8D1-1266B31BC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F3D0F-668C-6B82-0446-FD8141F3F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29EB99-5487-381A-0955-947654BCB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139ABE-8705-FC43-740E-573FB26E7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4C55A8-7365-E250-5909-A4DB67F408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AD717F-98E3-B2C3-FFA7-7EAA2018A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59578-C4B7-6EDF-7B23-0D895926F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74F1F2-B2F4-2A5A-01E7-DD387A6AA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A2EEC-6248-4931-8C2A-D8E0438D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96E734-9063-06AE-F9D1-E366E1871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5AD80-5C7D-5598-FE6B-7DC88B54A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10E2D-EBDA-3408-4417-5B449D56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EDE18-D2FA-A239-846E-247EC11F2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F0A159-7974-E46F-93DC-17D7B7A1B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2ED2A-72AF-0E89-6552-B42A58B26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35EE0-F17F-E501-FB62-7B0D272B3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D5809-5AAB-0D38-2066-EEFC2A01D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754FB-A4B9-D326-C087-AB1490BB6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BDB54-90A5-8CF7-E4C5-2EA74EFA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4124C-7CC0-958D-D2D1-F82B96FA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310D5-AC69-6D71-BC35-AD40F8C3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7B0AC-CB3B-C82F-45D7-D614BDE1D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11B76D-730D-AFF5-42A5-B86694012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622D4-EFD8-7DF6-A232-E57F93DA2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A0FE4-0569-ADD0-A3DE-46A15DA8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4A6B4-0DC4-7C6D-95F4-ABDA29519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C86BD-F329-29EB-90E1-A8188A73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5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D75B6F-546E-03D6-4A14-A9B3AB8D7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7DDD3-4237-7BFF-F93E-8C792DC86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9E17F-99B3-5327-30B5-68F075B1F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C5A2E-8A45-4660-9183-626E6C610D0E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C8064-A138-0282-F0AC-A270A7ED4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E3105-822F-C9E2-58D6-27C84AA58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5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red and white circle with a heart and text&#10;&#10;Description automatically generated">
            <a:extLst>
              <a:ext uri="{FF2B5EF4-FFF2-40B4-BE49-F238E27FC236}">
                <a16:creationId xmlns:a16="http://schemas.microsoft.com/office/drawing/2014/main" id="{AE06C520-99D6-C343-64B3-0882FF5258B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479" y="3209152"/>
            <a:ext cx="2873414" cy="28734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0" y="1"/>
            <a:ext cx="12192000" cy="915103"/>
          </a:xfrm>
          <a:solidFill>
            <a:srgbClr val="C10E20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200" b="1" dirty="0">
                <a:solidFill>
                  <a:schemeClr val="bg1"/>
                </a:solidFill>
                <a:latin typeface="Lub Dub Condensed" panose="020B0506030403020204" pitchFamily="34" charset="0"/>
                <a:cs typeface="Arial" panose="020B0604020202020204" pitchFamily="34" charset="0"/>
              </a:rPr>
              <a:t>	CLEAR SYNERGY</a:t>
            </a:r>
            <a:br>
              <a:rPr lang="en-US" sz="2200" dirty="0">
                <a:solidFill>
                  <a:schemeClr val="bg1"/>
                </a:solidFill>
                <a:latin typeface="Lub Dub Condensed" panose="020B0506030403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chemeClr val="bg1"/>
                </a:solidFill>
                <a:latin typeface="Lub Dub Condensed" panose="020B0506030403020204" pitchFamily="34" charset="0"/>
                <a:cs typeface="Arial" panose="020B0604020202020204" pitchFamily="34" charset="0"/>
              </a:rPr>
              <a:t>                         </a:t>
            </a:r>
            <a:r>
              <a:rPr lang="en-US" sz="2000" dirty="0">
                <a:solidFill>
                  <a:schemeClr val="bg1"/>
                </a:solidFill>
                <a:effectLst/>
                <a:latin typeface="Lub Dub Condensed" panose="020B0506030403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Colchicine versus placebo and Spironolactone versus placebo in Patients with Myocardial Infarction</a:t>
            </a:r>
            <a:endParaRPr lang="en-US" sz="2200" b="1" dirty="0">
              <a:solidFill>
                <a:schemeClr val="bg1"/>
              </a:solidFill>
              <a:latin typeface="Lub Dub Condensed" panose="020B0506030403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" y="6385881"/>
            <a:ext cx="12191111" cy="528380"/>
          </a:xfrm>
          <a:prstGeom prst="rect">
            <a:avLst/>
          </a:prstGeom>
          <a:solidFill>
            <a:srgbClr val="C10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8FE5FF-D656-4B1D-81B3-CA00845BEAB7}"/>
              </a:ext>
            </a:extLst>
          </p:cNvPr>
          <p:cNvSpPr txBox="1"/>
          <p:nvPr/>
        </p:nvSpPr>
        <p:spPr>
          <a:xfrm>
            <a:off x="9995505" y="6292693"/>
            <a:ext cx="1425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C10E20"/>
                </a:solidFill>
                <a:latin typeface="Lub Dub Bold" panose="020B0603030403020204"/>
              </a:rPr>
              <a:t>#AHA2</a:t>
            </a: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5B6DE5F2-10B1-4F57-AF1B-B7413BA839D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0" y="6391233"/>
            <a:ext cx="7410893" cy="523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Presented by </a:t>
            </a:r>
            <a:r>
              <a:rPr lang="en-US" sz="930" i="1" kern="100" dirty="0">
                <a:solidFill>
                  <a:schemeClr val="bg1"/>
                </a:solidFill>
                <a:effectLst/>
                <a:latin typeface="Lub Dub Medium" panose="020B0603030403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S.S. Jolly, PHRI, McMaster University, Hamilton, Ontario, Canada.  </a:t>
            </a: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Scientific Sessions 2024.  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© 2024, American Heart Association. All rights reserved.  </a:t>
            </a:r>
            <a:r>
              <a:rPr lang="en-US" sz="933" i="1" dirty="0">
                <a:solidFill>
                  <a:srgbClr val="FFFFFF"/>
                </a:solidFill>
                <a:latin typeface="Lub Dub Medium" panose="020B0603030403020204" pitchFamily="34" charset="0"/>
                <a:ea typeface="Calibri" panose="020F0502020204030204" pitchFamily="34" charset="0"/>
              </a:rPr>
              <a:t>Results reflect the data available at the time of presentation.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933" dirty="0">
              <a:latin typeface="Lub Dub Medium" panose="020B0603030403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2A6121-A981-E6BD-589D-7D3E6DF17B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42076" y="6454029"/>
            <a:ext cx="33490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>
                <a:solidFill>
                  <a:schemeClr val="bg1"/>
                </a:solidFill>
                <a:latin typeface="Lub Dub Medium" panose="020B0603030403020204" pitchFamily="34" charset="77"/>
              </a:rPr>
              <a:t>Professional Heart Daily</a:t>
            </a:r>
            <a:br>
              <a:rPr lang="en-US" sz="1100" b="1">
                <a:solidFill>
                  <a:schemeClr val="bg1"/>
                </a:solidFill>
                <a:latin typeface="Lub Dub Medium" panose="020B0603030403020204" pitchFamily="34" charset="77"/>
              </a:rPr>
            </a:br>
            <a:r>
              <a:rPr lang="en-US" sz="1100" b="1">
                <a:solidFill>
                  <a:schemeClr val="bg1"/>
                </a:solidFill>
                <a:latin typeface="Lub Dub Medium" panose="020B0603030403020204" pitchFamily="34" charset="77"/>
              </a:rPr>
              <a:t>@AHAScience | #AHA24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EAE8EB8-50D3-0322-A622-04B639C836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6272039"/>
              </p:ext>
            </p:extLst>
          </p:nvPr>
        </p:nvGraphicFramePr>
        <p:xfrm>
          <a:off x="0" y="2740056"/>
          <a:ext cx="12211979" cy="281465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434254">
                  <a:extLst>
                    <a:ext uri="{9D8B030D-6E8A-4147-A177-3AD203B41FA5}">
                      <a16:colId xmlns:a16="http://schemas.microsoft.com/office/drawing/2014/main" val="1763058588"/>
                    </a:ext>
                  </a:extLst>
                </a:gridCol>
                <a:gridCol w="1665020">
                  <a:extLst>
                    <a:ext uri="{9D8B030D-6E8A-4147-A177-3AD203B41FA5}">
                      <a16:colId xmlns:a16="http://schemas.microsoft.com/office/drawing/2014/main" val="1298832786"/>
                    </a:ext>
                  </a:extLst>
                </a:gridCol>
                <a:gridCol w="1572402">
                  <a:extLst>
                    <a:ext uri="{9D8B030D-6E8A-4147-A177-3AD203B41FA5}">
                      <a16:colId xmlns:a16="http://schemas.microsoft.com/office/drawing/2014/main" val="218101461"/>
                    </a:ext>
                  </a:extLst>
                </a:gridCol>
                <a:gridCol w="1500805">
                  <a:extLst>
                    <a:ext uri="{9D8B030D-6E8A-4147-A177-3AD203B41FA5}">
                      <a16:colId xmlns:a16="http://schemas.microsoft.com/office/drawing/2014/main" val="2857409937"/>
                    </a:ext>
                  </a:extLst>
                </a:gridCol>
                <a:gridCol w="1039498">
                  <a:extLst>
                    <a:ext uri="{9D8B030D-6E8A-4147-A177-3AD203B41FA5}">
                      <a16:colId xmlns:a16="http://schemas.microsoft.com/office/drawing/2014/main" val="1965928574"/>
                    </a:ext>
                  </a:extLst>
                </a:gridCol>
              </a:tblGrid>
              <a:tr h="542054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Lub Dub Medium" panose="020B0603030403020204" pitchFamily="34" charset="0"/>
                        </a:rPr>
                        <a:t>Spironolactone N=3,537</a:t>
                      </a:r>
                      <a:endParaRPr lang="en-US" sz="1400" dirty="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Placebo </a:t>
                      </a:r>
                    </a:p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N=3,525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RR or HR </a:t>
                      </a:r>
                    </a:p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(95% CI)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P value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019582"/>
                  </a:ext>
                </a:extLst>
              </a:tr>
              <a:tr h="318855">
                <a:tc gridSpan="4"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latin typeface="Lub Dub Medium" panose="020B0603030403020204" pitchFamily="34" charset="0"/>
                        </a:rPr>
                        <a:t>Primary Outcomes</a:t>
                      </a:r>
                      <a:endParaRPr 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>
                        <a:alpha val="74902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>
                        <a:alpha val="7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951020"/>
                  </a:ext>
                </a:extLst>
              </a:tr>
              <a:tr h="898331"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Total composite events of cardiovascular cardiovascular death or new or worsening HF 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0"/>
                        </a:rPr>
                        <a:t>183 (1.7)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Lub Dub Medium" panose="020B0603030403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0"/>
                        </a:rPr>
                        <a:t>220 (2.1)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0"/>
                        </a:rPr>
                        <a:t>0.91 </a:t>
                      </a:r>
                    </a:p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0"/>
                        </a:rPr>
                        <a:t>(0.69-1.21)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Lub Dub Medium" panose="020B0603030403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0"/>
                        </a:rPr>
                        <a:t>0.51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478652"/>
                  </a:ext>
                </a:extLst>
              </a:tr>
              <a:tr h="1055412"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Time-to-first occurrence of the composite of cardiovascular death, recurrent MI, stroke, or new or worsening HF 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0"/>
                        </a:rPr>
                        <a:t>280 (7.9)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Lub Dub Medium" panose="020B0603030403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Lub Dub Medium" panose="020B0603030403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0"/>
                        </a:rPr>
                        <a:t>294 (8.3)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0"/>
                        </a:rPr>
                        <a:t>0.95 </a:t>
                      </a:r>
                    </a:p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0"/>
                        </a:rPr>
                        <a:t>(0.80-1.12)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Lub Dub Medium" panose="020B0603030403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0"/>
                        </a:rPr>
                        <a:t>0.52</a:t>
                      </a:r>
                    </a:p>
                    <a:p>
                      <a:pPr algn="ctr"/>
                      <a:endParaRPr lang="en-US" sz="1600" dirty="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5082383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8CBCD699-56C1-54CE-0B23-BC0A192ABD6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5377343"/>
            <a:ext cx="12191109" cy="1008538"/>
          </a:xfrm>
          <a:prstGeom prst="rect">
            <a:avLst/>
          </a:prstGeom>
          <a:solidFill>
            <a:srgbClr val="E7E6E6">
              <a:alpha val="74902"/>
            </a:srgb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dirty="0">
              <a:solidFill>
                <a:schemeClr val="tx1"/>
              </a:solidFill>
              <a:latin typeface="Lub Dub Medium" panose="020B0603030403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1AD8C3-3982-C851-3A9A-0414E9D09A31}"/>
              </a:ext>
            </a:extLst>
          </p:cNvPr>
          <p:cNvSpPr txBox="1">
            <a:spLocks/>
          </p:cNvSpPr>
          <p:nvPr/>
        </p:nvSpPr>
        <p:spPr>
          <a:xfrm>
            <a:off x="0" y="5661324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ub Dub Medium" panose="020B0603030403020204" pitchFamily="34" charset="0"/>
              </a:rPr>
              <a:t>Key Takeaways: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  <a:effectLst/>
                <a:latin typeface="Lub Dub Medium" panose="020B0603030403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en-US" sz="1600" dirty="0">
                <a:latin typeface="Lub Dub Medium" panose="020B0603030403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</a:t>
            </a:r>
            <a:r>
              <a:rPr lang="en-US" sz="1600" dirty="0">
                <a:effectLst/>
                <a:latin typeface="Lub Dub Medium" panose="020B0603030403020204" pitchFamily="34" charset="0"/>
                <a:ea typeface="Lub Dub Medium" panose="020B0603030403020204" pitchFamily="34" charset="0"/>
                <a:cs typeface="Lub Dub Medium" panose="020B0603030403020204" pitchFamily="34" charset="0"/>
              </a:rPr>
              <a:t>pironolactone may reduce the risk of heart failure in people recovering from a heart attack.  However, it did not significantly reduce the number of deaths or other severe heart-related events</a:t>
            </a:r>
            <a:endParaRPr lang="en-US" sz="1600" b="1" dirty="0">
              <a:latin typeface="Lub Dub Medium" panose="020B0603030403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CF00D3-B83D-8E6E-E48F-662D74DFEB50}"/>
              </a:ext>
            </a:extLst>
          </p:cNvPr>
          <p:cNvSpPr txBox="1"/>
          <p:nvPr/>
        </p:nvSpPr>
        <p:spPr>
          <a:xfrm>
            <a:off x="-9988" y="922151"/>
            <a:ext cx="121911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ub Dub Medium" panose="020B0603030403020204" pitchFamily="34" charset="0"/>
              </a:rPr>
              <a:t>RESULTS:  </a:t>
            </a:r>
            <a:r>
              <a:rPr lang="en-US" sz="1600" dirty="0">
                <a:latin typeface="Lub Dub Medium" panose="020B0603030403020204" pitchFamily="34" charset="0"/>
              </a:rPr>
              <a:t>S</a:t>
            </a:r>
            <a:r>
              <a:rPr lang="en-US" sz="1600" dirty="0">
                <a:effectLst/>
                <a:latin typeface="Lub Dub Medium" panose="020B0603030403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pironolactone may reduce the risk of new or worsening heart failure (HF); however, it did not significantly impact the rate of death, new heart attack, or stroke.</a:t>
            </a:r>
            <a:endParaRPr lang="en-US" sz="1600" b="1" dirty="0">
              <a:latin typeface="Lub Dub Medium" panose="020B0603030403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C7E2CB-3C37-1218-876B-2E203F7B35FB}"/>
              </a:ext>
            </a:extLst>
          </p:cNvPr>
          <p:cNvSpPr txBox="1"/>
          <p:nvPr/>
        </p:nvSpPr>
        <p:spPr>
          <a:xfrm>
            <a:off x="-19982" y="1553520"/>
            <a:ext cx="12191111" cy="58477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>
                <a:latin typeface="Lub Dub Medium"/>
              </a:rPr>
              <a:t>PURPOSE:  </a:t>
            </a:r>
            <a:r>
              <a:rPr lang="en-US" sz="1600" dirty="0">
                <a:latin typeface="Lub Dub Medium"/>
              </a:rPr>
              <a:t>This trial was designed to evaluate the benefits of routine spironolactone in patients with acute Myocardial  Infarction (MI).</a:t>
            </a:r>
            <a:endParaRPr lang="en-US" sz="1600" dirty="0">
              <a:latin typeface="Lub Dub Medium" panose="020B0603030403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B7B471-7570-A8AA-D4E1-8E276B7BFE24}"/>
              </a:ext>
            </a:extLst>
          </p:cNvPr>
          <p:cNvSpPr txBox="1"/>
          <p:nvPr/>
        </p:nvSpPr>
        <p:spPr>
          <a:xfrm>
            <a:off x="-19982" y="2193294"/>
            <a:ext cx="121911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ub Dub Medium" panose="020B0603030403020204" pitchFamily="34" charset="0"/>
              </a:rPr>
              <a:t>TRIAL DESIGN:  </a:t>
            </a:r>
            <a:r>
              <a:rPr lang="en-US" sz="1600" dirty="0">
                <a:latin typeface="Lub Dub Medium" panose="020B0603030403020204" pitchFamily="34" charset="0"/>
              </a:rPr>
              <a:t>A 2x2 factorial randomized controlled trial (N=7,062, 104 centers, 14 countries) of colchicine versus placebo and spironolactone versus placebo in patients with MI.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3F783AC-3760-3805-5BCA-E1EC22A3104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456" y="151933"/>
            <a:ext cx="1097280" cy="593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419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7" ma:contentTypeDescription="Create a new document." ma:contentTypeScope="" ma:versionID="dc9c505736c7c1326d6a91cf992aeae5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0290ec00c193fe562b3a11209694673f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DateandTime"/>
                <xsd:element ref="ns2:MediaServiceObjectDetectorVersions" minOccurs="0"/>
                <xsd:element ref="ns2:MediaServiceSearchPropertie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ateandTime" ma:index="21" ma:displayName="Date and Time" ma:default="[today]" ma:format="DateTime" ma:internalName="DateandTime">
      <xsd:simpleType>
        <xsd:restriction base="dms:DateTim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" ma:index="24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0da055a4-b6ec-4bb6-a3de-4e050d793ca6">2023-10-20T16:22:42+00:00</DateandTime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  <Date xmlns="0da055a4-b6ec-4bb6-a3de-4e050d793ca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2025CAF-B85F-427D-877D-FFCB512C3EE4}">
  <ds:schemaRefs>
    <ds:schemaRef ds:uri="0da055a4-b6ec-4bb6-a3de-4e050d793ca6"/>
    <ds:schemaRef ds:uri="5f954091-2455-4b8c-90bc-f231fbff24c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36F06A5-B16B-485D-8B1B-B6A4D13A9D26}">
  <ds:schemaRefs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terms/"/>
    <ds:schemaRef ds:uri="0da055a4-b6ec-4bb6-a3de-4e050d793ca6"/>
    <ds:schemaRef ds:uri="http://schemas.microsoft.com/office/infopath/2007/PartnerControls"/>
    <ds:schemaRef ds:uri="http://purl.org/dc/dcmitype/"/>
    <ds:schemaRef ds:uri="5f954091-2455-4b8c-90bc-f231fbff24c4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5F1B43CB-3AF3-408E-B5A5-CA8D9BA382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6586</TotalTime>
  <Words>278</Words>
  <Application>Microsoft Macintosh PowerPoint</Application>
  <PresentationFormat>Widescreen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Lub Dub Bold</vt:lpstr>
      <vt:lpstr>Lub Dub Condensed</vt:lpstr>
      <vt:lpstr>Lub Dub Medium</vt:lpstr>
      <vt:lpstr>Office Theme</vt:lpstr>
      <vt:lpstr> CLEAR SYNERGY                          Colchicine versus placebo and Spironolactone versus placebo in Patients with Myocardial Infarction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Summary</dc:title>
  <dc:creator>Paul St. Laurent</dc:creator>
  <cp:lastModifiedBy>Barbara Entl</cp:lastModifiedBy>
  <cp:revision>22</cp:revision>
  <dcterms:created xsi:type="dcterms:W3CDTF">2023-10-18T15:02:58Z</dcterms:created>
  <dcterms:modified xsi:type="dcterms:W3CDTF">2024-11-16T20:08:38Z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  <property fmtid="{D5CDD505-2E9C-101B-9397-08002B2CF9AE}" pid="3" name="MediaServiceImageTags">
    <vt:lpwstr/>
  </property>
</Properties>
</file>