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23" autoAdjust="0"/>
    <p:restoredTop sz="93878" autoAdjust="0"/>
  </p:normalViewPr>
  <p:slideViewPr>
    <p:cSldViewPr snapToGrid="0">
      <p:cViewPr varScale="1">
        <p:scale>
          <a:sx n="107" d="100"/>
          <a:sy n="107" d="100"/>
        </p:scale>
        <p:origin x="3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0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11/16/2024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ed and white circle with a heart and text&#10;&#10;Description automatically generated">
            <a:extLst>
              <a:ext uri="{FF2B5EF4-FFF2-40B4-BE49-F238E27FC236}">
                <a16:creationId xmlns:a16="http://schemas.microsoft.com/office/drawing/2014/main" id="{AE06C520-99D6-C343-64B3-0882FF5258B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79" y="3209152"/>
            <a:ext cx="2873414" cy="28734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	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BPROAD</a:t>
            </a:r>
            <a:r>
              <a:rPr lang="en-US" sz="1800" b="1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:  Blood </a:t>
            </a:r>
            <a:r>
              <a:rPr lang="en-US" sz="1800" b="1" dirty="0">
                <a:solidFill>
                  <a:schemeClr val="bg1"/>
                </a:solidFill>
                <a:latin typeface="Lub Dub Condensed" panose="020B0506030403020204" pitchFamily="34" charset="0"/>
                <a:cs typeface="Arial" panose="020B0604020202020204" pitchFamily="34" charset="0"/>
              </a:rPr>
              <a:t>Pressure Control Target in Diabetes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85881"/>
            <a:ext cx="12191111" cy="528380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9995505" y="6292693"/>
            <a:ext cx="142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10E20"/>
                </a:solidFill>
                <a:latin typeface="Lub Dub Bold" panose="020B0603030403020204"/>
              </a:rPr>
              <a:t>#AHA2</a:t>
            </a: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/>
          </p:cNvSpPr>
          <p:nvPr/>
        </p:nvSpPr>
        <p:spPr bwMode="auto">
          <a:xfrm>
            <a:off x="0" y="6391233"/>
            <a:ext cx="7581014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 Guang Ning, MD, PhD, Shanghai </a:t>
            </a:r>
            <a:r>
              <a:rPr lang="en-US" altLang="en-US" sz="933" i="1" dirty="0" err="1">
                <a:solidFill>
                  <a:srgbClr val="FFFFFF"/>
                </a:solidFill>
                <a:latin typeface="Lub Dub Medium" panose="020B0603030403020204" pitchFamily="34" charset="0"/>
              </a:rPr>
              <a:t>Jiaotong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 University School of Medicine, Shanghai, China.  Scientific Sessions 2024.  © 2024, American Heart Association.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A6121-A981-E6BD-589D-7D3E6DF17B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2076" y="6454029"/>
            <a:ext cx="334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 | #AHA24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AE8EB8-50D3-0322-A622-04B639C836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427701"/>
              </p:ext>
            </p:extLst>
          </p:nvPr>
        </p:nvGraphicFramePr>
        <p:xfrm>
          <a:off x="891" y="2810920"/>
          <a:ext cx="12191108" cy="260699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857708">
                  <a:extLst>
                    <a:ext uri="{9D8B030D-6E8A-4147-A177-3AD203B41FA5}">
                      <a16:colId xmlns:a16="http://schemas.microsoft.com/office/drawing/2014/main" val="1763058588"/>
                    </a:ext>
                  </a:extLst>
                </a:gridCol>
                <a:gridCol w="2649659">
                  <a:extLst>
                    <a:ext uri="{9D8B030D-6E8A-4147-A177-3AD203B41FA5}">
                      <a16:colId xmlns:a16="http://schemas.microsoft.com/office/drawing/2014/main" val="1627315046"/>
                    </a:ext>
                  </a:extLst>
                </a:gridCol>
                <a:gridCol w="2663041">
                  <a:extLst>
                    <a:ext uri="{9D8B030D-6E8A-4147-A177-3AD203B41FA5}">
                      <a16:colId xmlns:a16="http://schemas.microsoft.com/office/drawing/2014/main" val="4198041900"/>
                    </a:ext>
                  </a:extLst>
                </a:gridCol>
                <a:gridCol w="2020700">
                  <a:extLst>
                    <a:ext uri="{9D8B030D-6E8A-4147-A177-3AD203B41FA5}">
                      <a16:colId xmlns:a16="http://schemas.microsoft.com/office/drawing/2014/main" val="3468832967"/>
                    </a:ext>
                  </a:extLst>
                </a:gridCol>
              </a:tblGrid>
              <a:tr h="4805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Intensive (N=6,414)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Standard (N=6,407)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HR (95% CI)</a:t>
                      </a:r>
                    </a:p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P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19582"/>
                  </a:ext>
                </a:extLst>
              </a:tr>
              <a:tr h="273865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Primary Outcome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9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951020"/>
                  </a:ext>
                </a:extLst>
              </a:tr>
              <a:tr h="4805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MACE (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non-fatal stroke, non-fatal MI, treated or hospitalized HF, and cardiovascular death)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393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492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0.79 (0.69 to 0.90);    P &lt; 0.001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478652"/>
                  </a:ext>
                </a:extLst>
              </a:tr>
              <a:tr h="277094">
                <a:tc gridSpan="3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Lub Dub Medium" panose="020B0603030403020204" pitchFamily="34" charset="0"/>
                        </a:rPr>
                        <a:t>Adverse Outcomes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36419"/>
                  </a:ext>
                </a:extLst>
              </a:tr>
              <a:tr h="4805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Symptomatic hypotension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P=0.05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264265"/>
                  </a:ext>
                </a:extLst>
              </a:tr>
              <a:tr h="48053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Hyperkalemia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(&gt;5.5 mmol/L) 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</a:rPr>
                        <a:t>125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P=0.003</a:t>
                      </a:r>
                      <a:endParaRPr lang="en-US" sz="1400" dirty="0">
                        <a:latin typeface="Lub Dub Medium" panose="020B0603030403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524173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8CBCD699-56C1-54CE-0B23-BC0A192ABD6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377343"/>
            <a:ext cx="12191109" cy="1008538"/>
          </a:xfrm>
          <a:prstGeom prst="rect">
            <a:avLst/>
          </a:prstGeom>
          <a:solidFill>
            <a:schemeClr val="bg2">
              <a:lumMod val="90000"/>
              <a:alpha val="43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chemeClr val="tx1"/>
              </a:solidFill>
              <a:latin typeface="Lub Dub Medium" panose="020B0603030403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1AD8C3-3982-C851-3A9A-0414E9D09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40727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Key Takeaways:  </a:t>
            </a:r>
            <a:r>
              <a:rPr lang="en-US" sz="1400" dirty="0">
                <a:latin typeface="Lub Dub Medium" panose="020B0603030403020204" pitchFamily="34" charset="0"/>
              </a:rPr>
              <a:t>Intensive SBP lowering in people with Type 2 diabetes and elevated SBP could be beneficial for reducing cardiovascular events, but increased risks of hyperkalemia and symptomatic hypotension suggest the need for careful monitoring.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CF00D3-B83D-8E6E-E48F-662D74DFEB50}"/>
              </a:ext>
            </a:extLst>
          </p:cNvPr>
          <p:cNvSpPr txBox="1"/>
          <p:nvPr/>
        </p:nvSpPr>
        <p:spPr>
          <a:xfrm>
            <a:off x="-9988" y="922151"/>
            <a:ext cx="12191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RESULTS: </a:t>
            </a:r>
            <a:r>
              <a:rPr lang="en-US" sz="1400" dirty="0">
                <a:effectLst/>
                <a:latin typeface="Lub Dub Medium" panose="020B0603030403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In participants with Type 2 diabetes and elevated systolic blood pressure (SBP), intensive SBP lowering (&lt;120 mmHg) reduced major adverse cardiovascular events (MACE) by 21% compared to standard treatment (&lt;140 mmHg).</a:t>
            </a:r>
            <a:endParaRPr lang="en-US" sz="1400" b="1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C7E2CB-3C37-1218-876B-2E203F7B35FB}"/>
              </a:ext>
            </a:extLst>
          </p:cNvPr>
          <p:cNvSpPr txBox="1"/>
          <p:nvPr/>
        </p:nvSpPr>
        <p:spPr>
          <a:xfrm>
            <a:off x="-20868" y="1521397"/>
            <a:ext cx="12191111" cy="73866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PURPOSE: </a:t>
            </a:r>
            <a:r>
              <a:rPr lang="en-US" sz="1400" dirty="0">
                <a:latin typeface="Lub Dub Medium" panose="020B0603030403020204" pitchFamily="34" charset="0"/>
              </a:rPr>
              <a:t>To compare the effectiveness of intensive SBP lowering (&lt;120 mmHg) versus standard SBP lowering (&lt;140 mmHg) in reducing the risk of MACE over a period of up to 5 years in participants aged </a:t>
            </a:r>
            <a:r>
              <a:rPr lang="en-US" sz="1400" b="0" i="0" u="none" strike="noStrike" baseline="0" dirty="0">
                <a:latin typeface="Lub Dub Medium" panose="020B0603030403020204" pitchFamily="34" charset="0"/>
              </a:rPr>
              <a:t>≥</a:t>
            </a:r>
            <a:r>
              <a:rPr lang="en-US" sz="1400" dirty="0">
                <a:latin typeface="Lub Dub Medium" panose="020B0603030403020204" pitchFamily="34" charset="0"/>
              </a:rPr>
              <a:t>50 years with a history of Type 2 diabetes, elevated SBP (defined as ≥140 mmHg without medication or ≥130 mmHg with ≥1 antihypertensive medications</a:t>
            </a:r>
            <a:r>
              <a:rPr lang="en-US" sz="1400" b="0" i="0" u="none" strike="noStrike" baseline="0" dirty="0">
                <a:latin typeface="Lub Dub Medium" panose="020B0603030403020204" pitchFamily="34" charset="0"/>
              </a:rPr>
              <a:t>) and an increased risk of CVD.</a:t>
            </a:r>
            <a:endParaRPr lang="en-US" sz="1400" dirty="0">
              <a:latin typeface="Lub Dub Medium" panose="020B0603030403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B7B471-7570-A8AA-D4E1-8E276B7BFE24}"/>
              </a:ext>
            </a:extLst>
          </p:cNvPr>
          <p:cNvSpPr txBox="1"/>
          <p:nvPr/>
        </p:nvSpPr>
        <p:spPr>
          <a:xfrm>
            <a:off x="-9989" y="2418752"/>
            <a:ext cx="12191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Lub Dub Medium" panose="020B0603030403020204" pitchFamily="34" charset="0"/>
              </a:rPr>
              <a:t>TRIAL DESIGN:  </a:t>
            </a:r>
            <a:r>
              <a:rPr lang="en-US" sz="1400" dirty="0">
                <a:latin typeface="Lub Dub Medium" panose="020B0603030403020204" pitchFamily="34" charset="0"/>
              </a:rPr>
              <a:t>Multicenter, open-label, parallel-group randomized controlled trial conducted in mainland China (145 sites), N=12,821.</a:t>
            </a:r>
          </a:p>
          <a:p>
            <a:endParaRPr lang="en-US" sz="1400" b="1" dirty="0">
              <a:latin typeface="Lub Dub Medium" panose="020B0603030403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F783AC-3760-3805-5BCA-E1EC22A310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456" y="151933"/>
            <a:ext cx="1097280" cy="59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1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http://schemas.microsoft.com/office/2006/metadata/properties"/>
    <ds:schemaRef ds:uri="5f954091-2455-4b8c-90bc-f231fbff24c4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0da055a4-b6ec-4bb6-a3de-4e050d793ca6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18920</TotalTime>
  <Words>318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Lub Dub Bold</vt:lpstr>
      <vt:lpstr>Lub Dub Condensed</vt:lpstr>
      <vt:lpstr>Lub Dub Medium</vt:lpstr>
      <vt:lpstr>Office Theme</vt:lpstr>
      <vt:lpstr> BPROAD:  Blood Pressure Control Target in Diabetes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38</cp:revision>
  <dcterms:created xsi:type="dcterms:W3CDTF">2023-10-18T15:02:58Z</dcterms:created>
  <dcterms:modified xsi:type="dcterms:W3CDTF">2024-11-16T16:02:33Z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</Properties>
</file>