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59" autoAdjust="0"/>
    <p:restoredTop sz="89636" autoAdjust="0"/>
  </p:normalViewPr>
  <p:slideViewPr>
    <p:cSldViewPr snapToGrid="0">
      <p:cViewPr varScale="1">
        <p:scale>
          <a:sx n="84" d="100"/>
          <a:sy n="84" d="100"/>
        </p:scale>
        <p:origin x="107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C29B4F7F-4534-4BF3-AFAD-902C34DDB311}"/>
    <pc:docChg chg="modSld">
      <pc:chgData name="Alice Wolke" userId="d3fc20e8-9f67-4110-b5e7-8648597a3678" providerId="ADAL" clId="{C29B4F7F-4534-4BF3-AFAD-902C34DDB311}" dt="2023-11-12T20:20:00.570" v="116" actId="962"/>
      <pc:docMkLst>
        <pc:docMk/>
      </pc:docMkLst>
      <pc:sldChg chg="modSp mod">
        <pc:chgData name="Alice Wolke" userId="d3fc20e8-9f67-4110-b5e7-8648597a3678" providerId="ADAL" clId="{C29B4F7F-4534-4BF3-AFAD-902C34DDB311}" dt="2023-11-12T20:20:00.570" v="116" actId="962"/>
        <pc:sldMkLst>
          <pc:docMk/>
          <pc:sldMk cId="2097276470" sldId="271"/>
        </pc:sldMkLst>
        <pc:spChg chg="mod">
          <ac:chgData name="Alice Wolke" userId="d3fc20e8-9f67-4110-b5e7-8648597a3678" providerId="ADAL" clId="{C29B4F7F-4534-4BF3-AFAD-902C34DDB311}" dt="2023-11-12T20:19:49.166" v="50" actId="962"/>
          <ac:spMkLst>
            <pc:docMk/>
            <pc:sldMk cId="2097276470" sldId="271"/>
            <ac:spMk id="10" creationId="{870CE4E7-4A17-4CEA-AEE5-430C9934C42C}"/>
          </ac:spMkLst>
        </pc:spChg>
        <pc:picChg chg="mod">
          <ac:chgData name="Alice Wolke" userId="d3fc20e8-9f67-4110-b5e7-8648597a3678" providerId="ADAL" clId="{C29B4F7F-4534-4BF3-AFAD-902C34DDB311}" dt="2023-11-12T20:19:24.206" v="1" actId="962"/>
          <ac:picMkLst>
            <pc:docMk/>
            <pc:sldMk cId="2097276470" sldId="271"/>
            <ac:picMk id="4" creationId="{19ADD838-690D-9833-BEE5-487D62635942}"/>
          </ac:picMkLst>
        </pc:picChg>
        <pc:picChg chg="mod">
          <ac:chgData name="Alice Wolke" userId="d3fc20e8-9f67-4110-b5e7-8648597a3678" providerId="ADAL" clId="{C29B4F7F-4534-4BF3-AFAD-902C34DDB311}" dt="2023-11-12T20:19:39.426" v="49" actId="962"/>
          <ac:picMkLst>
            <pc:docMk/>
            <pc:sldMk cId="2097276470" sldId="271"/>
            <ac:picMk id="5" creationId="{C1459597-BD75-6875-630D-851F41488A46}"/>
          </ac:picMkLst>
        </pc:picChg>
        <pc:picChg chg="mod">
          <ac:chgData name="Alice Wolke" userId="d3fc20e8-9f67-4110-b5e7-8648597a3678" providerId="ADAL" clId="{C29B4F7F-4534-4BF3-AFAD-902C34DDB311}" dt="2023-11-12T20:20:00.570" v="116" actId="962"/>
          <ac:picMkLst>
            <pc:docMk/>
            <pc:sldMk cId="2097276470" sldId="271"/>
            <ac:picMk id="18" creationId="{6C0E521C-F1E7-D574-BBB7-2669978181F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89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680655"/>
              </p:ext>
            </p:extLst>
          </p:nvPr>
        </p:nvGraphicFramePr>
        <p:xfrm>
          <a:off x="-2233" y="1062997"/>
          <a:ext cx="12194234" cy="5229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5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2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2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28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09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990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50" b="1" kern="1200" dirty="0">
                          <a:solidFill>
                            <a:schemeClr val="tx1"/>
                          </a:solidFill>
                          <a:latin typeface="Lub Dub Bold" panose="020B0803030403020204" pitchFamily="34" charset="0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450" b="1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450" b="0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In patients with </a:t>
                      </a:r>
                      <a:r>
                        <a:rPr lang="en-US" sz="1450" b="0" kern="1200" dirty="0" err="1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HeFH</a:t>
                      </a:r>
                      <a:r>
                        <a:rPr lang="en-US" sz="1450" b="0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, dose-dependent reductions in blood PCSK9 protein &amp; LDL-C levels were observed following VERVE-101 administration. Durable 55% reduction in LDL-C extending up to 180 days in the single participant in the highest dose cohort was observed. The observed serious adverse events was consistent with a severe, advanced ASCVD patient population.</a:t>
                      </a:r>
                      <a:endParaRPr lang="en-US" sz="1450" b="0" dirty="0">
                        <a:solidFill>
                          <a:schemeClr val="tx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57233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PURPOSE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To e</a:t>
                      </a:r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valuate the safety and pharmacodynamics of VERVE-101 administered to patients with heterozygous familial hypercholesterolemia (HeFH), ASCVD, and uncontrolled hypercholesterolemia.</a:t>
                      </a:r>
                      <a:endParaRPr lang="en-US" sz="1400" dirty="0">
                        <a:latin typeface="Lub Dub Medium" panose="020B0603030403020204" pitchFamily="34" charset="0"/>
                        <a:ea typeface="Source Sans Pro" panose="020B05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572336">
                <a:tc gridSpan="5">
                  <a:txBody>
                    <a:bodyPr/>
                    <a:lstStyle/>
                    <a:p>
                      <a:r>
                        <a:rPr lang="en-US" sz="1500" b="0" dirty="0"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TRIAL DESIGN: </a:t>
                      </a:r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First-in-human, open-label, single ascending dose study in adults with </a:t>
                      </a:r>
                      <a:r>
                        <a:rPr lang="en-US" sz="1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HeFH</a:t>
                      </a:r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 and high risk for </a:t>
                      </a:r>
                      <a:r>
                        <a:rPr lang="en-US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cardiovascular events, </a:t>
                      </a:r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patients were on maximally tolerated oral lipid </a:t>
                      </a:r>
                      <a:r>
                        <a:rPr lang="en-US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lowering therapy. 10 participants treated across 4 dose cohorts.</a:t>
                      </a:r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Lub Dub Medium" panose="020B0603030403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5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solidFill>
                          <a:schemeClr val="bg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5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 VERVE-101 Dose Cohorts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Intervention</a:t>
                      </a:r>
                      <a:endParaRPr lang="en-US" sz="2100" b="1" dirty="0">
                        <a:solidFill>
                          <a:schemeClr val="bg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0.45mg/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 value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0.1mg/kg (n=3)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0.3mg/kg (n=3)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0.45mg/kg (n=3)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0.6mg/kg (n=1)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814302"/>
                  </a:ext>
                </a:extLst>
              </a:tr>
              <a:tr h="34804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50" b="1" dirty="0"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Primary Endpoint</a:t>
                      </a:r>
                      <a:endParaRPr lang="en-US" sz="1450" b="0" i="0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5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5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5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5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04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50" b="0" i="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0"/>
                          <a:ea typeface="Source Sans Pro" panose="020B0503030403020204" pitchFamily="34" charset="0"/>
                          <a:cs typeface="Arial" panose="020B0604020202020204" pitchFamily="34" charset="0"/>
                        </a:rPr>
                        <a:t>Safety and Tolerability: Any serious AE (CV)</a:t>
                      </a:r>
                      <a:endParaRPr lang="en-US" sz="1450" b="0" i="0" dirty="0">
                        <a:solidFill>
                          <a:srgbClr val="000000"/>
                        </a:solidFill>
                        <a:effectLst/>
                        <a:latin typeface="Lub Dub Medium" panose="020B0603030403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113708"/>
                  </a:ext>
                </a:extLst>
              </a:tr>
              <a:tr h="7966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50" dirty="0"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Additional Endpoints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50" b="0" i="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0"/>
                        </a:rPr>
                        <a:t>(*quantified as percent change from baseline, time averaged from day 28 onward)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5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5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5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5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0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50" b="0" i="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0"/>
                        </a:rPr>
                        <a:t>Blood PCSK9*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+2,-9,-11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-7,-24,-40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-59,-84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-47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0538504"/>
                  </a:ext>
                </a:extLst>
              </a:tr>
              <a:tr h="3480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50" b="0" i="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0"/>
                        </a:rPr>
                        <a:t>Blood LDL-C*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+8,+3,-3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-9,-9,-10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-39,-48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-55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30505"/>
                  </a:ext>
                </a:extLst>
              </a:tr>
              <a:tr h="357263">
                <a:tc gridSpan="5">
                  <a:txBody>
                    <a:bodyPr/>
                    <a:lstStyle/>
                    <a:p>
                      <a:r>
                        <a:rPr lang="en-US" sz="145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Key Takeaway: </a:t>
                      </a:r>
                      <a:r>
                        <a:rPr lang="en-US" sz="145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Single course gene editing medicine could emerge as a game changer in treating elevated LDL-levels. 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39964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heart-1: </a:t>
            </a:r>
            <a:br>
              <a:rPr lang="en-US" sz="20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(Safety and Pharmacodynamic Effects of VERVE-101)</a:t>
            </a:r>
            <a:b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 </a:t>
            </a:r>
            <a:r>
              <a:rPr lang="en-US" sz="1600" b="0" i="0" u="none" strike="noStrike" dirty="0" err="1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Inve</a:t>
            </a:r>
            <a:r>
              <a:rPr lang="en-US" sz="1600" b="0" i="0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 Investigational DNA Base Editing Medicine Designed to Durably Inactivate the </a:t>
            </a:r>
            <a:r>
              <a:rPr lang="en-US" sz="1600" b="0" i="1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PCSK9</a:t>
            </a:r>
            <a:r>
              <a:rPr lang="en-US" sz="1600" b="0" i="0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 Gene and Lower LDL Cholesterol – Interim Results of the Phase 1b heart-1 Trial</a:t>
            </a:r>
            <a:endParaRPr lang="en-US" sz="1600" b="1" dirty="0">
              <a:solidFill>
                <a:schemeClr val="bg1"/>
              </a:solidFill>
              <a:latin typeface="Lub Dub Medium" panose="020B0603030403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271848"/>
            <a:ext cx="12191111" cy="586153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663572-0ADF-4B2B-8CD3-4B6627A7DE27}"/>
              </a:ext>
            </a:extLst>
          </p:cNvPr>
          <p:cNvSpPr txBox="1"/>
          <p:nvPr/>
        </p:nvSpPr>
        <p:spPr>
          <a:xfrm>
            <a:off x="10458401" y="6386451"/>
            <a:ext cx="17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#AHA23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906" y="6386451"/>
            <a:ext cx="7043403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by: Andrew Bellinger, Verve Therapeutics,  USA . Scientific Sessions 2023.  © 2023, American Heart Association.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All rights reserved.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pic>
        <p:nvPicPr>
          <p:cNvPr id="18" name="Picture 17" descr="American Heart Association logo">
            <a:extLst>
              <a:ext uri="{FF2B5EF4-FFF2-40B4-BE49-F238E27FC236}">
                <a16:creationId xmlns:a16="http://schemas.microsoft.com/office/drawing/2014/main" id="{6C0E521C-F1E7-D574-BBB7-2669978181F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29276"/>
            <a:ext cx="1474069" cy="856553"/>
          </a:xfrm>
          <a:prstGeom prst="rect">
            <a:avLst/>
          </a:prstGeom>
        </p:spPr>
      </p:pic>
      <p:pic>
        <p:nvPicPr>
          <p:cNvPr id="4" name="Picture 3" descr="A heart with a flame and text">
            <a:extLst>
              <a:ext uri="{FF2B5EF4-FFF2-40B4-BE49-F238E27FC236}">
                <a16:creationId xmlns:a16="http://schemas.microsoft.com/office/drawing/2014/main" id="{19ADD838-690D-9833-BEE5-487D6263594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4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76" t="3421" r="58504" b="-3421"/>
          <a:stretch/>
        </p:blipFill>
        <p:spPr>
          <a:xfrm>
            <a:off x="5161906" y="3658504"/>
            <a:ext cx="1867299" cy="235520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 descr="Scientific Sessions logo">
            <a:extLst>
              <a:ext uri="{FF2B5EF4-FFF2-40B4-BE49-F238E27FC236}">
                <a16:creationId xmlns:a16="http://schemas.microsoft.com/office/drawing/2014/main" id="{C1459597-BD75-6875-630D-851F41488A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669" y="6349317"/>
            <a:ext cx="1425416" cy="45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276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55c6ac1c2e3154633fea152e24ffba6a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f86c52449acde7c4430ad1a94ea69a7a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Props1.xml><?xml version="1.0" encoding="utf-8"?>
<ds:datastoreItem xmlns:ds="http://schemas.openxmlformats.org/officeDocument/2006/customXml" ds:itemID="{CE078372-7C0F-49F5-AE48-6A158228FA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6F06A5-B16B-485D-8B1B-B6A4D13A9D26}">
  <ds:schemaRefs>
    <ds:schemaRef ds:uri="http://schemas.microsoft.com/office/2006/metadata/properties"/>
    <ds:schemaRef ds:uri="http://schemas.microsoft.com/office/infopath/2007/PartnerControls"/>
    <ds:schemaRef ds:uri="0da055a4-b6ec-4bb6-a3de-4e050d793ca6"/>
    <ds:schemaRef ds:uri="5f954091-2455-4b8c-90bc-f231fbff24c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6066</TotalTime>
  <Words>338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Lub Dub Bold</vt:lpstr>
      <vt:lpstr>Lub Dub Medium</vt:lpstr>
      <vt:lpstr>Source Sans Pro</vt:lpstr>
      <vt:lpstr>Office Theme</vt:lpstr>
      <vt:lpstr>heart-1:  (Safety and Pharmacodynamic Effects of VERVE-101) An Inve Investigational DNA Base Editing Medicine Designed to Durably Inactivate the PCSK9 Gene and Lower LDL Cholesterol – Interim Results of the Phase 1b heart-1 Trial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Cordio HearO® Community Study: Validation Of A Speech Analysis Application To Detect Worsening  Heart Failure Events In Ambulatory HF Patients</dc:title>
  <dc:creator>Paul St. Laurent</dc:creator>
  <cp:lastModifiedBy>Alice Wolke</cp:lastModifiedBy>
  <cp:revision>13</cp:revision>
  <dcterms:created xsi:type="dcterms:W3CDTF">2023-10-18T15:02:58Z</dcterms:created>
  <dcterms:modified xsi:type="dcterms:W3CDTF">2023-11-12T20:20:05Z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</Properties>
</file>