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  <a:srgbClr val="C10E20"/>
    <a:srgbClr val="BDBDBE"/>
    <a:srgbClr val="C0C0C1"/>
    <a:srgbClr val="FFFFF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3885" autoAdjust="0"/>
  </p:normalViewPr>
  <p:slideViewPr>
    <p:cSldViewPr snapToGrid="0">
      <p:cViewPr varScale="1">
        <p:scale>
          <a:sx n="88" d="100"/>
          <a:sy n="88" d="100"/>
        </p:scale>
        <p:origin x="81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E593BBF4-3134-4950-9B53-369326411BBD}"/>
    <pc:docChg chg="modSld">
      <pc:chgData name="Alice Wolke" userId="d3fc20e8-9f67-4110-b5e7-8648597a3678" providerId="ADAL" clId="{E593BBF4-3134-4950-9B53-369326411BBD}" dt="2023-11-13T13:07:44.255" v="125" actId="13244"/>
      <pc:docMkLst>
        <pc:docMk/>
      </pc:docMkLst>
      <pc:sldChg chg="modSp mod">
        <pc:chgData name="Alice Wolke" userId="d3fc20e8-9f67-4110-b5e7-8648597a3678" providerId="ADAL" clId="{E593BBF4-3134-4950-9B53-369326411BBD}" dt="2023-11-13T13:07:44.255" v="125" actId="13244"/>
        <pc:sldMkLst>
          <pc:docMk/>
          <pc:sldMk cId="2097276470" sldId="271"/>
        </pc:sldMkLst>
        <pc:spChg chg="ord">
          <ac:chgData name="Alice Wolke" userId="d3fc20e8-9f67-4110-b5e7-8648597a3678" providerId="ADAL" clId="{E593BBF4-3134-4950-9B53-369326411BBD}" dt="2023-11-13T13:07:44.255" v="125" actId="13244"/>
          <ac:spMkLst>
            <pc:docMk/>
            <pc:sldMk cId="2097276470" sldId="271"/>
            <ac:spMk id="2" creationId="{8692D61E-4EF2-9041-8F44-38794650077F}"/>
          </ac:spMkLst>
        </pc:spChg>
        <pc:spChg chg="mod">
          <ac:chgData name="Alice Wolke" userId="d3fc20e8-9f67-4110-b5e7-8648597a3678" providerId="ADAL" clId="{E593BBF4-3134-4950-9B53-369326411BBD}" dt="2023-11-13T13:06:53.863" v="0" actId="962"/>
          <ac:spMkLst>
            <pc:docMk/>
            <pc:sldMk cId="2097276470" sldId="271"/>
            <ac:spMk id="10" creationId="{870CE4E7-4A17-4CEA-AEE5-430C9934C42C}"/>
          </ac:spMkLst>
        </pc:spChg>
        <pc:picChg chg="mod">
          <ac:chgData name="Alice Wolke" userId="d3fc20e8-9f67-4110-b5e7-8648597a3678" providerId="ADAL" clId="{E593BBF4-3134-4950-9B53-369326411BBD}" dt="2023-11-13T13:07:32.852" v="124" actId="962"/>
          <ac:picMkLst>
            <pc:docMk/>
            <pc:sldMk cId="2097276470" sldId="271"/>
            <ac:picMk id="3" creationId="{B7B5B976-E604-F449-726A-7516071ED7DC}"/>
          </ac:picMkLst>
        </pc:picChg>
        <pc:picChg chg="mod">
          <ac:chgData name="Alice Wolke" userId="d3fc20e8-9f67-4110-b5e7-8648597a3678" providerId="ADAL" clId="{E593BBF4-3134-4950-9B53-369326411BBD}" dt="2023-11-13T13:07:19.052" v="64" actId="962"/>
          <ac:picMkLst>
            <pc:docMk/>
            <pc:sldMk cId="2097276470" sldId="271"/>
            <ac:picMk id="4" creationId="{19ADD838-690D-9833-BEE5-487D62635942}"/>
          </ac:picMkLst>
        </pc:picChg>
        <pc:picChg chg="mod">
          <ac:chgData name="Alice Wolke" userId="d3fc20e8-9f67-4110-b5e7-8648597a3678" providerId="ADAL" clId="{E593BBF4-3134-4950-9B53-369326411BBD}" dt="2023-11-13T13:07:02.515" v="62" actId="962"/>
          <ac:picMkLst>
            <pc:docMk/>
            <pc:sldMk cId="2097276470" sldId="271"/>
            <ac:picMk id="18" creationId="{6C0E521C-F1E7-D574-BBB7-2669978181FC}"/>
          </ac:picMkLst>
        </pc:picChg>
      </pc:sldChg>
    </pc:docChg>
  </pc:docChgLst>
  <pc:docChgLst>
    <pc:chgData name="Paul St. Laurent" userId="2e46ad51-cb08-4cb1-833f-88978fb9af81" providerId="ADAL" clId="{F8A81BB5-7E12-4237-96B1-931EA8FBCEF8}"/>
    <pc:docChg chg="modSld">
      <pc:chgData name="Paul St. Laurent" userId="2e46ad51-cb08-4cb1-833f-88978fb9af81" providerId="ADAL" clId="{F8A81BB5-7E12-4237-96B1-931EA8FBCEF8}" dt="2023-11-13T01:41:30.029" v="49" actId="6549"/>
      <pc:docMkLst>
        <pc:docMk/>
      </pc:docMkLst>
      <pc:sldChg chg="modSp mod">
        <pc:chgData name="Paul St. Laurent" userId="2e46ad51-cb08-4cb1-833f-88978fb9af81" providerId="ADAL" clId="{F8A81BB5-7E12-4237-96B1-931EA8FBCEF8}" dt="2023-11-13T01:41:30.029" v="49" actId="6549"/>
        <pc:sldMkLst>
          <pc:docMk/>
          <pc:sldMk cId="2097276470" sldId="271"/>
        </pc:sldMkLst>
        <pc:graphicFrameChg chg="modGraphic">
          <ac:chgData name="Paul St. Laurent" userId="2e46ad51-cb08-4cb1-833f-88978fb9af81" providerId="ADAL" clId="{F8A81BB5-7E12-4237-96B1-931EA8FBCEF8}" dt="2023-11-13T01:41:30.029" v="49" actId="6549"/>
          <ac:graphicFrameMkLst>
            <pc:docMk/>
            <pc:sldMk cId="2097276470" sldId="271"/>
            <ac:graphicFrameMk id="11" creationId="{5CF230A0-4777-42A1-9C04-F84CA4894AE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8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39964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SPEECH:</a:t>
            </a:r>
            <a:b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Validation Of A Speech Analysis Application To Detect Worsening </a:t>
            </a:r>
            <a:br>
              <a:rPr lang="en-US" sz="20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Heart Failure Events In Ambulatory HF Patients</a:t>
            </a:r>
            <a:endParaRPr lang="en-US" sz="2400" dirty="0">
              <a:solidFill>
                <a:schemeClr val="bg1"/>
              </a:solidFill>
              <a:latin typeface="Lub Dub Bold" panose="020B08030304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417149"/>
              </p:ext>
            </p:extLst>
          </p:nvPr>
        </p:nvGraphicFramePr>
        <p:xfrm>
          <a:off x="-24782" y="1033109"/>
          <a:ext cx="12216782" cy="5269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5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24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kern="1200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55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sr-Latn-RS" sz="155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5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In NYHA Class II/III HF outpatients, this study developed a speech processing model and validated a novel speech analysis app that detected future HF events (HFEs) early with a high sensitivity and low unexplained notification rate, supporting its potential to reduce HFEs and improve patient outcomes.</a:t>
                      </a:r>
                      <a:endParaRPr lang="en-US" sz="1550" b="0" dirty="0">
                        <a:solidFill>
                          <a:schemeClr val="tx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59682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PURPOSE: </a:t>
                      </a:r>
                      <a:r>
                        <a:rPr lang="en-US" sz="1550" b="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To develop and validate a practical user-friendly tool for predicting HFEs in ambulatory patients in advance of the requirement for hospitalization and/or intravenous therapies.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596822">
                <a:tc gridSpan="3">
                  <a:txBody>
                    <a:bodyPr/>
                    <a:lstStyle/>
                    <a:p>
                      <a:r>
                        <a:rPr lang="en-US" sz="1550" b="0" dirty="0"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TRIAL DESIGN: </a:t>
                      </a:r>
                      <a:r>
                        <a:rPr lang="en-US" sz="155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Multicenter, non-interventional, single-arm clinical study enrolling 409 New York Heart Association (NYHA) Class II and III HF outpatients, irrespective of left ventricular ejection fraction (LVEF).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94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Lub Dub Bold" panose="020B0803030403020204" pitchFamily="34" charset="0"/>
                          <a:cs typeface="Arial" panose="020B0604020202020204" pitchFamily="34" charset="0"/>
                        </a:rPr>
                        <a:t>System Preliminary TEST Results </a:t>
                      </a:r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1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02254"/>
                  </a:ext>
                </a:extLst>
              </a:tr>
              <a:tr h="329653"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BDB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True Positive</a:t>
                      </a:r>
                    </a:p>
                  </a:txBody>
                  <a:tcPr marL="121929" marR="121929" marT="60964" marB="60964">
                    <a:solidFill>
                      <a:srgbClr val="BDBD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False Negative</a:t>
                      </a:r>
                    </a:p>
                  </a:txBody>
                  <a:tcPr marL="121929" marR="121929" marT="60964" marB="60964">
                    <a:solidFill>
                      <a:srgbClr val="BDBD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775"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ALL events sensitivity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71%   (10 HFEs)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</a:t>
                      </a:r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(4)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041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FIRST events sensitivity</a:t>
                      </a:r>
                      <a:endParaRPr lang="en-US" sz="1600" b="0" dirty="0"/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77%   (10 HFEs)</a:t>
                      </a:r>
                    </a:p>
                  </a:txBody>
                  <a:tcPr marL="68580" marR="68580" marT="0" marB="0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23% (3)</a:t>
                      </a:r>
                    </a:p>
                  </a:txBody>
                  <a:tcPr marL="68580" marR="68580" marT="0" marB="0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726271"/>
                  </a:ext>
                </a:extLst>
              </a:tr>
              <a:tr h="3774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Lub Dub Bold" panose="020B0803030403020204" pitchFamily="34" charset="0"/>
                          <a:ea typeface="+mn-ea"/>
                          <a:cs typeface="Arial" panose="020B0604020202020204" pitchFamily="34" charset="0"/>
                        </a:rPr>
                        <a:t>False Positive Priority Rate (one priority every ~ 3 months [average] per patient)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>
                        <a:solidFill>
                          <a:schemeClr val="bg1">
                            <a:lumMod val="95000"/>
                          </a:schemeClr>
                        </a:solidFill>
                        <a:latin typeface="Lub Dub Bold" panose="020B0803030403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>
                        <a:solidFill>
                          <a:schemeClr val="bg1">
                            <a:lumMod val="95000"/>
                          </a:schemeClr>
                        </a:solidFill>
                        <a:latin typeface="Lub Dub Bold" panose="020B0803030403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410617"/>
                  </a:ext>
                </a:extLst>
              </a:tr>
              <a:tr h="381558">
                <a:tc>
                  <a:txBody>
                    <a:bodyPr/>
                    <a:lstStyle/>
                    <a:p>
                      <a:endParaRPr lang="en-US" sz="1600" dirty="0">
                        <a:latin typeface="Lub Dub Bold" panose="020B08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FP rate per patient per year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Total analysis recording days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082142"/>
                  </a:ext>
                </a:extLst>
              </a:tr>
              <a:tr h="381558"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False Positive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2.67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94,202 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221858"/>
                  </a:ext>
                </a:extLst>
              </a:tr>
              <a:tr h="565410">
                <a:tc gridSpan="3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Key Takeaways: </a:t>
                      </a: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In a trial of adults with heart failure, a speech analysis app predicted the need for hospitalization about three weeks in advance of a heart failure event.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20551" y="6292693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5144" y="6372102"/>
            <a:ext cx="7930404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William T. Abraham, Ohio State University, USA. Scientific Sessions 2023.  © 2023, American Heart Association.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8" name="Picture 17" descr="American Heart Association logo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4" name="Picture 3" descr="A heart with a flame and text">
            <a:extLst>
              <a:ext uri="{FF2B5EF4-FFF2-40B4-BE49-F238E27FC236}">
                <a16:creationId xmlns:a16="http://schemas.microsoft.com/office/drawing/2014/main" id="{19ADD838-690D-9833-BEE5-487D626359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6" t="3421" r="58504" b="-3421"/>
          <a:stretch/>
        </p:blipFill>
        <p:spPr>
          <a:xfrm>
            <a:off x="5298680" y="3429000"/>
            <a:ext cx="1867299" cy="235520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 descr="Scientific Sessions logo">
            <a:extLst>
              <a:ext uri="{FF2B5EF4-FFF2-40B4-BE49-F238E27FC236}">
                <a16:creationId xmlns:a16="http://schemas.microsoft.com/office/drawing/2014/main" id="{B7B5B976-E604-F449-726A-7516071ED7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76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3221</TotalTime>
  <Words>283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SPEECH: Validation Of A Speech Analysis Application To Detect Worsening  Heart Failure Events In Ambulatory HF Patients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Cordio HearO® Community Study: Validation Of A Speech Analysis Application To Detect Worsening  Heart Failure Events In Ambulatory HF Patients</dc:title>
  <dc:creator>Paul St. Laurent</dc:creator>
  <cp:lastModifiedBy>Alice Wolke</cp:lastModifiedBy>
  <cp:revision>2</cp:revision>
  <dcterms:created xsi:type="dcterms:W3CDTF">2023-10-18T15:02:58Z</dcterms:created>
  <dcterms:modified xsi:type="dcterms:W3CDTF">2023-11-13T13:07:47Z</dcterms:modified>
</cp:coreProperties>
</file>