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07" autoAdjust="0"/>
    <p:restoredTop sz="95632" autoAdjust="0"/>
  </p:normalViewPr>
  <p:slideViewPr>
    <p:cSldViewPr snapToGrid="0">
      <p:cViewPr varScale="1">
        <p:scale>
          <a:sx n="90" d="100"/>
          <a:sy n="90" d="100"/>
        </p:scale>
        <p:origin x="1498" y="-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819434B6-E3BF-4DBC-8650-B9D71DB032ED}"/>
    <pc:docChg chg="modSld">
      <pc:chgData name="Alice Wolke" userId="d3fc20e8-9f67-4110-b5e7-8648597a3678" providerId="ADAL" clId="{819434B6-E3BF-4DBC-8650-B9D71DB032ED}" dt="2023-11-13T13:05:52.548" v="150" actId="962"/>
      <pc:docMkLst>
        <pc:docMk/>
      </pc:docMkLst>
      <pc:sldChg chg="modSp mod">
        <pc:chgData name="Alice Wolke" userId="d3fc20e8-9f67-4110-b5e7-8648597a3678" providerId="ADAL" clId="{819434B6-E3BF-4DBC-8650-B9D71DB032ED}" dt="2023-11-13T13:05:52.548" v="150" actId="962"/>
        <pc:sldMkLst>
          <pc:docMk/>
          <pc:sldMk cId="3713481537" sldId="273"/>
        </pc:sldMkLst>
        <pc:spChg chg="mod">
          <ac:chgData name="Alice Wolke" userId="d3fc20e8-9f67-4110-b5e7-8648597a3678" providerId="ADAL" clId="{819434B6-E3BF-4DBC-8650-B9D71DB032ED}" dt="2023-11-13T13:05:10.672" v="0" actId="962"/>
          <ac:spMkLst>
            <pc:docMk/>
            <pc:sldMk cId="3713481537" sldId="273"/>
            <ac:spMk id="10" creationId="{870CE4E7-4A17-4CEA-AEE5-430C9934C42C}"/>
          </ac:spMkLst>
        </pc:spChg>
        <pc:picChg chg="mod">
          <ac:chgData name="Alice Wolke" userId="d3fc20e8-9f67-4110-b5e7-8648597a3678" providerId="ADAL" clId="{819434B6-E3BF-4DBC-8650-B9D71DB032ED}" dt="2023-11-13T13:05:52.548" v="150" actId="962"/>
          <ac:picMkLst>
            <pc:docMk/>
            <pc:sldMk cId="3713481537" sldId="273"/>
            <ac:picMk id="5" creationId="{C1459597-BD75-6875-630D-851F41488A46}"/>
          </ac:picMkLst>
        </pc:picChg>
        <pc:picChg chg="mod">
          <ac:chgData name="Alice Wolke" userId="d3fc20e8-9f67-4110-b5e7-8648597a3678" providerId="ADAL" clId="{819434B6-E3BF-4DBC-8650-B9D71DB032ED}" dt="2023-11-13T13:05:20.558" v="82" actId="962"/>
          <ac:picMkLst>
            <pc:docMk/>
            <pc:sldMk cId="3713481537" sldId="273"/>
            <ac:picMk id="18" creationId="{6C0E521C-F1E7-D574-BBB7-2669978181F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65BF7-EB77-F04B-924E-4F4B0FD50AF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CCF2A-2662-5647-8E6A-87011C788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6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CLINICAL TRIALS.GOV:  </a:t>
            </a:r>
          </a:p>
          <a:p>
            <a:r>
              <a:rPr lang="en-US" dirty="0"/>
              <a:t>ORBITA:  https://</a:t>
            </a:r>
            <a:r>
              <a:rPr lang="en-US" dirty="0" err="1"/>
              <a:t>clinicaltrials.gov</a:t>
            </a:r>
            <a:r>
              <a:rPr lang="en-US" dirty="0"/>
              <a:t>/study/NCT03742050?term=NCT03742050&amp;rank=1 </a:t>
            </a:r>
          </a:p>
          <a:p>
            <a:r>
              <a:rPr lang="en-US" dirty="0"/>
              <a:t>SPEC AI NIGERIA:  https://</a:t>
            </a:r>
            <a:r>
              <a:rPr lang="en-US" dirty="0" err="1"/>
              <a:t>clinicaltrials.gov</a:t>
            </a:r>
            <a:r>
              <a:rPr lang="en-US" dirty="0"/>
              <a:t>/study/NCT05438576?term=spec%20ai%20nigeria&amp;rank=1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059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A81AB-D85C-FFE5-B16F-52E0B3DCFF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95F9A9-FDCE-907D-FE75-EECA68FDF0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412F3-72D1-8CE7-E439-39FE4E153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45F2-9C5F-2742-9C6B-DBCB2583CCE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6403C-11B7-9332-F9A9-2CE1B7D30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137E0-7FFA-6C6B-F399-D42F84AFC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59355-486F-F04F-9586-33238A629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33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52824-849F-0B3A-9FD0-B887D1282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FD0868-AB73-23A8-B36A-325E389C67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2CBDD-2815-09C3-FE76-B01DA35C3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45F2-9C5F-2742-9C6B-DBCB2583CCE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D33F1-9D24-48EA-756D-BC92F7822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16A23-E4FE-8629-2319-6E29C9EF3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59355-486F-F04F-9586-33238A629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46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45A302-74ED-A717-3716-81D872F676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55B1A0-48BD-D3CF-B325-DB05DA8218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73A4F7-FD50-3D38-3611-92367A135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45F2-9C5F-2742-9C6B-DBCB2583CCE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016FE-51FE-E1C1-1CA5-F692D5EF8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0F0F7-DF02-6F8B-2622-9D1E64E76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59355-486F-F04F-9586-33238A629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34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7057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FB213-83D0-4CDD-588D-8C0849C27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0FD07-F40D-7583-CF30-D60F1315C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B695B-4CB3-EA19-2DFD-37DA128FF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45F2-9C5F-2742-9C6B-DBCB2583CCE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3B87E-1770-4498-5643-E0058CE95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11185-CC69-684F-AD1E-CD3AB0C9E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59355-486F-F04F-9586-33238A629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13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E3B63-416E-91BB-990E-51B4B8DA5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240C9C-A9FE-4DA4-5219-D5ACEB1BC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EED06-4895-43A8-11EB-A49F6C4A3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45F2-9C5F-2742-9C6B-DBCB2583CCE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871F7-1DC8-62E4-6DC1-E3A78236B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AA35D-39EE-3438-258D-F7AE6D2A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59355-486F-F04F-9586-33238A629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10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9D618-C552-00E5-4750-A36220987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BBE04-31AD-C34D-58B7-E988ECE72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052669-0393-0C89-98E2-3675DED48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34C6F-6D19-F69D-D644-C654B0854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45F2-9C5F-2742-9C6B-DBCB2583CCE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5CF93C-A9C0-38DA-6DC0-B66E06AFE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EFFDDD-2720-9580-8748-340BCBE90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59355-486F-F04F-9586-33238A629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090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CA1D0-FD8F-0DE0-6B7C-456D4BEE4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9F8E93-644C-BCCF-87E5-51CA25D13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B202EC-EB9D-E993-2278-3A1B21B076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C1CB70-9ADF-A732-F8D1-A8B1110336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F72933-0219-8137-6CFD-CC905DB3AC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29CB38-16DB-BFD0-DEA5-0837C012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45F2-9C5F-2742-9C6B-DBCB2583CCE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FE2F42-C860-FE97-045E-48E64421B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3EDA23-3583-BAC7-8C01-93472E1E2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59355-486F-F04F-9586-33238A629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61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3CE09-B561-9FF9-6A17-F64EDB95A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426ADF-C33B-BE86-B88C-DDD92E065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45F2-9C5F-2742-9C6B-DBCB2583CCE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94461A-134D-1D1D-C4E0-2BE8EC570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F79CF9-3B6E-7767-620D-C3FF900DF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59355-486F-F04F-9586-33238A629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089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2C68E9-ABD6-D70A-5BF8-C67FAA912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45F2-9C5F-2742-9C6B-DBCB2583CCE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D1CC1D-E176-1511-BD78-F839C6B54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7418B4-8FC5-CA06-104C-1B7C5BA24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59355-486F-F04F-9586-33238A629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351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3EE1B-29E1-C7DA-2580-57F0E1DA0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13D69-A804-3E4A-8DB0-CEE4D35BC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880BA4-C90D-A1B6-08AA-378B6291F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A8451C-9446-2095-6C62-6FE263A4C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45F2-9C5F-2742-9C6B-DBCB2583CCE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E6022C-B65C-C626-3BE7-3FCD93E3D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6F0628-1D2D-B6C1-7BC2-3AF451FE7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59355-486F-F04F-9586-33238A629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32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64E13-D72F-155B-44FA-9DA10D233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9005DA-3CCF-9398-6226-12963AA8E3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E5EE48-D12F-23B3-B72F-1751D93C5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CB54E9-A82B-5156-87A2-2D8005BDF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45F2-9C5F-2742-9C6B-DBCB2583CCE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AF0903-B902-EE4C-8A8F-ADD32616F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106076-ACF3-5C43-97BC-630BF00D6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59355-486F-F04F-9586-33238A629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52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74FD84-26A7-559B-5AC2-7E55771FA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79F38-69CC-03A8-D245-212E91D23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D3033-5691-D86B-88E9-601521227F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F45F2-9C5F-2742-9C6B-DBCB2583CCE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576A8-F6B7-81B2-610D-A1C862200A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2D341D-09B9-421E-89FB-B5696A4C0A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59355-486F-F04F-9586-33238A629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35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196062"/>
              </p:ext>
            </p:extLst>
          </p:nvPr>
        </p:nvGraphicFramePr>
        <p:xfrm>
          <a:off x="1" y="899448"/>
          <a:ext cx="12191998" cy="5424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2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8873">
                  <a:extLst>
                    <a:ext uri="{9D8B030D-6E8A-4147-A177-3AD203B41FA5}">
                      <a16:colId xmlns:a16="http://schemas.microsoft.com/office/drawing/2014/main" val="1982177660"/>
                    </a:ext>
                  </a:extLst>
                </a:gridCol>
                <a:gridCol w="2890982">
                  <a:extLst>
                    <a:ext uri="{9D8B030D-6E8A-4147-A177-3AD203B41FA5}">
                      <a16:colId xmlns:a16="http://schemas.microsoft.com/office/drawing/2014/main" val="1418358351"/>
                    </a:ext>
                  </a:extLst>
                </a:gridCol>
                <a:gridCol w="1902691">
                  <a:extLst>
                    <a:ext uri="{9D8B030D-6E8A-4147-A177-3AD203B41FA5}">
                      <a16:colId xmlns:a16="http://schemas.microsoft.com/office/drawing/2014/main" val="2949239196"/>
                    </a:ext>
                  </a:extLst>
                </a:gridCol>
                <a:gridCol w="1246908">
                  <a:extLst>
                    <a:ext uri="{9D8B030D-6E8A-4147-A177-3AD203B41FA5}">
                      <a16:colId xmlns:a16="http://schemas.microsoft.com/office/drawing/2014/main" val="2576572841"/>
                    </a:ext>
                  </a:extLst>
                </a:gridCol>
              </a:tblGrid>
              <a:tr h="569432">
                <a:tc gridSpan="5">
                  <a:txBody>
                    <a:bodyPr/>
                    <a:lstStyle/>
                    <a:p>
                      <a:r>
                        <a:rPr lang="en-US" sz="1500" b="1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500" b="1" kern="1200" dirty="0">
                          <a:solidFill>
                            <a:schemeClr val="dk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500" b="0" i="0" u="none" strike="noStrike" kern="1200" baseline="0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 In pregnant and postpartum women, AI-guided screening with a digital stethoscope was associated with an increase in the diagnosis of cardiomyopathy defined as LVEF &lt;50% by echocardiography.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tx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464488"/>
                  </a:ext>
                </a:extLst>
              </a:tr>
              <a:tr h="56943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PURPOSE:  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To e</a:t>
                      </a:r>
                      <a:r>
                        <a:rPr lang="en-US" sz="15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valuate the effectiveness of a digital stethoscope with artificial intelligence-enabled ECG (</a:t>
                      </a:r>
                      <a:r>
                        <a:rPr lang="en-US" sz="1500" dirty="0">
                          <a:latin typeface="Lub Dub Medium" panose="020B0603030403020204" pitchFamily="34" charset="77"/>
                        </a:rPr>
                        <a:t>AI</a:t>
                      </a:r>
                      <a:r>
                        <a:rPr lang="en-US" sz="15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-ECG) and phonocardiogram (PCG) compared to traditional ECG for cardiomyopathy detection in an obstetric population in </a:t>
                      </a:r>
                      <a:r>
                        <a:rPr lang="en-US" sz="1500" dirty="0">
                          <a:latin typeface="Lub Dub Medium" panose="020B0603030403020204" pitchFamily="34" charset="77"/>
                        </a:rPr>
                        <a:t>Nigeria</a:t>
                      </a:r>
                      <a:r>
                        <a:rPr lang="en-US" sz="15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.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33380"/>
                  </a:ext>
                </a:extLst>
              </a:tr>
              <a:tr h="347989">
                <a:tc gridSpan="5">
                  <a:txBody>
                    <a:bodyPr/>
                    <a:lstStyle/>
                    <a:p>
                      <a:r>
                        <a:rPr lang="en-US" sz="15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TRIAL DESIGN</a:t>
                      </a:r>
                      <a:r>
                        <a:rPr lang="en-US" sz="15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Randomized, parallel assignment, open label</a:t>
                      </a:r>
                      <a:endParaRPr lang="en-US" sz="15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0874">
                <a:tc>
                  <a:txBody>
                    <a:bodyPr/>
                    <a:lstStyle/>
                    <a:p>
                      <a:endParaRPr lang="en-US" sz="10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Usual Care</a:t>
                      </a:r>
                    </a:p>
                    <a:p>
                      <a:pPr algn="ctr"/>
                      <a:r>
                        <a:rPr lang="en-US" sz="145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(+ traditional ECG)</a:t>
                      </a:r>
                    </a:p>
                    <a:p>
                      <a:pPr algn="ctr"/>
                      <a:r>
                        <a:rPr lang="en-US" sz="145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N = 608</a:t>
                      </a:r>
                      <a:endParaRPr lang="en-US" sz="1450" dirty="0"/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Digital Stethoscope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5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(+ traditional ECG)</a:t>
                      </a:r>
                    </a:p>
                    <a:p>
                      <a:pPr algn="ctr"/>
                      <a:r>
                        <a:rPr lang="en-US" sz="145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N = 587</a:t>
                      </a:r>
                      <a:endParaRPr lang="en-US" sz="1450" dirty="0"/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HR</a:t>
                      </a:r>
                      <a:r>
                        <a:rPr lang="sr-Latn-RS" sz="145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 or OR</a:t>
                      </a:r>
                      <a:endParaRPr lang="en-US" sz="1450" b="1" dirty="0">
                        <a:solidFill>
                          <a:schemeClr val="bg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45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(95%CI)</a:t>
                      </a:r>
                      <a:endParaRPr lang="en-US" sz="1450" dirty="0"/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5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p-value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180">
                <a:tc gridSpan="5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Primary Endpoint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9432">
                <a:tc>
                  <a:txBody>
                    <a:bodyPr/>
                    <a:lstStyle/>
                    <a:p>
                      <a:r>
                        <a:rPr lang="en-US" sz="15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Cardiac dysfunction with left ventricular ejection fraction (LVEF) &lt;50% </a:t>
                      </a:r>
                      <a:endParaRPr lang="en-US" sz="15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11/608</a:t>
                      </a:r>
                    </a:p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(1.8%)</a:t>
                      </a:r>
                      <a:endParaRPr lang="en-US" dirty="0"/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24/587</a:t>
                      </a:r>
                    </a:p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(4.1%)</a:t>
                      </a:r>
                      <a:endParaRPr lang="en-US" dirty="0"/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OR 2.31</a:t>
                      </a:r>
                    </a:p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(95% CI: 1.12, 4.77)</a:t>
                      </a:r>
                      <a:endParaRPr lang="en-US" dirty="0"/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 =  0.019</a:t>
                      </a:r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272">
                <a:tc gridSpan="5">
                  <a:txBody>
                    <a:bodyPr/>
                    <a:lstStyle/>
                    <a:p>
                      <a:r>
                        <a:rPr lang="en-US" sz="15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Secondary Endpoints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9432">
                <a:tc>
                  <a:txBody>
                    <a:bodyPr/>
                    <a:lstStyle/>
                    <a:p>
                      <a:r>
                        <a:rPr lang="en-US" sz="15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Correct identification of left ventricular ejection fraction (LVEF) &lt;50%</a:t>
                      </a:r>
                      <a:endParaRPr lang="en-US" sz="15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AUC = 0.95 </a:t>
                      </a:r>
                    </a:p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(95% CI: 0.92, 0.99)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573626"/>
                  </a:ext>
                </a:extLst>
              </a:tr>
              <a:tr h="569432">
                <a:tc>
                  <a:txBody>
                    <a:bodyPr/>
                    <a:lstStyle/>
                    <a:p>
                      <a:r>
                        <a:rPr lang="en-US" sz="15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Correct identification of LVEF &lt;40% </a:t>
                      </a:r>
                      <a:endParaRPr lang="en-US" sz="15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AUC = 0.98 </a:t>
                      </a:r>
                    </a:p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(95% CI: 0.97, 0.99)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30505"/>
                  </a:ext>
                </a:extLst>
              </a:tr>
              <a:tr h="616884">
                <a:tc gridSpan="5">
                  <a:txBody>
                    <a:bodyPr/>
                    <a:lstStyle/>
                    <a:p>
                      <a:r>
                        <a:rPr lang="en-US" sz="155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Key Takeaways:  </a:t>
                      </a:r>
                      <a:r>
                        <a:rPr lang="en-US" sz="1550" b="0" i="0" u="none" strike="noStrike" kern="1200" baseline="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abic Typesetting" panose="03020402040406030203" pitchFamily="66" charset="-78"/>
                        </a:rPr>
                        <a:t>AI-guided screening resulted in double the number of cardiomyopathy cases diagnosed in pregnant and postpartum women, suggesting that half are likely under detected with usual care.</a:t>
                      </a:r>
                      <a:endParaRPr lang="en-US" sz="1550" b="1" dirty="0">
                        <a:latin typeface="Lub Dub Medium" panose="020B0603030403020204" pitchFamily="34" charset="0"/>
                        <a:cs typeface="Arabic Typesetting" panose="03020402040406030203" pitchFamily="66" charset="-78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550" b="1" dirty="0">
                        <a:latin typeface="Lub Dub Medium" panose="020B0603030403020204" pitchFamily="34" charset="0"/>
                        <a:cs typeface="Arabic Typesetting" panose="03020402040406030203" pitchFamily="66" charset="-78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3021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85828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8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SPEC</a:t>
            </a:r>
            <a:r>
              <a:rPr lang="en-US" sz="1800" b="1" i="0" u="none" strike="noStrike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-</a:t>
            </a:r>
            <a:r>
              <a:rPr lang="en-US" sz="18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AI Nigeria</a:t>
            </a:r>
            <a:r>
              <a:rPr lang="en-US" sz="1800" dirty="0">
                <a:solidFill>
                  <a:schemeClr val="bg1"/>
                </a:solidFill>
                <a:latin typeface="Lub Dub Medium" panose="020B0603030403020204" pitchFamily="34" charset="77"/>
              </a:rPr>
              <a:t>:  </a:t>
            </a:r>
            <a:br>
              <a:rPr lang="en-US" sz="1800" dirty="0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Screening for Peripartum Cardiomyopathies </a:t>
            </a:r>
            <a:br>
              <a:rPr lang="en-US" sz="1800" b="0" i="0" u="none" strike="noStrike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</a:br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Using Artificial Intelligence in </a:t>
            </a:r>
            <a:r>
              <a:rPr lang="en-US" sz="1800" dirty="0">
                <a:solidFill>
                  <a:schemeClr val="bg1"/>
                </a:solidFill>
                <a:latin typeface="Lub Dub Medium" panose="020B0603030403020204" pitchFamily="34" charset="77"/>
              </a:rPr>
              <a:t>Nigeria</a:t>
            </a:r>
            <a:endParaRPr lang="en-US" sz="1400" b="1" dirty="0">
              <a:solidFill>
                <a:schemeClr val="bg1"/>
              </a:solidFill>
              <a:latin typeface="Lub Dub Medium" panose="020B0603030403020204" pitchFamily="34" charset="77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271848"/>
            <a:ext cx="12191111" cy="586153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663572-0ADF-4B2B-8CD3-4B6627A7DE2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58401" y="6386451"/>
            <a:ext cx="17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#AHA23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/>
          </p:cNvSpPr>
          <p:nvPr/>
        </p:nvSpPr>
        <p:spPr bwMode="auto">
          <a:xfrm>
            <a:off x="2518378" y="6399651"/>
            <a:ext cx="7939135" cy="512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00" i="1" dirty="0">
                <a:solidFill>
                  <a:schemeClr val="bg1"/>
                </a:solidFill>
                <a:latin typeface="Lub Dub Medium" panose="020B0603030403020204" pitchFamily="34" charset="77"/>
              </a:rPr>
              <a:t>Presented by: </a:t>
            </a:r>
            <a:r>
              <a:rPr lang="en-US" sz="900" i="1" dirty="0">
                <a:solidFill>
                  <a:schemeClr val="bg1"/>
                </a:solidFill>
                <a:effectLst/>
                <a:latin typeface="Lub Dub Medium" panose="020B0603030403020204" pitchFamily="34" charset="77"/>
                <a:ea typeface="Calibri" panose="020F0502020204030204" pitchFamily="34" charset="0"/>
              </a:rPr>
              <a:t>Demilade Adedinsewo, MD, MPH, Mayo Clinic, Florida</a:t>
            </a:r>
            <a:r>
              <a:rPr lang="en-US" altLang="en-US" sz="900" i="1" dirty="0">
                <a:solidFill>
                  <a:schemeClr val="bg1"/>
                </a:solidFill>
                <a:latin typeface="Lub Dub Medium" panose="020B0603030403020204" pitchFamily="34" charset="77"/>
              </a:rPr>
              <a:t>. Scientific Sessions 2023.  © 2023, American Heart Association.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00" i="1" dirty="0">
                <a:solidFill>
                  <a:schemeClr val="bg1"/>
                </a:solidFill>
                <a:latin typeface="Lub Dub Medium" panose="020B0603030403020204" pitchFamily="34" charset="77"/>
              </a:rPr>
              <a:t>All rights reserved. </a:t>
            </a:r>
            <a:r>
              <a:rPr lang="en-US" sz="900" i="1" dirty="0">
                <a:solidFill>
                  <a:schemeClr val="bg1"/>
                </a:solidFill>
                <a:latin typeface="Lub Dub Medium" panose="020B0603030403020204" pitchFamily="34" charset="77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pic>
        <p:nvPicPr>
          <p:cNvPr id="18" name="Picture 17" descr="American Heart Association logo">
            <a:extLst>
              <a:ext uri="{FF2B5EF4-FFF2-40B4-BE49-F238E27FC236}">
                <a16:creationId xmlns:a16="http://schemas.microsoft.com/office/drawing/2014/main" id="{6C0E521C-F1E7-D574-BBB7-2669978181F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29276"/>
            <a:ext cx="1474069" cy="856553"/>
          </a:xfrm>
          <a:prstGeom prst="rect">
            <a:avLst/>
          </a:prstGeom>
        </p:spPr>
      </p:pic>
      <p:pic>
        <p:nvPicPr>
          <p:cNvPr id="5" name="Picture 4" descr="Scientific Sessions logo">
            <a:extLst>
              <a:ext uri="{FF2B5EF4-FFF2-40B4-BE49-F238E27FC236}">
                <a16:creationId xmlns:a16="http://schemas.microsoft.com/office/drawing/2014/main" id="{C1459597-BD75-6875-630D-851F41488A4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669" y="6349317"/>
            <a:ext cx="1425416" cy="45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481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1707</TotalTime>
  <Words>329</Words>
  <Application>Microsoft Office PowerPoint</Application>
  <PresentationFormat>Widescreen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Office Theme</vt:lpstr>
      <vt:lpstr>SPEC-AI Nigeria:   Screening for Peripartum Cardiomyopathies  Using Artificial Intelligence in Nigeria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SPEC-AI:  Screening for Peripartum Cardiomyopathies  Using Artificial Intelligence in Nigeria</dc:title>
  <dc:creator>Barbara Entl</dc:creator>
  <cp:lastModifiedBy>Alice Wolke</cp:lastModifiedBy>
  <cp:revision>4</cp:revision>
  <dcterms:created xsi:type="dcterms:W3CDTF">2023-10-31T18:43:45Z</dcterms:created>
  <dcterms:modified xsi:type="dcterms:W3CDTF">2023-11-13T13:05:57Z</dcterms:modified>
</cp:coreProperties>
</file>