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9" autoAdjust="0"/>
    <p:restoredTop sz="93885" autoAdjust="0"/>
  </p:normalViewPr>
  <p:slideViewPr>
    <p:cSldViewPr snapToGrid="0">
      <p:cViewPr varScale="1">
        <p:scale>
          <a:sx n="88" d="100"/>
          <a:sy n="88" d="100"/>
        </p:scale>
        <p:origin x="91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St. Laurent" userId="2e46ad51-cb08-4cb1-833f-88978fb9af81" providerId="ADAL" clId="{0A876348-9DB3-4E37-A7BF-AE12E356572E}"/>
    <pc:docChg chg="modSld">
      <pc:chgData name="Paul St. Laurent" userId="2e46ad51-cb08-4cb1-833f-88978fb9af81" providerId="ADAL" clId="{0A876348-9DB3-4E37-A7BF-AE12E356572E}" dt="2023-11-11T03:12:38.579" v="6" actId="20577"/>
      <pc:docMkLst>
        <pc:docMk/>
      </pc:docMkLst>
      <pc:sldChg chg="modSp mod">
        <pc:chgData name="Paul St. Laurent" userId="2e46ad51-cb08-4cb1-833f-88978fb9af81" providerId="ADAL" clId="{0A876348-9DB3-4E37-A7BF-AE12E356572E}" dt="2023-11-11T03:12:38.579" v="6" actId="20577"/>
        <pc:sldMkLst>
          <pc:docMk/>
          <pc:sldMk cId="2097276470" sldId="271"/>
        </pc:sldMkLst>
        <pc:spChg chg="mod">
          <ac:chgData name="Paul St. Laurent" userId="2e46ad51-cb08-4cb1-833f-88978fb9af81" providerId="ADAL" clId="{0A876348-9DB3-4E37-A7BF-AE12E356572E}" dt="2023-11-11T03:12:38.579" v="6" actId="20577"/>
          <ac:spMkLst>
            <pc:docMk/>
            <pc:sldMk cId="2097276470" sldId="271"/>
            <ac:spMk id="15" creationId="{5B6DE5F2-10B1-4F57-AF1B-B7413BA839D6}"/>
          </ac:spMkLst>
        </pc:spChg>
      </pc:sldChg>
    </pc:docChg>
  </pc:docChgLst>
  <pc:docChgLst>
    <pc:chgData name="Alice Wolke" userId="d3fc20e8-9f67-4110-b5e7-8648597a3678" providerId="ADAL" clId="{90B7526F-AF14-4303-9F54-DFD3B874A26D}"/>
    <pc:docChg chg="modSld">
      <pc:chgData name="Alice Wolke" userId="d3fc20e8-9f67-4110-b5e7-8648597a3678" providerId="ADAL" clId="{90B7526F-AF14-4303-9F54-DFD3B874A26D}" dt="2023-11-11T12:21:43.388" v="67" actId="962"/>
      <pc:docMkLst>
        <pc:docMk/>
      </pc:docMkLst>
      <pc:sldChg chg="modSp mod">
        <pc:chgData name="Alice Wolke" userId="d3fc20e8-9f67-4110-b5e7-8648597a3678" providerId="ADAL" clId="{90B7526F-AF14-4303-9F54-DFD3B874A26D}" dt="2023-11-11T12:21:43.388" v="67" actId="962"/>
        <pc:sldMkLst>
          <pc:docMk/>
          <pc:sldMk cId="2097276470" sldId="271"/>
        </pc:sldMkLst>
        <pc:spChg chg="ord">
          <ac:chgData name="Alice Wolke" userId="d3fc20e8-9f67-4110-b5e7-8648597a3678" providerId="ADAL" clId="{90B7526F-AF14-4303-9F54-DFD3B874A26D}" dt="2023-11-11T12:18:56.252" v="2" actId="13244"/>
          <ac:spMkLst>
            <pc:docMk/>
            <pc:sldMk cId="2097276470" sldId="271"/>
            <ac:spMk id="2" creationId="{8692D61E-4EF2-9041-8F44-38794650077F}"/>
          </ac:spMkLst>
        </pc:spChg>
        <pc:spChg chg="mod">
          <ac:chgData name="Alice Wolke" userId="d3fc20e8-9f67-4110-b5e7-8648597a3678" providerId="ADAL" clId="{90B7526F-AF14-4303-9F54-DFD3B874A26D}" dt="2023-11-11T12:18:21.079" v="0" actId="962"/>
          <ac:spMkLst>
            <pc:docMk/>
            <pc:sldMk cId="2097276470" sldId="271"/>
            <ac:spMk id="10" creationId="{870CE4E7-4A17-4CEA-AEE5-430C9934C42C}"/>
          </ac:spMkLst>
        </pc:spChg>
        <pc:graphicFrameChg chg="mod">
          <ac:chgData name="Alice Wolke" userId="d3fc20e8-9f67-4110-b5e7-8648597a3678" providerId="ADAL" clId="{90B7526F-AF14-4303-9F54-DFD3B874A26D}" dt="2023-11-11T12:19:00.458" v="5" actId="962"/>
          <ac:graphicFrameMkLst>
            <pc:docMk/>
            <pc:sldMk cId="2097276470" sldId="271"/>
            <ac:graphicFrameMk id="11" creationId="{5CF230A0-4777-42A1-9C04-F84CA4894AED}"/>
          </ac:graphicFrameMkLst>
        </pc:graphicFrameChg>
        <pc:picChg chg="mod">
          <ac:chgData name="Alice Wolke" userId="d3fc20e8-9f67-4110-b5e7-8648597a3678" providerId="ADAL" clId="{90B7526F-AF14-4303-9F54-DFD3B874A26D}" dt="2023-11-11T12:21:43.388" v="67" actId="962"/>
          <ac:picMkLst>
            <pc:docMk/>
            <pc:sldMk cId="2097276470" sldId="271"/>
            <ac:picMk id="18" creationId="{6C0E521C-F1E7-D574-BBB7-2669978181F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89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783" y="9884"/>
            <a:ext cx="12192000" cy="1039964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SELECT:</a:t>
            </a:r>
            <a:b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1800" dirty="0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  <a:t>Semaglutide Effects on Heart Disease and Stroke in People with </a:t>
            </a:r>
            <a:br>
              <a:rPr lang="en-US" sz="1800" dirty="0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</a:br>
            <a:r>
              <a:rPr lang="en-US" sz="1800" dirty="0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  <a:t>Overweight or Obesity without Diabetes</a:t>
            </a:r>
            <a:endParaRPr lang="en-US" sz="1600" dirty="0">
              <a:solidFill>
                <a:schemeClr val="bg1"/>
              </a:solidFill>
              <a:latin typeface="Lub Dub Bold" panose="020B0803030403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413734"/>
              </p:ext>
            </p:extLst>
          </p:nvPr>
        </p:nvGraphicFramePr>
        <p:xfrm>
          <a:off x="2" y="1024315"/>
          <a:ext cx="12167215" cy="5269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3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6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3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78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364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chemeClr val="tx1"/>
                          </a:solidFill>
                          <a:latin typeface="Lub Dub Bold" panose="020B0803030403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500" b="1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500" b="0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In adults with overweight or obesity who do not have diabetes, semaglutide reduced the risk of major adverse cardiovascular events by 20%.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59364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PURPOSE: 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To investigate if semaglutide may reduce the risk of having cardiovascular events in patients with overweight or obesity and with prior cardiovascular disease.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593646">
                <a:tc gridSpan="5">
                  <a:txBody>
                    <a:bodyPr/>
                    <a:lstStyle/>
                    <a:p>
                      <a:r>
                        <a:rPr lang="en-US" sz="1500" b="0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TRIAL DESIGN: </a:t>
                      </a:r>
                      <a:r>
                        <a:rPr lang="en-US" sz="15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Event-driven superiority trial (N=17,604), multicenter, randomized, placebo-controlled (semaglutide 2.4mg vs placebo), double-blind.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402"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Semaglutide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N=8803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Placebo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N=8801</a:t>
                      </a:r>
                      <a:endParaRPr lang="en-US" sz="2100" b="1" dirty="0">
                        <a:solidFill>
                          <a:schemeClr val="bg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HR or Difference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(95% CI)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 Value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50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50" b="1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Primary Endpoints: 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5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5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5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5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8024">
                <a:tc>
                  <a:txBody>
                    <a:bodyPr/>
                    <a:lstStyle/>
                    <a:p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CV death, nonfatal, or nonfatal stroke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6.5%</a:t>
                      </a:r>
                    </a:p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569 events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8.0%</a:t>
                      </a:r>
                    </a:p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701 events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HR 0.80 (0.72 to 0.90)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P&lt;0.001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533">
                <a:tc>
                  <a:txBody>
                    <a:bodyPr/>
                    <a:lstStyle/>
                    <a:p>
                      <a:r>
                        <a:rPr lang="en-US" sz="1450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Secondary Endpoints: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5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5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5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5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504">
                <a:tc>
                  <a:txBody>
                    <a:bodyPr/>
                    <a:lstStyle/>
                    <a:p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% body weight change from baseline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-9.39±0.09%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-0.88±0.08%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-8.5% (-8.8 to -8.3)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360533">
                <a:tc>
                  <a:txBody>
                    <a:bodyPr/>
                    <a:lstStyle/>
                    <a:p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Time to first event: </a:t>
                      </a: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0"/>
                        </a:rPr>
                        <a:t>HbA</a:t>
                      </a:r>
                      <a:r>
                        <a:rPr lang="en-US" sz="1450" b="0" baseline="-250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0"/>
                        </a:rPr>
                        <a:t>1c</a:t>
                      </a:r>
                      <a:r>
                        <a:rPr lang="en-US" sz="1450" b="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0"/>
                        </a:rPr>
                        <a:t> ≥ 6.5% </a:t>
                      </a:r>
                      <a:endParaRPr lang="en-US" sz="1450" b="0" dirty="0">
                        <a:effectLst/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3.5%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12.0%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HR 0.27 (0.24 to 0.31)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221858"/>
                  </a:ext>
                </a:extLst>
              </a:tr>
              <a:tr h="360533">
                <a:tc>
                  <a:txBody>
                    <a:bodyPr/>
                    <a:lstStyle/>
                    <a:p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Adverse events leading to drug D/C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16.6%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8.2%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P&lt;0.001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526258"/>
                  </a:ext>
                </a:extLst>
              </a:tr>
              <a:tr h="562402">
                <a:tc gridSpan="5">
                  <a:txBody>
                    <a:bodyPr/>
                    <a:lstStyle/>
                    <a:p>
                      <a:r>
                        <a:rPr lang="en-US" sz="145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Key Takeaways: </a:t>
                      </a:r>
                      <a:r>
                        <a:rPr lang="en-US" sz="145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Weekly addition of subcutaneous semaglutide to standard of care improved cardiovascular outcomes in patients with pre-exiting cardiovascular disease and overweight or obese, but without diabetes.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271848"/>
            <a:ext cx="12191111" cy="586153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/>
          <p:nvPr/>
        </p:nvSpPr>
        <p:spPr>
          <a:xfrm>
            <a:off x="10458401" y="6386451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#AHA23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521" y="6356878"/>
            <a:ext cx="8558324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by: </a:t>
            </a:r>
            <a:r>
              <a:rPr lang="en-US" altLang="en-US" sz="933" i="1">
                <a:solidFill>
                  <a:srgbClr val="FFFFFF"/>
                </a:solidFill>
                <a:latin typeface="Lub Dub Medium" panose="020B0603030403020204" pitchFamily="34" charset="0"/>
              </a:rPr>
              <a:t>A. Michael </a:t>
            </a:r>
            <a:r>
              <a:rPr lang="en-US" altLang="en-US" sz="933" i="1" dirty="0" err="1">
                <a:solidFill>
                  <a:srgbClr val="FFFFFF"/>
                </a:solidFill>
                <a:latin typeface="Lub Dub Medium" panose="020B0603030403020204" pitchFamily="34" charset="0"/>
              </a:rPr>
              <a:t>Lincoff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, MD, Cleveland Clinic, USA. Scientific Sessions 2023.  2023, American Heart Association.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All rights reserved.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18" name="Picture 17" descr="American Heart Association logo">
            <a:extLst>
              <a:ext uri="{FF2B5EF4-FFF2-40B4-BE49-F238E27FC236}">
                <a16:creationId xmlns:a16="http://schemas.microsoft.com/office/drawing/2014/main" id="{6C0E521C-F1E7-D574-BBB7-2669978181F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29276"/>
            <a:ext cx="1474069" cy="856553"/>
          </a:xfrm>
          <a:prstGeom prst="rect">
            <a:avLst/>
          </a:prstGeom>
        </p:spPr>
      </p:pic>
      <p:pic>
        <p:nvPicPr>
          <p:cNvPr id="4" name="Picture 3" descr="A heart with a flame and text&#10;&#10;Description automatically generated">
            <a:extLst>
              <a:ext uri="{FF2B5EF4-FFF2-40B4-BE49-F238E27FC236}">
                <a16:creationId xmlns:a16="http://schemas.microsoft.com/office/drawing/2014/main" id="{19ADD838-690D-9833-BEE5-487D6263594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4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6" t="3421" r="58504" b="-3421"/>
          <a:stretch/>
        </p:blipFill>
        <p:spPr>
          <a:xfrm>
            <a:off x="5161906" y="3658504"/>
            <a:ext cx="1867299" cy="235520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1459597-BD75-6875-630D-851F41488A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669" y="6349317"/>
            <a:ext cx="1425416" cy="45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76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Props1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6F06A5-B16B-485D-8B1B-B6A4D13A9D26}">
  <ds:schemaRefs>
    <ds:schemaRef ds:uri="http://schemas.microsoft.com/office/2006/metadata/properties"/>
    <ds:schemaRef ds:uri="http://schemas.microsoft.com/office/infopath/2007/PartnerControls"/>
    <ds:schemaRef ds:uri="0da055a4-b6ec-4bb6-a3de-4e050d793ca6"/>
    <ds:schemaRef ds:uri="5f954091-2455-4b8c-90bc-f231fbff24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3247</TotalTime>
  <Words>279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SELECT: Semaglutide Effects on Heart Disease and Stroke in People with  Overweight or Obesity without Diabetes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Cordio HearO® Community Study: Validation Of A Speech Analysis Application To Detect Worsening  Heart Failure Events In Ambulatory HF Patients</dc:title>
  <dc:creator>Paul St. Laurent</dc:creator>
  <cp:lastModifiedBy>Alice Wolke</cp:lastModifiedBy>
  <cp:revision>4</cp:revision>
  <dcterms:created xsi:type="dcterms:W3CDTF">2023-10-18T15:02:58Z</dcterms:created>
  <dcterms:modified xsi:type="dcterms:W3CDTF">2023-11-11T12:21:53Z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