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6D92A-E80E-414E-85BC-250478A6AB42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99845-FBCA-41EE-B0FA-69C2B8A59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4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B1E8CF-6542-954F-8DA2-B9786D13B5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13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0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38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21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3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9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7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6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2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1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heart with a flame and text&#10;&#10;Description automatically generated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61906" y="3658504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89410"/>
              </p:ext>
            </p:extLst>
          </p:nvPr>
        </p:nvGraphicFramePr>
        <p:xfrm>
          <a:off x="-11503" y="1031599"/>
          <a:ext cx="12196740" cy="5191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91">
                  <a:extLst>
                    <a:ext uri="{9D8B030D-6E8A-4147-A177-3AD203B41FA5}">
                      <a16:colId xmlns:a16="http://schemas.microsoft.com/office/drawing/2014/main" val="1859489611"/>
                    </a:ext>
                  </a:extLst>
                </a:gridCol>
                <a:gridCol w="2124363">
                  <a:extLst>
                    <a:ext uri="{9D8B030D-6E8A-4147-A177-3AD203B41FA5}">
                      <a16:colId xmlns:a16="http://schemas.microsoft.com/office/drawing/2014/main" val="2664688819"/>
                    </a:ext>
                  </a:extLst>
                </a:gridCol>
                <a:gridCol w="1929947">
                  <a:extLst>
                    <a:ext uri="{9D8B030D-6E8A-4147-A177-3AD203B41FA5}">
                      <a16:colId xmlns:a16="http://schemas.microsoft.com/office/drawing/2014/main" val="160972714"/>
                    </a:ext>
                  </a:extLst>
                </a:gridCol>
                <a:gridCol w="2234747">
                  <a:extLst>
                    <a:ext uri="{9D8B030D-6E8A-4147-A177-3AD203B41FA5}">
                      <a16:colId xmlns:a16="http://schemas.microsoft.com/office/drawing/2014/main" val="1184450903"/>
                    </a:ext>
                  </a:extLst>
                </a:gridCol>
                <a:gridCol w="85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29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In post partum patients with gestational hypertension or preeclampsia, t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he 24-hour mean diastolic and systolic blood pressures, measured at 9-months postpartum were lower in intervention group versus those who had received usual care.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48363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</a:rPr>
                        <a:t>The purpose of this study was to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Lub Dub Medium" panose="020B0603030403020204" pitchFamily="34" charset="0"/>
                        </a:rPr>
                        <a:t>assess</a:t>
                      </a:r>
                      <a:r>
                        <a:rPr lang="en-US" sz="150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</a:rPr>
                        <a:t> if tight control of BP</a:t>
                      </a:r>
                      <a:r>
                        <a:rPr lang="en-US" sz="1500" b="0" i="0" dirty="0">
                          <a:solidFill>
                            <a:srgbClr val="212121"/>
                          </a:solidFill>
                          <a:effectLst/>
                          <a:latin typeface="Lub Dub Medium" panose="020B0603030403020204" pitchFamily="34" charset="0"/>
                        </a:rPr>
                        <a:t> 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Lub Dub Medium" panose="020B0603030403020204" pitchFamily="34" charset="0"/>
                        </a:rPr>
                        <a:t>in </a:t>
                      </a:r>
                      <a:r>
                        <a:rPr lang="en-US" sz="1500" b="0" i="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</a:rPr>
                        <a:t>postpartum period (few weeks after delivery) results in long term blood pressure and cardiac benefit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Lub Dub Medium" panose="020B0603030403020204" pitchFamily="34" charset="0"/>
                        </a:rPr>
                        <a:t>for the mother. 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65494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TRIAL DESIGN: 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Prospective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, single center, randomized controlled (1:1 to self monitoring with physical optimized antihypertensive titration compared to 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usual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care), open-label, blinded endpoint trial. </a:t>
                      </a:r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32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Interventional Group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N=105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Interventional Group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N=105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Control Group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N=95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Mean Model-Adjusted Difference</a:t>
                      </a:r>
                    </a:p>
                  </a:txBody>
                  <a:tcPr marL="121929" marR="121929" marT="60964" marB="6096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598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Primary Outcome</a:t>
                      </a:r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689098"/>
                  </a:ext>
                </a:extLst>
              </a:tr>
              <a:tr h="260598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24-hour mean diastolic blood pressure at 9 months postpartum</a:t>
                      </a:r>
                      <a:endParaRPr lang="en-US" sz="15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71.2 mmHg</a:t>
                      </a: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76.6mmHg</a:t>
                      </a: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-5.80 mmHg </a:t>
                      </a:r>
                    </a:p>
                    <a:p>
                      <a:pPr algn="ctr"/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(95% CI -7.4 to -4.20)</a:t>
                      </a:r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4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24-hour mean systolic blood pressure at 9 months postpartum</a:t>
                      </a:r>
                    </a:p>
                    <a:p>
                      <a:endParaRPr lang="en-US" sz="15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114.0 mmHg</a:t>
                      </a:r>
                      <a:endParaRPr lang="en-US" sz="15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120.3 mmHg</a:t>
                      </a:r>
                      <a:endParaRPr lang="en-US" sz="15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-6.51 </a:t>
                      </a:r>
                    </a:p>
                    <a:p>
                      <a:pPr algn="ctr"/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(95% CI-8.80 to -4.22)</a:t>
                      </a:r>
                      <a:endParaRPr lang="en-US" sz="1500" dirty="0"/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121929" marR="121929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45240"/>
                  </a:ext>
                </a:extLst>
              </a:tr>
              <a:tr h="833556">
                <a:tc gridSpan="6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 this single center trial, o</a:t>
                      </a:r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ptimization of blood pressure during the immediate postpartum period resulted in lower blood pressure throughout the first-year postpartum.</a:t>
                      </a:r>
                      <a:endParaRPr lang="en-US" sz="16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1999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POP-HT Clinical Trial:</a:t>
            </a:r>
            <a:br>
              <a:rPr lang="en-US" sz="16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600" b="1" i="0" dirty="0">
                <a:solidFill>
                  <a:schemeClr val="bg1"/>
                </a:solidFill>
                <a:effectLst/>
                <a:latin typeface="Lub Dub Bold" panose="020B0803030403020204" pitchFamily="34" charset="0"/>
              </a:rPr>
              <a:t>Long-term Blood Pressure Control After Physician Optimized</a:t>
            </a:r>
            <a:br>
              <a:rPr lang="en-US" sz="1600" b="1" i="0" dirty="0">
                <a:solidFill>
                  <a:schemeClr val="bg1"/>
                </a:solidFill>
                <a:effectLst/>
                <a:latin typeface="Lub Dub Bold" panose="020B0803030403020204" pitchFamily="34" charset="0"/>
              </a:rPr>
            </a:br>
            <a:r>
              <a:rPr lang="en-US" sz="1600" b="1" dirty="0">
                <a:solidFill>
                  <a:schemeClr val="bg1"/>
                </a:solidFill>
                <a:latin typeface="Lub Dub Bold" panose="020B0803030403020204" pitchFamily="34" charset="0"/>
              </a:rPr>
              <a:t> </a:t>
            </a:r>
            <a:r>
              <a:rPr lang="en-US" sz="1600" b="1" i="0" dirty="0">
                <a:solidFill>
                  <a:schemeClr val="bg1"/>
                </a:solidFill>
                <a:effectLst/>
                <a:latin typeface="Lub Dub Bold" panose="020B0803030403020204" pitchFamily="34" charset="0"/>
              </a:rPr>
              <a:t>Postpartum Blood Pressure Self-management</a:t>
            </a:r>
            <a:endParaRPr lang="en-US" sz="1600" b="1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-11503" y="6161700"/>
            <a:ext cx="12191111" cy="861771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10E20"/>
                </a:solidFill>
                <a:effectLst/>
                <a:uLnTx/>
                <a:uFillTx/>
                <a:latin typeface="Lub Dub Bold" panose="020B0603030403020204"/>
                <a:ea typeface="+mn-ea"/>
                <a:cs typeface="+mn-cs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Bold" panose="020B0803030403020204" pitchFamily="34" charset="0"/>
                <a:ea typeface="+mn-ea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756574" y="6356878"/>
            <a:ext cx="6849276" cy="66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933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Presented by: Paul Leeson MD, University of Oxford, Oxford, United Kingdom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933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 Scientific Sessions 2023.  © 2023, American Heart Association.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933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All rights reserved. </a:t>
            </a:r>
            <a:r>
              <a:rPr kumimoji="0" lang="en-US" sz="933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Calibri" panose="020F0502020204030204" pitchFamily="34" charset="0"/>
                <a:cs typeface="+mn-cs"/>
              </a:rPr>
              <a:t>Results reflect the data available at the time of presentation.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b Dub Medium" panose="020B0603030403020204" pitchFamily="34" charset="0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285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268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1_Office Theme</vt:lpstr>
      <vt:lpstr>POP-HT Clinical Trial: Long-term Blood Pressure Control After Physician Optimized  Postpartum Blood Pressure Self-management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Leonard</dc:creator>
  <cp:lastModifiedBy>Paul St. Laurent</cp:lastModifiedBy>
  <cp:revision>8</cp:revision>
  <dcterms:created xsi:type="dcterms:W3CDTF">2023-11-08T17:57:59Z</dcterms:created>
  <dcterms:modified xsi:type="dcterms:W3CDTF">2023-11-11T20:20:56Z</dcterms:modified>
</cp:coreProperties>
</file>