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15"/>
    <p:restoredTop sz="96327"/>
  </p:normalViewPr>
  <p:slideViewPr>
    <p:cSldViewPr snapToGrid="0">
      <p:cViewPr varScale="1">
        <p:scale>
          <a:sx n="83" d="100"/>
          <a:sy n="83" d="100"/>
        </p:scale>
        <p:origin x="63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7AF22-E722-D74D-AF3C-18B1631F3726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C1AEC-BE25-0E4F-915E-7E613A65D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11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CLINICAL TRIALS.GOV:  https://</a:t>
            </a:r>
            <a:r>
              <a:rPr lang="en-US" dirty="0" err="1"/>
              <a:t>clinicaltrials.gov</a:t>
            </a:r>
            <a:r>
              <a:rPr lang="en-US" dirty="0"/>
              <a:t>/study/NCT03742050?term=NCT03742050&amp;rank=1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489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11E27-F112-AECE-18B4-4259BB9665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C38882-9409-10EB-2628-946520F969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FB01C-8B55-0869-3A5D-72A0E285E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0E975-A23C-BDB5-6C79-C39EC1CDF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73634-FB45-CDA4-4C69-FEB0B2FC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55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F9192-4E21-8D79-25C5-A028F702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F55EB3-D25F-68A2-93FB-1B7AA0197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1F9FC-8127-721D-5C65-E93ACE655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25257-246B-B1FF-B1CA-4D3AE6999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0F125-E9DE-E659-6142-7362E6C52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1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E9315C-2541-8437-8D3B-FA548CA144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CE079-CCFC-8DDA-C9A3-1C547D966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0C350-928A-02C4-2588-5742267A1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6FE51-A271-57F8-DB56-96B8F57E0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04936-D164-5BCE-5A2D-0069BC5B4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99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987" y="819631"/>
            <a:ext cx="11024027" cy="1234944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83987" y="2054577"/>
            <a:ext cx="5346807" cy="4122387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80963" y="2054575"/>
            <a:ext cx="5346807" cy="4122388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3986" y="6356351"/>
            <a:ext cx="73408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20922" y="6356351"/>
            <a:ext cx="7701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11367911" y="6356351"/>
            <a:ext cx="0" cy="36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9902026" y="6356351"/>
            <a:ext cx="132698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8155" y="6356352"/>
            <a:ext cx="1600861" cy="365125"/>
          </a:xfrm>
        </p:spPr>
        <p:txBody>
          <a:bodyPr anchor="ctr">
            <a:normAutofit/>
          </a:bodyPr>
          <a:lstStyle>
            <a:lvl1pPr algn="r">
              <a:defRPr sz="1067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92836" y="1440874"/>
            <a:ext cx="9096109" cy="428813"/>
          </a:xfrm>
        </p:spPr>
        <p:txBody>
          <a:bodyPr>
            <a:normAutofit/>
          </a:bodyPr>
          <a:lstStyle>
            <a:lvl1pPr>
              <a:defRPr sz="2133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33528" y="123552"/>
            <a:ext cx="715037" cy="38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92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081A3-EC80-7D88-34A6-62A72610B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470A6-C476-C25A-63B9-9C1BF973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51524-6A2A-EA0D-3853-793AF73D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D684B8-35F8-4138-9BDB-477652C21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3CE06-B9F0-C256-9CD7-CE06A090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3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8BF18-4AE6-E89B-8FA3-D260056E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DC85F-9314-2704-C7B9-4717CD189C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D401F-73E5-9282-B348-782233700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0B059-882C-17F5-12B9-876E60A5C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DA498-1027-7C7C-3CEA-56069C260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99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FE514-AEC3-691F-8369-D5E12934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83903-D62F-8DDE-E1AD-6DACA9D583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F9224C-CBF5-A62B-A5CB-C7F79B2D9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DF8C13-AE4B-1E67-E6B7-35EB655E0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D0D73E-A4A7-872B-23D0-E999F2339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BF49C-3824-56C6-8709-E504F2D5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3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C6D35-1211-AB87-0B38-366A21BD9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20C4D-D1DA-F35E-6FD0-47CBD2F27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EF26C-04B5-4CBC-A8BF-58EDD3153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C0DB3A-79E6-37AC-B545-AE5176C80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A79C39-CF5B-35CC-F433-3CAD595F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43FCB5-DC25-0FD2-7BD3-DDBCD042E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8ABFA7-7A7E-A82E-3B62-DC34E8FDE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C7EB16-D089-C9A4-A4B6-393348C93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3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CA999-FB74-9347-9705-54A0DFAE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13B8D6-8E4C-D313-8306-DB83C8369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4B914-54DD-225F-5F99-506E38613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862BEB-B1F0-C3A2-D179-EA4F1A77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80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68698-CAEB-C459-BC13-226FDC9F38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D75985-A509-2C6B-A67F-789C93AE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0239FD-947F-29E8-D9CF-9D22220E2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563A6-103C-B8F5-7326-EFD7D8680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87DFA-2A43-E51F-6ACC-D0FED6AA9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168BD3-9CB8-42E0-0DA6-59316C1C6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8E1DF5-27FD-D5F5-0634-29032D821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108BAB-5269-5D34-8F7C-E6EFCE36C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03CA3-ACBA-94BF-6E04-F06967274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01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25715-9467-0921-0D5A-3B6F255CE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CD8C05-B985-3C19-2486-5AB0952DE4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ECE725-B6A4-3BE1-D79A-B4AD43A99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39E4CB-411E-BF00-985C-2925243F7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18C6F5-12F1-6C5C-FF27-889784A7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B738F-DD71-4B23-123B-6ED38515B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8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BD5690-717D-1029-A749-A38687A47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FC16F-9B34-3A9F-8BD9-0C2D22B2C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C1600-701E-1A03-E057-4A748506C5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C3AB6-8DA7-0248-909D-A82C70F7850A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B07F6-0157-7E6B-EB85-35A73F4C8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96252-D8D4-F0D9-B0B8-B548519BD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FFF66-8B6F-6748-BA4B-19A726CFA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630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287405"/>
              </p:ext>
            </p:extLst>
          </p:nvPr>
        </p:nvGraphicFramePr>
        <p:xfrm>
          <a:off x="0" y="1024314"/>
          <a:ext cx="12192000" cy="5258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0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1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4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1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721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RESULTS:  </a:t>
                      </a:r>
                      <a:r>
                        <a:rPr lang="en-US" sz="1500" b="0" kern="12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ea typeface="+mn-ea"/>
                          <a:cs typeface="Arial" panose="020B0604020202020204" pitchFamily="34" charset="0"/>
                        </a:rPr>
                        <a:t>In stable angina patients receiving minimal or no antianginal medication and exhibiting objective evidence of ischemia, PCI led to a lower angina symptom score than placebo procedure.   </a:t>
                      </a:r>
                      <a:endParaRPr lang="en-US" sz="1500" b="0" dirty="0">
                        <a:solidFill>
                          <a:srgbClr val="0070C0"/>
                        </a:solidFill>
                      </a:endParaRP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4464488"/>
                  </a:ext>
                </a:extLst>
              </a:tr>
              <a:tr h="639053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PURPOSE:  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compare the effects of coronary angioplasty vs. placebo procedure on symptoms of stable angina without background anti-anginal therapy.</a:t>
                      </a:r>
                      <a:endParaRPr lang="en-US" sz="1500" b="0" dirty="0">
                        <a:solidFill>
                          <a:schemeClr val="tx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3380"/>
                  </a:ext>
                </a:extLst>
              </a:tr>
              <a:tr h="391818">
                <a:tc gridSpan="5">
                  <a:txBody>
                    <a:bodyPr/>
                    <a:lstStyle/>
                    <a:p>
                      <a:r>
                        <a:rPr lang="en-US" sz="15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TRIAL DESIGN</a:t>
                      </a:r>
                      <a:r>
                        <a:rPr lang="en-US" sz="15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Randomized, multicenter, double-blind, placebo-controlled trial.</a:t>
                      </a:r>
                      <a:endParaRPr lang="en-US" sz="1500" b="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812">
                <a:tc>
                  <a:txBody>
                    <a:bodyPr/>
                    <a:lstStyle/>
                    <a:p>
                      <a:endParaRPr lang="en-US" sz="11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PCI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(N=151)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Placebo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(N=150)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OR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121929" marR="121929" marT="60964" marB="60964">
                    <a:solidFill>
                      <a:srgbClr val="C10E2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345"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Primary Endpoint</a:t>
                      </a:r>
                      <a:endParaRPr lang="en-US" sz="15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345">
                <a:tc>
                  <a:txBody>
                    <a:bodyPr/>
                    <a:lstStyle/>
                    <a:p>
                      <a:r>
                        <a:rPr lang="en-US" sz="15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Angina symptom score</a:t>
                      </a:r>
                      <a:endParaRPr lang="en-US" sz="15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2.9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5.6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2.21 (1.41 – 3.47)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121929" marR="121929" marT="60964" marB="60964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345">
                <a:tc gridSpan="5">
                  <a:txBody>
                    <a:bodyPr/>
                    <a:lstStyle/>
                    <a:p>
                      <a:pPr algn="l"/>
                      <a:r>
                        <a:rPr lang="en-US" sz="15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9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9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13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Mean treadmill exercise time (sec)</a:t>
                      </a:r>
                      <a:endParaRPr lang="en-US" sz="15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700.9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641.4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59.5 (16 – 103)</a:t>
                      </a:r>
                    </a:p>
                  </a:txBody>
                  <a:tcPr marL="121929" marR="121929" marT="60964" marB="60964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5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9573626"/>
                  </a:ext>
                </a:extLst>
              </a:tr>
              <a:tr h="855697">
                <a:tc>
                  <a:txBody>
                    <a:bodyPr/>
                    <a:lstStyle/>
                    <a:p>
                      <a:r>
                        <a:rPr lang="en-US" sz="15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Lub Dub Medium" panose="020B0603030403020204" pitchFamily="34" charset="77"/>
                          <a:ea typeface="+mn-ea"/>
                          <a:cs typeface="+mn-cs"/>
                        </a:rPr>
                        <a:t>Angina severity as assessed by the Canadian Cardiovascular Society class</a:t>
                      </a:r>
                      <a:endParaRPr lang="en-US" sz="1500" dirty="0">
                        <a:latin typeface="Lub Dub Medium" panose="020B0603030403020204" pitchFamily="34" charset="77"/>
                        <a:cs typeface="Arial" panose="020B0604020202020204" pitchFamily="34" charset="0"/>
                      </a:endParaRP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0.9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1.7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3.76 (2.43 – 5.82)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121929" marR="121929" marT="60964" marB="60964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530505"/>
                  </a:ext>
                </a:extLst>
              </a:tr>
              <a:tr h="613521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Key Takeaways: </a:t>
                      </a:r>
                      <a:r>
                        <a:rPr lang="en-US" sz="1500" b="0" dirty="0">
                          <a:latin typeface="Lub Dub Medium" panose="020B0603030403020204" pitchFamily="34" charset="77"/>
                          <a:cs typeface="Arial" panose="020B0604020202020204" pitchFamily="34" charset="0"/>
                        </a:rPr>
                        <a:t>PCI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  <a:latin typeface="Lub Dub Medium" panose="020B0603030403020204" pitchFamily="34" charset="77"/>
                        </a:rPr>
                        <a:t> outperformed a placebo procedure for people with minimal chest pain medication, enhancing chest pain relief, exercise ability, and overall quality of life.</a:t>
                      </a:r>
                    </a:p>
                  </a:txBody>
                  <a:tcPr marL="121929" marR="121929" marT="60964" marB="60964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0214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0" y="1"/>
            <a:ext cx="12192000" cy="1039964"/>
          </a:xfrm>
          <a:solidFill>
            <a:srgbClr val="C10E2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  <a:t>           </a:t>
            </a:r>
            <a:r>
              <a:rPr lang="en-US" sz="2400" b="1" dirty="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  <a:t>ORBITA-2: </a:t>
            </a:r>
            <a:br>
              <a:rPr lang="en-US" sz="1800" b="1" dirty="0">
                <a:solidFill>
                  <a:schemeClr val="bg1"/>
                </a:solidFill>
                <a:latin typeface="Lub Dub Medium" panose="020B0603030403020204" pitchFamily="34" charset="77"/>
                <a:cs typeface="Arial" panose="020B0604020202020204" pitchFamily="34" charset="0"/>
              </a:rPr>
            </a:br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A Placebo-controlled Trial of Percutaneous Coronary Intervention </a:t>
            </a:r>
            <a:br>
              <a:rPr lang="en-US" sz="1800" b="1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</a:br>
            <a:r>
              <a:rPr lang="en-US" sz="1800" b="1" i="0" u="none" strike="noStrike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for the Relief of Stable Angina </a:t>
            </a:r>
            <a:endParaRPr lang="en-US" sz="1600" b="1" dirty="0">
              <a:solidFill>
                <a:schemeClr val="bg1"/>
              </a:solidFill>
              <a:latin typeface="Lub Dub Medium" panose="020B0603030403020204" pitchFamily="34" charset="77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1" y="6271848"/>
            <a:ext cx="12191111" cy="586153"/>
          </a:xfrm>
          <a:prstGeom prst="rect">
            <a:avLst/>
          </a:prstGeom>
          <a:solidFill>
            <a:srgbClr val="C10E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9995505" y="6292693"/>
            <a:ext cx="1425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458401" y="6386451"/>
            <a:ext cx="1708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>
                <a:solidFill>
                  <a:schemeClr val="bg1"/>
                </a:solidFill>
                <a:latin typeface="Lub Dub Bold" panose="020B0803030403020204" pitchFamily="34" charset="0"/>
                <a:cs typeface="Arial" panose="020B0604020202020204" pitchFamily="34" charset="0"/>
              </a:rPr>
              <a:t>#AHA23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2756574" y="6356878"/>
            <a:ext cx="68492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8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Presented by: </a:t>
            </a:r>
            <a:r>
              <a:rPr lang="en-US" sz="800" i="1" dirty="0" err="1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Rasha</a:t>
            </a:r>
            <a:r>
              <a:rPr lang="en-US" sz="800" i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 Al-</a:t>
            </a:r>
            <a:r>
              <a:rPr lang="en-US" sz="800" i="1" dirty="0" err="1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Lamee</a:t>
            </a:r>
            <a:r>
              <a:rPr lang="en-US" sz="800" i="1" dirty="0">
                <a:solidFill>
                  <a:schemeClr val="bg1"/>
                </a:solidFill>
                <a:effectLst/>
                <a:latin typeface="Lub Dub Medium" panose="020B0603030403020204" pitchFamily="34" charset="77"/>
              </a:rPr>
              <a:t> MB BS PhD FRCP, Imperial College London</a:t>
            </a:r>
            <a:r>
              <a:rPr lang="en-US" altLang="en-US" sz="8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. Scientific Sessions 2023.  © 2023, American Heart Association.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800" i="1" dirty="0">
                <a:solidFill>
                  <a:schemeClr val="bg1"/>
                </a:solidFill>
                <a:latin typeface="Lub Dub Medium" panose="020B0603030403020204" pitchFamily="34" charset="77"/>
              </a:rPr>
              <a:t>All rights reserved. </a:t>
            </a:r>
            <a:r>
              <a:rPr lang="en-US" sz="800" i="1" dirty="0">
                <a:solidFill>
                  <a:schemeClr val="bg1"/>
                </a:solidFill>
                <a:latin typeface="Lub Dub Medium" panose="020B0603030403020204" pitchFamily="34" charset="77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6C0E521C-F1E7-D574-BBB7-2669978181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29276"/>
            <a:ext cx="1474069" cy="856553"/>
          </a:xfrm>
          <a:prstGeom prst="rect">
            <a:avLst/>
          </a:prstGeom>
        </p:spPr>
      </p:pic>
      <p:pic>
        <p:nvPicPr>
          <p:cNvPr id="4" name="Picture 3" descr="A heart with a flame and text&#10;&#10;Description automatically generated">
            <a:extLst>
              <a:ext uri="{FF2B5EF4-FFF2-40B4-BE49-F238E27FC236}">
                <a16:creationId xmlns:a16="http://schemas.microsoft.com/office/drawing/2014/main" id="{19ADD838-690D-9833-BEE5-487D6263594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76" t="3421" r="58504" b="-3421"/>
          <a:stretch/>
        </p:blipFill>
        <p:spPr>
          <a:xfrm>
            <a:off x="5161906" y="3658504"/>
            <a:ext cx="1867299" cy="235520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C1459597-BD75-6875-630D-851F41488A4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669" y="6349317"/>
            <a:ext cx="1425416" cy="452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276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252</Words>
  <Application>Microsoft Office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Bold</vt:lpstr>
      <vt:lpstr>Lub Dub Medium</vt:lpstr>
      <vt:lpstr>Office Theme</vt:lpstr>
      <vt:lpstr>           ORBITA-2:  A Placebo-controlled Trial of Percutaneous Coronary Intervention  for the Relief of Stable Angina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ORBITA-2:  A Placebo-controlled Trial of Percutaneous Coronary Intervention  for the Relief of Stable Angina</dc:title>
  <dc:creator>Barbara Entl</dc:creator>
  <cp:lastModifiedBy>Paul St. Laurent</cp:lastModifiedBy>
  <cp:revision>7</cp:revision>
  <dcterms:created xsi:type="dcterms:W3CDTF">2023-11-08T19:04:33Z</dcterms:created>
  <dcterms:modified xsi:type="dcterms:W3CDTF">2023-11-11T13:05:16Z</dcterms:modified>
</cp:coreProperties>
</file>