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577362-FCF3-4DBD-8BFE-9D16AAE0B122}" v="19" dt="2023-11-11T12:50:44.1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05" autoAdjust="0"/>
    <p:restoredTop sz="95097" autoAdjust="0"/>
  </p:normalViewPr>
  <p:slideViewPr>
    <p:cSldViewPr snapToGrid="0">
      <p:cViewPr varScale="1">
        <p:scale>
          <a:sx n="89" d="100"/>
          <a:sy n="89" d="100"/>
        </p:scale>
        <p:origin x="9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3FE8A44F-2256-43D4-AFA4-A57099B6C629}"/>
    <pc:docChg chg="undo custSel modSld">
      <pc:chgData name="Alice Wolke" userId="d3fc20e8-9f67-4110-b5e7-8648597a3678" providerId="ADAL" clId="{3FE8A44F-2256-43D4-AFA4-A57099B6C629}" dt="2023-11-11T14:25:36.796" v="100" actId="13244"/>
      <pc:docMkLst>
        <pc:docMk/>
      </pc:docMkLst>
      <pc:sldChg chg="modSp mod">
        <pc:chgData name="Alice Wolke" userId="d3fc20e8-9f67-4110-b5e7-8648597a3678" providerId="ADAL" clId="{3FE8A44F-2256-43D4-AFA4-A57099B6C629}" dt="2023-11-11T14:25:36.796" v="100" actId="13244"/>
        <pc:sldMkLst>
          <pc:docMk/>
          <pc:sldMk cId="2829528585" sldId="272"/>
        </pc:sldMkLst>
        <pc:spChg chg="mod ord">
          <ac:chgData name="Alice Wolke" userId="d3fc20e8-9f67-4110-b5e7-8648597a3678" providerId="ADAL" clId="{3FE8A44F-2256-43D4-AFA4-A57099B6C629}" dt="2023-11-11T14:25:36.796" v="100" actId="13244"/>
          <ac:spMkLst>
            <pc:docMk/>
            <pc:sldMk cId="2829528585" sldId="272"/>
            <ac:spMk id="10" creationId="{870CE4E7-4A17-4CEA-AEE5-430C9934C42C}"/>
          </ac:spMkLst>
        </pc:spChg>
        <pc:picChg chg="mod">
          <ac:chgData name="Alice Wolke" userId="d3fc20e8-9f67-4110-b5e7-8648597a3678" providerId="ADAL" clId="{3FE8A44F-2256-43D4-AFA4-A57099B6C629}" dt="2023-11-11T14:25:16.143" v="98" actId="962"/>
          <ac:picMkLst>
            <pc:docMk/>
            <pc:sldMk cId="2829528585" sldId="272"/>
            <ac:picMk id="18" creationId="{6C0E521C-F1E7-D574-BBB7-2669978181F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EC654-D347-1B43-AA73-D8551C41C99C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662A0-9DE4-EE44-AC34-E85F6E921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78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3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18E05-0AC7-3A1E-B8FD-D069CB7CBD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538914-4B84-AB3B-BFEA-78FF547914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1EFE-766D-A467-FC35-277D73A60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549-57C4-5B4E-A962-2DA79BF76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FE002-8BAD-DA0C-1C8A-C2DCC3221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7A83F-991B-F1E1-6E5A-BB363F7B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1E8E-62BD-7B40-9127-44D667D2A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1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5499E-F97C-89D5-B0F6-4EC463743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605EAB-6152-572B-2ECE-06ABBBF24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93DB0-6453-EA1B-B39C-CD174C2AC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549-57C4-5B4E-A962-2DA79BF76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B9B4D-DC93-C0CD-AD82-F02547E3E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DAB80-294E-AC13-8E4B-DE4A13548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1E8E-62BD-7B40-9127-44D667D2A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4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3EF01A-4526-3041-F1B8-E53139613C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83302-CD6E-9A3C-75AB-8BE88F457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93099-A9B5-85BA-EAD9-B24F07705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549-57C4-5B4E-A962-2DA79BF76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BABEB-2EF6-BEEE-3D99-3AB960D1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AA998-7AFE-6E79-EF0E-C0AF5830B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1E8E-62BD-7B40-9127-44D667D2A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59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786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A15E6-4D18-4EA4-00CE-DF2CC6253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966EB-DBEE-55E0-A96A-4241D8E56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117A1-2207-2D82-0BAD-E83D9A420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549-57C4-5B4E-A962-2DA79BF76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D2766-A5FD-5A05-299E-35ED37FC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FC263-8297-272E-BC87-88DB345C3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1E8E-62BD-7B40-9127-44D667D2A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7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2EC17-038E-5E3C-B3C8-A1CF38E01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15993-83A8-106C-C48B-4D18137C0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489CD-A6F1-9631-593E-28661A110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549-57C4-5B4E-A962-2DA79BF76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4108B-415C-36A1-2A21-5620DBD2B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135B8-1D5A-17F3-DAE6-399187BB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1E8E-62BD-7B40-9127-44D667D2A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99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104E3-06E8-EE73-CDC9-D4392D9D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C5C3A-202B-77A5-8AF6-436D1B9767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046B3A-FEC6-1E2D-4477-99BF8C188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AEA24-0C90-7D53-EDAA-1CDAD72E2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549-57C4-5B4E-A962-2DA79BF76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21621-0449-3DC5-03A2-C32ED6C51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BC040-34DB-6D43-A828-9D2D81769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1E8E-62BD-7B40-9127-44D667D2A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5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39D37-FEB7-D044-FF59-F2E48DC48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0908E-681A-6FBA-49C5-7295CC174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E9EB9-8E3D-11FF-727E-EB80024AE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74B997-2DFE-F5D9-6B50-EE44731911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03C60B-D1A6-0FE5-DD2A-6BBC17B3C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E2E3E7-FAD1-FF8C-5A60-A80F56B0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549-57C4-5B4E-A962-2DA79BF76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095587-8ADB-D299-EEA1-F1FEEB6FA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DE5B79-F696-4C53-A733-BFE2AE971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1E8E-62BD-7B40-9127-44D667D2A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0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13517-4CEE-701D-CC35-C1C005372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73BA3B-E2EE-9ECD-561E-59E0856CD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549-57C4-5B4E-A962-2DA79BF76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E4F2C4-8960-4982-702E-829EFCD6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E5A890-7837-E530-6820-781378AF3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1E8E-62BD-7B40-9127-44D667D2A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4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7FD176-163E-D138-D056-E35DD1A53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549-57C4-5B4E-A962-2DA79BF76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1E76AF-53BA-8A44-5F05-652F77DC3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E4320-D6A1-F6CE-2502-A22320BF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1E8E-62BD-7B40-9127-44D667D2A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5364B-E3E0-6D00-AA85-133F34B9C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B2CB5-85E8-A509-4C88-98B6CB3FF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84D0E0-C0B0-5488-514F-D0E0E277E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38B91-377B-B743-DBC9-F558C5AA5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549-57C4-5B4E-A962-2DA79BF76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961E0-39B4-8603-3DAC-E9DE0E549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4261E-E4E1-4CE9-7A9F-404B71C06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1E8E-62BD-7B40-9127-44D667D2A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06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A5E0E-415D-4C92-00D9-A7F743570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A13624-DFAD-DECE-6C96-CA2429A62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5478A-53AB-251A-EA50-C00E9BEE8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E4996-CD50-D408-9A8A-E3E6EA36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2549-57C4-5B4E-A962-2DA79BF76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2DC26-BAC2-0F41-6FA9-A7343E7D1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A119A-D0AF-6BD0-58ED-AF8E43E61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1E8E-62BD-7B40-9127-44D667D2A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9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ED5E4C-20D1-A53E-3133-58A5C959B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CFD4B-B418-299C-6F81-4592AF5B8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812D7-2CB8-59C0-BAFF-B2695F86F7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52549-57C4-5B4E-A962-2DA79BF76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B13AA-571D-BBD4-373B-66DE2EAC3C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E6D77-7A3E-1E9B-39C7-C1F87B706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81E8E-62BD-7B40-9127-44D667D2A1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6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1"/>
            <a:ext cx="12191999" cy="1039964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MINT:</a:t>
            </a:r>
            <a:br>
              <a:rPr lang="en-US" sz="20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</a:br>
            <a:r>
              <a:rPr lang="en-US" sz="2000" kern="0" dirty="0">
                <a:solidFill>
                  <a:schemeClr val="bg1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Restrictive versus Liberal Blood Transfusion in Patients </a:t>
            </a:r>
            <a:br>
              <a:rPr lang="en-US" sz="2000" kern="0" dirty="0">
                <a:solidFill>
                  <a:schemeClr val="bg1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000" kern="0" dirty="0">
                <a:solidFill>
                  <a:schemeClr val="bg1"/>
                </a:solidFill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 Myocardial Infarction and Anemia</a:t>
            </a:r>
            <a:endParaRPr lang="en-US" sz="2000" dirty="0">
              <a:solidFill>
                <a:schemeClr val="bg1"/>
              </a:solidFill>
              <a:latin typeface="Lub Dub Medium" panose="020B0603030403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728031"/>
              </p:ext>
            </p:extLst>
          </p:nvPr>
        </p:nvGraphicFramePr>
        <p:xfrm>
          <a:off x="2" y="1024313"/>
          <a:ext cx="12191997" cy="5240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1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6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6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445">
                  <a:extLst>
                    <a:ext uri="{9D8B030D-6E8A-4147-A177-3AD203B41FA5}">
                      <a16:colId xmlns:a16="http://schemas.microsoft.com/office/drawing/2014/main" val="4083975626"/>
                    </a:ext>
                  </a:extLst>
                </a:gridCol>
              </a:tblGrid>
              <a:tr h="64283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In patients with acute heart attack and anemia, there was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</a:rPr>
                        <a:t>no statistically significant difference in 30-day death or recurrent MI between a restrictive or liberal transfusion strategy.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64283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PURPOSE:  </a:t>
                      </a:r>
                      <a:r>
                        <a:rPr lang="en-US" sz="1600" dirty="0">
                          <a:latin typeface="Lub Dub Medium" panose="020B0603030403020204" pitchFamily="34" charset="77"/>
                        </a:rPr>
                        <a:t>To compare the outcomes (death or MI) in heart attack patients with hemoglobin levels &lt;10 g/dL, using different blood transfusion approaches: less blood with hemoglobin 7-8 g/dL vs. more blood with hemoglobin 10 g/dL.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415488">
                <a:tc gridSpan="5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TRIAL DESIGN:  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andomized controlled trial, multinational, multicenter, n=3506.</a:t>
                      </a:r>
                      <a:endParaRPr lang="en-US" sz="16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555">
                <a:tc>
                  <a:txBody>
                    <a:bodyPr/>
                    <a:lstStyle/>
                    <a:p>
                      <a:endParaRPr lang="en-US" sz="12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Restrictive transfusion strategy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Liberal transfusion strategy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RR</a:t>
                      </a:r>
                    </a:p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p-value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565"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Primary Endpoints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35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The composite of all-cause mortality and Myocardial infarction (MI) through 30 days</a:t>
                      </a:r>
                      <a:endParaRPr lang="en-US" sz="16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295/1749 </a:t>
                      </a:r>
                    </a:p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(16.9%)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255/1755</a:t>
                      </a:r>
                    </a:p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(14.5%)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1.15</a:t>
                      </a:r>
                    </a:p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(0.99, 1.34)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0.07</a:t>
                      </a:r>
                      <a:endParaRPr lang="en-GB" sz="16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839042"/>
                  </a:ext>
                </a:extLst>
              </a:tr>
              <a:tr h="366166">
                <a:tc gridSpan="5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Secondary Endpoints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5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Death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173/1749  (9.9%)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146/1755 (8.3%)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1.19 (0.96, 1.47)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3535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MI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8.5%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7.2%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1.19 (0.94, 1.49)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0000262"/>
                  </a:ext>
                </a:extLst>
              </a:tr>
              <a:tr h="642838">
                <a:tc gridSpan="5"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Key Takeaways: 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 liberal transfusion strategy has the potential for clinical benefit with low risk in anemic patients with MI.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0" y="6177279"/>
            <a:ext cx="12167217" cy="680718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58401" y="6386451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#AHA23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2756574" y="6356878"/>
            <a:ext cx="6849276" cy="48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8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Presented by:  </a:t>
            </a:r>
            <a:r>
              <a:rPr lang="en-US" sz="800" i="1" kern="0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ea typeface="Times New Roman" panose="02020603050405020304" pitchFamily="18" charset="0"/>
              </a:rPr>
              <a:t>Jeffrey L. Carson</a:t>
            </a:r>
            <a:r>
              <a:rPr lang="en-US" altLang="en-US" sz="8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, MD. </a:t>
            </a:r>
            <a:r>
              <a:rPr lang="en-US" sz="800" i="1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Rutgers Robert Wood Johnson Medical School, U.S.</a:t>
            </a:r>
            <a:r>
              <a:rPr lang="en-US" altLang="en-US" sz="8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. Scientific Sessions 2023. 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8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© 2023, American Heart Association.  All rights reserved. </a:t>
            </a:r>
            <a:r>
              <a:rPr lang="en-US" sz="800" i="1" dirty="0">
                <a:solidFill>
                  <a:schemeClr val="bg1"/>
                </a:solidFill>
                <a:latin typeface="Lub Dub Medium" panose="020B0603030403020204" pitchFamily="34" charset="77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18" name="Picture 17" descr="American Heart Association logo">
            <a:extLst>
              <a:ext uri="{FF2B5EF4-FFF2-40B4-BE49-F238E27FC236}">
                <a16:creationId xmlns:a16="http://schemas.microsoft.com/office/drawing/2014/main" id="{6C0E521C-F1E7-D574-BBB7-2669978181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29276"/>
            <a:ext cx="1474069" cy="856553"/>
          </a:xfrm>
          <a:prstGeom prst="rect">
            <a:avLst/>
          </a:prstGeom>
        </p:spPr>
      </p:pic>
      <p:pic>
        <p:nvPicPr>
          <p:cNvPr id="4" name="Picture 3" descr="A heart with a flame and text&#10;&#10;Description automatically generated">
            <a:extLst>
              <a:ext uri="{FF2B5EF4-FFF2-40B4-BE49-F238E27FC236}">
                <a16:creationId xmlns:a16="http://schemas.microsoft.com/office/drawing/2014/main" id="{19ADD838-690D-9833-BEE5-487D6263594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4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6" t="3421" r="58504" b="-3421"/>
          <a:stretch/>
        </p:blipFill>
        <p:spPr>
          <a:xfrm>
            <a:off x="5161906" y="3658504"/>
            <a:ext cx="1867299" cy="235520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1459597-BD75-6875-630D-851F41488A4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669" y="6349317"/>
            <a:ext cx="1425416" cy="45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528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255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MINT: Restrictive versus Liberal Blood Transfusion in Patients  With Myocardial Infarction and Anemia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MINT:  Restrictive versus Liberal Blood Transfusion  in Patients With Myocardial Infarction and Anemia: Results of the MINT Trial</dc:title>
  <dc:creator>Barbara Entl</dc:creator>
  <cp:lastModifiedBy>Alice Wolke</cp:lastModifiedBy>
  <cp:revision>11</cp:revision>
  <dcterms:created xsi:type="dcterms:W3CDTF">2023-11-08T01:47:03Z</dcterms:created>
  <dcterms:modified xsi:type="dcterms:W3CDTF">2023-11-11T14:25:42Z</dcterms:modified>
</cp:coreProperties>
</file>