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9D6CC2-35BD-42AF-838A-3FFB7774EA36}" v="10" dt="2023-11-11T15:27:37.309"/>
    <p1510:client id="{383DC212-87F3-4D1E-8075-AE20938F90B9}" v="15" dt="2023-11-10T16:57:41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3885" autoAdjust="0"/>
  </p:normalViewPr>
  <p:slideViewPr>
    <p:cSldViewPr snapToGrid="0">
      <p:cViewPr varScale="1">
        <p:scale>
          <a:sx n="78" d="100"/>
          <a:sy n="78" d="100"/>
        </p:scale>
        <p:origin x="11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8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316178"/>
              </p:ext>
            </p:extLst>
          </p:nvPr>
        </p:nvGraphicFramePr>
        <p:xfrm>
          <a:off x="-24782" y="1029900"/>
          <a:ext cx="12191999" cy="526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9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5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6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19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5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In adults with mild-to-moderate HTN, single doses of zilebesiran resulted in </a:t>
                      </a:r>
                      <a:r>
                        <a:rPr lang="en-US" sz="15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5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linically meaningful and significant reductions in 24-hour mean SBP compared to placebo at 3 months sustained through 6 months.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36476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PURPOSE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: Designed to evaluate zilebesiran (single dose) vs placebo in adults with mild-to-moderate hypertension.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360210">
                <a:tc gridSpan="5">
                  <a:txBody>
                    <a:bodyPr/>
                    <a:lstStyle/>
                    <a:p>
                      <a:r>
                        <a:rPr lang="en-US" sz="15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5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: Phase 2, randomized, double-blind, placebo-controlled, multi-center global, dose-ranging study.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05"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Change from Baseline, Least-Squares Mean Difference (LSMD) vs Placebo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1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0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Primary Endpoints (Month 3): 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150mg </a:t>
                      </a: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every 6 months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300mg </a:t>
                      </a: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every 3 months &amp; </a:t>
                      </a:r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every 6 months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300mg </a:t>
                      </a:r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every 3 months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600mg </a:t>
                      </a: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every 6 months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24-Hour Mean Ambulatory SBP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LSMD vs placebo, mmHg (95% CI)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-14.1 (-19.2, -9.0),</a:t>
                      </a:r>
                    </a:p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p=4.2E-10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-16.7 (-21.2, -12.3),</a:t>
                      </a:r>
                    </a:p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p=1.0E-12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-15.7 </a:t>
                      </a:r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(-20.8, -10.6),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p=1.0E-12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0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Office SBP least squares mean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noProof="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LSMD vs placebo, mmHg (95% CI)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-9.6 (-13.8, -5.3),</a:t>
                      </a:r>
                    </a:p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p=1.3E-05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-12.0 (-15.7, -8.3),</a:t>
                      </a:r>
                    </a:p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p=8.0E-10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-9.1 </a:t>
                      </a:r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(-13.4, -4.8),</a:t>
                      </a:r>
                    </a:p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p=3.8E-05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501808"/>
                  </a:ext>
                </a:extLst>
              </a:tr>
              <a:tr h="38528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Secondary Endpoints (Month 6):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150mg </a:t>
                      </a: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every 6 months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300mg </a:t>
                      </a: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every 6 months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300mg </a:t>
                      </a:r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every 3 months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600mg </a:t>
                      </a: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every 6 months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24-Hour Mean Ambulatory SBP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LSMD vs placebo, mmHg (95% CI)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-11.1 (-15.8, -6.4), p=4.5E-06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-14.5 (-19.1, -9.9),</a:t>
                      </a:r>
                    </a:p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p=1.8E-09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-14.1 (-18.9, -9.4),</a:t>
                      </a:r>
                    </a:p>
                    <a:p>
                      <a:pPr algn="ctr"/>
                      <a:r>
                        <a:rPr lang="en-GB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p=9.1E-09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-14.2 (-18.9, -9.5),</a:t>
                      </a:r>
                    </a:p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p=5.8E-09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5709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Office SBP least squares mean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noProof="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LSMD vs placebo, mmHg (95% CI)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-7.5 (-12.4, -2.7),</a:t>
                      </a:r>
                    </a:p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P=0.0025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-10.5 (-15.3, -5.7),</a:t>
                      </a:r>
                    </a:p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p=2.5E-05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-12.1 (-17.2, -7.1),</a:t>
                      </a:r>
                    </a:p>
                    <a:p>
                      <a:pPr algn="ctr"/>
                      <a:r>
                        <a:rPr lang="en-GB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p=2.8E-06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-10.2 (-15.1, -5.3),</a:t>
                      </a:r>
                    </a:p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p=5.9E-05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221858"/>
                  </a:ext>
                </a:extLst>
              </a:tr>
              <a:tr h="570930">
                <a:tc gridSpan="5">
                  <a:txBody>
                    <a:bodyPr/>
                    <a:lstStyle/>
                    <a:p>
                      <a:r>
                        <a:rPr lang="en-US" sz="15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Takeaways: S</a:t>
                      </a:r>
                      <a:r>
                        <a:rPr lang="en-US" sz="15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ingle doses of subcutaneous zilebesiran were effective in reducing blood pressure in adults with mild-to-moderate hypertension for up to 6 months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pic>
        <p:nvPicPr>
          <p:cNvPr id="4" name="Picture 3" descr="A heart with a flame and text&#10;&#10;Description automatically generated">
            <a:extLst>
              <a:ext uri="{FF2B5EF4-FFF2-40B4-BE49-F238E27FC236}">
                <a16:creationId xmlns:a16="http://schemas.microsoft.com/office/drawing/2014/main" id="{19ADD838-690D-9833-BEE5-487D626359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6" t="3421" r="58504" b="-3421"/>
          <a:stretch/>
        </p:blipFill>
        <p:spPr>
          <a:xfrm>
            <a:off x="5137567" y="3176723"/>
            <a:ext cx="1867299" cy="235520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5360"/>
            <a:ext cx="12192000" cy="1039964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KARDIA-1:</a:t>
            </a:r>
            <a:b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Sustained BP Reduction with the RNA Interference Therapeutic Zilebesiran</a:t>
            </a:r>
            <a:endParaRPr lang="en-US" sz="1600" dirty="0">
              <a:solidFill>
                <a:schemeClr val="bg1"/>
              </a:solidFill>
              <a:latin typeface="Lub Dub Bold" panose="020B0803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1" y="6271848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2753" y="6356878"/>
            <a:ext cx="9179544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George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Bakris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, MD, University of Chicago Medicine, USA. Scientific Sessions 2023. © 2023, American Heart Association.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76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3053</TotalTime>
  <Words>420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KARDIA-1: Sustained BP Reduction with the RNA Interference Therapeutic Zilebesiran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Cordio HearO® Community Study: Validation Of A Speech Analysis Application To Detect Worsening  Heart Failure Events In Ambulatory HF Patients</dc:title>
  <dc:creator>Paul St. Laurent</dc:creator>
  <cp:lastModifiedBy>Paul St. Laurent</cp:lastModifiedBy>
  <cp:revision>4</cp:revision>
  <dcterms:created xsi:type="dcterms:W3CDTF">2023-10-18T15:02:58Z</dcterms:created>
  <dcterms:modified xsi:type="dcterms:W3CDTF">2023-11-11T17:39:19Z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