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3885" autoAdjust="0"/>
  </p:normalViewPr>
  <p:slideViewPr>
    <p:cSldViewPr snapToGrid="0">
      <p:cViewPr varScale="1">
        <p:scale>
          <a:sx n="88" d="100"/>
          <a:sy n="88" d="100"/>
        </p:scale>
        <p:origin x="91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20F53054-DFB8-4ADD-AF7D-6AF75BEEC39A}"/>
    <pc:docChg chg="modSld">
      <pc:chgData name="Alice Wolke" userId="d3fc20e8-9f67-4110-b5e7-8648597a3678" providerId="ADAL" clId="{20F53054-DFB8-4ADD-AF7D-6AF75BEEC39A}" dt="2023-11-13T12:58:51.100" v="112" actId="962"/>
      <pc:docMkLst>
        <pc:docMk/>
      </pc:docMkLst>
      <pc:sldChg chg="modSp mod">
        <pc:chgData name="Alice Wolke" userId="d3fc20e8-9f67-4110-b5e7-8648597a3678" providerId="ADAL" clId="{20F53054-DFB8-4ADD-AF7D-6AF75BEEC39A}" dt="2023-11-13T12:58:51.100" v="112" actId="962"/>
        <pc:sldMkLst>
          <pc:docMk/>
          <pc:sldMk cId="2097276470" sldId="271"/>
        </pc:sldMkLst>
        <pc:spChg chg="mod">
          <ac:chgData name="Alice Wolke" userId="d3fc20e8-9f67-4110-b5e7-8648597a3678" providerId="ADAL" clId="{20F53054-DFB8-4ADD-AF7D-6AF75BEEC39A}" dt="2023-11-13T12:57:59.781" v="0" actId="962"/>
          <ac:spMkLst>
            <pc:docMk/>
            <pc:sldMk cId="2097276470" sldId="271"/>
            <ac:spMk id="10" creationId="{870CE4E7-4A17-4CEA-AEE5-430C9934C42C}"/>
          </ac:spMkLst>
        </pc:spChg>
        <pc:picChg chg="mod">
          <ac:chgData name="Alice Wolke" userId="d3fc20e8-9f67-4110-b5e7-8648597a3678" providerId="ADAL" clId="{20F53054-DFB8-4ADD-AF7D-6AF75BEEC39A}" dt="2023-11-13T12:58:51.100" v="112" actId="962"/>
          <ac:picMkLst>
            <pc:docMk/>
            <pc:sldMk cId="2097276470" sldId="271"/>
            <ac:picMk id="4" creationId="{19ADD838-690D-9833-BEE5-487D62635942}"/>
          </ac:picMkLst>
        </pc:picChg>
        <pc:picChg chg="mod">
          <ac:chgData name="Alice Wolke" userId="d3fc20e8-9f67-4110-b5e7-8648597a3678" providerId="ADAL" clId="{20F53054-DFB8-4ADD-AF7D-6AF75BEEC39A}" dt="2023-11-13T12:58:38.212" v="110" actId="962"/>
          <ac:picMkLst>
            <pc:docMk/>
            <pc:sldMk cId="2097276470" sldId="271"/>
            <ac:picMk id="5" creationId="{C1459597-BD75-6875-630D-851F41488A46}"/>
          </ac:picMkLst>
        </pc:picChg>
        <pc:picChg chg="mod">
          <ac:chgData name="Alice Wolke" userId="d3fc20e8-9f67-4110-b5e7-8648597a3678" providerId="ADAL" clId="{20F53054-DFB8-4ADD-AF7D-6AF75BEEC39A}" dt="2023-11-13T12:58:08.790" v="62" actId="962"/>
          <ac:picMkLst>
            <pc:docMk/>
            <pc:sldMk cId="2097276470" sldId="271"/>
            <ac:picMk id="18" creationId="{6C0E521C-F1E7-D574-BBB7-2669978181FC}"/>
          </ac:picMkLst>
        </pc:picChg>
      </pc:sldChg>
    </pc:docChg>
  </pc:docChgLst>
  <pc:docChgLst>
    <pc:chgData name="Paul St. Laurent" userId="2e46ad51-cb08-4cb1-833f-88978fb9af81" providerId="ADAL" clId="{F25355DD-E906-4084-8572-4EA256DE99F1}"/>
    <pc:docChg chg="undo custSel modSld">
      <pc:chgData name="Paul St. Laurent" userId="2e46ad51-cb08-4cb1-833f-88978fb9af81" providerId="ADAL" clId="{F25355DD-E906-4084-8572-4EA256DE99F1}" dt="2023-11-13T01:36:06.923" v="31" actId="14734"/>
      <pc:docMkLst>
        <pc:docMk/>
      </pc:docMkLst>
      <pc:sldChg chg="modSp mod">
        <pc:chgData name="Paul St. Laurent" userId="2e46ad51-cb08-4cb1-833f-88978fb9af81" providerId="ADAL" clId="{F25355DD-E906-4084-8572-4EA256DE99F1}" dt="2023-11-13T01:36:06.923" v="31" actId="14734"/>
        <pc:sldMkLst>
          <pc:docMk/>
          <pc:sldMk cId="2097276470" sldId="271"/>
        </pc:sldMkLst>
        <pc:spChg chg="mod">
          <ac:chgData name="Paul St. Laurent" userId="2e46ad51-cb08-4cb1-833f-88978fb9af81" providerId="ADAL" clId="{F25355DD-E906-4084-8572-4EA256DE99F1}" dt="2023-11-13T01:35:31.851" v="23" actId="14100"/>
          <ac:spMkLst>
            <pc:docMk/>
            <pc:sldMk cId="2097276470" sldId="271"/>
            <ac:spMk id="2" creationId="{8692D61E-4EF2-9041-8F44-38794650077F}"/>
          </ac:spMkLst>
        </pc:spChg>
        <pc:graphicFrameChg chg="mod ord modGraphic">
          <ac:chgData name="Paul St. Laurent" userId="2e46ad51-cb08-4cb1-833f-88978fb9af81" providerId="ADAL" clId="{F25355DD-E906-4084-8572-4EA256DE99F1}" dt="2023-11-13T01:36:06.923" v="31" actId="14734"/>
          <ac:graphicFrameMkLst>
            <pc:docMk/>
            <pc:sldMk cId="2097276470" sldId="271"/>
            <ac:graphicFrameMk id="11" creationId="{5CF230A0-4777-42A1-9C04-F84CA4894AED}"/>
          </ac:graphicFrameMkLst>
        </pc:graphicFrameChg>
        <pc:picChg chg="mod">
          <ac:chgData name="Paul St. Laurent" userId="2e46ad51-cb08-4cb1-833f-88978fb9af81" providerId="ADAL" clId="{F25355DD-E906-4084-8572-4EA256DE99F1}" dt="2023-11-13T01:33:20.006" v="14" actId="34135"/>
          <ac:picMkLst>
            <pc:docMk/>
            <pc:sldMk cId="2097276470" sldId="271"/>
            <ac:picMk id="4" creationId="{19ADD838-690D-9833-BEE5-487D6263594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8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ESPRIT: </a:t>
            </a:r>
            <a:r>
              <a:rPr lang="en-US" sz="22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Effects of Intensive Blood Pressure</a:t>
            </a:r>
            <a:br>
              <a:rPr lang="en-US" sz="22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Lowering Treatment in Reducing Risk of Cardiovascular Events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402481"/>
              </p:ext>
            </p:extLst>
          </p:nvPr>
        </p:nvGraphicFramePr>
        <p:xfrm>
          <a:off x="1" y="915104"/>
          <a:ext cx="12191999" cy="5620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7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2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610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In participants at increased CV risk, an i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ntensive BP lowering treatment (SBP target &lt;120 mmHg) reduced major CV events by 12%, CV mortality by 39% and all-cause mortality by 21% at 3 years compared to standard treatment (SBP target &lt;140 mmHg).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1893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PURPOSE: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To compare the effects of an intensive BP lowering treatment with standard BP lowering treatment on the incidence of major CV events in participants at increased CV risk.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371363">
                <a:tc gridSpan="5">
                  <a:txBody>
                    <a:bodyPr/>
                    <a:lstStyle/>
                    <a:p>
                      <a:r>
                        <a:rPr lang="en-US" sz="1600" b="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TRIAL DESIGN: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Multi-center (116 sites in China), open-label RCT (n=11,255).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460"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Intervention</a:t>
                      </a:r>
                    </a:p>
                    <a:p>
                      <a:pPr algn="ctr"/>
                      <a:r>
                        <a:rPr lang="en-US" sz="15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(Rate, % per year)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Standard</a:t>
                      </a:r>
                    </a:p>
                    <a:p>
                      <a:pPr algn="ctr"/>
                      <a:r>
                        <a:rPr lang="en-US" sz="15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(Rate, % per year)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HR</a:t>
                      </a:r>
                      <a:r>
                        <a:rPr lang="sr-Latn-RS" sz="15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 or OR</a:t>
                      </a:r>
                      <a:endParaRPr lang="en-US" sz="155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5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3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Primary Endpoint</a:t>
                      </a:r>
                      <a:endParaRPr lang="en-US" sz="1600" b="1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565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Composite outcome of MI, coronary or non-coronary revascularization, hospitalization or ER visit for HF, stroke or CV death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3.6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0.88 (0.78-0.99)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0.03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52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552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CV death</a:t>
                      </a:r>
                      <a:endParaRPr lang="en-US" sz="1600" dirty="0">
                        <a:latin typeface="Lub Dub Bold" panose="020B08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0.61 (0.44-0.84)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20707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All-cause death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0.9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1.1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0.79 (0.64-0.97)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380785"/>
                  </a:ext>
                </a:extLst>
              </a:tr>
              <a:tr h="85103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Key Takeaways: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Among patients who were at increased CV risk, intensive BP treatment (SBP target &lt;120 mmHg) significantly reduced the risk of major CV events, CV mortality and all-cause mortality. </a:t>
                      </a:r>
                    </a:p>
                    <a:p>
                      <a:endParaRPr lang="en-US" sz="15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271848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6574" y="6356878"/>
            <a:ext cx="6849276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Jing Li, MD, PhD,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Fuwai</a:t>
            </a:r>
            <a:r>
              <a:rPr lang="en-US" altLang="en-US" sz="933" i="1">
                <a:solidFill>
                  <a:srgbClr val="FFFFFF"/>
                </a:solidFill>
                <a:latin typeface="Lub Dub Medium" panose="020B0603030403020204" pitchFamily="34" charset="0"/>
              </a:rPr>
              <a:t> Hospital, 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China. Scientific Sessions 2023.  © 2023, American Heart Association.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8" name="Picture 17" descr="American Heart Association Logo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4" name="Picture 3" descr="A heart with a flame and text">
            <a:extLst>
              <a:ext uri="{FF2B5EF4-FFF2-40B4-BE49-F238E27FC236}">
                <a16:creationId xmlns:a16="http://schemas.microsoft.com/office/drawing/2014/main" id="{19ADD838-690D-9833-BEE5-487D626359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6" t="3421" r="58504" b="-3421"/>
          <a:stretch/>
        </p:blipFill>
        <p:spPr>
          <a:xfrm>
            <a:off x="5247562" y="3413203"/>
            <a:ext cx="1867299" cy="235520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Scientific Sessions logo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76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customXml/itemProps2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11956</TotalTime>
  <Words>274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ESPRIT: Effects of Intensive Blood Pressure Lowering Treatment in Reducing Risk of Cardiovascular Events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Cordio HearO® Community Study: Validation Of A Speech Analysis Application To Detect Worsening  Heart Failure Events In Ambulatory HF Patients</dc:title>
  <dc:creator>Paul St. Laurent</dc:creator>
  <cp:lastModifiedBy>Alice Wolke</cp:lastModifiedBy>
  <cp:revision>5</cp:revision>
  <dcterms:created xsi:type="dcterms:W3CDTF">2023-10-18T15:02:58Z</dcterms:created>
  <dcterms:modified xsi:type="dcterms:W3CDTF">2023-11-13T12:58:56Z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