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94660"/>
  </p:normalViewPr>
  <p:slideViewPr>
    <p:cSldViewPr snapToGrid="0">
      <p:cViewPr varScale="1">
        <p:scale>
          <a:sx n="83" d="100"/>
          <a:sy n="83" d="100"/>
        </p:scale>
        <p:origin x="1008"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t. Laurent" userId="2e46ad51-cb08-4cb1-833f-88978fb9af81" providerId="ADAL" clId="{AC2C90C1-A937-425A-A097-A9B0EF705FF9}"/>
    <pc:docChg chg="modSld">
      <pc:chgData name="Paul St. Laurent" userId="2e46ad51-cb08-4cb1-833f-88978fb9af81" providerId="ADAL" clId="{AC2C90C1-A937-425A-A097-A9B0EF705FF9}" dt="2023-11-11T17:22:17.066" v="23" actId="20577"/>
      <pc:docMkLst>
        <pc:docMk/>
      </pc:docMkLst>
      <pc:sldChg chg="modSp mod">
        <pc:chgData name="Paul St. Laurent" userId="2e46ad51-cb08-4cb1-833f-88978fb9af81" providerId="ADAL" clId="{AC2C90C1-A937-425A-A097-A9B0EF705FF9}" dt="2023-11-11T17:22:17.066" v="23" actId="20577"/>
        <pc:sldMkLst>
          <pc:docMk/>
          <pc:sldMk cId="2829528585" sldId="272"/>
        </pc:sldMkLst>
        <pc:spChg chg="mod">
          <ac:chgData name="Paul St. Laurent" userId="2e46ad51-cb08-4cb1-833f-88978fb9af81" providerId="ADAL" clId="{AC2C90C1-A937-425A-A097-A9B0EF705FF9}" dt="2023-11-11T17:21:53.760" v="19" actId="20577"/>
          <ac:spMkLst>
            <pc:docMk/>
            <pc:sldMk cId="2829528585" sldId="272"/>
            <ac:spMk id="2" creationId="{8692D61E-4EF2-9041-8F44-38794650077F}"/>
          </ac:spMkLst>
        </pc:spChg>
        <pc:graphicFrameChg chg="modGraphic">
          <ac:chgData name="Paul St. Laurent" userId="2e46ad51-cb08-4cb1-833f-88978fb9af81" providerId="ADAL" clId="{AC2C90C1-A937-425A-A097-A9B0EF705FF9}" dt="2023-11-11T17:22:17.066" v="23" actId="20577"/>
          <ac:graphicFrameMkLst>
            <pc:docMk/>
            <pc:sldMk cId="2829528585" sldId="272"/>
            <ac:graphicFrameMk id="11" creationId="{5CF230A0-4777-42A1-9C04-F84CA4894AE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18D27-8F02-4FAE-82E3-22F709AC6885}" type="datetimeFigureOut">
              <a:rPr lang="en-US" smtClean="0"/>
              <a:t>11/11/2023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CF708B-F170-42B4-8CDB-B05923F9D993}" type="slidenum">
              <a:rPr lang="en-US" smtClean="0"/>
              <a:t>‹#›</a:t>
            </a:fld>
            <a:endParaRPr lang="en-US"/>
          </a:p>
        </p:txBody>
      </p:sp>
    </p:spTree>
    <p:extLst>
      <p:ext uri="{BB962C8B-B14F-4D97-AF65-F5344CB8AC3E}">
        <p14:creationId xmlns:p14="http://schemas.microsoft.com/office/powerpoint/2010/main" val="2092365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2225132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2346C-8F4D-BF26-CFE3-9F09040A8F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5FA39B-B504-6E3F-7F93-689F2844E4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203F79-B236-5B01-330B-28BAA40774E8}"/>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5" name="Footer Placeholder 4">
            <a:extLst>
              <a:ext uri="{FF2B5EF4-FFF2-40B4-BE49-F238E27FC236}">
                <a16:creationId xmlns:a16="http://schemas.microsoft.com/office/drawing/2014/main" id="{E79C1A8A-AE4D-C820-2BDB-36F594A40B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085700-44D1-5FEC-C3B2-1ECC8ADB50D4}"/>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96995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5FF77-FB8E-3F5D-E579-E318A573AC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4884B6-75B5-8184-4332-4DC90F929A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C09D8E-240E-D66B-F220-BCEF37B9CC39}"/>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5" name="Footer Placeholder 4">
            <a:extLst>
              <a:ext uri="{FF2B5EF4-FFF2-40B4-BE49-F238E27FC236}">
                <a16:creationId xmlns:a16="http://schemas.microsoft.com/office/drawing/2014/main" id="{36B09AF3-E503-A98A-3893-AD792D287A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46E4F9-036F-0020-E0F7-D44B35D483EC}"/>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315959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173BAA-A1E2-A708-507A-2E8FA22631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E9DFDF-15D1-599D-D501-820C499026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B3BD80-0287-1EF3-2F95-ECE865D1A343}"/>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5" name="Footer Placeholder 4">
            <a:extLst>
              <a:ext uri="{FF2B5EF4-FFF2-40B4-BE49-F238E27FC236}">
                <a16:creationId xmlns:a16="http://schemas.microsoft.com/office/drawing/2014/main" id="{7453C1AF-C085-FC6C-579C-C21FB8BAA0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29F1B0-BD62-3EF3-CA4E-626B5C61F3DB}"/>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1523139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988" y="819631"/>
            <a:ext cx="11024027" cy="1234944"/>
          </a:xfrm>
        </p:spPr>
        <p:txBody>
          <a:bodyPr/>
          <a:lstStyle/>
          <a:p>
            <a:r>
              <a:rPr lang="en-US" dirty="0"/>
              <a:t>TITLE IS ALL CAPS AT 25-30PTS</a:t>
            </a:r>
          </a:p>
        </p:txBody>
      </p:sp>
      <p:sp>
        <p:nvSpPr>
          <p:cNvPr id="3" name="Content Placeholder 2"/>
          <p:cNvSpPr>
            <a:spLocks noGrp="1"/>
          </p:cNvSpPr>
          <p:nvPr>
            <p:ph sz="half" idx="1" hasCustomPrompt="1"/>
          </p:nvPr>
        </p:nvSpPr>
        <p:spPr>
          <a:xfrm>
            <a:off x="583989" y="2054577"/>
            <a:ext cx="5346807" cy="4122387"/>
          </a:xfrm>
        </p:spPr>
        <p:txBody>
          <a:bodyPr/>
          <a:lstStyle/>
          <a:p>
            <a:pPr lvl="0"/>
            <a:r>
              <a:rPr lang="en-US" dirty="0"/>
              <a:t>Body copy is </a:t>
            </a:r>
            <a:r>
              <a:rPr lang="en-US" dirty="0" err="1"/>
              <a:t>Lub</a:t>
            </a:r>
            <a:r>
              <a:rPr lang="en-US" dirty="0"/>
              <a:t> Dub medium at 12pts</a:t>
            </a:r>
          </a:p>
        </p:txBody>
      </p:sp>
      <p:sp>
        <p:nvSpPr>
          <p:cNvPr id="4" name="Content Placeholder 3"/>
          <p:cNvSpPr>
            <a:spLocks noGrp="1"/>
          </p:cNvSpPr>
          <p:nvPr>
            <p:ph sz="half" idx="2" hasCustomPrompt="1"/>
          </p:nvPr>
        </p:nvSpPr>
        <p:spPr>
          <a:xfrm>
            <a:off x="6280965" y="2054575"/>
            <a:ext cx="5346807" cy="4122388"/>
          </a:xfrm>
        </p:spPr>
        <p:txBody>
          <a:body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583987" y="6356352"/>
            <a:ext cx="7340815"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11420923" y="6356352"/>
            <a:ext cx="770189"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11367911" y="6356352"/>
            <a:ext cx="0" cy="365125"/>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9902027" y="6356352"/>
            <a:ext cx="1326980" cy="365125"/>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8248156" y="6356352"/>
            <a:ext cx="1600861" cy="365125"/>
          </a:xfrm>
        </p:spPr>
        <p:txBody>
          <a:bodyPr anchor="ctr">
            <a:normAutofit/>
          </a:bodyPr>
          <a:lstStyle>
            <a:lvl1pPr algn="r">
              <a:defRPr sz="1067">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592836" y="1440875"/>
            <a:ext cx="9096109" cy="428813"/>
          </a:xfrm>
        </p:spPr>
        <p:txBody>
          <a:bodyPr>
            <a:normAutofit/>
          </a:bodyPr>
          <a:lstStyle>
            <a:lvl1pPr>
              <a:defRPr sz="2133" b="1">
                <a:solidFill>
                  <a:schemeClr val="tx1"/>
                </a:solidFill>
              </a:defRPr>
            </a:lvl1pPr>
          </a:lstStyle>
          <a:p>
            <a:pPr lvl="0"/>
            <a:r>
              <a:rPr lang="en-US" dirty="0"/>
              <a:t>Subtitle is </a:t>
            </a:r>
            <a:r>
              <a:rPr lang="en-US" dirty="0" err="1"/>
              <a:t>Lub</a:t>
            </a:r>
            <a:r>
              <a:rPr lang="en-US" dirty="0"/>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11333528" y="123552"/>
            <a:ext cx="715037" cy="385661"/>
          </a:xfrm>
          <a:prstGeom prst="rect">
            <a:avLst/>
          </a:prstGeom>
        </p:spPr>
      </p:pic>
    </p:spTree>
    <p:extLst>
      <p:ext uri="{BB962C8B-B14F-4D97-AF65-F5344CB8AC3E}">
        <p14:creationId xmlns:p14="http://schemas.microsoft.com/office/powerpoint/2010/main" val="251672928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1FEC8-D8EB-5EE6-5E71-F011269CB3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EC36D-0EC8-39B5-ED11-1C431FFF8D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2838AC-A794-7950-7226-AEB14AD76179}"/>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5" name="Footer Placeholder 4">
            <a:extLst>
              <a:ext uri="{FF2B5EF4-FFF2-40B4-BE49-F238E27FC236}">
                <a16:creationId xmlns:a16="http://schemas.microsoft.com/office/drawing/2014/main" id="{663E4E22-3A7D-C7EB-5A23-F47CED0BA2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085EDC-0427-977B-43A5-A9835AB37286}"/>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34673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05038-4918-F9C9-922D-4EC76E6B25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591B19-83A7-FF70-CAFC-36142E7641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09084-6DCF-3FCC-8C43-87270885F065}"/>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5" name="Footer Placeholder 4">
            <a:extLst>
              <a:ext uri="{FF2B5EF4-FFF2-40B4-BE49-F238E27FC236}">
                <a16:creationId xmlns:a16="http://schemas.microsoft.com/office/drawing/2014/main" id="{33EABB4C-80BC-DFAF-8837-07484AF56B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954BA9-0DB4-03B9-C4D3-4976EBCD6C10}"/>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132163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117B8-7E3F-B7C8-1659-AE8DF163C6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D89BDA-979A-1791-0C3F-5F478C3AC2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E5E6C9-0C13-F932-E908-F5E4E30DDC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BD28DF-BDF2-488D-2919-9F3527C119A9}"/>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6" name="Footer Placeholder 5">
            <a:extLst>
              <a:ext uri="{FF2B5EF4-FFF2-40B4-BE49-F238E27FC236}">
                <a16:creationId xmlns:a16="http://schemas.microsoft.com/office/drawing/2014/main" id="{3A4CD844-8F92-7115-E1FB-58D9030C80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70A43-B55A-52CE-B6E0-1CA803AD12C1}"/>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45786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90A7E-F657-4698-A0F2-735CC5F0BC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F7678F-AC89-03A7-121B-8056FE7E8B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4F686C-23C3-7501-8E5B-CA38F6791E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88C3B4-091B-C711-36B9-DEFC0B0D3B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328399-01AF-4E64-A6C9-FFCD71FE77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2F6721-6CAF-C2E0-362D-54573E659AEA}"/>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8" name="Footer Placeholder 7">
            <a:extLst>
              <a:ext uri="{FF2B5EF4-FFF2-40B4-BE49-F238E27FC236}">
                <a16:creationId xmlns:a16="http://schemas.microsoft.com/office/drawing/2014/main" id="{7CE396EC-1708-C8C5-0D10-7C0C253AA5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B137FC-A40C-19D8-C958-F7DC519F0F80}"/>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30746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D461-9F2B-C7DD-5C58-DB27E7B2E3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86D7B4-CE36-E2BF-83C0-19BB962FD1A1}"/>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4" name="Footer Placeholder 3">
            <a:extLst>
              <a:ext uri="{FF2B5EF4-FFF2-40B4-BE49-F238E27FC236}">
                <a16:creationId xmlns:a16="http://schemas.microsoft.com/office/drawing/2014/main" id="{BCBEA558-51C2-8DAE-4795-5A3AFDE7C4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0E92A2-EEBA-01AD-A28B-D8D03063CAD8}"/>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324903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19D548-614E-D64E-18EE-09D61084B810}"/>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3" name="Footer Placeholder 2">
            <a:extLst>
              <a:ext uri="{FF2B5EF4-FFF2-40B4-BE49-F238E27FC236}">
                <a16:creationId xmlns:a16="http://schemas.microsoft.com/office/drawing/2014/main" id="{258FA3C4-A283-930D-7593-EBF1690DE7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9CFD99-44CC-3BAD-ED37-8F44B8C619E0}"/>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186020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B7942-C95B-66B8-96FC-C1F8EFEBB2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480FE7-223C-68A9-65AD-C015344D0A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C1BA89-1F0F-CD85-1771-15041EE56A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BF761C-38F6-534B-7435-5F300563CF4C}"/>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6" name="Footer Placeholder 5">
            <a:extLst>
              <a:ext uri="{FF2B5EF4-FFF2-40B4-BE49-F238E27FC236}">
                <a16:creationId xmlns:a16="http://schemas.microsoft.com/office/drawing/2014/main" id="{FFEEA882-59CA-C0A8-5739-F3E66953E0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5CA5C-C18F-E23F-12B3-C49EF27677C0}"/>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98331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6FCAE-04ED-59CE-11BD-9CB3348F04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FD52FD-0D94-1710-1E30-7BB2342EAB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77E7EE-2CAD-8F02-ACFD-96EBE3AED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9FAF76-FA7D-9550-96F7-A53820E9E2D2}"/>
              </a:ext>
            </a:extLst>
          </p:cNvPr>
          <p:cNvSpPr>
            <a:spLocks noGrp="1"/>
          </p:cNvSpPr>
          <p:nvPr>
            <p:ph type="dt" sz="half" idx="10"/>
          </p:nvPr>
        </p:nvSpPr>
        <p:spPr/>
        <p:txBody>
          <a:bodyPr/>
          <a:lstStyle/>
          <a:p>
            <a:fld id="{FA7977DA-FE11-4AEF-B82D-02F15E731B0C}" type="datetimeFigureOut">
              <a:rPr lang="en-US" smtClean="0"/>
              <a:t>11/11/2023</a:t>
            </a:fld>
            <a:endParaRPr lang="en-US"/>
          </a:p>
        </p:txBody>
      </p:sp>
      <p:sp>
        <p:nvSpPr>
          <p:cNvPr id="6" name="Footer Placeholder 5">
            <a:extLst>
              <a:ext uri="{FF2B5EF4-FFF2-40B4-BE49-F238E27FC236}">
                <a16:creationId xmlns:a16="http://schemas.microsoft.com/office/drawing/2014/main" id="{D78A4704-B104-42A9-D5A3-0B51B70C39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5588EF-C8A9-3910-ACEF-861845B9AB95}"/>
              </a:ext>
            </a:extLst>
          </p:cNvPr>
          <p:cNvSpPr>
            <a:spLocks noGrp="1"/>
          </p:cNvSpPr>
          <p:nvPr>
            <p:ph type="sldNum" sz="quarter" idx="12"/>
          </p:nvPr>
        </p:nvSpPr>
        <p:spPr/>
        <p:txBody>
          <a:bodyPr/>
          <a:lstStyle/>
          <a:p>
            <a:fld id="{6F8705F9-B2BF-4718-81CE-B028933E9839}" type="slidenum">
              <a:rPr lang="en-US" smtClean="0"/>
              <a:t>‹#›</a:t>
            </a:fld>
            <a:endParaRPr lang="en-US"/>
          </a:p>
        </p:txBody>
      </p:sp>
    </p:spTree>
    <p:extLst>
      <p:ext uri="{BB962C8B-B14F-4D97-AF65-F5344CB8AC3E}">
        <p14:creationId xmlns:p14="http://schemas.microsoft.com/office/powerpoint/2010/main" val="1224454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108D1B-2826-33FD-B179-C272DBBE94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BBA4A5-1543-AC6D-4449-3875144E7C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E2DA2C-6D8A-3397-9A40-F091511A37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7977DA-FE11-4AEF-B82D-02F15E731B0C}" type="datetimeFigureOut">
              <a:rPr lang="en-US" smtClean="0"/>
              <a:t>11/11/2023</a:t>
            </a:fld>
            <a:endParaRPr lang="en-US"/>
          </a:p>
        </p:txBody>
      </p:sp>
      <p:sp>
        <p:nvSpPr>
          <p:cNvPr id="5" name="Footer Placeholder 4">
            <a:extLst>
              <a:ext uri="{FF2B5EF4-FFF2-40B4-BE49-F238E27FC236}">
                <a16:creationId xmlns:a16="http://schemas.microsoft.com/office/drawing/2014/main" id="{E2498406-4B26-06CB-ED05-81510238C1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A1BAC2-D0B9-097A-49F8-71E37AE4BC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705F9-B2BF-4718-81CE-B028933E9839}" type="slidenum">
              <a:rPr lang="en-US" smtClean="0"/>
              <a:t>‹#›</a:t>
            </a:fld>
            <a:endParaRPr lang="en-US"/>
          </a:p>
        </p:txBody>
      </p:sp>
    </p:spTree>
    <p:extLst>
      <p:ext uri="{BB962C8B-B14F-4D97-AF65-F5344CB8AC3E}">
        <p14:creationId xmlns:p14="http://schemas.microsoft.com/office/powerpoint/2010/main" val="160793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5CF230A0-4777-42A1-9C04-F84CA4894AED}"/>
              </a:ext>
            </a:extLst>
          </p:cNvPr>
          <p:cNvGraphicFramePr>
            <a:graphicFrameLocks noGrp="1"/>
          </p:cNvGraphicFramePr>
          <p:nvPr>
            <p:extLst>
              <p:ext uri="{D42A27DB-BD31-4B8C-83A1-F6EECF244321}">
                <p14:modId xmlns:p14="http://schemas.microsoft.com/office/powerpoint/2010/main" val="69883553"/>
              </p:ext>
            </p:extLst>
          </p:nvPr>
        </p:nvGraphicFramePr>
        <p:xfrm>
          <a:off x="0" y="979587"/>
          <a:ext cx="12191112" cy="5583964"/>
        </p:xfrm>
        <a:graphic>
          <a:graphicData uri="http://schemas.openxmlformats.org/drawingml/2006/table">
            <a:tbl>
              <a:tblPr firstRow="1" bandRow="1">
                <a:tableStyleId>{5C22544A-7EE6-4342-B048-85BDC9FD1C3A}</a:tableStyleId>
              </a:tblPr>
              <a:tblGrid>
                <a:gridCol w="3976255">
                  <a:extLst>
                    <a:ext uri="{9D8B030D-6E8A-4147-A177-3AD203B41FA5}">
                      <a16:colId xmlns:a16="http://schemas.microsoft.com/office/drawing/2014/main" val="20000"/>
                    </a:ext>
                  </a:extLst>
                </a:gridCol>
                <a:gridCol w="3034146">
                  <a:extLst>
                    <a:ext uri="{9D8B030D-6E8A-4147-A177-3AD203B41FA5}">
                      <a16:colId xmlns:a16="http://schemas.microsoft.com/office/drawing/2014/main" val="20002"/>
                    </a:ext>
                  </a:extLst>
                </a:gridCol>
                <a:gridCol w="2909454">
                  <a:extLst>
                    <a:ext uri="{9D8B030D-6E8A-4147-A177-3AD203B41FA5}">
                      <a16:colId xmlns:a16="http://schemas.microsoft.com/office/drawing/2014/main" val="20003"/>
                    </a:ext>
                  </a:extLst>
                </a:gridCol>
                <a:gridCol w="2271257">
                  <a:extLst>
                    <a:ext uri="{9D8B030D-6E8A-4147-A177-3AD203B41FA5}">
                      <a16:colId xmlns:a16="http://schemas.microsoft.com/office/drawing/2014/main" val="20004"/>
                    </a:ext>
                  </a:extLst>
                </a:gridCol>
              </a:tblGrid>
              <a:tr h="682958">
                <a:tc gridSpan="4">
                  <a:txBody>
                    <a:bodyPr/>
                    <a:lstStyle/>
                    <a:p>
                      <a:pPr marL="0" marR="0" lvl="0" indent="0" algn="l" rtl="0" eaLnBrk="1" fontAlgn="auto" latinLnBrk="0" hangingPunct="1">
                        <a:lnSpc>
                          <a:spcPct val="100000"/>
                        </a:lnSpc>
                        <a:spcBef>
                          <a:spcPts val="0"/>
                        </a:spcBef>
                        <a:spcAft>
                          <a:spcPts val="0"/>
                        </a:spcAft>
                        <a:buClrTx/>
                        <a:buSzTx/>
                        <a:buFontTx/>
                        <a:buNone/>
                      </a:pPr>
                      <a:r>
                        <a:rPr lang="en-US" sz="1500" b="1" kern="1200" dirty="0">
                          <a:solidFill>
                            <a:schemeClr val="tx1"/>
                          </a:solidFill>
                          <a:latin typeface="Lub Dub Medium"/>
                          <a:ea typeface="+mn-ea"/>
                          <a:cs typeface="Arial"/>
                        </a:rPr>
                        <a:t>RESULTS</a:t>
                      </a:r>
                      <a:r>
                        <a:rPr lang="en-US" sz="1500" b="1" kern="1200" dirty="0">
                          <a:solidFill>
                            <a:schemeClr val="dk1"/>
                          </a:solidFill>
                          <a:latin typeface="Lub Dub Medium"/>
                          <a:ea typeface="+mn-ea"/>
                          <a:cs typeface="Arial"/>
                        </a:rPr>
                        <a:t>:</a:t>
                      </a:r>
                      <a:r>
                        <a:rPr lang="en-US" sz="1500" b="1" i="0" u="none" strike="noStrike" kern="1200" noProof="0" dirty="0">
                          <a:solidFill>
                            <a:srgbClr val="000000"/>
                          </a:solidFill>
                          <a:latin typeface="Lub Dub Medium"/>
                        </a:rPr>
                        <a:t>  </a:t>
                      </a:r>
                      <a:r>
                        <a:rPr lang="en-US" sz="1500" b="0" i="0" u="none" strike="noStrike" kern="1200" noProof="0" dirty="0">
                          <a:solidFill>
                            <a:srgbClr val="000000"/>
                          </a:solidFill>
                          <a:latin typeface="Lub Dub Medium"/>
                        </a:rPr>
                        <a:t>In normotensive and hypertensive adults, a low sodium diet significantly lowered SBP. The decline in BP was independent of HTN status and anti-hypertensive medication use, consistent across subgroups, and did not result in excess adverse events.</a:t>
                      </a:r>
                    </a:p>
                  </a:txBody>
                  <a:tcPr marL="121929" marR="121929" marT="60964" marB="60964">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14464488"/>
                  </a:ext>
                </a:extLst>
              </a:tr>
              <a:tr h="697267">
                <a:tc gridSpan="4">
                  <a:txBody>
                    <a:bodyPr/>
                    <a:lstStyle/>
                    <a:p>
                      <a:pPr marL="0" marR="0" lvl="0" indent="0" algn="l" rtl="0" eaLnBrk="1" fontAlgn="auto" latinLnBrk="0" hangingPunct="1">
                        <a:lnSpc>
                          <a:spcPct val="100000"/>
                        </a:lnSpc>
                        <a:spcBef>
                          <a:spcPts val="0"/>
                        </a:spcBef>
                        <a:spcAft>
                          <a:spcPts val="0"/>
                        </a:spcAft>
                        <a:buClrTx/>
                        <a:buSzTx/>
                        <a:buFontTx/>
                        <a:buNone/>
                      </a:pPr>
                      <a:r>
                        <a:rPr lang="en-US" sz="1500" b="1" dirty="0">
                          <a:solidFill>
                            <a:schemeClr val="tx1"/>
                          </a:solidFill>
                          <a:latin typeface="Lub Dub Medium"/>
                          <a:cs typeface="Arial"/>
                        </a:rPr>
                        <a:t>PURPOSE: </a:t>
                      </a:r>
                      <a:r>
                        <a:rPr lang="en-US" sz="1500" b="0" i="0" u="none" strike="noStrike" noProof="0" dirty="0">
                          <a:solidFill>
                            <a:srgbClr val="000000"/>
                          </a:solidFill>
                          <a:latin typeface="Lub Dub Medium"/>
                        </a:rPr>
                        <a:t>Dietary sodium recommendations are debated in part due to variable blood pressure (BP) response to sodium consumption. Further, the BP effect of dietary sodium among individuals on antihypertensive medications is understudied, particularly in randomized trials. </a:t>
                      </a:r>
                      <a:endParaRPr lang="en-US" sz="1500" b="0" dirty="0">
                        <a:solidFill>
                          <a:schemeClr val="tx1"/>
                        </a:solidFill>
                        <a:latin typeface="Lub Dub Medium"/>
                        <a:cs typeface="Arial"/>
                      </a:endParaRPr>
                    </a:p>
                  </a:txBody>
                  <a:tcPr marL="121929" marR="121929" marT="60964" marB="60964">
                    <a:solidFill>
                      <a:schemeClr val="bg2">
                        <a:lumMod val="90000"/>
                      </a:schemeClr>
                    </a:solidFill>
                  </a:tcPr>
                </a:tc>
                <a:tc hMerge="1">
                  <a:txBody>
                    <a:bodyPr/>
                    <a:lstStyle/>
                    <a:p>
                      <a:pPr algn="ctr"/>
                      <a:endParaRPr lang="en-US" sz="1600" dirty="0">
                        <a:latin typeface="Arial" panose="020B0604020202020204" pitchFamily="34" charset="0"/>
                        <a:cs typeface="Arial" panose="020B0604020202020204" pitchFamily="34" charset="0"/>
                      </a:endParaRPr>
                    </a:p>
                  </a:txBody>
                  <a:tcPr marL="91447" marR="91447" marT="45723" marB="45723">
                    <a:solidFill>
                      <a:srgbClr val="C10E21"/>
                    </a:solidFill>
                  </a:tcPr>
                </a:tc>
                <a:tc hMerge="1">
                  <a:txBody>
                    <a:bodyPr/>
                    <a:lstStyle/>
                    <a:p>
                      <a:pPr algn="ctr"/>
                      <a:endParaRPr lang="en-US" sz="1050" dirty="0">
                        <a:latin typeface="Arial" panose="020B0604020202020204" pitchFamily="34" charset="0"/>
                        <a:cs typeface="Arial" panose="020B0604020202020204" pitchFamily="34" charset="0"/>
                      </a:endParaRPr>
                    </a:p>
                  </a:txBody>
                  <a:tcPr marL="91447" marR="91447" marT="45723" marB="45723">
                    <a:solidFill>
                      <a:srgbClr val="C10E21"/>
                    </a:solidFill>
                  </a:tcPr>
                </a:tc>
                <a:tc hMerge="1">
                  <a:txBody>
                    <a:bodyPr/>
                    <a:lstStyle/>
                    <a:p>
                      <a:pPr algn="ctr"/>
                      <a:endParaRPr lang="en-US" sz="1050" dirty="0">
                        <a:latin typeface="Arial" panose="020B0604020202020204" pitchFamily="34" charset="0"/>
                        <a:cs typeface="Arial" panose="020B0604020202020204" pitchFamily="34" charset="0"/>
                      </a:endParaRPr>
                    </a:p>
                  </a:txBody>
                  <a:tcPr marL="91447" marR="91447" marT="45723" marB="45723">
                    <a:solidFill>
                      <a:srgbClr val="C10E21"/>
                    </a:solidFill>
                  </a:tcPr>
                </a:tc>
                <a:extLst>
                  <a:ext uri="{0D108BD9-81ED-4DB2-BD59-A6C34878D82A}">
                    <a16:rowId xmlns:a16="http://schemas.microsoft.com/office/drawing/2014/main" val="169333380"/>
                  </a:ext>
                </a:extLst>
              </a:tr>
              <a:tr h="841230">
                <a:tc gridSpan="4">
                  <a:txBody>
                    <a:bodyPr/>
                    <a:lstStyle/>
                    <a:p>
                      <a:r>
                        <a:rPr lang="en-US" sz="1500" b="1" dirty="0">
                          <a:latin typeface="Lub Dub Medium"/>
                          <a:cs typeface="Arial"/>
                        </a:rPr>
                        <a:t>TRIAL DESIGN: </a:t>
                      </a:r>
                      <a:r>
                        <a:rPr lang="en-US" sz="1500" b="0" i="0" u="none" strike="noStrike" noProof="0" dirty="0">
                          <a:solidFill>
                            <a:srgbClr val="000000"/>
                          </a:solidFill>
                          <a:latin typeface="Lub Dub Medium"/>
                        </a:rPr>
                        <a:t>N=213, randomized crossover trial in Coronary Artery Risk Development in Young Adults (CARDIA) study and non-CARDIA participants. Participants attended a baseline visit on usual diet, then completed one-week high- (~2,200 mg sodium added to usual daily diet) and low-sodium (~500 mg daily total) diets in random order. </a:t>
                      </a:r>
                      <a:endParaRPr lang="en-US" sz="1500" b="0" dirty="0">
                        <a:latin typeface="Lub Dub Medium"/>
                        <a:cs typeface="Arial"/>
                      </a:endParaRPr>
                    </a:p>
                  </a:txBody>
                  <a:tcPr marL="121929" marR="121929" marT="60964" marB="60964">
                    <a:solidFill>
                      <a:srgbClr val="C0C0C1"/>
                    </a:solidFill>
                  </a:tcPr>
                </a:tc>
                <a:tc hMerge="1">
                  <a:txBody>
                    <a:bodyPr/>
                    <a:lstStyle/>
                    <a:p>
                      <a:pPr algn="ctr"/>
                      <a:endParaRPr lang="en-US" sz="1050" dirty="0">
                        <a:latin typeface="Arial" panose="020B0604020202020204" pitchFamily="34" charset="0"/>
                        <a:cs typeface="Arial" panose="020B0604020202020204" pitchFamily="34" charset="0"/>
                      </a:endParaRPr>
                    </a:p>
                  </a:txBody>
                  <a:tcPr marL="91447" marR="91447" marT="45723" marB="45723">
                    <a:solidFill>
                      <a:srgbClr val="E8E8E8"/>
                    </a:solidFill>
                  </a:tcPr>
                </a:tc>
                <a:tc hMerge="1">
                  <a:txBody>
                    <a:bodyPr/>
                    <a:lstStyle/>
                    <a:p>
                      <a:pPr algn="ctr"/>
                      <a:endParaRPr lang="en-US" sz="1050" dirty="0">
                        <a:latin typeface="Arial" panose="020B0604020202020204" pitchFamily="34" charset="0"/>
                        <a:cs typeface="Arial" panose="020B0604020202020204" pitchFamily="34" charset="0"/>
                      </a:endParaRPr>
                    </a:p>
                  </a:txBody>
                  <a:tcPr marL="91447" marR="91447" marT="45723" marB="45723">
                    <a:solidFill>
                      <a:srgbClr val="E8E8E8"/>
                    </a:solidFill>
                  </a:tcPr>
                </a:tc>
                <a:tc hMerge="1">
                  <a:txBody>
                    <a:bodyPr/>
                    <a:lstStyle/>
                    <a:p>
                      <a:pPr algn="ctr"/>
                      <a:endParaRPr lang="en-US" sz="1050" b="0" dirty="0">
                        <a:latin typeface="Arial" panose="020B0604020202020204" pitchFamily="34" charset="0"/>
                        <a:cs typeface="Arial" panose="020B0604020202020204" pitchFamily="34" charset="0"/>
                      </a:endParaRPr>
                    </a:p>
                  </a:txBody>
                  <a:tcPr marL="91447" marR="91447" marT="45723" marB="45723">
                    <a:solidFill>
                      <a:srgbClr val="E8E8E8"/>
                    </a:solidFill>
                  </a:tcPr>
                </a:tc>
                <a:extLst>
                  <a:ext uri="{0D108BD9-81ED-4DB2-BD59-A6C34878D82A}">
                    <a16:rowId xmlns:a16="http://schemas.microsoft.com/office/drawing/2014/main" val="10002"/>
                  </a:ext>
                </a:extLst>
              </a:tr>
              <a:tr h="498418">
                <a:tc>
                  <a:txBody>
                    <a:bodyPr/>
                    <a:lstStyle/>
                    <a:p>
                      <a:endParaRPr lang="en-US" sz="1100" dirty="0">
                        <a:latin typeface="Arial" panose="020B0604020202020204" pitchFamily="34" charset="0"/>
                        <a:cs typeface="Arial" panose="020B0604020202020204" pitchFamily="34" charset="0"/>
                      </a:endParaRPr>
                    </a:p>
                  </a:txBody>
                  <a:tcPr marL="121929" marR="121929" marT="60964" marB="60964">
                    <a:solidFill>
                      <a:srgbClr val="C10E20"/>
                    </a:solidFill>
                  </a:tcPr>
                </a:tc>
                <a:tc>
                  <a:txBody>
                    <a:bodyPr/>
                    <a:lstStyle/>
                    <a:p>
                      <a:pPr algn="ctr"/>
                      <a:r>
                        <a:rPr lang="en-US" sz="1450" b="1" dirty="0">
                          <a:solidFill>
                            <a:schemeClr val="bg1"/>
                          </a:solidFill>
                          <a:latin typeface="Lub Dub Medium" panose="020B0603030403020204" pitchFamily="34" charset="0"/>
                          <a:cs typeface="Arial" panose="020B0604020202020204" pitchFamily="34" charset="0"/>
                        </a:rPr>
                        <a:t>Change in 24-Hour </a:t>
                      </a:r>
                    </a:p>
                    <a:p>
                      <a:pPr algn="ctr"/>
                      <a:r>
                        <a:rPr lang="en-US" sz="1450" b="1" dirty="0">
                          <a:solidFill>
                            <a:schemeClr val="bg1"/>
                          </a:solidFill>
                          <a:latin typeface="Lub Dub Medium" panose="020B0603030403020204" pitchFamily="34" charset="0"/>
                          <a:cs typeface="Arial" panose="020B0604020202020204" pitchFamily="34" charset="0"/>
                        </a:rPr>
                        <a:t>Ambulatory BP</a:t>
                      </a:r>
                    </a:p>
                  </a:txBody>
                  <a:tcPr marL="121929" marR="121929" marT="60964" marB="60964">
                    <a:solidFill>
                      <a:srgbClr val="C10E20"/>
                    </a:solidFill>
                  </a:tcPr>
                </a:tc>
                <a:tc>
                  <a:txBody>
                    <a:bodyPr/>
                    <a:lstStyle/>
                    <a:p>
                      <a:pPr algn="ctr"/>
                      <a:r>
                        <a:rPr lang="en-US" sz="1450" b="1" dirty="0">
                          <a:solidFill>
                            <a:schemeClr val="bg1"/>
                          </a:solidFill>
                          <a:latin typeface="Lub Dub Medium"/>
                          <a:cs typeface="Arial"/>
                        </a:rPr>
                        <a:t>Median </a:t>
                      </a:r>
                    </a:p>
                    <a:p>
                      <a:pPr algn="ctr"/>
                      <a:r>
                        <a:rPr lang="en-US" sz="1450" b="1" dirty="0">
                          <a:solidFill>
                            <a:schemeClr val="bg1"/>
                          </a:solidFill>
                          <a:latin typeface="Lub Dub Medium"/>
                          <a:cs typeface="Arial"/>
                        </a:rPr>
                        <a:t>Reduction</a:t>
                      </a:r>
                    </a:p>
                  </a:txBody>
                  <a:tcPr marL="121929" marR="121929" marT="60964" marB="60964">
                    <a:solidFill>
                      <a:srgbClr val="C10E20"/>
                    </a:solidFill>
                  </a:tcPr>
                </a:tc>
                <a:tc>
                  <a:txBody>
                    <a:bodyPr/>
                    <a:lstStyle/>
                    <a:p>
                      <a:pPr algn="ctr"/>
                      <a:r>
                        <a:rPr lang="en-US" sz="1450" b="1" dirty="0">
                          <a:solidFill>
                            <a:schemeClr val="bg1"/>
                          </a:solidFill>
                          <a:latin typeface="Lub Dub Medium" panose="020B0603030403020204" pitchFamily="34" charset="0"/>
                          <a:cs typeface="Arial" panose="020B0604020202020204" pitchFamily="34" charset="0"/>
                        </a:rPr>
                        <a:t>P-value</a:t>
                      </a:r>
                    </a:p>
                  </a:txBody>
                  <a:tcPr marL="121929" marR="121929" marT="60964" marB="60964">
                    <a:solidFill>
                      <a:srgbClr val="C10E20"/>
                    </a:solidFill>
                  </a:tcPr>
                </a:tc>
                <a:extLst>
                  <a:ext uri="{0D108BD9-81ED-4DB2-BD59-A6C34878D82A}">
                    <a16:rowId xmlns:a16="http://schemas.microsoft.com/office/drawing/2014/main" val="10003"/>
                  </a:ext>
                </a:extLst>
              </a:tr>
              <a:tr h="29474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500" b="1" dirty="0">
                          <a:latin typeface="Lub Dub Bold" panose="020B0803030403020204" pitchFamily="34" charset="0"/>
                          <a:cs typeface="Arial" panose="020B0604020202020204" pitchFamily="34" charset="0"/>
                        </a:rPr>
                        <a:t>Primary Endpoints: </a:t>
                      </a:r>
                    </a:p>
                  </a:txBody>
                  <a:tcPr marL="121929" marR="121929" marT="60964" marB="60964">
                    <a:solidFill>
                      <a:srgbClr val="C0C0C1"/>
                    </a:solidFill>
                  </a:tcPr>
                </a:tc>
                <a:tc>
                  <a:txBody>
                    <a:bodyPr/>
                    <a:lstStyle/>
                    <a:p>
                      <a:pPr algn="ctr"/>
                      <a:endParaRPr lang="en-US" sz="1500" dirty="0">
                        <a:latin typeface="Lub Dub Medium" panose="020B0603030403020204" pitchFamily="34" charset="0"/>
                        <a:cs typeface="Arial" panose="020B0604020202020204" pitchFamily="34" charset="0"/>
                      </a:endParaRPr>
                    </a:p>
                  </a:txBody>
                  <a:tcPr marL="121929" marR="121929" marT="60964" marB="60964">
                    <a:solidFill>
                      <a:srgbClr val="C0C0C1"/>
                    </a:solidFill>
                  </a:tcPr>
                </a:tc>
                <a:tc>
                  <a:txBody>
                    <a:bodyPr/>
                    <a:lstStyle/>
                    <a:p>
                      <a:pPr algn="ctr"/>
                      <a:endParaRPr lang="en-GB" sz="1500" dirty="0">
                        <a:latin typeface="Lub Dub Medium" panose="020B0603030403020204" pitchFamily="34" charset="0"/>
                        <a:cs typeface="Arial" panose="020B0604020202020204" pitchFamily="34" charset="0"/>
                      </a:endParaRPr>
                    </a:p>
                  </a:txBody>
                  <a:tcPr marL="121929" marR="121929" marT="60964" marB="60964">
                    <a:solidFill>
                      <a:srgbClr val="C0C0C1"/>
                    </a:solidFill>
                  </a:tcPr>
                </a:tc>
                <a:tc>
                  <a:txBody>
                    <a:bodyPr/>
                    <a:lstStyle/>
                    <a:p>
                      <a:pPr algn="ctr"/>
                      <a:endParaRPr lang="en-US" sz="1500" dirty="0">
                        <a:latin typeface="Lub Dub Medium" panose="020B0603030403020204" pitchFamily="34" charset="0"/>
                        <a:cs typeface="Arial" panose="020B0604020202020204" pitchFamily="34" charset="0"/>
                      </a:endParaRPr>
                    </a:p>
                  </a:txBody>
                  <a:tcPr marL="121929" marR="121929" marT="60964" marB="60964">
                    <a:solidFill>
                      <a:srgbClr val="C0C0C1"/>
                    </a:solidFill>
                  </a:tcPr>
                </a:tc>
                <a:extLst>
                  <a:ext uri="{0D108BD9-81ED-4DB2-BD59-A6C34878D82A}">
                    <a16:rowId xmlns:a16="http://schemas.microsoft.com/office/drawing/2014/main" val="10004"/>
                  </a:ext>
                </a:extLst>
              </a:tr>
              <a:tr h="295202">
                <a:tc>
                  <a:txBody>
                    <a:bodyPr/>
                    <a:lstStyle/>
                    <a:p>
                      <a:r>
                        <a:rPr lang="en-US" sz="1450" dirty="0">
                          <a:latin typeface="Lub Dub Medium" panose="020B0603030403020204" pitchFamily="34" charset="0"/>
                          <a:cs typeface="Arial" panose="020B0604020202020204" pitchFamily="34" charset="0"/>
                        </a:rPr>
                        <a:t>Change in Systolic Blood Pressure</a:t>
                      </a:r>
                    </a:p>
                  </a:txBody>
                  <a:tcPr marL="121929" marR="121929" marT="60964" marB="60964">
                    <a:solidFill>
                      <a:srgbClr val="E8E8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50" baseline="0" dirty="0">
                          <a:latin typeface="Lub Dub Medium" panose="020B0603030403020204" pitchFamily="34" charset="0"/>
                          <a:cs typeface="Arial" panose="020B0604020202020204" pitchFamily="34" charset="0"/>
                        </a:rPr>
                        <a:t>74.4%, -21.6%</a:t>
                      </a:r>
                    </a:p>
                  </a:txBody>
                  <a:tcPr marL="121929" marR="121929" marT="60964" marB="60964">
                    <a:solidFill>
                      <a:srgbClr val="E8E8E8"/>
                    </a:solidFill>
                  </a:tcPr>
                </a:tc>
                <a:tc>
                  <a:txBody>
                    <a:bodyPr/>
                    <a:lstStyle/>
                    <a:p>
                      <a:pPr algn="ctr"/>
                      <a:r>
                        <a:rPr lang="en-GB" sz="1450" dirty="0">
                          <a:latin typeface="Lub Dub Medium" panose="020B0603030403020204" pitchFamily="34" charset="0"/>
                          <a:cs typeface="Arial" panose="020B0604020202020204" pitchFamily="34" charset="0"/>
                        </a:rPr>
                        <a:t>7 (IQR, 0 to 14) mm Hg</a:t>
                      </a:r>
                    </a:p>
                  </a:txBody>
                  <a:tcPr marL="121929" marR="121929" marT="60964" marB="60964">
                    <a:solidFill>
                      <a:srgbClr val="E8E8E8"/>
                    </a:solidFill>
                  </a:tcPr>
                </a:tc>
                <a:tc>
                  <a:txBody>
                    <a:bodyPr/>
                    <a:lstStyle/>
                    <a:p>
                      <a:pPr algn="ctr"/>
                      <a:r>
                        <a:rPr lang="en-US" sz="1450" dirty="0">
                          <a:latin typeface="Lub Dub Medium" panose="020B0603030403020204" pitchFamily="34" charset="0"/>
                          <a:cs typeface="Arial" panose="020B0604020202020204" pitchFamily="34" charset="0"/>
                        </a:rPr>
                        <a:t>&lt; .001</a:t>
                      </a:r>
                    </a:p>
                  </a:txBody>
                  <a:tcPr marL="121929" marR="121929" marT="60964" marB="60964">
                    <a:solidFill>
                      <a:srgbClr val="E8E8E8"/>
                    </a:solidFill>
                  </a:tcPr>
                </a:tc>
                <a:extLst>
                  <a:ext uri="{0D108BD9-81ED-4DB2-BD59-A6C34878D82A}">
                    <a16:rowId xmlns:a16="http://schemas.microsoft.com/office/drawing/2014/main" val="10006"/>
                  </a:ext>
                </a:extLst>
              </a:tr>
              <a:tr h="266330">
                <a:tc>
                  <a:txBody>
                    <a:bodyPr/>
                    <a:lstStyle/>
                    <a:p>
                      <a:r>
                        <a:rPr lang="en-US" sz="1450" b="0" dirty="0">
                          <a:latin typeface="Lub Dub Medium" panose="020B0603030403020204" pitchFamily="34" charset="0"/>
                          <a:cs typeface="Arial"/>
                        </a:rPr>
                        <a:t>Change in Diastolic Blood Pressure </a:t>
                      </a:r>
                    </a:p>
                  </a:txBody>
                  <a:tcPr marL="121929" marR="121929" marT="60964" marB="60964">
                    <a:solidFill>
                      <a:srgbClr val="C0C0C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50" baseline="0" dirty="0">
                          <a:latin typeface="Lub Dub Medium" panose="020B0603030403020204" pitchFamily="34" charset="0"/>
                          <a:cs typeface="Arial" panose="020B0604020202020204" pitchFamily="34" charset="0"/>
                        </a:rPr>
                        <a:t>63.3%, -29.7%</a:t>
                      </a:r>
                    </a:p>
                  </a:txBody>
                  <a:tcPr marL="121929" marR="121929" marT="60964" marB="60964">
                    <a:solidFill>
                      <a:srgbClr val="C0C0C1"/>
                    </a:solidFill>
                  </a:tcPr>
                </a:tc>
                <a:tc>
                  <a:txBody>
                    <a:bodyPr/>
                    <a:lstStyle/>
                    <a:p>
                      <a:pPr algn="ctr"/>
                      <a:r>
                        <a:rPr lang="en-GB" sz="1450" dirty="0">
                          <a:latin typeface="Lub Dub Medium" panose="020B0603030403020204" pitchFamily="34" charset="0"/>
                          <a:cs typeface="Arial" panose="020B0604020202020204" pitchFamily="34" charset="0"/>
                        </a:rPr>
                        <a:t>2 (IQR, -1 to 6) mm Hg</a:t>
                      </a:r>
                    </a:p>
                  </a:txBody>
                  <a:tcPr marL="121929" marR="121929" marT="60964" marB="60964">
                    <a:solidFill>
                      <a:srgbClr val="C0C0C1"/>
                    </a:solidFill>
                  </a:tcPr>
                </a:tc>
                <a:tc>
                  <a:txBody>
                    <a:bodyPr/>
                    <a:lstStyle/>
                    <a:p>
                      <a:pPr algn="ctr"/>
                      <a:r>
                        <a:rPr lang="en-US" sz="1450" dirty="0">
                          <a:latin typeface="Lub Dub Medium" panose="020B0603030403020204" pitchFamily="34" charset="0"/>
                          <a:cs typeface="Arial" panose="020B0604020202020204" pitchFamily="34" charset="0"/>
                        </a:rPr>
                        <a:t>&lt; .001</a:t>
                      </a:r>
                    </a:p>
                  </a:txBody>
                  <a:tcPr marL="121929" marR="121929" marT="60964" marB="60964">
                    <a:solidFill>
                      <a:srgbClr val="C0C0C1"/>
                    </a:solidFill>
                  </a:tcPr>
                </a:tc>
                <a:extLst>
                  <a:ext uri="{0D108BD9-81ED-4DB2-BD59-A6C34878D82A}">
                    <a16:rowId xmlns:a16="http://schemas.microsoft.com/office/drawing/2014/main" val="10007"/>
                  </a:ext>
                </a:extLst>
              </a:tr>
              <a:tr h="265168">
                <a:tc>
                  <a:txBody>
                    <a:bodyPr/>
                    <a:lstStyle/>
                    <a:p>
                      <a:r>
                        <a:rPr lang="en-US" sz="1450" dirty="0">
                          <a:latin typeface="Lub Dub Medium" panose="020B0603030403020204" pitchFamily="34" charset="0"/>
                          <a:cs typeface="Arial" panose="020B0604020202020204" pitchFamily="34" charset="0"/>
                        </a:rPr>
                        <a:t>Change in Mean Arterial Blood Pressure</a:t>
                      </a:r>
                    </a:p>
                  </a:txBody>
                  <a:tcPr marL="121929" marR="121929" marT="60964" marB="60964">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50" baseline="0" dirty="0">
                          <a:latin typeface="Lub Dub Medium" panose="020B0603030403020204" pitchFamily="34" charset="0"/>
                          <a:cs typeface="Arial" panose="020B0604020202020204" pitchFamily="34" charset="0"/>
                        </a:rPr>
                        <a:t>73.4%, -25.6%</a:t>
                      </a:r>
                    </a:p>
                  </a:txBody>
                  <a:tcPr marL="121929" marR="121929" marT="60964" marB="60964">
                    <a:noFill/>
                  </a:tcPr>
                </a:tc>
                <a:tc>
                  <a:txBody>
                    <a:bodyPr/>
                    <a:lstStyle/>
                    <a:p>
                      <a:pPr algn="ctr"/>
                      <a:r>
                        <a:rPr lang="en-GB" sz="1450" dirty="0">
                          <a:latin typeface="Lub Dub Medium" panose="020B0603030403020204" pitchFamily="34" charset="0"/>
                          <a:cs typeface="Arial" panose="020B0604020202020204" pitchFamily="34" charset="0"/>
                        </a:rPr>
                        <a:t>4 (IQR, 0 to 8) mm Hg</a:t>
                      </a:r>
                    </a:p>
                  </a:txBody>
                  <a:tcPr marL="121929" marR="121929" marT="60964" marB="60964">
                    <a:noFill/>
                  </a:tcPr>
                </a:tc>
                <a:tc>
                  <a:txBody>
                    <a:bodyPr/>
                    <a:lstStyle/>
                    <a:p>
                      <a:pPr algn="ctr"/>
                      <a:r>
                        <a:rPr lang="en-US" sz="1450" dirty="0">
                          <a:latin typeface="Lub Dub Medium" panose="020B0603030403020204" pitchFamily="34" charset="0"/>
                          <a:cs typeface="Arial" panose="020B0604020202020204" pitchFamily="34" charset="0"/>
                        </a:rPr>
                        <a:t>&lt; .001</a:t>
                      </a:r>
                    </a:p>
                  </a:txBody>
                  <a:tcPr marL="121929" marR="121929" marT="60964" marB="60964">
                    <a:noFill/>
                  </a:tcPr>
                </a:tc>
                <a:extLst>
                  <a:ext uri="{0D108BD9-81ED-4DB2-BD59-A6C34878D82A}">
                    <a16:rowId xmlns:a16="http://schemas.microsoft.com/office/drawing/2014/main" val="1037530505"/>
                  </a:ext>
                </a:extLst>
              </a:tr>
              <a:tr h="254769">
                <a:tc>
                  <a:txBody>
                    <a:bodyPr/>
                    <a:lstStyle/>
                    <a:p>
                      <a:r>
                        <a:rPr lang="en-US" sz="1450" dirty="0">
                          <a:latin typeface="Lub Dub Medium" panose="020B0603030403020204" pitchFamily="34" charset="0"/>
                          <a:cs typeface="Arial" panose="020B0604020202020204" pitchFamily="34" charset="0"/>
                        </a:rPr>
                        <a:t>Change in Pulse Pressure</a:t>
                      </a:r>
                    </a:p>
                  </a:txBody>
                  <a:tcPr marL="121929" marR="121929" marT="60964" marB="60964">
                    <a:solidFill>
                      <a:srgbClr val="C0C0C1"/>
                    </a:solidFill>
                  </a:tcPr>
                </a:tc>
                <a:tc>
                  <a:txBody>
                    <a:bodyPr/>
                    <a:lstStyle/>
                    <a:p>
                      <a:pPr algn="ctr"/>
                      <a:r>
                        <a:rPr lang="en-US" sz="1450" dirty="0">
                          <a:latin typeface="Lub Dub Medium" panose="020B0603030403020204" pitchFamily="34" charset="0"/>
                          <a:cs typeface="Arial" panose="020B0604020202020204" pitchFamily="34" charset="0"/>
                        </a:rPr>
                        <a:t>81.9%, -13.1%</a:t>
                      </a:r>
                    </a:p>
                  </a:txBody>
                  <a:tcPr marL="121929" marR="121929" marT="60964" marB="60964">
                    <a:solidFill>
                      <a:srgbClr val="C0C0C1"/>
                    </a:solidFill>
                  </a:tcPr>
                </a:tc>
                <a:tc>
                  <a:txBody>
                    <a:bodyPr/>
                    <a:lstStyle/>
                    <a:p>
                      <a:pPr algn="ctr"/>
                      <a:r>
                        <a:rPr lang="en-GB" sz="1450" dirty="0">
                          <a:latin typeface="Lub Dub Medium" panose="020B0603030403020204" pitchFamily="34" charset="0"/>
                          <a:cs typeface="Arial" panose="020B0604020202020204" pitchFamily="34" charset="0"/>
                        </a:rPr>
                        <a:t>5 (IQR, 1 to 8) mm Hg</a:t>
                      </a:r>
                    </a:p>
                  </a:txBody>
                  <a:tcPr marL="121929" marR="121929" marT="60964" marB="60964">
                    <a:solidFill>
                      <a:srgbClr val="C0C0C1"/>
                    </a:solidFill>
                  </a:tcPr>
                </a:tc>
                <a:tc>
                  <a:txBody>
                    <a:bodyPr/>
                    <a:lstStyle/>
                    <a:p>
                      <a:pPr algn="ctr"/>
                      <a:r>
                        <a:rPr lang="en-US" sz="1450" dirty="0">
                          <a:latin typeface="Lub Dub Medium" panose="020B0603030403020204" pitchFamily="34" charset="0"/>
                          <a:cs typeface="Arial" panose="020B0604020202020204" pitchFamily="34" charset="0"/>
                        </a:rPr>
                        <a:t>&lt; .001</a:t>
                      </a:r>
                    </a:p>
                  </a:txBody>
                  <a:tcPr marL="121929" marR="121929" marT="60964" marB="60964">
                    <a:solidFill>
                      <a:srgbClr val="C0C0C1"/>
                    </a:solidFill>
                  </a:tcPr>
                </a:tc>
                <a:extLst>
                  <a:ext uri="{0D108BD9-81ED-4DB2-BD59-A6C34878D82A}">
                    <a16:rowId xmlns:a16="http://schemas.microsoft.com/office/drawing/2014/main" val="2006221858"/>
                  </a:ext>
                </a:extLst>
              </a:tr>
              <a:tr h="84123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latin typeface="Lub Dub Medium" panose="020B0603030403020204" pitchFamily="34" charset="0"/>
                          <a:cs typeface="Arial" panose="020B0604020202020204" pitchFamily="34" charset="0"/>
                        </a:rPr>
                        <a:t>Key Takeaways: </a:t>
                      </a:r>
                      <a:r>
                        <a:rPr lang="en-US" sz="1500" kern="1200" dirty="0">
                          <a:solidFill>
                            <a:schemeClr val="dk1"/>
                          </a:solidFill>
                          <a:effectLst/>
                          <a:latin typeface="Lub Dub Medium" panose="020B0603030403020204" pitchFamily="34" charset="0"/>
                          <a:ea typeface="+mn-ea"/>
                          <a:cs typeface="+mn-cs"/>
                        </a:rPr>
                        <a:t>The decline </a:t>
                      </a:r>
                      <a:r>
                        <a:rPr lang="en-US" sz="1500" kern="1200">
                          <a:solidFill>
                            <a:schemeClr val="dk1"/>
                          </a:solidFill>
                          <a:effectLst/>
                          <a:latin typeface="Lub Dub Medium" panose="020B0603030403020204" pitchFamily="34" charset="0"/>
                          <a:ea typeface="+mn-ea"/>
                          <a:cs typeface="+mn-cs"/>
                        </a:rPr>
                        <a:t>in SBP </a:t>
                      </a:r>
                      <a:r>
                        <a:rPr lang="en-US" sz="1500" kern="1200" dirty="0">
                          <a:solidFill>
                            <a:schemeClr val="dk1"/>
                          </a:solidFill>
                          <a:effectLst/>
                          <a:latin typeface="Lub Dub Medium" panose="020B0603030403020204" pitchFamily="34" charset="0"/>
                          <a:ea typeface="+mn-ea"/>
                          <a:cs typeface="+mn-cs"/>
                        </a:rPr>
                        <a:t>with a low-sodium diet was independent of hypertension status and anti-hypertensive medication use, consistent across subgroups, and did not result in excess adverse events.</a:t>
                      </a:r>
                      <a:endParaRPr lang="en-US" sz="1500" b="1" kern="1200" dirty="0">
                        <a:solidFill>
                          <a:schemeClr val="dk1"/>
                        </a:solidFill>
                        <a:latin typeface="Lub Dub Medium" panose="020B0603030403020204" pitchFamily="34" charset="0"/>
                        <a:ea typeface="+mn-ea"/>
                        <a:cs typeface="Arial" panose="020B0604020202020204" pitchFamily="34" charset="0"/>
                      </a:endParaRPr>
                    </a:p>
                    <a:p>
                      <a:endParaRPr lang="en-US" sz="1500" b="1" dirty="0">
                        <a:latin typeface="Lub Dub Medium" panose="020B0603030403020204" pitchFamily="34" charset="0"/>
                        <a:cs typeface="Arial" panose="020B0604020202020204" pitchFamily="34" charset="0"/>
                      </a:endParaRPr>
                    </a:p>
                  </a:txBody>
                  <a:tcPr marL="121929" marR="121929" marT="60964" marB="60964">
                    <a:solidFill>
                      <a:srgbClr val="C0C0C1"/>
                    </a:solidFill>
                  </a:tcPr>
                </a:tc>
                <a:tc hMerge="1">
                  <a:txBody>
                    <a:bodyPr/>
                    <a:lstStyle/>
                    <a:p>
                      <a:pPr algn="ctr"/>
                      <a:endParaRPr lang="en-US" sz="105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pPr algn="ctr"/>
                      <a:endParaRPr lang="en-GB" sz="105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pPr algn="ctr"/>
                      <a:endParaRPr lang="en-US" sz="1050" dirty="0">
                        <a:latin typeface="Arial" panose="020B0604020202020204" pitchFamily="34" charset="0"/>
                        <a:cs typeface="Arial" panose="020B0604020202020204" pitchFamily="34" charset="0"/>
                      </a:endParaRPr>
                    </a:p>
                  </a:txBody>
                  <a:tcPr marL="91447" marR="91447" marT="45723" marB="45723">
                    <a:solidFill>
                      <a:srgbClr val="C0C0C1"/>
                    </a:solidFill>
                  </a:tcPr>
                </a:tc>
                <a:extLst>
                  <a:ext uri="{0D108BD9-81ED-4DB2-BD59-A6C34878D82A}">
                    <a16:rowId xmlns:a16="http://schemas.microsoft.com/office/drawing/2014/main" val="3836730214"/>
                  </a:ext>
                </a:extLst>
              </a:tr>
            </a:tbl>
          </a:graphicData>
        </a:graphic>
      </p:graphicFrame>
      <p:sp>
        <p:nvSpPr>
          <p:cNvPr id="2" name="Title 1">
            <a:extLst>
              <a:ext uri="{FF2B5EF4-FFF2-40B4-BE49-F238E27FC236}">
                <a16:creationId xmlns:a16="http://schemas.microsoft.com/office/drawing/2014/main" id="{8692D61E-4EF2-9041-8F44-38794650077F}"/>
              </a:ext>
            </a:extLst>
          </p:cNvPr>
          <p:cNvSpPr>
            <a:spLocks noGrp="1" noRot="1" noMove="1" noResize="1" noEditPoints="1" noAdjustHandles="1" noChangeArrowheads="1" noChangeShapeType="1"/>
          </p:cNvSpPr>
          <p:nvPr>
            <p:ph type="title"/>
          </p:nvPr>
        </p:nvSpPr>
        <p:spPr>
          <a:xfrm>
            <a:off x="2" y="2"/>
            <a:ext cx="12191999" cy="1039964"/>
          </a:xfrm>
          <a:solidFill>
            <a:srgbClr val="C10E20"/>
          </a:solidFill>
        </p:spPr>
        <p:txBody>
          <a:bodyPr>
            <a:noAutofit/>
          </a:bodyPr>
          <a:lstStyle/>
          <a:p>
            <a:pPr algn="ctr">
              <a:lnSpc>
                <a:spcPct val="100000"/>
              </a:lnSpc>
            </a:pPr>
            <a:r>
              <a:rPr lang="en-US" sz="2800" b="1" kern="0" dirty="0">
                <a:solidFill>
                  <a:schemeClr val="bg1"/>
                </a:solidFill>
                <a:latin typeface="Lub Dub Medium" panose="020B0603030403020204" pitchFamily="34" charset="0"/>
                <a:cs typeface="Arial"/>
              </a:rPr>
              <a:t>CARDIA-SSBP: </a:t>
            </a:r>
            <a:br>
              <a:rPr lang="en-US" sz="1800" b="1" kern="0" dirty="0">
                <a:solidFill>
                  <a:schemeClr val="bg1"/>
                </a:solidFill>
                <a:latin typeface="Lub Dub Medium" panose="020B0603030403020204" pitchFamily="34" charset="0"/>
                <a:cs typeface="Arial"/>
              </a:rPr>
            </a:br>
            <a:r>
              <a:rPr lang="en-US" sz="1750" b="1" kern="0" dirty="0">
                <a:solidFill>
                  <a:schemeClr val="bg1"/>
                </a:solidFill>
                <a:latin typeface="Lub Dub Medium" panose="020B0603030403020204" pitchFamily="34" charset="0"/>
                <a:cs typeface="Arial"/>
              </a:rPr>
              <a:t>Effects of Dietary Sodium on Systolic Blood Pressure in </a:t>
            </a:r>
            <a:br>
              <a:rPr lang="en-US" sz="1750" b="1" kern="0" dirty="0">
                <a:solidFill>
                  <a:schemeClr val="bg1"/>
                </a:solidFill>
                <a:latin typeface="Lub Dub Medium" panose="020B0603030403020204" pitchFamily="34" charset="0"/>
                <a:cs typeface="Arial"/>
              </a:rPr>
            </a:br>
            <a:r>
              <a:rPr lang="en-US" sz="1750" b="1" kern="0" dirty="0">
                <a:solidFill>
                  <a:schemeClr val="bg1"/>
                </a:solidFill>
                <a:latin typeface="Lub Dub Medium" panose="020B0603030403020204" pitchFamily="34" charset="0"/>
                <a:cs typeface="Arial"/>
              </a:rPr>
              <a:t>Middle-Aged Individuals: A Randomized Order Cross-Over Trial</a:t>
            </a:r>
            <a:endParaRPr lang="en-US" sz="1750" b="1" dirty="0">
              <a:solidFill>
                <a:schemeClr val="bg1"/>
              </a:solidFill>
              <a:latin typeface="Lub Dub Medium" panose="020B0603030403020204" pitchFamily="34" charset="0"/>
              <a:cs typeface="Arial"/>
            </a:endParaRPr>
          </a:p>
        </p:txBody>
      </p:sp>
      <p:sp>
        <p:nvSpPr>
          <p:cNvPr id="10" name="Rectangle 9">
            <a:extLst>
              <a:ext uri="{FF2B5EF4-FFF2-40B4-BE49-F238E27FC236}">
                <a16:creationId xmlns:a16="http://schemas.microsoft.com/office/drawing/2014/main" id="{870CE4E7-4A17-4CEA-AEE5-430C9934C42C}"/>
              </a:ext>
            </a:extLst>
          </p:cNvPr>
          <p:cNvSpPr/>
          <p:nvPr/>
        </p:nvSpPr>
        <p:spPr>
          <a:xfrm>
            <a:off x="889" y="6292694"/>
            <a:ext cx="12191111" cy="565794"/>
          </a:xfrm>
          <a:prstGeom prst="rect">
            <a:avLst/>
          </a:prstGeom>
          <a:solidFill>
            <a:srgbClr val="C10E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 name="TextBox 8">
            <a:extLst>
              <a:ext uri="{FF2B5EF4-FFF2-40B4-BE49-F238E27FC236}">
                <a16:creationId xmlns:a16="http://schemas.microsoft.com/office/drawing/2014/main" id="{678FE5FF-D656-4B1D-81B3-CA00845BEAB7}"/>
              </a:ext>
            </a:extLst>
          </p:cNvPr>
          <p:cNvSpPr txBox="1"/>
          <p:nvPr/>
        </p:nvSpPr>
        <p:spPr>
          <a:xfrm>
            <a:off x="9995506" y="6292694"/>
            <a:ext cx="1425417" cy="461665"/>
          </a:xfrm>
          <a:prstGeom prst="rect">
            <a:avLst/>
          </a:prstGeom>
          <a:noFill/>
        </p:spPr>
        <p:txBody>
          <a:bodyPr wrap="square" rtlCol="0">
            <a:spAutoFit/>
          </a:bodyPr>
          <a:lstStyle/>
          <a:p>
            <a:r>
              <a:rPr lang="en-US" sz="2400" dirty="0">
                <a:solidFill>
                  <a:srgbClr val="C10E20"/>
                </a:solidFill>
                <a:latin typeface="Lub Dub Bold" panose="020B0603030403020204"/>
              </a:rPr>
              <a:t>#AHA2</a:t>
            </a:r>
          </a:p>
        </p:txBody>
      </p:sp>
      <p:sp>
        <p:nvSpPr>
          <p:cNvPr id="12" name="TextBox 11">
            <a:extLst>
              <a:ext uri="{FF2B5EF4-FFF2-40B4-BE49-F238E27FC236}">
                <a16:creationId xmlns:a16="http://schemas.microsoft.com/office/drawing/2014/main" id="{58663572-0ADF-4B2B-8CD3-4B6627A7DE27}"/>
              </a:ext>
            </a:extLst>
          </p:cNvPr>
          <p:cNvSpPr txBox="1">
            <a:spLocks noGrp="1" noRot="1" noMove="1" noResize="1" noEditPoints="1" noAdjustHandles="1" noChangeArrowheads="1" noChangeShapeType="1"/>
          </p:cNvSpPr>
          <p:nvPr/>
        </p:nvSpPr>
        <p:spPr>
          <a:xfrm>
            <a:off x="10458401" y="6386451"/>
            <a:ext cx="1708816" cy="461665"/>
          </a:xfrm>
          <a:prstGeom prst="rect">
            <a:avLst/>
          </a:prstGeom>
          <a:noFill/>
        </p:spPr>
        <p:txBody>
          <a:bodyPr wrap="square" rtlCol="0">
            <a:spAutoFit/>
          </a:bodyPr>
          <a:lstStyle/>
          <a:p>
            <a:pPr algn="r"/>
            <a:r>
              <a:rPr lang="en-US" sz="2400" b="1" dirty="0">
                <a:solidFill>
                  <a:schemeClr val="bg1"/>
                </a:solidFill>
                <a:latin typeface="Lub Dub Bold" panose="020B0803030403020204" pitchFamily="34" charset="0"/>
                <a:cs typeface="Arial" panose="020B0604020202020204" pitchFamily="34" charset="0"/>
              </a:rPr>
              <a:t>#AHA23</a:t>
            </a:r>
          </a:p>
        </p:txBody>
      </p:sp>
      <p:sp>
        <p:nvSpPr>
          <p:cNvPr id="15" name="TextBox 4">
            <a:extLst>
              <a:ext uri="{FF2B5EF4-FFF2-40B4-BE49-F238E27FC236}">
                <a16:creationId xmlns:a16="http://schemas.microsoft.com/office/drawing/2014/main" id="{5B6DE5F2-10B1-4F57-AF1B-B7413BA839D6}"/>
              </a:ext>
            </a:extLst>
          </p:cNvPr>
          <p:cNvSpPr txBox="1">
            <a:spLocks noGrp="1" noRot="1" noMove="1" noResize="1" noEditPoints="1" noAdjustHandles="1" noChangeArrowheads="1" noChangeShapeType="1"/>
          </p:cNvSpPr>
          <p:nvPr/>
        </p:nvSpPr>
        <p:spPr bwMode="auto">
          <a:xfrm>
            <a:off x="2756575" y="6356878"/>
            <a:ext cx="6849276"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en-US" sz="933" i="1" dirty="0">
                <a:solidFill>
                  <a:srgbClr val="FFFFFF"/>
                </a:solidFill>
                <a:latin typeface="Lub Dub Medium" panose="020B0603030403020204" pitchFamily="34" charset="0"/>
              </a:rPr>
              <a:t>Presented by: Deepak K. Gupta. Nashville, TN. Scientific Sessions 2023.  © 2023, American Heart Association. </a:t>
            </a:r>
          </a:p>
          <a:p>
            <a:pPr algn="ctr">
              <a:lnSpc>
                <a:spcPct val="100000"/>
              </a:lnSpc>
              <a:spcBef>
                <a:spcPct val="0"/>
              </a:spcBef>
              <a:buNone/>
            </a:pPr>
            <a:r>
              <a:rPr lang="en-US" altLang="en-US" sz="933" i="1" dirty="0">
                <a:solidFill>
                  <a:srgbClr val="FFFFFF"/>
                </a:solidFill>
                <a:latin typeface="Lub Dub Medium" panose="020B0603030403020204" pitchFamily="34" charset="0"/>
              </a:rPr>
              <a:t>All rights reserved. </a:t>
            </a:r>
            <a:r>
              <a:rPr lang="en-US" sz="933" i="1" dirty="0">
                <a:solidFill>
                  <a:srgbClr val="FFFFFF"/>
                </a:solidFill>
                <a:latin typeface="Lub Dub Medium" panose="020B0603030403020204" pitchFamily="34" charset="0"/>
                <a:ea typeface="Calibri" panose="020F0502020204030204" pitchFamily="34" charset="0"/>
              </a:rPr>
              <a:t>Results reflect the data available at the time of presentation.</a:t>
            </a:r>
          </a:p>
          <a:p>
            <a:pPr eaLnBrk="1" hangingPunct="1">
              <a:lnSpc>
                <a:spcPct val="100000"/>
              </a:lnSpc>
              <a:spcBef>
                <a:spcPct val="0"/>
              </a:spcBef>
              <a:buFontTx/>
              <a:buNone/>
            </a:pPr>
            <a:endParaRPr lang="en-US" altLang="en-US" sz="933" dirty="0">
              <a:latin typeface="Lub Dub Medium" panose="020B0603030403020204" pitchFamily="34" charset="0"/>
            </a:endParaRPr>
          </a:p>
        </p:txBody>
      </p:sp>
      <p:pic>
        <p:nvPicPr>
          <p:cNvPr id="18" name="Picture 17">
            <a:extLst>
              <a:ext uri="{FF2B5EF4-FFF2-40B4-BE49-F238E27FC236}">
                <a16:creationId xmlns:a16="http://schemas.microsoft.com/office/drawing/2014/main" id="{6C0E521C-F1E7-D574-BBB7-2669978181FC}"/>
              </a:ext>
            </a:extLst>
          </p:cNvPr>
          <p:cNvPicPr>
            <a:picLocks noGrp="1" noRot="1" noChangeAspect="1" noMove="1" noResize="1" noEditPoints="1" noAdjustHandles="1" noChangeArrowheads="1" noChangeShapeType="1" noCrop="1"/>
          </p:cNvPicPr>
          <p:nvPr/>
        </p:nvPicPr>
        <p:blipFill>
          <a:blip r:embed="rId3"/>
          <a:stretch>
            <a:fillRect/>
          </a:stretch>
        </p:blipFill>
        <p:spPr>
          <a:xfrm>
            <a:off x="3" y="29277"/>
            <a:ext cx="1474069" cy="856553"/>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C1459597-BD75-6875-630D-851F41488A46}"/>
              </a:ext>
            </a:extLst>
          </p:cNvPr>
          <p:cNvPicPr>
            <a:picLocks noGrp="1" noRot="1" noChangeAspect="1" noMove="1" noResize="1" noEditPoints="1" noAdjustHandles="1" noChangeArrowheads="1" noChangeShapeType="1" noCrop="1"/>
          </p:cNvPicPr>
          <p:nvPr/>
        </p:nvPicPr>
        <p:blipFill>
          <a:blip r:embed="rId4"/>
          <a:stretch>
            <a:fillRect/>
          </a:stretch>
        </p:blipFill>
        <p:spPr>
          <a:xfrm>
            <a:off x="198669" y="6349318"/>
            <a:ext cx="1425416" cy="452061"/>
          </a:xfrm>
          <a:prstGeom prst="rect">
            <a:avLst/>
          </a:prstGeom>
        </p:spPr>
      </p:pic>
    </p:spTree>
    <p:extLst>
      <p:ext uri="{BB962C8B-B14F-4D97-AF65-F5344CB8AC3E}">
        <p14:creationId xmlns:p14="http://schemas.microsoft.com/office/powerpoint/2010/main" val="2829528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801</TotalTime>
  <Words>350</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Lub Dub Bold</vt:lpstr>
      <vt:lpstr>Lub Dub Medium</vt:lpstr>
      <vt:lpstr>Office Theme</vt:lpstr>
      <vt:lpstr>CARDIA-SSBP:  Effects of Dietary Sodium on Systolic Blood Pressure in  Middle-Aged Individuals: A Randomized Order Cross-Over Trial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CARDIA-SSBP: Effects of Dietary Sodium on Systolic Blood Pressure in  Middle-Aged Individuals: A Randomized Order Cross-Over Trial</dc:title>
  <dc:creator>Sally Wong</dc:creator>
  <cp:lastModifiedBy>Paul St. Laurent</cp:lastModifiedBy>
  <cp:revision>4</cp:revision>
  <dcterms:created xsi:type="dcterms:W3CDTF">2023-11-10T16:39:58Z</dcterms:created>
  <dcterms:modified xsi:type="dcterms:W3CDTF">2023-11-11T17:22:17Z</dcterms:modified>
</cp:coreProperties>
</file>