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sldIdLst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5D496D-D451-7D74-26A1-886152C82E6F}" name="Donna Tu" initials="DT" userId="S::donna.tu@heart.org::35216c2b-442c-4fad-bbb6-83db300e315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A1F062-C3E7-62FA-A965-9395542F0A0D}" v="2" dt="2026-06-23T14:24:58.706"/>
    <p1510:client id="{7FC8F80D-2FC9-290F-F0D3-A9FF4AD3D92E}" v="74" dt="2026-06-22T20:41:24.5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662" autoAdjust="0"/>
    <p:restoredTop sz="86434" autoAdjust="0"/>
  </p:normalViewPr>
  <p:slideViewPr>
    <p:cSldViewPr snapToGrid="0">
      <p:cViewPr varScale="1">
        <p:scale>
          <a:sx n="84" d="100"/>
          <a:sy n="84" d="100"/>
        </p:scale>
        <p:origin x="19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Johannsen" userId="6c473db7-0686-4760-ac1a-dfb4cd72799d" providerId="ADAL" clId="{E63D3011-22EF-4878-A6A9-89BBB12985F1}"/>
    <pc:docChg chg="modSld">
      <pc:chgData name="Caitlin Johannsen" userId="6c473db7-0686-4760-ac1a-dfb4cd72799d" providerId="ADAL" clId="{E63D3011-22EF-4878-A6A9-89BBB12985F1}" dt="2026-06-23T14:44:00.624" v="4" actId="20577"/>
      <pc:docMkLst>
        <pc:docMk/>
      </pc:docMkLst>
      <pc:sldChg chg="modSp mod">
        <pc:chgData name="Caitlin Johannsen" userId="6c473db7-0686-4760-ac1a-dfb4cd72799d" providerId="ADAL" clId="{E63D3011-22EF-4878-A6A9-89BBB12985F1}" dt="2026-06-23T14:44:00.624" v="4" actId="20577"/>
        <pc:sldMkLst>
          <pc:docMk/>
          <pc:sldMk cId="1364709568" sldId="258"/>
        </pc:sldMkLst>
        <pc:spChg chg="mod">
          <ac:chgData name="Caitlin Johannsen" userId="6c473db7-0686-4760-ac1a-dfb4cd72799d" providerId="ADAL" clId="{E63D3011-22EF-4878-A6A9-89BBB12985F1}" dt="2026-06-23T14:44:00.624" v="4" actId="20577"/>
          <ac:spMkLst>
            <pc:docMk/>
            <pc:sldMk cId="1364709568" sldId="258"/>
            <ac:spMk id="24" creationId="{39DCE97D-8CD5-41C7-A517-D11D42E3FF75}"/>
          </ac:spMkLst>
        </pc:spChg>
      </pc:sldChg>
    </pc:docChg>
  </pc:docChgLst>
  <pc:docChgLst>
    <pc:chgData name="Caitlin Johannsen" userId="S::caitlin.johannsen@heart.org::6c473db7-0686-4760-ac1a-dfb4cd72799d" providerId="AD" clId="Web-{12A1F062-C3E7-62FA-A965-9395542F0A0D}"/>
    <pc:docChg chg="modSld">
      <pc:chgData name="Caitlin Johannsen" userId="S::caitlin.johannsen@heart.org::6c473db7-0686-4760-ac1a-dfb4cd72799d" providerId="AD" clId="Web-{12A1F062-C3E7-62FA-A965-9395542F0A0D}" dt="2026-06-23T14:24:58.706" v="1"/>
      <pc:docMkLst>
        <pc:docMk/>
      </pc:docMkLst>
      <pc:sldChg chg="addSp delSp modSp">
        <pc:chgData name="Caitlin Johannsen" userId="S::caitlin.johannsen@heart.org::6c473db7-0686-4760-ac1a-dfb4cd72799d" providerId="AD" clId="Web-{12A1F062-C3E7-62FA-A965-9395542F0A0D}" dt="2026-06-23T14:24:58.706" v="1"/>
        <pc:sldMkLst>
          <pc:docMk/>
          <pc:sldMk cId="1765367527" sldId="257"/>
        </pc:sldMkLst>
        <pc:spChg chg="add del mod">
          <ac:chgData name="Caitlin Johannsen" userId="S::caitlin.johannsen@heart.org::6c473db7-0686-4760-ac1a-dfb4cd72799d" providerId="AD" clId="Web-{12A1F062-C3E7-62FA-A965-9395542F0A0D}" dt="2026-06-23T14:24:58.706" v="1"/>
          <ac:spMkLst>
            <pc:docMk/>
            <pc:sldMk cId="1765367527" sldId="257"/>
            <ac:spMk id="6" creationId="{7B7FF4C5-EA8D-1045-22D3-77840FD00A05}"/>
          </ac:spMkLst>
        </pc:spChg>
        <pc:spChg chg="del">
          <ac:chgData name="Caitlin Johannsen" userId="S::caitlin.johannsen@heart.org::6c473db7-0686-4760-ac1a-dfb4cd72799d" providerId="AD" clId="Web-{12A1F062-C3E7-62FA-A965-9395542F0A0D}" dt="2026-06-23T14:24:53.565" v="0"/>
          <ac:spMkLst>
            <pc:docMk/>
            <pc:sldMk cId="1765367527" sldId="257"/>
            <ac:spMk id="9" creationId="{2574A28D-FDF3-9D76-BA90-31A0D7050932}"/>
          </ac:spMkLst>
        </pc:spChg>
      </pc:sldChg>
    </pc:docChg>
  </pc:docChgLst>
  <pc:docChgLst>
    <pc:chgData name="Matthew Welsh" userId="S::matthew.welsh@heart.org::08822953-2fa1-4c86-8f90-9d2a4e63af33" providerId="AD" clId="Web-{7FC8F80D-2FC9-290F-F0D3-A9FF4AD3D92E}"/>
    <pc:docChg chg="modSld">
      <pc:chgData name="Matthew Welsh" userId="S::matthew.welsh@heart.org::08822953-2fa1-4c86-8f90-9d2a4e63af33" providerId="AD" clId="Web-{7FC8F80D-2FC9-290F-F0D3-A9FF4AD3D92E}" dt="2026-06-22T20:41:24.563" v="35"/>
      <pc:docMkLst>
        <pc:docMk/>
      </pc:docMkLst>
      <pc:sldChg chg="addSp delSp modSp">
        <pc:chgData name="Matthew Welsh" userId="S::matthew.welsh@heart.org::08822953-2fa1-4c86-8f90-9d2a4e63af33" providerId="AD" clId="Web-{7FC8F80D-2FC9-290F-F0D3-A9FF4AD3D92E}" dt="2026-06-22T20:41:24.563" v="35"/>
        <pc:sldMkLst>
          <pc:docMk/>
          <pc:sldMk cId="1765367527" sldId="257"/>
        </pc:sldMkLst>
        <pc:spChg chg="del mod">
          <ac:chgData name="Matthew Welsh" userId="S::matthew.welsh@heart.org::08822953-2fa1-4c86-8f90-9d2a4e63af33" providerId="AD" clId="Web-{7FC8F80D-2FC9-290F-F0D3-A9FF4AD3D92E}" dt="2026-06-22T20:41:22.656" v="34"/>
          <ac:spMkLst>
            <pc:docMk/>
            <pc:sldMk cId="1765367527" sldId="257"/>
            <ac:spMk id="6" creationId="{8764FE23-CEED-DFF2-12D6-91DE42BC49EE}"/>
          </ac:spMkLst>
        </pc:spChg>
        <pc:spChg chg="add">
          <ac:chgData name="Matthew Welsh" userId="S::matthew.welsh@heart.org::08822953-2fa1-4c86-8f90-9d2a4e63af33" providerId="AD" clId="Web-{7FC8F80D-2FC9-290F-F0D3-A9FF4AD3D92E}" dt="2026-06-22T20:41:24.563" v="35"/>
          <ac:spMkLst>
            <pc:docMk/>
            <pc:sldMk cId="1765367527" sldId="257"/>
            <ac:spMk id="12" creationId="{EDEC9D86-3A92-3B2D-5E91-7892609838B4}"/>
          </ac:spMkLst>
        </pc:spChg>
      </pc:sldChg>
      <pc:sldChg chg="modSp">
        <pc:chgData name="Matthew Welsh" userId="S::matthew.welsh@heart.org::08822953-2fa1-4c86-8f90-9d2a4e63af33" providerId="AD" clId="Web-{7FC8F80D-2FC9-290F-F0D3-A9FF4AD3D92E}" dt="2026-06-22T20:41:11.281" v="32" actId="20577"/>
        <pc:sldMkLst>
          <pc:docMk/>
          <pc:sldMk cId="1364709568" sldId="258"/>
        </pc:sldMkLst>
        <pc:spChg chg="mod">
          <ac:chgData name="Matthew Welsh" userId="S::matthew.welsh@heart.org::08822953-2fa1-4c86-8f90-9d2a4e63af33" providerId="AD" clId="Web-{7FC8F80D-2FC9-290F-F0D3-A9FF4AD3D92E}" dt="2026-06-22T20:41:11.281" v="32" actId="20577"/>
          <ac:spMkLst>
            <pc:docMk/>
            <pc:sldMk cId="1364709568" sldId="258"/>
            <ac:spMk id="35" creationId="{766CF86A-F683-A27C-D4AD-8667FC82C533}"/>
          </ac:spMkLst>
        </pc:spChg>
      </pc:sldChg>
    </pc:docChg>
  </pc:docChgLst>
  <pc:docChgLst>
    <pc:chgData name="Matthew Welsh" userId="08822953-2fa1-4c86-8f90-9d2a4e63af33" providerId="ADAL" clId="{95FFBA8B-3099-4447-A760-1063B5B28001}"/>
    <pc:docChg chg="modSld">
      <pc:chgData name="Matthew Welsh" userId="08822953-2fa1-4c86-8f90-9d2a4e63af33" providerId="ADAL" clId="{95FFBA8B-3099-4447-A760-1063B5B28001}" dt="2026-06-22T20:41:54.779" v="3" actId="20577"/>
      <pc:docMkLst>
        <pc:docMk/>
      </pc:docMkLst>
      <pc:sldChg chg="modSp mod">
        <pc:chgData name="Matthew Welsh" userId="08822953-2fa1-4c86-8f90-9d2a4e63af33" providerId="ADAL" clId="{95FFBA8B-3099-4447-A760-1063B5B28001}" dt="2026-06-22T20:41:46.446" v="1" actId="20577"/>
        <pc:sldMkLst>
          <pc:docMk/>
          <pc:sldMk cId="1765367527" sldId="257"/>
        </pc:sldMkLst>
        <pc:spChg chg="mod">
          <ac:chgData name="Matthew Welsh" userId="08822953-2fa1-4c86-8f90-9d2a4e63af33" providerId="ADAL" clId="{95FFBA8B-3099-4447-A760-1063B5B28001}" dt="2026-06-22T20:41:46.446" v="1" actId="20577"/>
          <ac:spMkLst>
            <pc:docMk/>
            <pc:sldMk cId="1765367527" sldId="257"/>
            <ac:spMk id="8" creationId="{7EB53225-B264-4ADB-82DC-BBD83E0357F2}"/>
          </ac:spMkLst>
        </pc:spChg>
      </pc:sldChg>
      <pc:sldChg chg="modSp mod">
        <pc:chgData name="Matthew Welsh" userId="08822953-2fa1-4c86-8f90-9d2a4e63af33" providerId="ADAL" clId="{95FFBA8B-3099-4447-A760-1063B5B28001}" dt="2026-06-22T20:41:54.779" v="3" actId="20577"/>
        <pc:sldMkLst>
          <pc:docMk/>
          <pc:sldMk cId="1364709568" sldId="258"/>
        </pc:sldMkLst>
        <pc:spChg chg="mod">
          <ac:chgData name="Matthew Welsh" userId="08822953-2fa1-4c86-8f90-9d2a4e63af33" providerId="ADAL" clId="{95FFBA8B-3099-4447-A760-1063B5B28001}" dt="2026-06-22T20:41:54.779" v="3" actId="20577"/>
          <ac:spMkLst>
            <pc:docMk/>
            <pc:sldMk cId="1364709568" sldId="258"/>
            <ac:spMk id="9" creationId="{EEF45C01-7417-AF92-FF9C-202F0DEFD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C5FE4-28F0-47F3-97C2-0182CA47648A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21C85-5E29-49B6-8A51-26D5CB4B0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50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21C85-5E29-49B6-8A51-26D5CB4B07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79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36CA-EDE5-7703-5141-631261B8A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4C3FBB-7F5A-6895-8F53-A748D89B28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C5D54-6966-6147-86D4-22FB117BD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932A3-9CCD-55EA-085E-FFED1B3EA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B3B76-C63E-7F56-ECEF-7594BB4B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75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1CDD-926A-039E-A3D0-AC716B64B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22334-0532-F19C-BF29-973C65A7D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F4D36-1944-25CE-1E17-BB35F118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C8538-2F3E-9E95-83CE-1F2EBCE5B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76B23-1283-7933-7F5F-E59EFCF5E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02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9F0787-C786-DFAC-D9C0-A8B62A7D6A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BDD4B9-51D7-4647-23FA-67B110233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D796A-F0E9-7A50-D649-1CEF2A3FF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C6747-C842-E65B-3560-7EEDA9E7C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B2889-3C95-8EF7-5838-F52A61E19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76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3E3B8-26AE-EAEE-C111-7AAEF2418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39275-2666-479A-EE2B-C33037756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FEEB2-7001-E159-C132-6B1C45CBC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02BA4-41F2-A87F-5503-50927BAC9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76470-8E0C-61FA-92E2-BB5C85D2F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5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D0AD-BA4D-0165-F336-AE1230447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7F070-B3B4-7C2C-ABEE-E6E5CA21D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8760D-54D3-2884-18CB-4CE069EDB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03B0B-2669-CB05-B5DC-4D207AD56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DC98D0-FDD2-2029-1DF9-4A0F2D932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55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4FB72-51C3-D619-E5D3-B47849A68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2A705-A5D7-079F-6F05-7672A58EE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16E8DC-C528-5D1E-2615-81CE08AAD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8B08D-4491-4A0A-2AE9-C41D1F460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DED3D-8259-E190-5A80-789719E7F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93BBAC-BBF6-41DE-2250-91BEA3553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9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F9B7-24AE-6459-2DEE-2F46A8AF2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FB105-B64B-B625-BA33-24D817A61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617BD-E8FB-9F7B-8190-3B1CE909A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A929B-32CD-B054-51B7-68A67B8A79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32D8A4-1C0D-807D-BFDB-83C1C9E3D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D91718-C6FD-F2FA-5015-321AF467C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7F6420-B0A0-C9F8-551C-30CD2ECF9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C1B31B-2BFD-60F1-9F2E-014E4A313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96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2F32C-EB58-0A9D-8EE1-72B0282F5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DF564-C685-D31D-AB17-0CECA981F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65B55-DAA6-9EB6-B1D9-73235C871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6273D5-D90B-0144-9902-D7409C9E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49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3C6BD-2976-A9CB-B0A0-81791F1EA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407C12-100D-BCB2-91EE-64FF8C2D7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57172C-A30B-6EFA-BE07-CF8D2855D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6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C9141-9E2C-FF1A-ABE8-0F4A006A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2A380-E144-6D91-EA6A-7C38067DA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709E5-0D1F-F586-F1CA-3C2C64CBE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F2CBF-72A9-DB01-999C-416BD5C8B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A504A0-1904-6E3C-7D07-1099BF688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1B23C6-94D7-0215-3F23-2BCEA4125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68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0C897-38F1-7E66-DC39-4D22B6625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84E7A-E310-206C-5376-38A159631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49E0B-2F40-F9AB-43C9-FF7DB6A89C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77A423-F44A-C81F-9923-737285F66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ED2F5-447B-08CE-832B-193E732B7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0A5EA-4165-BBCB-840D-3E6656B2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7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544638-DC97-1002-4CB4-64678413A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0E755-6EFC-AFA3-1D06-E04AB308D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C7FBC-C0EF-EEC8-ED54-D7CCBF2B5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639BC-054F-4BE4-8F0B-C820EC4D8D7F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E81DD-FE94-DB6E-26A8-FA5C3B8D0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F10D8F-8AAC-F9FF-E826-C3EE085567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381B7-AB8D-4308-A930-E74E057D6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9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.heart.org/en/meetings/resuscitation-science-symposiu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hyperlink" Target="https://professional.heart.org/en/meetings/resuscitation-science-symposiu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5E083E-C4FC-4491-94A5-D65663B60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0498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 dirty="0"/>
          </a:p>
        </p:txBody>
      </p:sp>
      <p:pic>
        <p:nvPicPr>
          <p:cNvPr id="4" name="Picture 3" descr="Logo for Resuscitation Science Symposium. The logo mark is a white circle with a graphic of two hands doing CPR compressions.">
            <a:extLst>
              <a:ext uri="{FF2B5EF4-FFF2-40B4-BE49-F238E27FC236}">
                <a16:creationId xmlns:a16="http://schemas.microsoft.com/office/drawing/2014/main" id="{A89C8AB0-5BE5-F0F8-217B-4E57C207D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2" y="243833"/>
            <a:ext cx="5588483" cy="908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F42186-A2B8-4455-B658-9090BB13A73E}"/>
              </a:ext>
            </a:extLst>
          </p:cNvPr>
          <p:cNvSpPr txBox="1"/>
          <p:nvPr/>
        </p:nvSpPr>
        <p:spPr>
          <a:xfrm>
            <a:off x="1156108" y="1807006"/>
            <a:ext cx="8902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Lub Dub Heavy" panose="020B0903030403020204" pitchFamily="34" charset="0"/>
              </a:rPr>
              <a:t>Network with In-Person Opportunities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634C67-3C88-4D44-BC96-D356349AAB22}"/>
              </a:ext>
            </a:extLst>
          </p:cNvPr>
          <p:cNvSpPr txBox="1"/>
          <p:nvPr/>
        </p:nvSpPr>
        <p:spPr>
          <a:xfrm>
            <a:off x="956627" y="2563005"/>
            <a:ext cx="98828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 panose="020B0603030403020204" pitchFamily="34" charset="0"/>
              </a:rPr>
              <a:t>Attend </a:t>
            </a:r>
            <a:r>
              <a:rPr lang="en-US" dirty="0">
                <a:latin typeface="Lub Dub Medium" panose="020B0603030403020204" pitchFamily="34" charset="0"/>
              </a:rPr>
              <a:t>Plenary and Concurrent </a:t>
            </a:r>
            <a:r>
              <a:rPr lang="en-US" sz="18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</a:rPr>
              <a:t>Sessions, Oral abstracts, Poster sessions and more!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 panose="020B0603030403020204" pitchFamily="34" charset="0"/>
              </a:rPr>
              <a:t>Participate </a:t>
            </a:r>
            <a:r>
              <a:rPr lang="en-US" dirty="0">
                <a:latin typeface="Lub Dub Medium" panose="020B0603030403020204" pitchFamily="34" charset="0"/>
              </a:rPr>
              <a:t>and</a:t>
            </a:r>
            <a:r>
              <a:rPr lang="en-US" b="1" dirty="0">
                <a:latin typeface="Lub Dub Medium" panose="020B0603030403020204" pitchFamily="34" charset="0"/>
              </a:rPr>
              <a:t> </a:t>
            </a:r>
            <a:r>
              <a:rPr lang="en-US" dirty="0">
                <a:latin typeface="Lub Dub Medium" panose="020B0603030403020204" pitchFamily="34" charset="0"/>
              </a:rPr>
              <a:t>create meaningful dialogue with your colleagues to discuss the latest science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 panose="020B0603030403020204" pitchFamily="34" charset="0"/>
              </a:rPr>
              <a:t>Connect with your community – </a:t>
            </a:r>
            <a:r>
              <a:rPr lang="en-US" dirty="0">
                <a:latin typeface="Lub Dub Medium" panose="020B0603030403020204" pitchFamily="34" charset="0"/>
              </a:rPr>
              <a:t>easily identify with your peers and prioritize programming based on your specialty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Lub Dub Medium" panose="020B0603030403020204" pitchFamily="34" charset="0"/>
              </a:rPr>
              <a:t>Access cutting edge education – </a:t>
            </a:r>
            <a:r>
              <a:rPr lang="en-US" dirty="0">
                <a:latin typeface="Lub Dub Medium" panose="020B0603030403020204" pitchFamily="34" charset="0"/>
              </a:rPr>
              <a:t>stay up to date with the latest science and redeem available CE Credits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6A679B-0E92-4613-976D-E18FEEB5BCB7}"/>
              </a:ext>
            </a:extLst>
          </p:cNvPr>
          <p:cNvSpPr txBox="1"/>
          <p:nvPr/>
        </p:nvSpPr>
        <p:spPr>
          <a:xfrm>
            <a:off x="4104098" y="5124462"/>
            <a:ext cx="412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Lub Dub Heavy" panose="020B0903030403020204" pitchFamily="34" charset="0"/>
              </a:rPr>
              <a:t>Register today!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53225-B264-4ADB-82DC-BBD83E0357F2}"/>
              </a:ext>
            </a:extLst>
          </p:cNvPr>
          <p:cNvSpPr txBox="1"/>
          <p:nvPr/>
        </p:nvSpPr>
        <p:spPr>
          <a:xfrm>
            <a:off x="484888" y="6066989"/>
            <a:ext cx="321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b Dub Medium" panose="020B0603030403020204" pitchFamily="34" charset="0"/>
              </a:rPr>
              <a:t>#ReSS26</a:t>
            </a:r>
          </a:p>
        </p:txBody>
      </p:sp>
      <p:sp>
        <p:nvSpPr>
          <p:cNvPr id="25" name="TextBox 24">
            <a:hlinkClick r:id="rId3"/>
            <a:extLst>
              <a:ext uri="{FF2B5EF4-FFF2-40B4-BE49-F238E27FC236}">
                <a16:creationId xmlns:a16="http://schemas.microsoft.com/office/drawing/2014/main" id="{181EA1CD-882C-49A2-96D7-CEA8DE651A80}"/>
              </a:ext>
            </a:extLst>
          </p:cNvPr>
          <p:cNvSpPr txBox="1"/>
          <p:nvPr/>
        </p:nvSpPr>
        <p:spPr>
          <a:xfrm>
            <a:off x="484888" y="6339246"/>
            <a:ext cx="6254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C00000"/>
                </a:solidFill>
                <a:latin typeface="Lub Dub Medium" panose="020B0603030403020204" pitchFamily="34" charset="0"/>
              </a:rPr>
              <a:t>https://professional.heart.org/ress</a:t>
            </a:r>
          </a:p>
        </p:txBody>
      </p:sp>
      <p:pic>
        <p:nvPicPr>
          <p:cNvPr id="11" name="Picture 10" descr="Logo for the American Heart Association. The logo mark is a red heart with a torch inside">
            <a:extLst>
              <a:ext uri="{FF2B5EF4-FFF2-40B4-BE49-F238E27FC236}">
                <a16:creationId xmlns:a16="http://schemas.microsoft.com/office/drawing/2014/main" id="{AC3E9351-1FE1-4154-94F0-6081355CE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625" y="6020203"/>
            <a:ext cx="1261425" cy="683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EC9D86-3A92-3B2D-5E91-7892609838B4}"/>
              </a:ext>
            </a:extLst>
          </p:cNvPr>
          <p:cNvSpPr txBox="1"/>
          <p:nvPr/>
        </p:nvSpPr>
        <p:spPr>
          <a:xfrm>
            <a:off x="5944720" y="465506"/>
            <a:ext cx="620257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Medium"/>
              </a:rPr>
              <a:t>November </a:t>
            </a:r>
            <a:r>
              <a:rPr lang="en-US" sz="2400" dirty="0">
                <a:solidFill>
                  <a:prstClr val="white"/>
                </a:solidFill>
                <a:latin typeface="Lub Dub Medium"/>
              </a:rPr>
              <a:t>7-8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Medium"/>
              </a:rPr>
              <a:t>, </a:t>
            </a:r>
            <a:r>
              <a:rPr lang="en-US" sz="2400">
                <a:solidFill>
                  <a:prstClr val="white"/>
                </a:solidFill>
                <a:latin typeface="Lub Dub Medium"/>
              </a:rPr>
              <a:t>2026</a:t>
            </a:r>
            <a:r>
              <a:rPr lang="en-US" sz="2400" dirty="0">
                <a:solidFill>
                  <a:prstClr val="white"/>
                </a:solidFill>
                <a:latin typeface="Lub Dub Medium"/>
              </a:rPr>
              <a:t> | Chicago, IL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b Dub Medium" panose="020B06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367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9B59E37-2409-FBD1-DA1B-858CDF09A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0498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5E083E-C4FC-4491-94A5-D65663B60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0498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 dirty="0"/>
          </a:p>
        </p:txBody>
      </p:sp>
      <p:pic>
        <p:nvPicPr>
          <p:cNvPr id="4" name="Picture 3" descr="Logo for Resuscitation Science Symposium. The logo mark is a white circle with a graphic of two hands doing CPR compressions.">
            <a:extLst>
              <a:ext uri="{FF2B5EF4-FFF2-40B4-BE49-F238E27FC236}">
                <a16:creationId xmlns:a16="http://schemas.microsoft.com/office/drawing/2014/main" id="{8A28976B-493A-4FB1-7A5E-07841062A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2" y="243833"/>
            <a:ext cx="5588483" cy="90819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66CF86A-F683-A27C-D4AD-8667FC82C533}"/>
              </a:ext>
            </a:extLst>
          </p:cNvPr>
          <p:cNvSpPr txBox="1"/>
          <p:nvPr/>
        </p:nvSpPr>
        <p:spPr>
          <a:xfrm>
            <a:off x="5944720" y="465506"/>
            <a:ext cx="620257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Medium"/>
              </a:rPr>
              <a:t>November </a:t>
            </a:r>
            <a:r>
              <a:rPr lang="en-US" sz="2400" dirty="0">
                <a:solidFill>
                  <a:prstClr val="white"/>
                </a:solidFill>
                <a:latin typeface="Lub Dub Medium"/>
              </a:rPr>
              <a:t>7-8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Medium"/>
              </a:rPr>
              <a:t>, </a:t>
            </a:r>
            <a:r>
              <a:rPr lang="en-US" sz="2400">
                <a:solidFill>
                  <a:prstClr val="white"/>
                </a:solidFill>
                <a:latin typeface="Lub Dub Medium"/>
              </a:rPr>
              <a:t>2026</a:t>
            </a:r>
            <a:r>
              <a:rPr lang="en-US" sz="2400" dirty="0">
                <a:solidFill>
                  <a:prstClr val="white"/>
                </a:solidFill>
                <a:latin typeface="Lub Dub Medium"/>
              </a:rPr>
              <a:t> | Chicago, IL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b Dub Medium" panose="020B0603030403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42186-A2B8-4455-B658-9090BB13A73E}"/>
              </a:ext>
            </a:extLst>
          </p:cNvPr>
          <p:cNvSpPr txBox="1"/>
          <p:nvPr/>
        </p:nvSpPr>
        <p:spPr>
          <a:xfrm>
            <a:off x="1052195" y="1624186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Lub Dub Heavy" panose="020B0903030403020204" pitchFamily="34" charset="0"/>
              </a:rPr>
              <a:t>What to Expect</a:t>
            </a:r>
          </a:p>
        </p:txBody>
      </p:sp>
      <p:pic>
        <p:nvPicPr>
          <p:cNvPr id="14" name="Picture 13" descr="Graphic of a persion speaking at a podium">
            <a:extLst>
              <a:ext uri="{FF2B5EF4-FFF2-40B4-BE49-F238E27FC236}">
                <a16:creationId xmlns:a16="http://schemas.microsoft.com/office/drawing/2014/main" id="{C4FE23FA-5C4E-4F4D-AAA9-794D778A1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01" y="2312323"/>
            <a:ext cx="561462" cy="5614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D1A5E42-8274-425B-9CC5-A82C2791D886}"/>
              </a:ext>
            </a:extLst>
          </p:cNvPr>
          <p:cNvSpPr txBox="1"/>
          <p:nvPr/>
        </p:nvSpPr>
        <p:spPr>
          <a:xfrm>
            <a:off x="1747173" y="2313777"/>
            <a:ext cx="41975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Lub Dub Medium" panose="020B0603030403020204" pitchFamily="34" charset="0"/>
              </a:rPr>
              <a:t>2 days of presentations </a:t>
            </a:r>
            <a:r>
              <a:rPr lang="en-US" sz="1600" dirty="0">
                <a:latin typeface="Lub Dub Medium" panose="020B0603030403020204" pitchFamily="34" charset="0"/>
              </a:rPr>
              <a:t>intended to maximize thought-provoking discussions among scientists.</a:t>
            </a:r>
            <a:endParaRPr lang="en-US" sz="1700" dirty="0">
              <a:latin typeface="Lub Dub Medium" panose="020B0603030403020204" pitchFamily="34" charset="0"/>
            </a:endParaRPr>
          </a:p>
        </p:txBody>
      </p:sp>
      <p:pic>
        <p:nvPicPr>
          <p:cNvPr id="22" name="Picture 21" descr="Graphic of a check list">
            <a:extLst>
              <a:ext uri="{FF2B5EF4-FFF2-40B4-BE49-F238E27FC236}">
                <a16:creationId xmlns:a16="http://schemas.microsoft.com/office/drawing/2014/main" id="{8397E380-B03D-4160-8011-DEEA2A1D3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260" y="3405127"/>
            <a:ext cx="772496" cy="72026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9DCE97D-8CD5-41C7-A517-D11D42E3FF75}"/>
              </a:ext>
            </a:extLst>
          </p:cNvPr>
          <p:cNvSpPr txBox="1"/>
          <p:nvPr/>
        </p:nvSpPr>
        <p:spPr>
          <a:xfrm>
            <a:off x="1664553" y="3384826"/>
            <a:ext cx="4709099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Lub Dub Medium" panose="020B0603030403020204" pitchFamily="34" charset="0"/>
              </a:rPr>
              <a:t>Networking and Programming Highlights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Presentation of ReSS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Late-Breaking Resuscitation Science Sessions</a:t>
            </a:r>
            <a:endParaRPr lang="en-US" sz="1500" dirty="0">
              <a:effectLst/>
              <a:latin typeface="Lub Dub Medium" panose="020B0603030403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Research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Hot Topic Debates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Plenary Sessions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Repelling off the ICECAP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Rolling with the punches: adapting to </a:t>
            </a:r>
            <a:r>
              <a:rPr lang="en-US" sz="150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 ROSC</a:t>
            </a:r>
            <a:endParaRPr lang="en-US" sz="1500" dirty="0">
              <a:effectLst/>
              <a:latin typeface="Lub Dub Medium" panose="020B0603030403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6" name="Picture 25" descr="Graphic of a person standing in front of a display or diagram, speaking to a group of three people">
            <a:extLst>
              <a:ext uri="{FF2B5EF4-FFF2-40B4-BE49-F238E27FC236}">
                <a16:creationId xmlns:a16="http://schemas.microsoft.com/office/drawing/2014/main" id="{33FE26F9-771E-4C05-BFF7-4FC05F545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833" y="2365616"/>
            <a:ext cx="740105" cy="67282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585149-401D-4F7F-80ED-8E741576F124}"/>
              </a:ext>
            </a:extLst>
          </p:cNvPr>
          <p:cNvSpPr txBox="1"/>
          <p:nvPr/>
        </p:nvSpPr>
        <p:spPr>
          <a:xfrm>
            <a:off x="7764542" y="2264859"/>
            <a:ext cx="337184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>
                <a:latin typeface="Lub Dub Medium" panose="020B0603030403020204" pitchFamily="34" charset="0"/>
              </a:rPr>
              <a:t>Attend</a:t>
            </a:r>
            <a:r>
              <a:rPr lang="en-US" dirty="0">
                <a:latin typeface="Lub Dub Medium" panose="020B0603030403020204" pitchFamily="34" charset="0"/>
              </a:rPr>
              <a:t> </a:t>
            </a:r>
            <a:r>
              <a:rPr lang="en-US" sz="1600" dirty="0">
                <a:latin typeface="Lub Dub Medium" panose="020B0603030403020204" pitchFamily="34" charset="0"/>
              </a:rPr>
              <a:t>Plenary and Concurrent </a:t>
            </a:r>
            <a:r>
              <a:rPr lang="en-US" sz="1600" dirty="0">
                <a:effectLst/>
                <a:latin typeface="Lub Dub Medium" panose="020B0603030403020204" pitchFamily="34" charset="0"/>
                <a:ea typeface="Times New Roman" panose="02020603050405020304" pitchFamily="18" charset="0"/>
              </a:rPr>
              <a:t>Sessions, Oral abstracts, Poster sessions and more!</a:t>
            </a:r>
            <a:endParaRPr lang="en-US" sz="1700" dirty="0">
              <a:latin typeface="Lub Dub Medium" panose="020B0603030403020204" pitchFamily="34" charset="0"/>
            </a:endParaRPr>
          </a:p>
        </p:txBody>
      </p:sp>
      <p:pic>
        <p:nvPicPr>
          <p:cNvPr id="29" name="Picture 28" descr="Graphic of a circle with the word 'credits' inside">
            <a:extLst>
              <a:ext uri="{FF2B5EF4-FFF2-40B4-BE49-F238E27FC236}">
                <a16:creationId xmlns:a16="http://schemas.microsoft.com/office/drawing/2014/main" id="{18E52A3B-893C-4CAE-AC9D-94CABB0990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5197" y="3455296"/>
            <a:ext cx="674741" cy="5847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B4F9C62-B735-4364-9851-CD45EB4224A9}"/>
              </a:ext>
            </a:extLst>
          </p:cNvPr>
          <p:cNvSpPr txBox="1"/>
          <p:nvPr/>
        </p:nvSpPr>
        <p:spPr>
          <a:xfrm>
            <a:off x="7764543" y="3613426"/>
            <a:ext cx="300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b Dub Medium" panose="020B0603030403020204" pitchFamily="34" charset="0"/>
              </a:rPr>
              <a:t>CE credits </a:t>
            </a:r>
            <a:r>
              <a:rPr lang="en-US" dirty="0">
                <a:latin typeface="Lub Dub Medium" panose="020B0603030403020204" pitchFamily="34" charset="0"/>
              </a:rPr>
              <a:t>available </a:t>
            </a:r>
          </a:p>
        </p:txBody>
      </p:sp>
      <p:pic>
        <p:nvPicPr>
          <p:cNvPr id="32" name="Picture 31" descr="Graphic of the globe">
            <a:extLst>
              <a:ext uri="{FF2B5EF4-FFF2-40B4-BE49-F238E27FC236}">
                <a16:creationId xmlns:a16="http://schemas.microsoft.com/office/drawing/2014/main" id="{8C13FB62-E642-4A27-9A19-A0EE7AA2E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9288" y="4485235"/>
            <a:ext cx="506558" cy="50655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5B22B4-E6E7-4806-9685-B764F485C208}"/>
              </a:ext>
            </a:extLst>
          </p:cNvPr>
          <p:cNvSpPr txBox="1"/>
          <p:nvPr/>
        </p:nvSpPr>
        <p:spPr>
          <a:xfrm>
            <a:off x="7764543" y="4440301"/>
            <a:ext cx="3371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Lub Dub Medium" panose="020B0603030403020204" pitchFamily="34" charset="0"/>
              </a:rPr>
              <a:t>Grow your professional </a:t>
            </a:r>
            <a:r>
              <a:rPr lang="en-US" dirty="0">
                <a:latin typeface="Lub Dub Medium" panose="020B0603030403020204" pitchFamily="34" charset="0"/>
              </a:rPr>
              <a:t>network and reconnect with colleagues in person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EF3DE4-8B41-5B17-AD02-DF57F9F434A3}"/>
              </a:ext>
            </a:extLst>
          </p:cNvPr>
          <p:cNvSpPr txBox="1"/>
          <p:nvPr/>
        </p:nvSpPr>
        <p:spPr>
          <a:xfrm>
            <a:off x="4149275" y="5977288"/>
            <a:ext cx="412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Lub Dub Heavy" panose="020B0903030403020204" pitchFamily="34" charset="0"/>
              </a:rPr>
              <a:t>Register today!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F45C01-7417-AF92-FF9C-202F0DEFD000}"/>
              </a:ext>
            </a:extLst>
          </p:cNvPr>
          <p:cNvSpPr txBox="1"/>
          <p:nvPr/>
        </p:nvSpPr>
        <p:spPr>
          <a:xfrm>
            <a:off x="484888" y="6066989"/>
            <a:ext cx="321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b Dub Medium" panose="020B0603030403020204" pitchFamily="34" charset="0"/>
              </a:rPr>
              <a:t>#ReSS26</a:t>
            </a:r>
          </a:p>
        </p:txBody>
      </p:sp>
      <p:sp>
        <p:nvSpPr>
          <p:cNvPr id="13" name="TextBox 12">
            <a:hlinkClick r:id="rId9"/>
            <a:extLst>
              <a:ext uri="{FF2B5EF4-FFF2-40B4-BE49-F238E27FC236}">
                <a16:creationId xmlns:a16="http://schemas.microsoft.com/office/drawing/2014/main" id="{1C49B9DB-9997-EDAB-D4C5-0F94072EF556}"/>
              </a:ext>
            </a:extLst>
          </p:cNvPr>
          <p:cNvSpPr txBox="1"/>
          <p:nvPr/>
        </p:nvSpPr>
        <p:spPr>
          <a:xfrm>
            <a:off x="484888" y="6339246"/>
            <a:ext cx="6254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u="sng" dirty="0">
                <a:solidFill>
                  <a:srgbClr val="C00000"/>
                </a:solidFill>
                <a:latin typeface="Lub Dub Medium" panose="020B0603030403020204" pitchFamily="34" charset="0"/>
              </a:rPr>
              <a:t>https://professional.heart.org/ress</a:t>
            </a:r>
          </a:p>
        </p:txBody>
      </p:sp>
      <p:pic>
        <p:nvPicPr>
          <p:cNvPr id="11" name="Picture 10" descr="Logo for the American Heart Association. The logo mark is a red heart with a torch inside">
            <a:extLst>
              <a:ext uri="{FF2B5EF4-FFF2-40B4-BE49-F238E27FC236}">
                <a16:creationId xmlns:a16="http://schemas.microsoft.com/office/drawing/2014/main" id="{AC3E9351-1FE1-4154-94F0-6081355CE3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605" y="5922632"/>
            <a:ext cx="1441446" cy="78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09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f4f22ede-e726-4d3d-b195-8dfd25ae0d91" ContentTypeId="0x01" PreviousValue="false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ACF6EA1AA3814592B979FCD99D439E" ma:contentTypeVersion="21" ma:contentTypeDescription="Create a new document." ma:contentTypeScope="" ma:versionID="29929510675aa458a0dc1f2bd3053b36">
  <xsd:schema xmlns:xsd="http://www.w3.org/2001/XMLSchema" xmlns:xs="http://www.w3.org/2001/XMLSchema" xmlns:p="http://schemas.microsoft.com/office/2006/metadata/properties" xmlns:ns2="0f19eaed-a1c0-4f9e-95fd-cecd2666e177" xmlns:ns3="9c53b943-690c-4a82-9bc4-371637f8cdb2" targetNamespace="http://schemas.microsoft.com/office/2006/metadata/properties" ma:root="true" ma:fieldsID="090bd426b8c2057550e485278fa6adb5" ns2:_="" ns3:_="">
    <xsd:import namespace="0f19eaed-a1c0-4f9e-95fd-cecd2666e177"/>
    <xsd:import namespace="9c53b943-690c-4a82-9bc4-371637f8cd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9eaed-a1c0-4f9e-95fd-cecd2666e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3b943-690c-4a82-9bc4-371637f8cdb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137279a-eefe-4937-b404-ff77d498a6a2}" ma:internalName="TaxCatchAll" ma:showField="CatchAllData" ma:web="9c53b943-690c-4a82-9bc4-371637f8cd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9eaed-a1c0-4f9e-95fd-cecd2666e177">
      <Terms xmlns="http://schemas.microsoft.com/office/infopath/2007/PartnerControls"/>
    </lcf76f155ced4ddcb4097134ff3c332f>
    <TaxCatchAll xmlns="9c53b943-690c-4a82-9bc4-371637f8cdb2" xsi:nil="true"/>
  </documentManagement>
</p:properties>
</file>

<file path=customXml/itemProps1.xml><?xml version="1.0" encoding="utf-8"?>
<ds:datastoreItem xmlns:ds="http://schemas.openxmlformats.org/officeDocument/2006/customXml" ds:itemID="{651E33D2-5252-4510-98A6-F3F8CE1E948F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9AF7A5F3-F57C-4B2C-A498-F0D99B6283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19eaed-a1c0-4f9e-95fd-cecd2666e177"/>
    <ds:schemaRef ds:uri="9c53b943-690c-4a82-9bc4-371637f8cd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5CD6F5-DAE8-4E4B-A7D4-CEB09A5D5B0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458E202-E92B-4C71-8E46-7D06146E97AE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9c53b943-690c-4a82-9bc4-371637f8cdb2"/>
    <ds:schemaRef ds:uri="http://schemas.microsoft.com/office/infopath/2007/PartnerControls"/>
    <ds:schemaRef ds:uri="http://www.w3.org/XML/1998/namespace"/>
    <ds:schemaRef ds:uri="0f19eaed-a1c0-4f9e-95fd-cecd2666e177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1912</TotalTime>
  <Words>185</Words>
  <Application>Microsoft Office PowerPoint</Application>
  <PresentationFormat>Widescreen</PresentationFormat>
  <Paragraphs>27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Lub Dub Heavy</vt:lpstr>
      <vt:lpstr>Lub Dub Medium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Destiny Thomas (NAT Marketing &amp; Communication Consultant)</dc:creator>
  <cp:lastModifiedBy>Caitlin Johannsen</cp:lastModifiedBy>
  <cp:revision>20</cp:revision>
  <dcterms:created xsi:type="dcterms:W3CDTF">2023-06-26T16:03:37Z</dcterms:created>
  <dcterms:modified xsi:type="dcterms:W3CDTF">2026-06-23T14:44:03Z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0x010100B5ACF6EA1AA3814592B979FCD99D439E</vt:lpwstr>
  </property>
  <property fmtid="{D5CDD505-2E9C-101B-9397-08002B2CF9AE}" pid="3" name="MediaServiceImageTags">
    <vt:lpwstr/>
  </property>
</Properties>
</file>