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8"/>
  </p:notesMasterIdLst>
  <p:sldIdLst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55D496D-D451-7D74-26A1-886152C82E6F}" name="Donna Tu" initials="DT" userId="S::donna.tu@heart.org::35216c2b-442c-4fad-bbb6-83db300e315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3" autoAdjust="0"/>
    <p:restoredTop sz="86434" autoAdjust="0"/>
  </p:normalViewPr>
  <p:slideViewPr>
    <p:cSldViewPr snapToGrid="0">
      <p:cViewPr varScale="1">
        <p:scale>
          <a:sx n="137" d="100"/>
          <a:sy n="137" d="100"/>
        </p:scale>
        <p:origin x="762" y="1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itlin Johannsen" userId="6c473db7-0686-4760-ac1a-dfb4cd72799d" providerId="ADAL" clId="{C45DF0CC-A084-4BC3-BB64-77E7E568180C}"/>
    <pc:docChg chg="modSld">
      <pc:chgData name="Caitlin Johannsen" userId="6c473db7-0686-4760-ac1a-dfb4cd72799d" providerId="ADAL" clId="{C45DF0CC-A084-4BC3-BB64-77E7E568180C}" dt="2025-06-26T18:38:12.050" v="3" actId="14"/>
      <pc:docMkLst>
        <pc:docMk/>
      </pc:docMkLst>
      <pc:sldChg chg="modSp mod">
        <pc:chgData name="Caitlin Johannsen" userId="6c473db7-0686-4760-ac1a-dfb4cd72799d" providerId="ADAL" clId="{C45DF0CC-A084-4BC3-BB64-77E7E568180C}" dt="2025-06-26T18:38:12.050" v="3" actId="14"/>
        <pc:sldMkLst>
          <pc:docMk/>
          <pc:sldMk cId="1364709568" sldId="258"/>
        </pc:sldMkLst>
        <pc:spChg chg="mod">
          <ac:chgData name="Caitlin Johannsen" userId="6c473db7-0686-4760-ac1a-dfb4cd72799d" providerId="ADAL" clId="{C45DF0CC-A084-4BC3-BB64-77E7E568180C}" dt="2025-06-26T18:38:12.050" v="3" actId="14"/>
          <ac:spMkLst>
            <pc:docMk/>
            <pc:sldMk cId="1364709568" sldId="258"/>
            <ac:spMk id="24" creationId="{39DCE97D-8CD5-41C7-A517-D11D42E3FF7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C5FE4-28F0-47F3-97C2-0182CA47648A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C21C85-5E29-49B6-8A51-26D5CB4B0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750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C21C85-5E29-49B6-8A51-26D5CB4B071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679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B36CA-EDE5-7703-5141-631261B8AA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4C3FBB-7F5A-6895-8F53-A748D89B28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9C5D54-6966-6147-86D4-22FB117BD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639BC-054F-4BE4-8F0B-C820EC4D8D7F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C932A3-9CCD-55EA-085E-FFED1B3EA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DB3B76-C63E-7F56-ECEF-7594BB4B3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381B7-AB8D-4308-A930-E74E057D6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575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71CDD-926A-039E-A3D0-AC716B64B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F22334-0532-F19C-BF29-973C65A7DC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DF4D36-1944-25CE-1E17-BB35F118A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639BC-054F-4BE4-8F0B-C820EC4D8D7F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8C8538-2F3E-9E95-83CE-1F2EBCE5B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976B23-1283-7933-7F5F-E59EFCF5E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381B7-AB8D-4308-A930-E74E057D6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402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9F0787-C786-DFAC-D9C0-A8B62A7D6A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BDD4B9-51D7-4647-23FA-67B1102339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FD796A-F0E9-7A50-D649-1CEF2A3FF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639BC-054F-4BE4-8F0B-C820EC4D8D7F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EC6747-C842-E65B-3560-7EEDA9E7C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2B2889-3C95-8EF7-5838-F52A61E19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381B7-AB8D-4308-A930-E74E057D6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60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3E3B8-26AE-EAEE-C111-7AAEF2418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539275-2666-479A-EE2B-C330377565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3FEEB2-7001-E159-C132-6B1C45CBC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639BC-054F-4BE4-8F0B-C820EC4D8D7F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502BA4-41F2-A87F-5503-50927BAC9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76470-8E0C-61FA-92E2-BB5C85D2F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381B7-AB8D-4308-A930-E74E057D6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852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3D0AD-BA4D-0165-F336-AE1230447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97F070-B3B4-7C2C-ABEE-E6E5CA21DD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88760D-54D3-2884-18CB-4CE069EDB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639BC-054F-4BE4-8F0B-C820EC4D8D7F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03B0B-2669-CB05-B5DC-4D207AD56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DC98D0-FDD2-2029-1DF9-4A0F2D932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381B7-AB8D-4308-A930-E74E057D6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055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4FB72-51C3-D619-E5D3-B47849A68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62A705-A5D7-079F-6F05-7672A58EE7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16E8DC-C528-5D1E-2615-81CE08AAD8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58B08D-4491-4A0A-2AE9-C41D1F460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639BC-054F-4BE4-8F0B-C820EC4D8D7F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BDED3D-8259-E190-5A80-789719E7F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93BBAC-BBF6-41DE-2250-91BEA3553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381B7-AB8D-4308-A930-E74E057D6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693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3F9B7-24AE-6459-2DEE-2F46A8AF2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5FB105-B64B-B625-BA33-24D817A61C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8617BD-E8FB-9F7B-8190-3B1CE909AA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FA929B-32CD-B054-51B7-68A67B8A79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32D8A4-1C0D-807D-BFDB-83C1C9E3DD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D91718-C6FD-F2FA-5015-321AF467C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639BC-054F-4BE4-8F0B-C820EC4D8D7F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7F6420-B0A0-C9F8-551C-30CD2ECF9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C1B31B-2BFD-60F1-9F2E-014E4A313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381B7-AB8D-4308-A930-E74E057D6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696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2F32C-EB58-0A9D-8EE1-72B0282F5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1DF564-C685-D31D-AB17-0CECA981F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639BC-054F-4BE4-8F0B-C820EC4D8D7F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565B55-DAA6-9EB6-B1D9-73235C871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6273D5-D90B-0144-9902-D7409C9EB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381B7-AB8D-4308-A930-E74E057D6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497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B3C6BD-2976-A9CB-B0A0-81791F1EA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639BC-054F-4BE4-8F0B-C820EC4D8D7F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07C12-100D-BCB2-91EE-64FF8C2D7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57172C-A30B-6EFA-BE07-CF8D2855D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381B7-AB8D-4308-A930-E74E057D6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163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C9141-9E2C-FF1A-ABE8-0F4A006A4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2A380-E144-6D91-EA6A-7C38067DA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F709E5-0D1F-F586-F1CA-3C2C64CBEC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9F2CBF-72A9-DB01-999C-416BD5C8B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639BC-054F-4BE4-8F0B-C820EC4D8D7F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A504A0-1904-6E3C-7D07-1099BF688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1B23C6-94D7-0215-3F23-2BCEA4125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381B7-AB8D-4308-A930-E74E057D6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683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0C897-38F1-7E66-DC39-4D22B6625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784E7A-E310-206C-5376-38A1596318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349E0B-2F40-F9AB-43C9-FF7DB6A89C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7A423-F44A-C81F-9923-737285F66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639BC-054F-4BE4-8F0B-C820EC4D8D7F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AED2F5-447B-08CE-832B-193E732B7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10A5EA-4165-BBCB-840D-3E6656B2C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381B7-AB8D-4308-A930-E74E057D6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27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544638-DC97-1002-4CB4-64678413A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60E755-6EFC-AFA3-1D06-E04AB308D5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4C7FBC-C0EF-EEC8-ED54-D7CCBF2B5A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639BC-054F-4BE4-8F0B-C820EC4D8D7F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3E81DD-FE94-DB6E-26A8-FA5C3B8D0A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F10D8F-8AAC-F9FF-E826-C3EE085567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381B7-AB8D-4308-A930-E74E057D6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993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ofessional.heart.org/en/meetings/resuscitation-science-symposiu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2.png"/><Relationship Id="rId4" Type="http://schemas.openxmlformats.org/officeDocument/2006/relationships/image" Target="../media/image3.png"/><Relationship Id="rId9" Type="http://schemas.openxmlformats.org/officeDocument/2006/relationships/hyperlink" Target="https://professional.heart.org/en/meetings/resuscitation-science-symposiu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D5E083E-C4FC-4491-94A5-D65663B606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-30498"/>
            <a:ext cx="12192000" cy="1478596"/>
          </a:xfrm>
          <a:prstGeom prst="rect">
            <a:avLst/>
          </a:prstGeom>
          <a:solidFill>
            <a:srgbClr val="C00000"/>
          </a:solidFill>
          <a:ln>
            <a:solidFill>
              <a:srgbClr val="C823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60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2574A28D-FDF3-9D76-BA90-31A0D70509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2720" y="-2552103"/>
            <a:ext cx="9144000" cy="2387600"/>
          </a:xfrm>
        </p:spPr>
        <p:txBody>
          <a:bodyPr/>
          <a:lstStyle/>
          <a:p>
            <a:r>
              <a:rPr lang="en-US" dirty="0"/>
              <a:t>Resuscitation Science Symposium Opportunities</a:t>
            </a:r>
          </a:p>
        </p:txBody>
      </p:sp>
      <p:pic>
        <p:nvPicPr>
          <p:cNvPr id="4" name="Picture 3" descr="Logo for Resuscitation Science Symposium. The logo mark is a white circle with a graphic of two hands doing CPR compressions.">
            <a:extLst>
              <a:ext uri="{FF2B5EF4-FFF2-40B4-BE49-F238E27FC236}">
                <a16:creationId xmlns:a16="http://schemas.microsoft.com/office/drawing/2014/main" id="{A89C8AB0-5BE5-F0F8-217B-4E57C207D6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142" y="243833"/>
            <a:ext cx="5588483" cy="90819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764FE23-CEED-DFF2-12D6-91DE42BC49EE}"/>
              </a:ext>
            </a:extLst>
          </p:cNvPr>
          <p:cNvSpPr txBox="1"/>
          <p:nvPr/>
        </p:nvSpPr>
        <p:spPr>
          <a:xfrm>
            <a:off x="5944720" y="465506"/>
            <a:ext cx="6202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b Dub Medium" panose="020B0603030403020204" pitchFamily="34" charset="0"/>
                <a:ea typeface="+mn-ea"/>
                <a:cs typeface="+mn-cs"/>
              </a:rPr>
              <a:t>November 8-9, 2025</a:t>
            </a:r>
            <a:r>
              <a:rPr lang="en-US" sz="2400" dirty="0">
                <a:solidFill>
                  <a:prstClr val="white"/>
                </a:solidFill>
                <a:latin typeface="Lub Dub Medium" panose="020B0603030403020204" pitchFamily="34" charset="0"/>
              </a:rPr>
              <a:t> |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b Dub Medium" panose="020B0603030403020204" pitchFamily="34" charset="0"/>
                <a:ea typeface="+mn-ea"/>
                <a:cs typeface="+mn-cs"/>
              </a:rPr>
              <a:t>New Orleans, LA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F42186-A2B8-4455-B658-9090BB13A73E}"/>
              </a:ext>
            </a:extLst>
          </p:cNvPr>
          <p:cNvSpPr txBox="1"/>
          <p:nvPr/>
        </p:nvSpPr>
        <p:spPr>
          <a:xfrm>
            <a:off x="1156108" y="1807006"/>
            <a:ext cx="89022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Lub Dub Heavy" panose="020B0903030403020204" pitchFamily="34" charset="0"/>
              </a:rPr>
              <a:t>Network with In-Person Opportunities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634C67-3C88-4D44-BC96-D356349AAB22}"/>
              </a:ext>
            </a:extLst>
          </p:cNvPr>
          <p:cNvSpPr txBox="1"/>
          <p:nvPr/>
        </p:nvSpPr>
        <p:spPr>
          <a:xfrm>
            <a:off x="956627" y="2563005"/>
            <a:ext cx="988282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1" dirty="0">
                <a:latin typeface="Lub Dub Medium" panose="020B0603030403020204" pitchFamily="34" charset="0"/>
              </a:rPr>
              <a:t>Attend </a:t>
            </a:r>
            <a:r>
              <a:rPr lang="en-US" dirty="0">
                <a:latin typeface="Lub Dub Medium" panose="020B0603030403020204" pitchFamily="34" charset="0"/>
              </a:rPr>
              <a:t>Plenary and Concurrent </a:t>
            </a:r>
            <a:r>
              <a:rPr lang="en-US" sz="1800" dirty="0">
                <a:effectLst/>
                <a:latin typeface="Lub Dub Medium" panose="020B0603030403020204" pitchFamily="34" charset="0"/>
                <a:ea typeface="Times New Roman" panose="02020603050405020304" pitchFamily="18" charset="0"/>
              </a:rPr>
              <a:t>Sessions, Oral abstracts, Poster sessions and more!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Lub Dub Medium" panose="020B0603030403020204" pitchFamily="34" charset="0"/>
              </a:rPr>
              <a:t>Participate </a:t>
            </a:r>
            <a:r>
              <a:rPr lang="en-US" dirty="0">
                <a:latin typeface="Lub Dub Medium" panose="020B0603030403020204" pitchFamily="34" charset="0"/>
              </a:rPr>
              <a:t>and</a:t>
            </a:r>
            <a:r>
              <a:rPr lang="en-US" b="1" dirty="0">
                <a:latin typeface="Lub Dub Medium" panose="020B0603030403020204" pitchFamily="34" charset="0"/>
              </a:rPr>
              <a:t> </a:t>
            </a:r>
            <a:r>
              <a:rPr lang="en-US" dirty="0">
                <a:latin typeface="Lub Dub Medium" panose="020B0603030403020204" pitchFamily="34" charset="0"/>
              </a:rPr>
              <a:t>create meaningful dialogue with your colleagues to discuss the latest science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Lub Dub Medium" panose="020B0603030403020204" pitchFamily="34" charset="0"/>
              </a:rPr>
              <a:t>Connect with your community – </a:t>
            </a:r>
            <a:r>
              <a:rPr lang="en-US" dirty="0">
                <a:latin typeface="Lub Dub Medium" panose="020B0603030403020204" pitchFamily="34" charset="0"/>
              </a:rPr>
              <a:t>easily identify with your peers and prioritize programming based on your specialty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Lub Dub Medium" panose="020B0603030403020204" pitchFamily="34" charset="0"/>
              </a:rPr>
              <a:t>Access cutting edge education – </a:t>
            </a:r>
            <a:r>
              <a:rPr lang="en-US" dirty="0">
                <a:latin typeface="Lub Dub Medium" panose="020B0603030403020204" pitchFamily="34" charset="0"/>
              </a:rPr>
              <a:t>stay up to date with the latest science and redeem available CE Credits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6A679B-0E92-4613-976D-E18FEEB5BCB7}"/>
              </a:ext>
            </a:extLst>
          </p:cNvPr>
          <p:cNvSpPr txBox="1"/>
          <p:nvPr/>
        </p:nvSpPr>
        <p:spPr>
          <a:xfrm>
            <a:off x="4104098" y="5124462"/>
            <a:ext cx="41247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Lub Dub Heavy" panose="020B0903030403020204" pitchFamily="34" charset="0"/>
              </a:rPr>
              <a:t>Register today!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B53225-B264-4ADB-82DC-BBD83E0357F2}"/>
              </a:ext>
            </a:extLst>
          </p:cNvPr>
          <p:cNvSpPr txBox="1"/>
          <p:nvPr/>
        </p:nvSpPr>
        <p:spPr>
          <a:xfrm>
            <a:off x="484888" y="6066989"/>
            <a:ext cx="3215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Lub Dub Medium" panose="020B0603030403020204" pitchFamily="34" charset="0"/>
              </a:rPr>
              <a:t>#ReSS25</a:t>
            </a:r>
          </a:p>
        </p:txBody>
      </p:sp>
      <p:sp>
        <p:nvSpPr>
          <p:cNvPr id="25" name="TextBox 24">
            <a:hlinkClick r:id="rId3"/>
            <a:extLst>
              <a:ext uri="{FF2B5EF4-FFF2-40B4-BE49-F238E27FC236}">
                <a16:creationId xmlns:a16="http://schemas.microsoft.com/office/drawing/2014/main" id="{181EA1CD-882C-49A2-96D7-CEA8DE651A80}"/>
              </a:ext>
            </a:extLst>
          </p:cNvPr>
          <p:cNvSpPr txBox="1"/>
          <p:nvPr/>
        </p:nvSpPr>
        <p:spPr>
          <a:xfrm>
            <a:off x="484888" y="6339246"/>
            <a:ext cx="62543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u="sng" dirty="0">
                <a:solidFill>
                  <a:srgbClr val="C00000"/>
                </a:solidFill>
                <a:latin typeface="Lub Dub Medium" panose="020B0603030403020204" pitchFamily="34" charset="0"/>
              </a:rPr>
              <a:t>https://professional.heart.org/ress</a:t>
            </a:r>
          </a:p>
        </p:txBody>
      </p:sp>
      <p:pic>
        <p:nvPicPr>
          <p:cNvPr id="11" name="Picture 10" descr="Logo for the American Heart Association. The logo mark is a red heart with a torch inside">
            <a:extLst>
              <a:ext uri="{FF2B5EF4-FFF2-40B4-BE49-F238E27FC236}">
                <a16:creationId xmlns:a16="http://schemas.microsoft.com/office/drawing/2014/main" id="{AC3E9351-1FE1-4154-94F0-6081355CE3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5625" y="6020203"/>
            <a:ext cx="1261425" cy="683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367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59B59E37-2409-FBD1-DA1B-858CDF09A3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-30498"/>
            <a:ext cx="12192000" cy="1478596"/>
          </a:xfrm>
          <a:prstGeom prst="rect">
            <a:avLst/>
          </a:prstGeom>
          <a:solidFill>
            <a:srgbClr val="C00000"/>
          </a:solidFill>
          <a:ln>
            <a:solidFill>
              <a:srgbClr val="C823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6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5E083E-C4FC-4491-94A5-D65663B606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-30498"/>
            <a:ext cx="12192000" cy="1478596"/>
          </a:xfrm>
          <a:prstGeom prst="rect">
            <a:avLst/>
          </a:prstGeom>
          <a:solidFill>
            <a:srgbClr val="C00000"/>
          </a:solidFill>
          <a:ln>
            <a:solidFill>
              <a:srgbClr val="C823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60" dirty="0"/>
          </a:p>
        </p:txBody>
      </p:sp>
      <p:pic>
        <p:nvPicPr>
          <p:cNvPr id="4" name="Picture 3" descr="Logo for Resuscitation Science Symposium. The logo mark is a white circle with a graphic of two hands doing CPR compressions.">
            <a:extLst>
              <a:ext uri="{FF2B5EF4-FFF2-40B4-BE49-F238E27FC236}">
                <a16:creationId xmlns:a16="http://schemas.microsoft.com/office/drawing/2014/main" id="{8A28976B-493A-4FB1-7A5E-07841062AC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142" y="243833"/>
            <a:ext cx="5588483" cy="908198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766CF86A-F683-A27C-D4AD-8667FC82C533}"/>
              </a:ext>
            </a:extLst>
          </p:cNvPr>
          <p:cNvSpPr txBox="1"/>
          <p:nvPr/>
        </p:nvSpPr>
        <p:spPr>
          <a:xfrm>
            <a:off x="5944720" y="465506"/>
            <a:ext cx="6202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b Dub Medium" panose="020B0603030403020204" pitchFamily="34" charset="0"/>
                <a:ea typeface="+mn-ea"/>
                <a:cs typeface="+mn-cs"/>
              </a:rPr>
              <a:t>November 8-9, 2025</a:t>
            </a:r>
            <a:r>
              <a:rPr lang="en-US" sz="2400" dirty="0">
                <a:solidFill>
                  <a:prstClr val="white"/>
                </a:solidFill>
                <a:latin typeface="Lub Dub Medium" panose="020B0603030403020204" pitchFamily="34" charset="0"/>
              </a:rPr>
              <a:t> |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b Dub Medium" panose="020B0603030403020204" pitchFamily="34" charset="0"/>
                <a:ea typeface="+mn-ea"/>
                <a:cs typeface="+mn-cs"/>
              </a:rPr>
              <a:t>New Orleans, LA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F42186-A2B8-4455-B658-9090BB13A73E}"/>
              </a:ext>
            </a:extLst>
          </p:cNvPr>
          <p:cNvSpPr txBox="1"/>
          <p:nvPr/>
        </p:nvSpPr>
        <p:spPr>
          <a:xfrm>
            <a:off x="1052195" y="1624186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Lub Dub Heavy" panose="020B0903030403020204" pitchFamily="34" charset="0"/>
              </a:rPr>
              <a:t>What to Expect</a:t>
            </a:r>
          </a:p>
        </p:txBody>
      </p:sp>
      <p:pic>
        <p:nvPicPr>
          <p:cNvPr id="14" name="Picture 13" descr="Graphic of a persion speaking at a podium">
            <a:extLst>
              <a:ext uri="{FF2B5EF4-FFF2-40B4-BE49-F238E27FC236}">
                <a16:creationId xmlns:a16="http://schemas.microsoft.com/office/drawing/2014/main" id="{C4FE23FA-5C4E-4F4D-AAA9-794D778A127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2101" y="2312323"/>
            <a:ext cx="561462" cy="561462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7D1A5E42-8274-425B-9CC5-A82C2791D886}"/>
              </a:ext>
            </a:extLst>
          </p:cNvPr>
          <p:cNvSpPr txBox="1"/>
          <p:nvPr/>
        </p:nvSpPr>
        <p:spPr>
          <a:xfrm>
            <a:off x="1747173" y="2313777"/>
            <a:ext cx="41975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dirty="0">
                <a:latin typeface="Lub Dub Medium" panose="020B0603030403020204" pitchFamily="34" charset="0"/>
              </a:rPr>
              <a:t>2 days of presentations </a:t>
            </a:r>
            <a:r>
              <a:rPr lang="en-US" sz="1600" dirty="0">
                <a:latin typeface="Lub Dub Medium" panose="020B0603030403020204" pitchFamily="34" charset="0"/>
              </a:rPr>
              <a:t>intended to maximize thought-provoking discussions among scientists.</a:t>
            </a:r>
            <a:endParaRPr lang="en-US" sz="1700" dirty="0">
              <a:latin typeface="Lub Dub Medium" panose="020B0603030403020204" pitchFamily="34" charset="0"/>
            </a:endParaRPr>
          </a:p>
        </p:txBody>
      </p:sp>
      <p:pic>
        <p:nvPicPr>
          <p:cNvPr id="22" name="Picture 21" descr="Graphic of a check list">
            <a:extLst>
              <a:ext uri="{FF2B5EF4-FFF2-40B4-BE49-F238E27FC236}">
                <a16:creationId xmlns:a16="http://schemas.microsoft.com/office/drawing/2014/main" id="{8397E380-B03D-4160-8011-DEEA2A1D35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2260" y="3405127"/>
            <a:ext cx="772496" cy="720267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39DCE97D-8CD5-41C7-A517-D11D42E3FF75}"/>
              </a:ext>
            </a:extLst>
          </p:cNvPr>
          <p:cNvSpPr txBox="1"/>
          <p:nvPr/>
        </p:nvSpPr>
        <p:spPr>
          <a:xfrm>
            <a:off x="1664553" y="3384826"/>
            <a:ext cx="4709099" cy="2662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dirty="0">
                <a:latin typeface="Lub Dub Medium" panose="020B0603030403020204" pitchFamily="34" charset="0"/>
              </a:rPr>
              <a:t>Networking and Programming Highlights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>
                <a:effectLst/>
                <a:latin typeface="Lub Dub Medium" panose="020B0603030403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Presentation of ReSS Awards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>
                <a:latin typeface="Lub Dub Medium" panose="020B0603030403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Late-Breaking Resuscitation Science Sessions</a:t>
            </a:r>
            <a:endParaRPr lang="en-US" sz="1500" dirty="0">
              <a:effectLst/>
              <a:latin typeface="Lub Dub Medium" panose="020B0603030403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>
                <a:effectLst/>
                <a:latin typeface="Lub Dub Medium" panose="020B0603030403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Research Awards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>
                <a:effectLst/>
                <a:latin typeface="Lub Dub Medium" panose="020B0603030403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Hot Topic Debates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>
                <a:effectLst/>
                <a:latin typeface="Lub Dub Medium" panose="020B0603030403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Plenary Sessions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500" dirty="0">
                <a:effectLst/>
                <a:latin typeface="Lub Dub Medium" panose="020B0603030403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Goal Directed CPR – What’s the Target?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500" dirty="0">
                <a:effectLst/>
                <a:latin typeface="Lub Dub Medium" panose="020B0603030403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AI-Powered Life Saving: Revolutionizing </a:t>
            </a:r>
            <a:r>
              <a:rPr lang="en-US" sz="1500">
                <a:effectLst/>
                <a:latin typeface="Lub Dub Medium" panose="020B0603030403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Resuscitation Science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>
                <a:effectLst/>
                <a:latin typeface="Lub Dub Medium" panose="020B0603030403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“</a:t>
            </a:r>
            <a:r>
              <a:rPr lang="en-US" sz="1500" dirty="0">
                <a:effectLst/>
                <a:latin typeface="Lub Dub Medium" panose="020B0603030403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Shock”-</a:t>
            </a:r>
            <a:r>
              <a:rPr lang="en-US" sz="1500" dirty="0" err="1">
                <a:effectLst/>
                <a:latin typeface="Lub Dub Medium" panose="020B0603030403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ing</a:t>
            </a:r>
            <a:r>
              <a:rPr lang="en-US" sz="1500" dirty="0">
                <a:effectLst/>
                <a:latin typeface="Lub Dub Medium" panose="020B0603030403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Debates in Cardiac Arrest Resuscitation</a:t>
            </a:r>
          </a:p>
        </p:txBody>
      </p:sp>
      <p:pic>
        <p:nvPicPr>
          <p:cNvPr id="26" name="Picture 25" descr="Graphic of a person standing in front of a display or diagram, speaking to a group of three people">
            <a:extLst>
              <a:ext uri="{FF2B5EF4-FFF2-40B4-BE49-F238E27FC236}">
                <a16:creationId xmlns:a16="http://schemas.microsoft.com/office/drawing/2014/main" id="{33FE26F9-771E-4C05-BFF7-4FC05F54501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49833" y="2365616"/>
            <a:ext cx="740105" cy="672823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7E585149-401D-4F7F-80ED-8E741576F124}"/>
              </a:ext>
            </a:extLst>
          </p:cNvPr>
          <p:cNvSpPr txBox="1"/>
          <p:nvPr/>
        </p:nvSpPr>
        <p:spPr>
          <a:xfrm>
            <a:off x="7764542" y="2264859"/>
            <a:ext cx="337184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dirty="0">
                <a:latin typeface="Lub Dub Medium" panose="020B0603030403020204" pitchFamily="34" charset="0"/>
              </a:rPr>
              <a:t>Attend</a:t>
            </a:r>
            <a:r>
              <a:rPr lang="en-US" dirty="0">
                <a:latin typeface="Lub Dub Medium" panose="020B0603030403020204" pitchFamily="34" charset="0"/>
              </a:rPr>
              <a:t> </a:t>
            </a:r>
            <a:r>
              <a:rPr lang="en-US" sz="1600" dirty="0">
                <a:latin typeface="Lub Dub Medium" panose="020B0603030403020204" pitchFamily="34" charset="0"/>
              </a:rPr>
              <a:t>Plenary and Concurrent </a:t>
            </a:r>
            <a:r>
              <a:rPr lang="en-US" sz="1600" dirty="0">
                <a:effectLst/>
                <a:latin typeface="Lub Dub Medium" panose="020B0603030403020204" pitchFamily="34" charset="0"/>
                <a:ea typeface="Times New Roman" panose="02020603050405020304" pitchFamily="18" charset="0"/>
              </a:rPr>
              <a:t>Sessions, Oral abstracts, Poster sessions and more!</a:t>
            </a:r>
            <a:endParaRPr lang="en-US" sz="1700" dirty="0">
              <a:latin typeface="Lub Dub Medium" panose="020B0603030403020204" pitchFamily="34" charset="0"/>
            </a:endParaRPr>
          </a:p>
        </p:txBody>
      </p:sp>
      <p:pic>
        <p:nvPicPr>
          <p:cNvPr id="29" name="Picture 28" descr="Graphic of a circle with the word 'credits' inside">
            <a:extLst>
              <a:ext uri="{FF2B5EF4-FFF2-40B4-BE49-F238E27FC236}">
                <a16:creationId xmlns:a16="http://schemas.microsoft.com/office/drawing/2014/main" id="{18E52A3B-893C-4CAE-AC9D-94CABB0990E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15197" y="3455296"/>
            <a:ext cx="674741" cy="584775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7B4F9C62-B735-4364-9851-CD45EB4224A9}"/>
              </a:ext>
            </a:extLst>
          </p:cNvPr>
          <p:cNvSpPr txBox="1"/>
          <p:nvPr/>
        </p:nvSpPr>
        <p:spPr>
          <a:xfrm>
            <a:off x="7764543" y="3613426"/>
            <a:ext cx="3006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Lub Dub Medium" panose="020B0603030403020204" pitchFamily="34" charset="0"/>
              </a:rPr>
              <a:t>CE credits </a:t>
            </a:r>
            <a:r>
              <a:rPr lang="en-US" dirty="0">
                <a:latin typeface="Lub Dub Medium" panose="020B0603030403020204" pitchFamily="34" charset="0"/>
              </a:rPr>
              <a:t>available </a:t>
            </a:r>
          </a:p>
        </p:txBody>
      </p:sp>
      <p:pic>
        <p:nvPicPr>
          <p:cNvPr id="32" name="Picture 31" descr="Graphic of the globe">
            <a:extLst>
              <a:ext uri="{FF2B5EF4-FFF2-40B4-BE49-F238E27FC236}">
                <a16:creationId xmlns:a16="http://schemas.microsoft.com/office/drawing/2014/main" id="{8C13FB62-E642-4A27-9A19-A0EE7AA2E92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99288" y="4485235"/>
            <a:ext cx="506558" cy="506558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6F5B22B4-E6E7-4806-9685-B764F485C208}"/>
              </a:ext>
            </a:extLst>
          </p:cNvPr>
          <p:cNvSpPr txBox="1"/>
          <p:nvPr/>
        </p:nvSpPr>
        <p:spPr>
          <a:xfrm>
            <a:off x="7764543" y="4440301"/>
            <a:ext cx="33718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Lub Dub Medium" panose="020B0603030403020204" pitchFamily="34" charset="0"/>
              </a:rPr>
              <a:t>Grow your professional </a:t>
            </a:r>
            <a:r>
              <a:rPr lang="en-US" dirty="0">
                <a:latin typeface="Lub Dub Medium" panose="020B0603030403020204" pitchFamily="34" charset="0"/>
              </a:rPr>
              <a:t>network and reconnect with colleagues in person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EF3DE4-8B41-5B17-AD02-DF57F9F434A3}"/>
              </a:ext>
            </a:extLst>
          </p:cNvPr>
          <p:cNvSpPr txBox="1"/>
          <p:nvPr/>
        </p:nvSpPr>
        <p:spPr>
          <a:xfrm>
            <a:off x="4149275" y="5977288"/>
            <a:ext cx="41247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Lub Dub Heavy" panose="020B0903030403020204" pitchFamily="34" charset="0"/>
              </a:rPr>
              <a:t>Register today!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EF45C01-7417-AF92-FF9C-202F0DEFD000}"/>
              </a:ext>
            </a:extLst>
          </p:cNvPr>
          <p:cNvSpPr txBox="1"/>
          <p:nvPr/>
        </p:nvSpPr>
        <p:spPr>
          <a:xfrm>
            <a:off x="484888" y="6066989"/>
            <a:ext cx="3215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Lub Dub Medium" panose="020B0603030403020204" pitchFamily="34" charset="0"/>
              </a:rPr>
              <a:t>#ReSS25</a:t>
            </a:r>
          </a:p>
        </p:txBody>
      </p:sp>
      <p:sp>
        <p:nvSpPr>
          <p:cNvPr id="13" name="TextBox 12">
            <a:hlinkClick r:id="rId9"/>
            <a:extLst>
              <a:ext uri="{FF2B5EF4-FFF2-40B4-BE49-F238E27FC236}">
                <a16:creationId xmlns:a16="http://schemas.microsoft.com/office/drawing/2014/main" id="{1C49B9DB-9997-EDAB-D4C5-0F94072EF556}"/>
              </a:ext>
            </a:extLst>
          </p:cNvPr>
          <p:cNvSpPr txBox="1"/>
          <p:nvPr/>
        </p:nvSpPr>
        <p:spPr>
          <a:xfrm>
            <a:off x="484888" y="6339246"/>
            <a:ext cx="62543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u="sng" dirty="0">
                <a:solidFill>
                  <a:srgbClr val="C00000"/>
                </a:solidFill>
                <a:latin typeface="Lub Dub Medium" panose="020B0603030403020204" pitchFamily="34" charset="0"/>
              </a:rPr>
              <a:t>https://professional.heart.org/ress</a:t>
            </a:r>
          </a:p>
        </p:txBody>
      </p:sp>
      <p:pic>
        <p:nvPicPr>
          <p:cNvPr id="11" name="Picture 10" descr="Logo for the American Heart Association. The logo mark is a red heart with a torch inside">
            <a:extLst>
              <a:ext uri="{FF2B5EF4-FFF2-40B4-BE49-F238E27FC236}">
                <a16:creationId xmlns:a16="http://schemas.microsoft.com/office/drawing/2014/main" id="{AC3E9351-1FE1-4154-94F0-6081355CE3D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5605" y="5922632"/>
            <a:ext cx="1441446" cy="781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709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f19eaed-a1c0-4f9e-95fd-cecd2666e177">
      <Terms xmlns="http://schemas.microsoft.com/office/infopath/2007/PartnerControls"/>
    </lcf76f155ced4ddcb4097134ff3c332f>
    <TaxCatchAll xmlns="9c53b943-690c-4a82-9bc4-371637f8cdb2" xsi:nil="true"/>
  </documentManagement>
</p:properties>
</file>

<file path=customXml/item3.xml><?xml version="1.0" encoding="utf-8"?>
<?mso-contentType ?>
<SharedContentType xmlns="Microsoft.SharePoint.Taxonomy.ContentTypeSync" SourceId="f4f22ede-e726-4d3d-b195-8dfd25ae0d91" ContentTypeId="0x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ACF6EA1AA3814592B979FCD99D439E" ma:contentTypeVersion="21" ma:contentTypeDescription="Create a new document." ma:contentTypeScope="" ma:versionID="29929510675aa458a0dc1f2bd3053b36">
  <xsd:schema xmlns:xsd="http://www.w3.org/2001/XMLSchema" xmlns:xs="http://www.w3.org/2001/XMLSchema" xmlns:p="http://schemas.microsoft.com/office/2006/metadata/properties" xmlns:ns2="0f19eaed-a1c0-4f9e-95fd-cecd2666e177" xmlns:ns3="9c53b943-690c-4a82-9bc4-371637f8cdb2" targetNamespace="http://schemas.microsoft.com/office/2006/metadata/properties" ma:root="true" ma:fieldsID="090bd426b8c2057550e485278fa6adb5" ns2:_="" ns3:_="">
    <xsd:import namespace="0f19eaed-a1c0-4f9e-95fd-cecd2666e177"/>
    <xsd:import namespace="9c53b943-690c-4a82-9bc4-371637f8cdb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19eaed-a1c0-4f9e-95fd-cecd2666e1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53b943-690c-4a82-9bc4-371637f8cdb2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137279a-eefe-4937-b404-ff77d498a6a2}" ma:internalName="TaxCatchAll" ma:showField="CatchAllData" ma:web="9c53b943-690c-4a82-9bc4-371637f8cd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55CD6F5-DAE8-4E4B-A7D4-CEB09A5D5B0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458E202-E92B-4C71-8E46-7D06146E97AE}">
  <ds:schemaRefs>
    <ds:schemaRef ds:uri="http://schemas.microsoft.com/office/2006/documentManagement/types"/>
    <ds:schemaRef ds:uri="0f19eaed-a1c0-4f9e-95fd-cecd2666e177"/>
    <ds:schemaRef ds:uri="http://schemas.microsoft.com/office/2006/metadata/properties"/>
    <ds:schemaRef ds:uri="http://www.w3.org/XML/1998/namespace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9c53b943-690c-4a82-9bc4-371637f8cdb2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51E33D2-5252-4510-98A6-F3F8CE1E948F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9AF7A5F3-F57C-4B2C-A498-F0D99B6283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19eaed-a1c0-4f9e-95fd-cecd2666e177"/>
    <ds:schemaRef ds:uri="9c53b943-690c-4a82-9bc4-371637f8cd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1912</TotalTime>
  <Words>202</Words>
  <Application>Microsoft Office PowerPoint</Application>
  <PresentationFormat>Widescreen</PresentationFormat>
  <Paragraphs>29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Aptos</vt:lpstr>
      <vt:lpstr>Arial</vt:lpstr>
      <vt:lpstr>Calibri</vt:lpstr>
      <vt:lpstr>Calibri Light</vt:lpstr>
      <vt:lpstr>Lub Dub Heavy</vt:lpstr>
      <vt:lpstr>Lub Dub Medium</vt:lpstr>
      <vt:lpstr>Office Theme</vt:lpstr>
      <vt:lpstr>Resuscitation Science Symposium Opportunities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Destiny Thomas (NAT Marketing &amp; Communication Consultant)</dc:creator>
  <cp:lastModifiedBy>Caitlin Johannsen</cp:lastModifiedBy>
  <cp:revision>6</cp:revision>
  <dcterms:created xsi:type="dcterms:W3CDTF">2023-06-26T16:03:37Z</dcterms:created>
  <dcterms:modified xsi:type="dcterms:W3CDTF">2025-06-26T18:38:20Z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0x010100B5ACF6EA1AA3814592B979FCD99D439E</vt:lpwstr>
  </property>
  <property fmtid="{D5CDD505-2E9C-101B-9397-08002B2CF9AE}" pid="3" name="MediaServiceImageTags">
    <vt:lpwstr/>
  </property>
</Properties>
</file>