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6" autoAdjust="0"/>
    <p:restoredTop sz="95903" autoAdjust="0"/>
  </p:normalViewPr>
  <p:slideViewPr>
    <p:cSldViewPr snapToGrid="0" snapToObjects="1">
      <p:cViewPr varScale="1">
        <p:scale>
          <a:sx n="144" d="100"/>
          <a:sy n="144" d="100"/>
        </p:scale>
        <p:origin x="12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c365.escardio.org/ESC-Congress/sessions/712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linicaltrials.gov/study/NCT0478851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https://esc365.escardio.org/ESC-Congress/sessions/7121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https://clinicaltrials.gov/study/NCT04788511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83" y="157075"/>
            <a:ext cx="8033766" cy="484524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HFpEF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Once-weekly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semaglutide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people with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HFpEF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obesity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942" y="1094116"/>
            <a:ext cx="3732239" cy="27170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Purpose: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compare the effect on heart failure (HF) symptoms and on body weight in people taking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semaglutide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compared to placebo.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 Randomized, parallel assignment, </a:t>
            </a:r>
            <a:r>
              <a:rPr lang="en-US" sz="10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 529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Endpoints:  </a:t>
            </a:r>
            <a:r>
              <a:rPr lang="en-US" sz="10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 in KCCQ (Kansas City Cardiomyopathy Questionnaire) clinical summary score; change in body weight: from baseline (week 0) to end of treatment (week 52)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Endpoints:  </a:t>
            </a:r>
            <a:r>
              <a:rPr lang="en-US" sz="10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in six-minute walking distance, </a:t>
            </a:r>
            <a:r>
              <a:rPr lang="en-US" sz="10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hange from baseline to week 52 in CRP level — %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Key Takeaways: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 comparison to the placebo, the use of 2.4 mg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semaglutide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demonstrated enhancements in HF-related symptoms, physical limitations, exercise capacity, inflammation reduction, and yielded a more significant weight loss.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79497"/>
              </p:ext>
            </p:extLst>
          </p:nvPr>
        </p:nvGraphicFramePr>
        <p:xfrm>
          <a:off x="4073735" y="667720"/>
          <a:ext cx="4874323" cy="356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922">
                  <a:extLst>
                    <a:ext uri="{9D8B030D-6E8A-4147-A177-3AD203B41FA5}">
                      <a16:colId xmlns:a16="http://schemas.microsoft.com/office/drawing/2014/main" val="4249939706"/>
                    </a:ext>
                  </a:extLst>
                </a:gridCol>
                <a:gridCol w="1068239">
                  <a:extLst>
                    <a:ext uri="{9D8B030D-6E8A-4147-A177-3AD203B41FA5}">
                      <a16:colId xmlns:a16="http://schemas.microsoft.com/office/drawing/2014/main" val="1560551928"/>
                    </a:ext>
                  </a:extLst>
                </a:gridCol>
                <a:gridCol w="616668">
                  <a:extLst>
                    <a:ext uri="{9D8B030D-6E8A-4147-A177-3AD203B41FA5}">
                      <a16:colId xmlns:a16="http://schemas.microsoft.com/office/drawing/2014/main" val="853339971"/>
                    </a:ext>
                  </a:extLst>
                </a:gridCol>
              </a:tblGrid>
              <a:tr h="512684">
                <a:tc>
                  <a:txBody>
                    <a:bodyPr/>
                    <a:lstStyle/>
                    <a:p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Semaglutide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N=263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N=266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difference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4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in KCCQ-CSS baseline to week 52 </a:t>
                      </a:r>
                      <a:r>
                        <a:rPr lang="en-US" sz="900" kern="12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(points)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7.8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(4.8 to 10.9)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492176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change in body weight (baseline to week 52)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–13.3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–2.6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–10.7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(–11.9 to –9.4)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21278"/>
                  </a:ext>
                </a:extLst>
              </a:tr>
              <a:tr h="22132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r>
                        <a:rPr lang="en-US" sz="900" kern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Change in the 6-minute walking distance 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m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20.3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(8.6 to 32.1)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76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from baseline to week 52 in CRP level — %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–43.5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–7.3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0.61 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(0.51 to 0.72)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62889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administration of 2.4 mg </a:t>
                      </a:r>
                      <a:r>
                        <a:rPr lang="en-US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semaglutide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resulted in more pronounced decreases in HF–related symptoms and physical constraints, along with a higher level of weight loss compared to the placebo over the course of 52 weeks.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195942" y="4376077"/>
            <a:ext cx="38706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by:  </a:t>
            </a:r>
            <a:r>
              <a:rPr lang="en-US" sz="7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Mikhail </a:t>
            </a:r>
            <a:r>
              <a:rPr lang="en-US" sz="7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Kosiborod</a:t>
            </a:r>
            <a:r>
              <a:rPr lang="en-US" sz="7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St. Luke's Mid America Heart Institute - Kansas City, U.S.</a:t>
            </a:r>
            <a:r>
              <a:rPr lang="en-US" sz="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2023. 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6079906" y="4237572"/>
            <a:ext cx="2944823" cy="246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b="1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2023-03-14T18:04:53+00:00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4" ma:contentTypeDescription="Create a new document." ma:contentTypeScope="" ma:versionID="88938499b89987dda5e037ac1a87f5c8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c468238ae99e19a9031336607cacbdde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06159-71E2-4EFB-A6C3-9315E6110651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2.xml><?xml version="1.0" encoding="utf-8"?>
<ds:datastoreItem xmlns:ds="http://schemas.openxmlformats.org/officeDocument/2006/customXml" ds:itemID="{7EDAFDA7-4DB1-4C7E-A12D-22657E9DA7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798EDC-7996-4058-975D-C1DC45C63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2581</TotalTime>
  <Words>359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STEP HFpEF:  Once-weekly semaglutide in people with HFpEF and obesity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Stacey Sims</cp:lastModifiedBy>
  <cp:revision>182</cp:revision>
  <dcterms:created xsi:type="dcterms:W3CDTF">2020-08-20T15:39:54Z</dcterms:created>
  <dcterms:modified xsi:type="dcterms:W3CDTF">2023-08-25T14:39:28Z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