
<file path=[Content_Types].xml><?xml version="1.0" encoding="utf-8"?>
<Types xmlns="http://schemas.openxmlformats.org/package/2006/content-types">
  <Default Extension="rels" ContentType="application/vnd.openxmlformats-package.relationships+xml"/>
  <Default Extension="tif" ContentType="image/tiff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6"/>
  </p:notesMasterIdLst>
  <p:sldIdLst>
    <p:sldId id="283" r:id="rId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4A90B064-EB0E-E24B-1242-3C042CD47F4F}" name="EJ Cheon" initials="EC" userId="S::EJ.Cheon@heart.org::bc275b22-34b6-41d7-a360-84f4c32a14d9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F99CBC7D-2B2C-4C63-85E8-080CE66EF011}" v="2" dt="2026-08-28T20:01:36.157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">
    <a:wholeTbl>
      <a:tcTxStyle>
        <a:font>
          <a:latin typeface="+mn-lt"/>
          <a:ea typeface="+mn-ea"/>
          <a:cs typeface="+mn-cs"/>
        </a:font>
        <a:srgbClr val="000000"/>
      </a:tcTxStyle>
      <a:tcStyle>
        <a:tcBdr>
          <a:left>
            <a:ln w="12701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a:left>
          <a:right>
            <a:ln w="12701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a:right>
          <a:top>
            <a:ln w="12701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a:top>
          <a:bottom>
            <a:ln w="12701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a:bottom>
        </a:tcBdr>
        <a:fill>
          <a:solidFill>
            <a:srgbClr val="E9EBF5"/>
          </a:solidFill>
        </a:fill>
      </a:tcStyle>
    </a:wholeTbl>
    <a:band1H>
      <a:tcStyle>
        <a:tcBdr/>
        <a:fill>
          <a:solidFill>
            <a:srgbClr val="CFD5EA"/>
          </a:solidFill>
        </a:fill>
      </a:tcStyle>
    </a:band1H>
    <a:band2H>
      <a:tcStyle>
        <a:tcBdr/>
      </a:tcStyle>
    </a:band2H>
    <a:band1V>
      <a:tcStyle>
        <a:tcBdr/>
        <a:fill>
          <a:solidFill>
            <a:srgbClr val="CFD5EA"/>
          </a:solidFill>
        </a:fill>
      </a:tcStyle>
    </a:band1V>
    <a:band2V>
      <a:tcStyle>
        <a:tcBdr/>
      </a:tcStyle>
    </a:band2V>
    <a:lastCol>
      <a:tcTxStyle b="on">
        <a:font>
          <a:latin typeface="+mn-lt"/>
          <a:ea typeface="+mn-ea"/>
          <a:cs typeface="+mn-cs"/>
        </a:font>
        <a:srgbClr val="FFFFFF"/>
      </a:tcTxStyle>
      <a:tcStyle>
        <a:tcBdr/>
        <a:fill>
          <a:solidFill>
            <a:srgbClr val="4472C4"/>
          </a:solidFill>
        </a:fill>
      </a:tcStyle>
    </a:lastCol>
    <a:firstCol>
      <a:tcTxStyle b="on">
        <a:font>
          <a:latin typeface="+mn-lt"/>
          <a:ea typeface="+mn-ea"/>
          <a:cs typeface="+mn-cs"/>
        </a:font>
        <a:srgbClr val="FFFFFF"/>
      </a:tcTxStyle>
      <a:tcStyle>
        <a:tcBdr/>
        <a:fill>
          <a:solidFill>
            <a:srgbClr val="4472C4"/>
          </a:solidFill>
        </a:fill>
      </a:tcStyle>
    </a:firstCol>
    <a:lastRow>
      <a:tcTxStyle b="on">
        <a:font>
          <a:latin typeface="+mn-lt"/>
          <a:ea typeface="+mn-ea"/>
          <a:cs typeface="+mn-cs"/>
        </a:font>
        <a:srgbClr val="FFFFFF"/>
      </a:tcTxStyle>
      <a:tcStyle>
        <a:tcBdr>
          <a:top>
            <a:ln w="38103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a:top>
        </a:tcBdr>
        <a:fill>
          <a:solidFill>
            <a:srgbClr val="4472C4"/>
          </a:solidFill>
        </a:fill>
      </a:tcStyle>
    </a:lastRow>
    <a:firstRow>
      <a:tcTxStyle b="on">
        <a:font>
          <a:latin typeface="+mn-lt"/>
          <a:ea typeface="+mn-ea"/>
          <a:cs typeface="+mn-cs"/>
        </a:font>
        <a:srgbClr val="FFFFFF"/>
      </a:tcTxStyle>
      <a:tcStyle>
        <a:tcBdr>
          <a:bottom>
            <a:ln w="38103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a:bottom>
        </a:tcBdr>
        <a:fill>
          <a:solidFill>
            <a:srgbClr val="4472C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4740"/>
    <p:restoredTop sz="97720" autoAdjust="0"/>
  </p:normalViewPr>
  <p:slideViewPr>
    <p:cSldViewPr snapToGrid="0">
      <p:cViewPr varScale="1">
        <p:scale>
          <a:sx n="171" d="100"/>
          <a:sy n="171" d="100"/>
        </p:scale>
        <p:origin x="192" y="10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13" Type="http://schemas.microsoft.com/office/2018/10/relationships/authors" Target="authors.xml"/><Relationship Id="rId3" Type="http://schemas.openxmlformats.org/officeDocument/2006/relationships/customXml" Target="../customXml/item3.xml"/><Relationship Id="rId7" Type="http://schemas.openxmlformats.org/officeDocument/2006/relationships/presProps" Target="presProps.xml"/><Relationship Id="rId12" Type="http://schemas.microsoft.com/office/2015/10/relationships/revisionInfo" Target="revisionInfo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11" Type="http://schemas.microsoft.com/office/2016/11/relationships/changesInfo" Target="changesInfos/changesInfo1.xml"/><Relationship Id="rId5" Type="http://schemas.openxmlformats.org/officeDocument/2006/relationships/slide" Target="slides/slide1.xml"/><Relationship Id="rId10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Paul Chase" userId="6f480e54-a998-4092-b50a-8023c58ece0b" providerId="ADAL" clId="{C013D40C-EA45-4749-9DA7-5AD9D14980B9}"/>
    <pc:docChg chg="custSel modSld">
      <pc:chgData name="Paul Chase" userId="6f480e54-a998-4092-b50a-8023c58ece0b" providerId="ADAL" clId="{C013D40C-EA45-4749-9DA7-5AD9D14980B9}" dt="2026-08-28T20:10:44.357" v="1490" actId="20577"/>
      <pc:docMkLst>
        <pc:docMk/>
      </pc:docMkLst>
      <pc:sldChg chg="addSp modSp mod modNotesTx">
        <pc:chgData name="Paul Chase" userId="6f480e54-a998-4092-b50a-8023c58ece0b" providerId="ADAL" clId="{C013D40C-EA45-4749-9DA7-5AD9D14980B9}" dt="2026-08-28T20:10:44.357" v="1490" actId="20577"/>
        <pc:sldMkLst>
          <pc:docMk/>
          <pc:sldMk cId="0" sldId="283"/>
        </pc:sldMkLst>
        <pc:spChg chg="mod">
          <ac:chgData name="Paul Chase" userId="6f480e54-a998-4092-b50a-8023c58ece0b" providerId="ADAL" clId="{C013D40C-EA45-4749-9DA7-5AD9D14980B9}" dt="2026-08-28T20:10:44.357" v="1490" actId="20577"/>
          <ac:spMkLst>
            <pc:docMk/>
            <pc:sldMk cId="0" sldId="283"/>
            <ac:spMk id="9" creationId="{24242E19-CDAB-2F7E-3E92-C54744ED5C7E}"/>
          </ac:spMkLst>
        </pc:spChg>
        <pc:spChg chg="mod">
          <ac:chgData name="Paul Chase" userId="6f480e54-a998-4092-b50a-8023c58ece0b" providerId="ADAL" clId="{C013D40C-EA45-4749-9DA7-5AD9D14980B9}" dt="2026-08-28T19:58:54.955" v="974" actId="20577"/>
          <ac:spMkLst>
            <pc:docMk/>
            <pc:sldMk cId="0" sldId="283"/>
            <ac:spMk id="12" creationId="{AA96BBC5-B0A7-D7CB-4DF3-7C5AF83A50BF}"/>
          </ac:spMkLst>
        </pc:spChg>
        <pc:graphicFrameChg chg="add mod">
          <ac:chgData name="Paul Chase" userId="6f480e54-a998-4092-b50a-8023c58ece0b" providerId="ADAL" clId="{C013D40C-EA45-4749-9DA7-5AD9D14980B9}" dt="2026-08-27T15:34:52.581" v="579"/>
          <ac:graphicFrameMkLst>
            <pc:docMk/>
            <pc:sldMk cId="0" sldId="283"/>
            <ac:graphicFrameMk id="3" creationId="{DC72C3D3-D3F0-81A2-7B57-314147EC0728}"/>
          </ac:graphicFrameMkLst>
        </pc:graphicFrame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DD6CE5FE-C114-661B-D16E-BCA9E8DEB0DC}"/>
              </a:ext>
            </a:extLst>
          </p:cNvPr>
          <p:cNvSpPr txBox="1">
            <a:spLocks noGrp="1"/>
          </p:cNvSpPr>
          <p:nvPr>
            <p:ph type="hdr" sz="quarter"/>
          </p:nvPr>
        </p:nvSpPr>
        <p:spPr>
          <a:xfrm>
            <a:off x="0" y="0"/>
            <a:ext cx="2971800" cy="458791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>
            <a:lvl1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2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1pPr>
          </a:lstStyle>
          <a:p>
            <a:pPr lvl="0"/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0EC9987-6886-66E5-42F0-941BFC4F7574}"/>
              </a:ext>
            </a:extLst>
          </p:cNvPr>
          <p:cNvSpPr txBox="1">
            <a:spLocks noGrp="1"/>
          </p:cNvSpPr>
          <p:nvPr>
            <p:ph type="dt" idx="1"/>
          </p:nvPr>
        </p:nvSpPr>
        <p:spPr>
          <a:xfrm>
            <a:off x="3884608" y="0"/>
            <a:ext cx="2971800" cy="458791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>
            <a:lvl1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2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1pPr>
          </a:lstStyle>
          <a:p>
            <a:pPr lvl="0"/>
            <a:fld id="{D85BE602-B94B-DF4E-8A8C-00FF9D7D7AC0}" type="datetime1">
              <a:rPr lang="en-US"/>
              <a:pPr lvl="0"/>
              <a:t>8/28/26</a:t>
            </a:fld>
            <a:endParaRPr lang="en-US"/>
          </a:p>
        </p:txBody>
      </p:sp>
      <p:sp>
        <p:nvSpPr>
          <p:cNvPr id="4" name="Slide Image Placeholder 3">
            <a:extLst>
              <a:ext uri="{FF2B5EF4-FFF2-40B4-BE49-F238E27FC236}">
                <a16:creationId xmlns:a16="http://schemas.microsoft.com/office/drawing/2014/main" id="{BCCCE8AB-6567-6E4A-2AA1-55DCE5AEA9FF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1">
            <a:solidFill>
              <a:srgbClr val="00000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Notes Placeholder 4">
            <a:extLst>
              <a:ext uri="{FF2B5EF4-FFF2-40B4-BE49-F238E27FC236}">
                <a16:creationId xmlns:a16="http://schemas.microsoft.com/office/drawing/2014/main" id="{6ED36E5B-29E6-B0F3-87D1-1830C2DB634B}"/>
              </a:ext>
            </a:extLst>
          </p:cNvPr>
          <p:cNvSpPr txBox="1"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BFD3F83-F692-F426-DE9B-F05753D9F53C}"/>
              </a:ext>
            </a:extLst>
          </p:cNvPr>
          <p:cNvSpPr txBox="1">
            <a:spLocks noGrp="1"/>
          </p:cNvSpPr>
          <p:nvPr>
            <p:ph type="ftr" sz="quarter" idx="4"/>
          </p:nvPr>
        </p:nvSpPr>
        <p:spPr>
          <a:xfrm>
            <a:off x="0" y="8685208"/>
            <a:ext cx="2971800" cy="458791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b" anchorCtr="0" compatLnSpc="1">
            <a:noAutofit/>
          </a:bodyPr>
          <a:lstStyle>
            <a:lvl1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2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1pPr>
          </a:lstStyle>
          <a:p>
            <a:pPr lvl="0"/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C435676-D890-7395-90B1-1631B448FD65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xfrm>
            <a:off x="3884608" y="8685208"/>
            <a:ext cx="2971800" cy="458791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b" anchorCtr="0" compatLnSpc="1">
            <a:noAutofit/>
          </a:bodyPr>
          <a:lstStyle>
            <a:lvl1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2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1pPr>
          </a:lstStyle>
          <a:p>
            <a:pPr lvl="0"/>
            <a:fld id="{6B71F422-6603-CC45-A24C-1EF3592E5CF0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240010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marR="0" lvl="0" indent="0" algn="l" defTabSz="914400" rtl="0" fontAlgn="auto" hangingPunct="1">
      <a:lnSpc>
        <a:spcPct val="100000"/>
      </a:lnSpc>
      <a:spcBef>
        <a:spcPts val="0"/>
      </a:spcBef>
      <a:spcAft>
        <a:spcPts val="0"/>
      </a:spcAft>
      <a:buNone/>
      <a:tabLst/>
      <a:defRPr lang="en-US" sz="1200" b="0" i="0" u="none" strike="noStrike" kern="1200" cap="none" spc="0" baseline="0">
        <a:solidFill>
          <a:srgbClr val="000000"/>
        </a:solidFill>
        <a:uFillTx/>
        <a:latin typeface="Calibri"/>
      </a:defRPr>
    </a:lvl1pPr>
    <a:lvl2pPr marL="457200" marR="0" lvl="1" indent="0" algn="l" defTabSz="914400" rtl="0" fontAlgn="auto" hangingPunct="1">
      <a:lnSpc>
        <a:spcPct val="100000"/>
      </a:lnSpc>
      <a:spcBef>
        <a:spcPts val="0"/>
      </a:spcBef>
      <a:spcAft>
        <a:spcPts val="0"/>
      </a:spcAft>
      <a:buNone/>
      <a:tabLst/>
      <a:defRPr lang="en-US" sz="1200" b="0" i="0" u="none" strike="noStrike" kern="1200" cap="none" spc="0" baseline="0">
        <a:solidFill>
          <a:srgbClr val="000000"/>
        </a:solidFill>
        <a:uFillTx/>
        <a:latin typeface="Calibri"/>
      </a:defRPr>
    </a:lvl2pPr>
    <a:lvl3pPr marL="914400" marR="0" lvl="2" indent="0" algn="l" defTabSz="914400" rtl="0" fontAlgn="auto" hangingPunct="1">
      <a:lnSpc>
        <a:spcPct val="100000"/>
      </a:lnSpc>
      <a:spcBef>
        <a:spcPts val="0"/>
      </a:spcBef>
      <a:spcAft>
        <a:spcPts val="0"/>
      </a:spcAft>
      <a:buNone/>
      <a:tabLst/>
      <a:defRPr lang="en-US" sz="1200" b="0" i="0" u="none" strike="noStrike" kern="1200" cap="none" spc="0" baseline="0">
        <a:solidFill>
          <a:srgbClr val="000000"/>
        </a:solidFill>
        <a:uFillTx/>
        <a:latin typeface="Calibri"/>
      </a:defRPr>
    </a:lvl3pPr>
    <a:lvl4pPr marL="1371600" marR="0" lvl="3" indent="0" algn="l" defTabSz="914400" rtl="0" fontAlgn="auto" hangingPunct="1">
      <a:lnSpc>
        <a:spcPct val="100000"/>
      </a:lnSpc>
      <a:spcBef>
        <a:spcPts val="0"/>
      </a:spcBef>
      <a:spcAft>
        <a:spcPts val="0"/>
      </a:spcAft>
      <a:buNone/>
      <a:tabLst/>
      <a:defRPr lang="en-US" sz="1200" b="0" i="0" u="none" strike="noStrike" kern="1200" cap="none" spc="0" baseline="0">
        <a:solidFill>
          <a:srgbClr val="000000"/>
        </a:solidFill>
        <a:uFillTx/>
        <a:latin typeface="Calibri"/>
      </a:defRPr>
    </a:lvl4pPr>
    <a:lvl5pPr marL="1828800" marR="0" lvl="4" indent="0" algn="l" defTabSz="914400" rtl="0" fontAlgn="auto" hangingPunct="1">
      <a:lnSpc>
        <a:spcPct val="100000"/>
      </a:lnSpc>
      <a:spcBef>
        <a:spcPts val="0"/>
      </a:spcBef>
      <a:spcAft>
        <a:spcPts val="0"/>
      </a:spcAft>
      <a:buNone/>
      <a:tabLst/>
      <a:defRPr lang="en-US" sz="1200" b="0" i="0" u="none" strike="noStrike" kern="1200" cap="none" spc="0" baseline="0">
        <a:solidFill>
          <a:srgbClr val="000000"/>
        </a:solidFill>
        <a:uFillTx/>
        <a:latin typeface="Calibri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78750E8-CFD9-CE28-E938-4B75569BEB4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C23EF4F-6D49-56DD-7566-864F1EC3AD7D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0B9F32E-4C41-E4F4-B76B-0D259CCD65CB}"/>
              </a:ext>
            </a:extLst>
          </p:cNvPr>
          <p:cNvSpPr txBox="1"/>
          <p:nvPr/>
        </p:nvSpPr>
        <p:spPr>
          <a:xfrm>
            <a:off x="3884608" y="8685208"/>
            <a:ext cx="2971800" cy="458791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b" anchorCtr="0" compatLnSpc="1">
            <a:noAutofit/>
          </a:bodyPr>
          <a:lstStyle/>
          <a:p>
            <a: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632D09B7-10EA-7947-8CDE-AD26D64E8CEB}" type="slidenum">
              <a:t>1</a:t>
            </a:fld>
            <a:endParaRPr lang="en-US" sz="12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20DCCD-8FEF-7833-F486-617097423C3B}"/>
              </a:ext>
            </a:extLst>
          </p:cNvPr>
          <p:cNvSpPr txBox="1">
            <a:spLocks noGrp="1"/>
          </p:cNvSpPr>
          <p:nvPr>
            <p:ph type="ctrTitle"/>
          </p:nvPr>
        </p:nvSpPr>
        <p:spPr>
          <a:xfrm>
            <a:off x="1524003" y="1122361"/>
            <a:ext cx="9144000" cy="2387598"/>
          </a:xfrm>
          <a:prstGeom prst="rect">
            <a:avLst/>
          </a:prstGeom>
        </p:spPr>
        <p:txBody>
          <a:bodyPr anchor="b" anchorCtr="1"/>
          <a:lstStyle>
            <a:lvl1pPr algn="ctr">
              <a:defRPr sz="6000"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99A1F8F-9B93-1132-F1E3-0BD470BF9446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>
            <a:off x="1524003" y="3602041"/>
            <a:ext cx="9144000" cy="1655758"/>
          </a:xfrm>
          <a:prstGeom prst="rect">
            <a:avLst/>
          </a:prstGeom>
        </p:spPr>
        <p:txBody>
          <a:bodyPr anchorCtr="1"/>
          <a:lstStyle>
            <a:lvl1pPr marL="0" indent="0" algn="ctr">
              <a:buNone/>
              <a:defRPr sz="2400"/>
            </a:lvl1pPr>
          </a:lstStyle>
          <a:p>
            <a:pPr lvl="0"/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5340473-E57D-9FBC-6A86-45C6339B4E45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838203" y="6356351"/>
            <a:ext cx="2743200" cy="365129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A72EB677-D13C-7D44-A160-4A161D3D6CA1}" type="datetime1">
              <a:rPr lang="en-US"/>
              <a:pPr lvl="0"/>
              <a:t>8/28/26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05EDCB5-7FED-5796-9751-4069C689D962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5E3AC1E-C677-C12D-3866-A7534BBCF4AE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8610603" y="6356351"/>
            <a:ext cx="2743200" cy="365129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CAC6C7B3-49B9-3C46-B21E-D5FF183EB968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626202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399D86-286F-B2E5-0726-60DDCB588583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8203" y="365129"/>
            <a:ext cx="10515600" cy="1131977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A9216C9-EACD-3F86-A241-EC5587EA6375}"/>
              </a:ext>
            </a:extLst>
          </p:cNvPr>
          <p:cNvSpPr txBox="1">
            <a:spLocks noGrp="1"/>
          </p:cNvSpPr>
          <p:nvPr>
            <p:ph type="body" orient="vert" idx="1"/>
          </p:nvPr>
        </p:nvSpPr>
        <p:spPr>
          <a:xfrm>
            <a:off x="838203" y="1825627"/>
            <a:ext cx="10515600" cy="4351336"/>
          </a:xfrm>
          <a:prstGeom prst="rect">
            <a:avLst/>
          </a:prstGeom>
        </p:spPr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B777778-E2E7-DE06-02C1-C581C1190A35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838203" y="6356351"/>
            <a:ext cx="2743200" cy="365129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61E59BC1-7E91-B34E-B11C-414365388DC3}" type="datetime1">
              <a:rPr lang="en-US"/>
              <a:pPr lvl="0"/>
              <a:t>8/28/26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89575FA-DF7B-3A56-B425-073B6620C550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BE5C515-C4DE-D303-5795-3EFD1ABDFD2C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8610603" y="6356351"/>
            <a:ext cx="2743200" cy="365129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9A0FC0EF-7E0B-A841-9EFE-09AADF804983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18831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E0C21F72-FA17-5CAF-1742-2A3A45647D8B}"/>
              </a:ext>
            </a:extLst>
          </p:cNvPr>
          <p:cNvSpPr txBox="1">
            <a:spLocks noGrp="1"/>
          </p:cNvSpPr>
          <p:nvPr>
            <p:ph type="title" orient="vert"/>
          </p:nvPr>
        </p:nvSpPr>
        <p:spPr>
          <a:xfrm>
            <a:off x="8724903" y="365129"/>
            <a:ext cx="2628900" cy="5811834"/>
          </a:xfrm>
          <a:prstGeom prst="rect">
            <a:avLst/>
          </a:prstGeom>
        </p:spPr>
        <p:txBody>
          <a:bodyPr vert="eaVert"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4FE42DE-D8F4-D078-4BEE-D9DA8C137654}"/>
              </a:ext>
            </a:extLst>
          </p:cNvPr>
          <p:cNvSpPr txBox="1">
            <a:spLocks noGrp="1"/>
          </p:cNvSpPr>
          <p:nvPr>
            <p:ph type="body" orient="vert" idx="1"/>
          </p:nvPr>
        </p:nvSpPr>
        <p:spPr>
          <a:xfrm>
            <a:off x="838203" y="365129"/>
            <a:ext cx="7734296" cy="5811834"/>
          </a:xfrm>
          <a:prstGeom prst="rect">
            <a:avLst/>
          </a:prstGeom>
        </p:spPr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122E231-A842-B058-BB64-331B6F6835B2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838203" y="6356351"/>
            <a:ext cx="2743200" cy="365129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A014973B-1AE9-6341-88E8-F753D2A655A8}" type="datetime1">
              <a:rPr lang="en-US"/>
              <a:pPr lvl="0"/>
              <a:t>8/28/26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8153627-4FD5-C458-5531-291DB5ECB736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FFF8FC2-4A05-B075-B0C8-A59A95E475C8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8610603" y="6356351"/>
            <a:ext cx="2743200" cy="365129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BFE2BC79-3D44-CC43-8E30-A07B2DFB1E60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857190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59156249"/>
      </p:ext>
    </p:extLst>
  </p:cSld>
  <p:clrMapOvr>
    <a:masterClrMapping/>
  </p:clrMapOvr>
  <p:hf sldNum="0"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9B6647-67F5-AE67-1657-ADA1B397B070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8203" y="365129"/>
            <a:ext cx="10515600" cy="1131977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D9B1141-6F2A-0474-7272-1ECA9859157B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838203" y="1825627"/>
            <a:ext cx="10515600" cy="4351336"/>
          </a:xfrm>
          <a:prstGeom prst="rect">
            <a:avLst/>
          </a:prstGeo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3F97A96-10AD-F465-E230-39FCBE8EB586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838203" y="6356351"/>
            <a:ext cx="2743200" cy="365129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CA6A76A1-A84B-2A47-9425-3174E38EA443}" type="datetime1">
              <a:rPr lang="en-US"/>
              <a:pPr lvl="0"/>
              <a:t>8/28/26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395AC82-72DA-C09B-05BA-4830FD06C08C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136B9A-8CBB-2D2F-401C-2E0D5BB141FC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8610603" y="6356351"/>
            <a:ext cx="2743200" cy="365129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203F9CE4-81ED-2C48-8F27-78AD34BBD3FA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91845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E18462-B793-F55C-1FE5-46FB9201560C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1847" y="1709735"/>
            <a:ext cx="10515600" cy="2852735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88BE96C-27D9-CD65-EBDA-ACBE0944C85A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831847" y="4589465"/>
            <a:ext cx="10515600" cy="150018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rgbClr val="898989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678A995-85D2-B3E7-981A-5F4577366989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838203" y="6356351"/>
            <a:ext cx="2743200" cy="365129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70B22A6C-811A-9944-9362-8BF61EEAA2D8}" type="datetime1">
              <a:rPr lang="en-US"/>
              <a:pPr lvl="0"/>
              <a:t>8/28/26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90826AE-EDE0-973D-55BD-F1935253FD92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0F2EECE-D867-1169-8C41-1D21338113E7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8610603" y="6356351"/>
            <a:ext cx="2743200" cy="365129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979DD499-3224-7243-8F35-0EC1AC44BC6D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36603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9CAE58-D6BE-C05F-13FA-C87138FDF61E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8203" y="365129"/>
            <a:ext cx="10515600" cy="1131977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8978250-76BC-B6A6-EA0C-9B55FA5162D6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838203" y="1825627"/>
            <a:ext cx="5181603" cy="4351336"/>
          </a:xfrm>
          <a:prstGeom prst="rect">
            <a:avLst/>
          </a:prstGeo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ED9F9D1-0D30-71A3-873F-7B52B2163D50}"/>
              </a:ext>
            </a:extLst>
          </p:cNvPr>
          <p:cNvSpPr txBox="1">
            <a:spLocks noGrp="1"/>
          </p:cNvSpPr>
          <p:nvPr>
            <p:ph idx="2"/>
          </p:nvPr>
        </p:nvSpPr>
        <p:spPr>
          <a:xfrm>
            <a:off x="6172200" y="1825627"/>
            <a:ext cx="5181603" cy="4351336"/>
          </a:xfrm>
          <a:prstGeom prst="rect">
            <a:avLst/>
          </a:prstGeo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282BA4E-2E52-F559-C318-1D2A07F589EE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838203" y="6356351"/>
            <a:ext cx="2743200" cy="365129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0E3EA778-D275-554C-A1DE-E15E5EFC21A3}" type="datetime1">
              <a:rPr lang="en-US"/>
              <a:pPr lvl="0"/>
              <a:t>8/28/26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C193459-97F0-80A5-972A-3727119B2284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E944D35-6503-CCC7-2CD6-55AF684EF5AC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8610603" y="6356351"/>
            <a:ext cx="2743200" cy="365129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5D895D69-6757-9541-A77A-39DC7E539300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14550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52E30F-B0D1-203B-81A5-4EE73DCFCE77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9784" y="365129"/>
            <a:ext cx="10515600" cy="1325559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2242DD5-E318-CAE9-BB65-06ABD2AF5672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839784" y="1681160"/>
            <a:ext cx="5157782" cy="823910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3E7E387-0999-2CF6-CC7A-0810D85CCF1B}"/>
              </a:ext>
            </a:extLst>
          </p:cNvPr>
          <p:cNvSpPr txBox="1">
            <a:spLocks noGrp="1"/>
          </p:cNvSpPr>
          <p:nvPr>
            <p:ph idx="2"/>
          </p:nvPr>
        </p:nvSpPr>
        <p:spPr>
          <a:xfrm>
            <a:off x="839784" y="2505071"/>
            <a:ext cx="5157782" cy="3684583"/>
          </a:xfrm>
          <a:prstGeom prst="rect">
            <a:avLst/>
          </a:prstGeo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9385D22-5602-ACD4-F617-13FB196D7A7E}"/>
              </a:ext>
            </a:extLst>
          </p:cNvPr>
          <p:cNvSpPr txBox="1">
            <a:spLocks noGrp="1"/>
          </p:cNvSpPr>
          <p:nvPr>
            <p:ph type="body" idx="3"/>
          </p:nvPr>
        </p:nvSpPr>
        <p:spPr>
          <a:xfrm>
            <a:off x="6172200" y="1681160"/>
            <a:ext cx="5183184" cy="823910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5050091-D96A-B71E-9940-F10779D609E4}"/>
              </a:ext>
            </a:extLst>
          </p:cNvPr>
          <p:cNvSpPr txBox="1">
            <a:spLocks noGrp="1"/>
          </p:cNvSpPr>
          <p:nvPr>
            <p:ph idx="4"/>
          </p:nvPr>
        </p:nvSpPr>
        <p:spPr>
          <a:xfrm>
            <a:off x="6172200" y="2505071"/>
            <a:ext cx="5183184" cy="3684583"/>
          </a:xfrm>
          <a:prstGeom prst="rect">
            <a:avLst/>
          </a:prstGeo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463C29F-D8D3-7635-F46B-4469A8A0A3B1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838203" y="6356351"/>
            <a:ext cx="2743200" cy="365129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83B700D7-7B4C-EB44-9F54-3B4CE3BA5A8A}" type="datetime1">
              <a:rPr lang="en-US"/>
              <a:pPr lvl="0"/>
              <a:t>8/28/26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0E4A3B3-814A-59A2-7C5E-3D47800D4922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31E2EDF-D270-D4EF-E76D-FE7AE1AEEAB8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8610603" y="6356351"/>
            <a:ext cx="2743200" cy="365129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AEC7CFB0-DE30-4746-8712-BD5E51113AFC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94952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C15D40-8F85-95CE-F6B9-0AADA8B5C38F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8203" y="365129"/>
            <a:ext cx="10515600" cy="1131977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A71652D-FDFA-4E5A-AD2C-A211C8E82FF3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838203" y="6356351"/>
            <a:ext cx="2743200" cy="365129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0AAEA2BC-BF97-CB4C-BB0E-19BA0BB7B913}" type="datetime1">
              <a:rPr lang="en-US"/>
              <a:pPr lvl="0"/>
              <a:t>8/28/26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B924FC4-6A85-2FDE-8122-AB6DA337FDD0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C703051-6DA3-3281-E9AF-86F55FEF9F2F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8610603" y="6356351"/>
            <a:ext cx="2743200" cy="365129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B33C332D-332F-134C-A693-374DFF72315D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34320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9D3655F-2CB1-AAAF-BF2D-EBE9B6EF668A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838203" y="6356351"/>
            <a:ext cx="2743200" cy="365129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86613728-BD41-594A-AF17-0CEA89E97D02}" type="datetime1">
              <a:rPr lang="en-US"/>
              <a:pPr lvl="0"/>
              <a:t>8/28/26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05A922F-1573-D5E3-4BD1-1927FDE0977D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AEC352E-B9E9-6060-B77A-E5CCAFD9FEB1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8610603" y="6356351"/>
            <a:ext cx="2743200" cy="365129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E80C0697-3528-B144-927A-DD77916C03F7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9960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846B17-9D94-F7BE-15E6-44E52CFB1A36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9784" y="457200"/>
            <a:ext cx="3932240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66552B6-0441-F647-49CA-B56E6A691847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5183184" y="987423"/>
            <a:ext cx="6172200" cy="487362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AC3F7A0-48D8-BB64-821A-16FEAFA4FA30}"/>
              </a:ext>
            </a:extLst>
          </p:cNvPr>
          <p:cNvSpPr txBox="1">
            <a:spLocks noGrp="1"/>
          </p:cNvSpPr>
          <p:nvPr>
            <p:ph type="body" idx="2"/>
          </p:nvPr>
        </p:nvSpPr>
        <p:spPr>
          <a:xfrm>
            <a:off x="839784" y="2057400"/>
            <a:ext cx="3932240" cy="381158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1AC792B-40BE-8470-BB58-F7C88389FDB1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838203" y="6356351"/>
            <a:ext cx="2743200" cy="365129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7416017B-3DF4-5D4A-A1A1-3E6CC43A6C3E}" type="datetime1">
              <a:rPr lang="en-US"/>
              <a:pPr lvl="0"/>
              <a:t>8/28/26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4287CC9-C4E2-9CDA-97B9-E0CE23FD1E1D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A432206-DD47-11D5-50B4-5DB59C709E66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8610603" y="6356351"/>
            <a:ext cx="2743200" cy="365129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F3FDAA19-4912-BC46-892E-17FCAF461BE4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38887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C033C9-162D-E355-78B9-189B566041ED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9784" y="457200"/>
            <a:ext cx="3932240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20F053E-11A4-DCB4-6860-5036F6B41191}"/>
              </a:ext>
            </a:extLst>
          </p:cNvPr>
          <p:cNvSpPr txBox="1">
            <a:spLocks noGrp="1"/>
          </p:cNvSpPr>
          <p:nvPr>
            <p:ph type="pic" idx="1"/>
          </p:nvPr>
        </p:nvSpPr>
        <p:spPr>
          <a:xfrm>
            <a:off x="5183184" y="987423"/>
            <a:ext cx="6172200" cy="487362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</a:lstStyle>
          <a:p>
            <a:pPr lvl="0"/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1D25F31-0504-E3EE-2C43-BCECF04BCCAD}"/>
              </a:ext>
            </a:extLst>
          </p:cNvPr>
          <p:cNvSpPr txBox="1">
            <a:spLocks noGrp="1"/>
          </p:cNvSpPr>
          <p:nvPr>
            <p:ph type="body" idx="2"/>
          </p:nvPr>
        </p:nvSpPr>
        <p:spPr>
          <a:xfrm>
            <a:off x="839784" y="2057400"/>
            <a:ext cx="3932240" cy="381158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ABE7CE9-413C-1BF2-4EBC-664E8BEF48E8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838203" y="6356351"/>
            <a:ext cx="2743200" cy="365129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4404A833-8247-9C44-AD1B-6550D0E2739B}" type="datetime1">
              <a:rPr lang="en-US"/>
              <a:pPr lvl="0"/>
              <a:t>8/28/26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290AFB5-B12E-247F-18C4-E343C6484DE8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4153FD9-E767-45B5-0E58-03B03A0D7ABB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8610603" y="6356351"/>
            <a:ext cx="2743200" cy="365129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43C2EDAA-02E5-8842-BE04-42E46B8FDB83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29815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tif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D5112E9-F267-A71A-4ED5-03508022B760}"/>
              </a:ext>
            </a:extLst>
          </p:cNvPr>
          <p:cNvSpPr txBox="1">
            <a:spLocks noGrp="1"/>
          </p:cNvSpPr>
          <p:nvPr>
            <p:ph type="ftr" sz="quarter" idx="3"/>
          </p:nvPr>
        </p:nvSpPr>
        <p:spPr>
          <a:xfrm>
            <a:off x="-80683" y="6537696"/>
            <a:ext cx="7983074" cy="273434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1" compatLnSpc="1">
            <a:noAutofit/>
          </a:bodyPr>
          <a:lstStyle>
            <a:lvl1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200" b="0" i="0" u="none" strike="noStrike" kern="1200" cap="none" spc="0" baseline="0">
                <a:solidFill>
                  <a:schemeClr val="bg1"/>
                </a:solidFill>
                <a:uFillTx/>
                <a:latin typeface="Calibri"/>
              </a:defRPr>
            </a:lvl1pPr>
          </a:lstStyle>
          <a:p>
            <a:r>
              <a:rPr lang="en-US" i="1" dirty="0">
                <a:latin typeface="Lub Dub Medium" panose="020B0603030403020204" pitchFamily="34" charset="0"/>
              </a:rPr>
              <a:t>© 2025, American Heart Association.  All rights reserved.  </a:t>
            </a:r>
            <a:r>
              <a:rPr lang="en-US" i="1" dirty="0">
                <a:latin typeface="Lub Dub Medium" panose="020B0603030403020204" pitchFamily="34" charset="0"/>
                <a:ea typeface="Calibri" pitchFamily="34"/>
              </a:rPr>
              <a:t>Results reflect the data available at the time of presentation.</a:t>
            </a:r>
          </a:p>
          <a:p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marL="0" marR="0" lvl="0" indent="0" algn="ctr" defTabSz="914400" rtl="0" fontAlgn="auto" hangingPunct="1">
        <a:lnSpc>
          <a:spcPct val="90000"/>
        </a:lnSpc>
        <a:spcBef>
          <a:spcPts val="0"/>
        </a:spcBef>
        <a:spcAft>
          <a:spcPts val="0"/>
        </a:spcAft>
        <a:buNone/>
        <a:tabLst/>
        <a:defRPr lang="en-US" sz="4400" b="0" i="0" u="none" strike="noStrike" kern="1200" cap="none" spc="0" baseline="0">
          <a:solidFill>
            <a:schemeClr val="bg1"/>
          </a:solidFill>
          <a:uFillTx/>
          <a:latin typeface="HelveticaNeueLT Std Blk" panose="020B0604020202020204" pitchFamily="34" charset="0"/>
        </a:defRPr>
      </a:lvl1pPr>
    </p:titleStyle>
    <p:bodyStyle>
      <a:lvl1pPr marL="228600" marR="0" lvl="0" indent="-228600" algn="l" defTabSz="914400" rtl="0" fontAlgn="auto" hangingPunct="1">
        <a:lnSpc>
          <a:spcPct val="90000"/>
        </a:lnSpc>
        <a:spcBef>
          <a:spcPts val="1000"/>
        </a:spcBef>
        <a:spcAft>
          <a:spcPts val="0"/>
        </a:spcAft>
        <a:buSzPct val="100000"/>
        <a:buFont typeface="Arial" pitchFamily="34"/>
        <a:buChar char="•"/>
        <a:tabLst/>
        <a:defRPr lang="en-US" sz="2800" b="0" i="0" u="none" strike="noStrike" kern="1200" cap="none" spc="0" baseline="0">
          <a:solidFill>
            <a:srgbClr val="000000"/>
          </a:solidFill>
          <a:uFillTx/>
          <a:latin typeface="Calibri"/>
        </a:defRPr>
      </a:lvl1pPr>
      <a:lvl2pPr marL="685800" marR="0" lvl="1" indent="-228600" algn="l" defTabSz="914400" rtl="0" fontAlgn="auto" hangingPunct="1">
        <a:lnSpc>
          <a:spcPct val="9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•"/>
        <a:tabLst/>
        <a:defRPr lang="en-US" sz="2400" b="0" i="0" u="none" strike="noStrike" kern="1200" cap="none" spc="0" baseline="0">
          <a:solidFill>
            <a:srgbClr val="000000"/>
          </a:solidFill>
          <a:uFillTx/>
          <a:latin typeface="Calibri"/>
        </a:defRPr>
      </a:lvl2pPr>
      <a:lvl3pPr marL="1143000" marR="0" lvl="2" indent="-228600" algn="l" defTabSz="914400" rtl="0" fontAlgn="auto" hangingPunct="1">
        <a:lnSpc>
          <a:spcPct val="9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•"/>
        <a:tabLst/>
        <a:defRPr lang="en-US" sz="2000" b="0" i="0" u="none" strike="noStrike" kern="1200" cap="none" spc="0" baseline="0">
          <a:solidFill>
            <a:srgbClr val="000000"/>
          </a:solidFill>
          <a:uFillTx/>
          <a:latin typeface="Calibri"/>
        </a:defRPr>
      </a:lvl3pPr>
      <a:lvl4pPr marL="1600200" marR="0" lvl="3" indent="-228600" algn="l" defTabSz="914400" rtl="0" fontAlgn="auto" hangingPunct="1">
        <a:lnSpc>
          <a:spcPct val="9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•"/>
        <a:tabLst/>
        <a:defRPr lang="en-US" sz="1800" b="0" i="0" u="none" strike="noStrike" kern="1200" cap="none" spc="0" baseline="0">
          <a:solidFill>
            <a:srgbClr val="000000"/>
          </a:solidFill>
          <a:uFillTx/>
          <a:latin typeface="Calibri"/>
        </a:defRPr>
      </a:lvl4pPr>
      <a:lvl5pPr marL="2057400" marR="0" lvl="4" indent="-228600" algn="l" defTabSz="914400" rtl="0" fontAlgn="auto" hangingPunct="1">
        <a:lnSpc>
          <a:spcPct val="9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•"/>
        <a:tabLst/>
        <a:defRPr lang="en-US" sz="1800" b="0" i="0" u="none" strike="noStrike" kern="1200" cap="none" spc="0" baseline="0">
          <a:solidFill>
            <a:srgbClr val="000000"/>
          </a:solidFill>
          <a:uFillTx/>
          <a:latin typeface="Calibri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2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8">
            <a:extLst>
              <a:ext uri="{FF2B5EF4-FFF2-40B4-BE49-F238E27FC236}">
                <a16:creationId xmlns:a16="http://schemas.microsoft.com/office/drawing/2014/main" id="{BBBC625A-F10C-FA0C-310D-D242A6A98205}"/>
              </a:ext>
            </a:extLst>
          </p:cNvPr>
          <p:cNvSpPr txBox="1"/>
          <p:nvPr/>
        </p:nvSpPr>
        <p:spPr>
          <a:xfrm>
            <a:off x="10527475" y="6425734"/>
            <a:ext cx="1648773" cy="369332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algn="ctr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900" b="1" dirty="0">
                <a:solidFill>
                  <a:schemeClr val="bg1"/>
                </a:solidFill>
                <a:latin typeface="Lub Dub Medium" panose="020B0603030403020204" pitchFamily="34" charset="77"/>
              </a:rPr>
              <a:t>Professional Heart Daily @AHAScience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666AFC4-6A31-3339-442B-B25CAB71BC6C}"/>
              </a:ext>
            </a:extLst>
          </p:cNvPr>
          <p:cNvSpPr txBox="1"/>
          <p:nvPr/>
        </p:nvSpPr>
        <p:spPr>
          <a:xfrm>
            <a:off x="3769882" y="6406831"/>
            <a:ext cx="4652236" cy="400110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1" compatLnSpc="1">
            <a:spAutoFit/>
          </a:bodyPr>
          <a:lstStyle/>
          <a:p>
            <a:pPr algn="ctr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000" i="1" dirty="0">
                <a:solidFill>
                  <a:schemeClr val="bg1"/>
                </a:solidFill>
                <a:latin typeface="Helvetica LT Std"/>
              </a:rPr>
              <a:t>© 2026 American Heart Association.  All rights reserved.</a:t>
            </a:r>
            <a:endParaRPr lang="en-US" sz="1000" i="1" dirty="0">
              <a:solidFill>
                <a:schemeClr val="bg1"/>
              </a:solidFill>
              <a:latin typeface="Helvetica LT Std" pitchFamily="2" charset="0"/>
            </a:endParaRPr>
          </a:p>
          <a:p>
            <a:pPr lvl="0" algn="ctr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000" i="1" dirty="0">
                <a:solidFill>
                  <a:schemeClr val="bg1"/>
                </a:solidFill>
                <a:latin typeface="Helvetica LT Std" pitchFamily="2" charset="0"/>
                <a:ea typeface="Calibri" pitchFamily="34"/>
              </a:rPr>
              <a:t>Results reflect the data available at the time of presentation during ESC 2026.</a:t>
            </a:r>
          </a:p>
        </p:txBody>
      </p:sp>
      <p:sp>
        <p:nvSpPr>
          <p:cNvPr id="9" name="Rectangle 18">
            <a:extLst>
              <a:ext uri="{FF2B5EF4-FFF2-40B4-BE49-F238E27FC236}">
                <a16:creationId xmlns:a16="http://schemas.microsoft.com/office/drawing/2014/main" id="{24242E19-CDAB-2F7E-3E92-C54744ED5C7E}"/>
              </a:ext>
            </a:extLst>
          </p:cNvPr>
          <p:cNvSpPr/>
          <p:nvPr/>
        </p:nvSpPr>
        <p:spPr>
          <a:xfrm>
            <a:off x="892436" y="1819977"/>
            <a:ext cx="10391375" cy="3218045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40" tIns="45720" rIns="91440" bIns="45720" anchor="ctr" anchorCtr="0" compatLnSpc="1">
            <a:noAutofit/>
          </a:bodyPr>
          <a:lstStyle/>
          <a:p>
            <a:pPr lvl="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b="1" dirty="0">
                <a:solidFill>
                  <a:srgbClr val="000000"/>
                </a:solidFill>
                <a:latin typeface="Lub Dub Bold" panose="020B0803030403020204" pitchFamily="34" charset="0"/>
                <a:cs typeface="Arial" panose="020B0604020202020204" pitchFamily="34" charset="0"/>
              </a:rPr>
              <a:t>OBJECTIVE:  </a:t>
            </a:r>
            <a:r>
              <a:rPr lang="en-US" dirty="0">
                <a:latin typeface="Lub Dub Medium" panose="020B0603030403020204" pitchFamily="34" charset="0"/>
              </a:rPr>
              <a:t>To determine whether transcatheter tricuspid valve repair plus medical therapy reduces death or heart failure hospitalization versus medical therapy alone in patients with symptomatic severe tricuspid regurgitation</a:t>
            </a:r>
          </a:p>
          <a:p>
            <a:pPr lvl="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b="1" dirty="0">
              <a:solidFill>
                <a:srgbClr val="000000"/>
              </a:solidFill>
              <a:latin typeface="Helvetica LT Std" pitchFamily="2" charset="0"/>
              <a:cs typeface="Arial" panose="020B0604020202020204" pitchFamily="34" charset="0"/>
            </a:endParaRPr>
          </a:p>
          <a:p>
            <a:pPr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b="1" dirty="0">
                <a:solidFill>
                  <a:srgbClr val="000000"/>
                </a:solidFill>
                <a:latin typeface="Lub Dub Bold" panose="020B0803030403020204" pitchFamily="34" charset="0"/>
                <a:cs typeface="Arial" panose="020B0604020202020204" pitchFamily="34" charset="0"/>
              </a:rPr>
              <a:t>STUDY DESIGN:  </a:t>
            </a:r>
            <a:r>
              <a:rPr lang="en-US" dirty="0">
                <a:solidFill>
                  <a:srgbClr val="000000"/>
                </a:solidFill>
                <a:latin typeface="Lub Dub Medium" panose="020B0603030403020204" pitchFamily="34" charset="0"/>
                <a:cs typeface="Arial" panose="020B0604020202020204" pitchFamily="34" charset="0"/>
              </a:rPr>
              <a:t>Investigator-initiated, prospective, multicenter, open-label, randomized control trial (2:1 intervention to control assignment), N=360</a:t>
            </a:r>
            <a:endParaRPr lang="en-US" dirty="0">
              <a:latin typeface="Lub Dub Medium" panose="020B0603030403020204" pitchFamily="34" charset="0"/>
            </a:endParaRPr>
          </a:p>
          <a:p>
            <a:pPr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b="1" dirty="0">
              <a:solidFill>
                <a:srgbClr val="000000"/>
              </a:solidFill>
              <a:latin typeface="Lub Dub Medium" panose="020B0603030403020204" pitchFamily="34" charset="0"/>
              <a:cs typeface="Arial" panose="020B0604020202020204" pitchFamily="34" charset="0"/>
            </a:endParaRPr>
          </a:p>
          <a:p>
            <a:pPr lvl="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b="1" dirty="0">
                <a:latin typeface="Lub Dub Bold" panose="020B0803030403020204" pitchFamily="34" charset="0"/>
                <a:cs typeface="Arial" panose="020B0604020202020204" pitchFamily="34" charset="0"/>
              </a:rPr>
              <a:t>CONCLUSIONS</a:t>
            </a:r>
            <a:r>
              <a:rPr lang="en-US" sz="2000" b="1" dirty="0">
                <a:latin typeface="Lub Dub Bold" panose="020B0603030403020204" pitchFamily="34" charset="77"/>
                <a:cs typeface="Arial" panose="020B0604020202020204" pitchFamily="34" charset="0"/>
              </a:rPr>
              <a:t>:  In patients with symptomatic severe tricuspid regurgitation, transcatheter tricuspid valve repair plus medical therapy was superior to medical therapy alone with respect to clinical outcomes and quality of life. </a:t>
            </a:r>
          </a:p>
        </p:txBody>
      </p:sp>
      <p:sp>
        <p:nvSpPr>
          <p:cNvPr id="12" name="Title 11">
            <a:extLst>
              <a:ext uri="{FF2B5EF4-FFF2-40B4-BE49-F238E27FC236}">
                <a16:creationId xmlns:a16="http://schemas.microsoft.com/office/drawing/2014/main" id="{AA96BBC5-B0A7-D7CB-4DF3-7C5AF83A50BF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0" y="502593"/>
            <a:ext cx="12176248" cy="865296"/>
          </a:xfrm>
          <a:prstGeom prst="rect">
            <a:avLst/>
          </a:prstGeom>
        </p:spPr>
        <p:txBody>
          <a:bodyPr/>
          <a:lstStyle/>
          <a:p>
            <a:r>
              <a:rPr lang="en-US" sz="2400" b="1" dirty="0">
                <a:solidFill>
                  <a:prstClr val="white"/>
                </a:solidFill>
                <a:latin typeface="Lub Dub Bold" panose="020B0803030403020204" pitchFamily="34" charset="0"/>
              </a:rPr>
              <a:t>TRIC-I-HF</a:t>
            </a:r>
            <a:b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Lub Dub Bold" panose="020B0803030403020204" pitchFamily="34" charset="0"/>
              </a:rPr>
            </a:b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Lub Dub Bold" panose="020B0803030403020204" pitchFamily="34" charset="0"/>
              </a:rPr>
              <a:t> </a:t>
            </a:r>
            <a:r>
              <a:rPr lang="en-US" sz="2000" b="1" dirty="0">
                <a:solidFill>
                  <a:prstClr val="white"/>
                </a:solidFill>
                <a:latin typeface="Lub Dub Bold" panose="020B0803030403020204" pitchFamily="34" charset="0"/>
              </a:rPr>
              <a:t>Tricuspid Intervention in Heart Failure Trial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Lub Dub Bold" panose="020B0803030403020204" pitchFamily="34" charset="0"/>
              </a:rPr>
              <a:t> </a:t>
            </a:r>
            <a:endParaRPr lang="en-US" sz="2400" b="1" dirty="0">
              <a:latin typeface="Lub Dub Bold" panose="020B0803030403020204" pitchFamily="34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5144BFAA-846B-1CFE-92D7-01323642EB0A}"/>
              </a:ext>
            </a:extLst>
          </p:cNvPr>
          <p:cNvSpPr txBox="1"/>
          <p:nvPr/>
        </p:nvSpPr>
        <p:spPr>
          <a:xfrm>
            <a:off x="-388883" y="-1481959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DateandTime xmlns="0da055a4-b6ec-4bb6-a3de-4e050d793ca6">2025-08-04T17:10:24+00:00</DateandTime>
    <lcf76f155ced4ddcb4097134ff3c332f xmlns="0da055a4-b6ec-4bb6-a3de-4e050d793ca6">
      <Terms xmlns="http://schemas.microsoft.com/office/infopath/2007/PartnerControls"/>
    </lcf76f155ced4ddcb4097134ff3c332f>
    <TaxCatchAll xmlns="5f954091-2455-4b8c-90bc-f231fbff24c4" xsi:nil="true"/>
    <Date xmlns="0da055a4-b6ec-4bb6-a3de-4e050d793ca6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F64E744D72962D448A853E7DC101C7F9" ma:contentTypeVersion="17" ma:contentTypeDescription="Create a new document." ma:contentTypeScope="" ma:versionID="ea8110449cb4edab75638c83397faaa0">
  <xsd:schema xmlns:xsd="http://www.w3.org/2001/XMLSchema" xmlns:xs="http://www.w3.org/2001/XMLSchema" xmlns:p="http://schemas.microsoft.com/office/2006/metadata/properties" xmlns:ns2="0da055a4-b6ec-4bb6-a3de-4e050d793ca6" xmlns:ns3="5f954091-2455-4b8c-90bc-f231fbff24c4" targetNamespace="http://schemas.microsoft.com/office/2006/metadata/properties" ma:root="true" ma:fieldsID="69a5ba5927e04bbaabbbec17aaa22c11" ns2:_="" ns3:_="">
    <xsd:import namespace="0da055a4-b6ec-4bb6-a3de-4e050d793ca6"/>
    <xsd:import namespace="5f954091-2455-4b8c-90bc-f231fbff24c4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Location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3:SharedWithUsers" minOccurs="0"/>
                <xsd:element ref="ns3:SharedWithDetails" minOccurs="0"/>
                <xsd:element ref="ns2:DateandTime"/>
                <xsd:element ref="ns2:MediaServiceObjectDetectorVersions" minOccurs="0"/>
                <xsd:element ref="ns2:MediaServiceSearchProperties" minOccurs="0"/>
                <xsd:element ref="ns2:Dat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da055a4-b6ec-4bb6-a3de-4e050d793ca6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LengthInSeconds" ma:index="10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2" nillable="true" ma:taxonomy="true" ma:internalName="lcf76f155ced4ddcb4097134ff3c332f" ma:taxonomyFieldName="MediaServiceImageTags" ma:displayName="Image Tags" ma:readOnly="false" ma:fieldId="{5cf76f15-5ced-4ddc-b409-7134ff3c332f}" ma:taxonomyMulti="true" ma:sspId="f4f22ede-e726-4d3d-b195-8dfd25ae0d91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4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Location" ma:index="15" nillable="true" ma:displayName="Location" ma:indexed="true" ma:internalName="MediaServiceLocation" ma:readOnly="true">
      <xsd:simpleType>
        <xsd:restriction base="dms:Text"/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DateandTime" ma:index="21" ma:displayName="Date and Time" ma:default="[today]" ma:format="DateTime" ma:internalName="DateandTime">
      <xsd:simpleType>
        <xsd:restriction base="dms:DateTime"/>
      </xsd:simpleType>
    </xsd:element>
    <xsd:element name="MediaServiceObjectDetectorVersions" ma:index="2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3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Date" ma:index="24" nillable="true" ma:displayName="Date" ma:format="DateOnly" ma:indexed="true" ma:internalName="Date">
      <xsd:simpleType>
        <xsd:restriction base="dms:DateTim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f954091-2455-4b8c-90bc-f231fbff24c4" elementFormDefault="qualified">
    <xsd:import namespace="http://schemas.microsoft.com/office/2006/documentManagement/types"/>
    <xsd:import namespace="http://schemas.microsoft.com/office/infopath/2007/PartnerControls"/>
    <xsd:element name="TaxCatchAll" ma:index="13" nillable="true" ma:displayName="Taxonomy Catch All Column" ma:hidden="true" ma:list="{b854a033-b9d3-4695-9575-5752f9276e50}" ma:internalName="TaxCatchAll" ma:showField="CatchAllData" ma:web="5f954091-2455-4b8c-90bc-f231fbff24c4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19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0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B78B0A0F-CB4B-4C35-BD12-52B41A4AFA3D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178B0685-59C5-4EA9-83EF-150F5C90F648}">
  <ds:schemaRefs>
    <ds:schemaRef ds:uri="http://schemas.microsoft.com/office/2006/documentManagement/types"/>
    <ds:schemaRef ds:uri="http://schemas.microsoft.com/office/infopath/2007/PartnerControls"/>
    <ds:schemaRef ds:uri="http://purl.org/dc/elements/1.1/"/>
    <ds:schemaRef ds:uri="0da055a4-b6ec-4bb6-a3de-4e050d793ca6"/>
    <ds:schemaRef ds:uri="http://www.w3.org/XML/1998/namespace"/>
    <ds:schemaRef ds:uri="http://schemas.openxmlformats.org/package/2006/metadata/core-properties"/>
    <ds:schemaRef ds:uri="5f954091-2455-4b8c-90bc-f231fbff24c4"/>
    <ds:schemaRef ds:uri="http://schemas.microsoft.com/office/2006/metadata/properties"/>
    <ds:schemaRef ds:uri="http://purl.org/dc/dcmitype/"/>
    <ds:schemaRef ds:uri="http://purl.org/dc/terms/"/>
  </ds:schemaRefs>
</ds:datastoreItem>
</file>

<file path=customXml/itemProps3.xml><?xml version="1.0" encoding="utf-8"?>
<ds:datastoreItem xmlns:ds="http://schemas.openxmlformats.org/officeDocument/2006/customXml" ds:itemID="{D3D6A36E-4FC5-4902-B391-1A5A532948F4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0da055a4-b6ec-4bb6-a3de-4e050d793ca6"/>
    <ds:schemaRef ds:uri="5f954091-2455-4b8c-90bc-f231fbff24c4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694</TotalTime>
  <Words>125</Words>
  <Application>Microsoft Macintosh PowerPoint</Application>
  <PresentationFormat>Widescreen</PresentationFormat>
  <Paragraphs>10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8" baseType="lpstr">
      <vt:lpstr>Arial</vt:lpstr>
      <vt:lpstr>Calibri</vt:lpstr>
      <vt:lpstr>Helvetica LT Std</vt:lpstr>
      <vt:lpstr>HelveticaNeueLT Std Blk</vt:lpstr>
      <vt:lpstr>Lub Dub Bold</vt:lpstr>
      <vt:lpstr>Lub Dub Medium</vt:lpstr>
      <vt:lpstr>Office Theme</vt:lpstr>
      <vt:lpstr>TRIC-I-HF  Tricuspid Intervention in Heart Failure Trial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Data Summary</dc:title>
  <dc:creator>Paul St. Laurent</dc:creator>
  <cp:lastModifiedBy>Barbara Entl</cp:lastModifiedBy>
  <cp:revision>50</cp:revision>
  <dcterms:created xsi:type="dcterms:W3CDTF">2023-10-18T15:02:58Z</dcterms:created>
  <dcterms:modified xsi:type="dcterms:W3CDTF">2026-08-28T20:37:05Z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0x010100F64E744D72962D448A853E7DC101C7F9</vt:lpwstr>
  </property>
  <property fmtid="{D5CDD505-2E9C-101B-9397-08002B2CF9AE}" pid="3" name="MediaServiceImageTags">
    <vt:lpwstr/>
  </property>
</Properties>
</file>