
<file path=[Content_Types].xml><?xml version="1.0" encoding="utf-8"?>
<Types xmlns="http://schemas.openxmlformats.org/package/2006/content-types">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8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90B064-EB0E-E24B-1242-3C042CD47F4F}" name="EJ Cheon" initials="EC" userId="S::EJ.Cheon@heart.org::bc275b22-34b6-41d7-a360-84f4c32a14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DD8203-264C-445E-847A-88521BD8C639}" v="1" dt="2026-08-27T03:20:31.682"/>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8"/>
    <p:restoredTop sz="94726"/>
  </p:normalViewPr>
  <p:slideViewPr>
    <p:cSldViewPr snapToGrid="0">
      <p:cViewPr varScale="1">
        <p:scale>
          <a:sx n="220" d="100"/>
          <a:sy n="220" d="100"/>
        </p:scale>
        <p:origin x="145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L. Wagner" userId="41b5b5be-7104-459a-ad22-dce4b26d759d" providerId="ADAL" clId="{DEB96DDC-02B1-4A6C-BEE6-9774C1FC6F4F}"/>
    <pc:docChg chg="undo custSel modSld">
      <pc:chgData name="Ashley L. Wagner" userId="41b5b5be-7104-459a-ad22-dce4b26d759d" providerId="ADAL" clId="{DEB96DDC-02B1-4A6C-BEE6-9774C1FC6F4F}" dt="2026-08-27T13:33:46.376" v="403" actId="20577"/>
      <pc:docMkLst>
        <pc:docMk/>
      </pc:docMkLst>
      <pc:sldChg chg="modSp mod">
        <pc:chgData name="Ashley L. Wagner" userId="41b5b5be-7104-459a-ad22-dce4b26d759d" providerId="ADAL" clId="{DEB96DDC-02B1-4A6C-BEE6-9774C1FC6F4F}" dt="2026-08-27T13:33:46.376" v="403" actId="20577"/>
        <pc:sldMkLst>
          <pc:docMk/>
          <pc:sldMk cId="0" sldId="283"/>
        </pc:sldMkLst>
        <pc:spChg chg="mod">
          <ac:chgData name="Ashley L. Wagner" userId="41b5b5be-7104-459a-ad22-dce4b26d759d" providerId="ADAL" clId="{DEB96DDC-02B1-4A6C-BEE6-9774C1FC6F4F}" dt="2026-08-27T13:33:46.376" v="403" actId="20577"/>
          <ac:spMkLst>
            <pc:docMk/>
            <pc:sldMk cId="0" sldId="283"/>
            <ac:spMk id="9" creationId="{24242E19-CDAB-2F7E-3E92-C54744ED5C7E}"/>
          </ac:spMkLst>
        </pc:spChg>
        <pc:spChg chg="mod">
          <ac:chgData name="Ashley L. Wagner" userId="41b5b5be-7104-459a-ad22-dce4b26d759d" providerId="ADAL" clId="{DEB96DDC-02B1-4A6C-BEE6-9774C1FC6F4F}" dt="2026-08-27T03:06:26.943" v="148" actId="20577"/>
          <ac:spMkLst>
            <pc:docMk/>
            <pc:sldMk cId="0" sldId="283"/>
            <ac:spMk id="12" creationId="{AA96BBC5-B0A7-D7CB-4DF3-7C5AF83A50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6CE5FE-C114-661B-D16E-BCA9E8DEB0DC}"/>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F0EC9987-6886-66E5-42F0-941BFC4F7574}"/>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D85BE602-B94B-DF4E-8A8C-00FF9D7D7AC0}" type="datetime1">
              <a:rPr lang="en-US"/>
              <a:pPr lvl="0"/>
              <a:t>8/27/26</a:t>
            </a:fld>
            <a:endParaRPr lang="en-US"/>
          </a:p>
        </p:txBody>
      </p:sp>
      <p:sp>
        <p:nvSpPr>
          <p:cNvPr id="4" name="Slide Image Placeholder 3">
            <a:extLst>
              <a:ext uri="{FF2B5EF4-FFF2-40B4-BE49-F238E27FC236}">
                <a16:creationId xmlns:a16="http://schemas.microsoft.com/office/drawing/2014/main" id="{BCCCE8AB-6567-6E4A-2AA1-55DCE5AEA9FF}"/>
              </a:ext>
            </a:extLst>
          </p:cNvPr>
          <p:cNvSpPr>
            <a:spLocks noGrp="1" noRot="1" noChangeAspect="1"/>
          </p:cNvSpPr>
          <p:nvPr>
            <p:ph type="sldImg" idx="2"/>
          </p:nvPr>
        </p:nvSpPr>
        <p:spPr>
          <a:xfrm>
            <a:off x="685800" y="1143000"/>
            <a:ext cx="5486400" cy="3086100"/>
          </a:xfrm>
          <a:prstGeom prst="rect">
            <a:avLst/>
          </a:prstGeom>
          <a:noFill/>
          <a:ln w="12701">
            <a:solidFill>
              <a:srgbClr val="000000"/>
            </a:solidFill>
            <a:prstDash val="solid"/>
          </a:ln>
        </p:spPr>
        <p:txBody>
          <a:bodyPr/>
          <a:lstStyle/>
          <a:p>
            <a:endParaRPr lang="en-US"/>
          </a:p>
        </p:txBody>
      </p:sp>
      <p:sp>
        <p:nvSpPr>
          <p:cNvPr id="5" name="Notes Placeholder 4">
            <a:extLst>
              <a:ext uri="{FF2B5EF4-FFF2-40B4-BE49-F238E27FC236}">
                <a16:creationId xmlns:a16="http://schemas.microsoft.com/office/drawing/2014/main" id="{6ED36E5B-29E6-B0F3-87D1-1830C2DB634B}"/>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BFD3F83-F692-F426-DE9B-F05753D9F53C}"/>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9C435676-D890-7395-90B1-1631B448FD65}"/>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6B71F422-6603-CC45-A24C-1EF3592E5CF0}" type="slidenum">
              <a:t>‹#›</a:t>
            </a:fld>
            <a:endParaRPr lang="en-US"/>
          </a:p>
        </p:txBody>
      </p:sp>
    </p:spTree>
    <p:extLst>
      <p:ext uri="{BB962C8B-B14F-4D97-AF65-F5344CB8AC3E}">
        <p14:creationId xmlns:p14="http://schemas.microsoft.com/office/powerpoint/2010/main" val="1192400104"/>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750E8-CFD9-CE28-E938-4B75569BEB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23EF4F-6D49-56DD-7566-864F1EC3AD7D}"/>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70B9F32E-4C41-E4F4-B76B-0D259CCD65C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32D09B7-10EA-7947-8CDE-AD26D64E8CEB}" type="slidenum">
              <a:t>1</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0DCCD-8FEF-7833-F486-617097423C3B}"/>
              </a:ext>
            </a:extLst>
          </p:cNvPr>
          <p:cNvSpPr txBox="1">
            <a:spLocks noGrp="1"/>
          </p:cNvSpPr>
          <p:nvPr>
            <p:ph type="ctrTitle"/>
          </p:nvPr>
        </p:nvSpPr>
        <p:spPr>
          <a:xfrm>
            <a:off x="1524003" y="1122361"/>
            <a:ext cx="9144000" cy="2387598"/>
          </a:xfrm>
          <a:prstGeom prst="rect">
            <a:avLst/>
          </a:prstGeo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199A1F8F-9B93-1132-F1E3-0BD470BF9446}"/>
              </a:ext>
            </a:extLst>
          </p:cNvPr>
          <p:cNvSpPr txBox="1">
            <a:spLocks noGrp="1"/>
          </p:cNvSpPr>
          <p:nvPr>
            <p:ph type="subTitle" idx="1"/>
          </p:nvPr>
        </p:nvSpPr>
        <p:spPr>
          <a:xfrm>
            <a:off x="1524003" y="3602041"/>
            <a:ext cx="9144000" cy="1655758"/>
          </a:xfrm>
          <a:prstGeom prst="rect">
            <a:avLst/>
          </a:prstGeo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75340473-E57D-9FBC-6A86-45C6339B4E45}"/>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A72EB677-D13C-7D44-A160-4A161D3D6CA1}" type="datetime1">
              <a:rPr lang="en-US"/>
              <a:pPr lvl="0"/>
              <a:t>8/27/26</a:t>
            </a:fld>
            <a:endParaRPr lang="en-US"/>
          </a:p>
        </p:txBody>
      </p:sp>
      <p:sp>
        <p:nvSpPr>
          <p:cNvPr id="5" name="Footer Placeholder 4">
            <a:extLst>
              <a:ext uri="{FF2B5EF4-FFF2-40B4-BE49-F238E27FC236}">
                <a16:creationId xmlns:a16="http://schemas.microsoft.com/office/drawing/2014/main" id="{705EDCB5-7FED-5796-9751-4069C689D962}"/>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5E3AC1E-C677-C12D-3866-A7534BBCF4AE}"/>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CAC6C7B3-49B9-3C46-B21E-D5FF183EB968}" type="slidenum">
              <a:t>‹#›</a:t>
            </a:fld>
            <a:endParaRPr lang="en-US"/>
          </a:p>
        </p:txBody>
      </p:sp>
    </p:spTree>
    <p:extLst>
      <p:ext uri="{BB962C8B-B14F-4D97-AF65-F5344CB8AC3E}">
        <p14:creationId xmlns:p14="http://schemas.microsoft.com/office/powerpoint/2010/main" val="1626262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99D86-286F-B2E5-0726-60DDCB588583}"/>
              </a:ext>
            </a:extLst>
          </p:cNvPr>
          <p:cNvSpPr txBox="1">
            <a:spLocks noGrp="1"/>
          </p:cNvSpPr>
          <p:nvPr>
            <p:ph type="title"/>
          </p:nvPr>
        </p:nvSpPr>
        <p:spPr>
          <a:xfrm>
            <a:off x="838203" y="365129"/>
            <a:ext cx="10515600" cy="1131977"/>
          </a:xfrm>
          <a:prstGeom prst="rect">
            <a:avLst/>
          </a:prstGeom>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A9216C9-EACD-3F86-A241-EC5587EA6375}"/>
              </a:ext>
            </a:extLst>
          </p:cNvPr>
          <p:cNvSpPr txBox="1">
            <a:spLocks noGrp="1"/>
          </p:cNvSpPr>
          <p:nvPr>
            <p:ph type="body" orient="vert" idx="1"/>
          </p:nvPr>
        </p:nvSpPr>
        <p:spPr>
          <a:xfrm>
            <a:off x="838203" y="1825627"/>
            <a:ext cx="10515600" cy="4351336"/>
          </a:xfrm>
          <a:prstGeom prst="rect">
            <a:avLst/>
          </a:prstGeo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77778-E2E7-DE06-02C1-C581C1190A35}"/>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61E59BC1-7E91-B34E-B11C-414365388DC3}" type="datetime1">
              <a:rPr lang="en-US"/>
              <a:pPr lvl="0"/>
              <a:t>8/27/26</a:t>
            </a:fld>
            <a:endParaRPr lang="en-US"/>
          </a:p>
        </p:txBody>
      </p:sp>
      <p:sp>
        <p:nvSpPr>
          <p:cNvPr id="5" name="Footer Placeholder 4">
            <a:extLst>
              <a:ext uri="{FF2B5EF4-FFF2-40B4-BE49-F238E27FC236}">
                <a16:creationId xmlns:a16="http://schemas.microsoft.com/office/drawing/2014/main" id="{D89575FA-DF7B-3A56-B425-073B6620C550}"/>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5BE5C515-C4DE-D303-5795-3EFD1ABDFD2C}"/>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9A0FC0EF-7E0B-A841-9EFE-09AADF804983}" type="slidenum">
              <a:t>‹#›</a:t>
            </a:fld>
            <a:endParaRPr lang="en-US"/>
          </a:p>
        </p:txBody>
      </p:sp>
    </p:spTree>
    <p:extLst>
      <p:ext uri="{BB962C8B-B14F-4D97-AF65-F5344CB8AC3E}">
        <p14:creationId xmlns:p14="http://schemas.microsoft.com/office/powerpoint/2010/main" val="121188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C21F72-FA17-5CAF-1742-2A3A45647D8B}"/>
              </a:ext>
            </a:extLst>
          </p:cNvPr>
          <p:cNvSpPr txBox="1">
            <a:spLocks noGrp="1"/>
          </p:cNvSpPr>
          <p:nvPr>
            <p:ph type="title" orient="vert"/>
          </p:nvPr>
        </p:nvSpPr>
        <p:spPr>
          <a:xfrm>
            <a:off x="8724903" y="365129"/>
            <a:ext cx="2628900" cy="5811834"/>
          </a:xfrm>
          <a:prstGeom prst="rect">
            <a:avLst/>
          </a:prstGeo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F4FE42DE-D8F4-D078-4BEE-D9DA8C137654}"/>
              </a:ext>
            </a:extLst>
          </p:cNvPr>
          <p:cNvSpPr txBox="1">
            <a:spLocks noGrp="1"/>
          </p:cNvSpPr>
          <p:nvPr>
            <p:ph type="body" orient="vert" idx="1"/>
          </p:nvPr>
        </p:nvSpPr>
        <p:spPr>
          <a:xfrm>
            <a:off x="838203" y="365129"/>
            <a:ext cx="7734296" cy="5811834"/>
          </a:xfrm>
          <a:prstGeom prst="rect">
            <a:avLst/>
          </a:prstGeo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22E231-A842-B058-BB64-331B6F6835B2}"/>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A014973B-1AE9-6341-88E8-F753D2A655A8}" type="datetime1">
              <a:rPr lang="en-US"/>
              <a:pPr lvl="0"/>
              <a:t>8/27/26</a:t>
            </a:fld>
            <a:endParaRPr lang="en-US"/>
          </a:p>
        </p:txBody>
      </p:sp>
      <p:sp>
        <p:nvSpPr>
          <p:cNvPr id="5" name="Footer Placeholder 4">
            <a:extLst>
              <a:ext uri="{FF2B5EF4-FFF2-40B4-BE49-F238E27FC236}">
                <a16:creationId xmlns:a16="http://schemas.microsoft.com/office/drawing/2014/main" id="{A8153627-4FD5-C458-5531-291DB5ECB736}"/>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5FFF8FC2-4A05-B075-B0C8-A59A95E475C8}"/>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BFE2BC79-3D44-CC43-8E30-A07B2DFB1E60}" type="slidenum">
              <a:t>‹#›</a:t>
            </a:fld>
            <a:endParaRPr lang="en-US"/>
          </a:p>
        </p:txBody>
      </p:sp>
    </p:spTree>
    <p:extLst>
      <p:ext uri="{BB962C8B-B14F-4D97-AF65-F5344CB8AC3E}">
        <p14:creationId xmlns:p14="http://schemas.microsoft.com/office/powerpoint/2010/main" val="1928571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15624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B6647-67F5-AE67-1657-ADA1B397B070}"/>
              </a:ext>
            </a:extLst>
          </p:cNvPr>
          <p:cNvSpPr txBox="1">
            <a:spLocks noGrp="1"/>
          </p:cNvSpPr>
          <p:nvPr>
            <p:ph type="title"/>
          </p:nvPr>
        </p:nvSpPr>
        <p:spPr>
          <a:xfrm>
            <a:off x="838203" y="365129"/>
            <a:ext cx="10515600" cy="1131977"/>
          </a:xfrm>
          <a:prstGeom prst="rect">
            <a:avLst/>
          </a:prstGeom>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DD9B1141-6F2A-0474-7272-1ECA9859157B}"/>
              </a:ext>
            </a:extLst>
          </p:cNvPr>
          <p:cNvSpPr txBox="1">
            <a:spLocks noGrp="1"/>
          </p:cNvSpPr>
          <p:nvPr>
            <p:ph idx="1"/>
          </p:nvPr>
        </p:nvSpPr>
        <p:spPr>
          <a:xfrm>
            <a:off x="838203" y="1825627"/>
            <a:ext cx="10515600" cy="4351336"/>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F97A96-10AD-F465-E230-39FCBE8EB586}"/>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CA6A76A1-A84B-2A47-9425-3174E38EA443}" type="datetime1">
              <a:rPr lang="en-US"/>
              <a:pPr lvl="0"/>
              <a:t>8/27/26</a:t>
            </a:fld>
            <a:endParaRPr lang="en-US"/>
          </a:p>
        </p:txBody>
      </p:sp>
      <p:sp>
        <p:nvSpPr>
          <p:cNvPr id="5" name="Footer Placeholder 4">
            <a:extLst>
              <a:ext uri="{FF2B5EF4-FFF2-40B4-BE49-F238E27FC236}">
                <a16:creationId xmlns:a16="http://schemas.microsoft.com/office/drawing/2014/main" id="{2395AC82-72DA-C09B-05BA-4830FD06C08C}"/>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8136B9A-8CBB-2D2F-401C-2E0D5BB141FC}"/>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203F9CE4-81ED-2C48-8F27-78AD34BBD3FA}" type="slidenum">
              <a:t>‹#›</a:t>
            </a:fld>
            <a:endParaRPr lang="en-US"/>
          </a:p>
        </p:txBody>
      </p:sp>
    </p:spTree>
    <p:extLst>
      <p:ext uri="{BB962C8B-B14F-4D97-AF65-F5344CB8AC3E}">
        <p14:creationId xmlns:p14="http://schemas.microsoft.com/office/powerpoint/2010/main" val="251918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18462-B793-F55C-1FE5-46FB9201560C}"/>
              </a:ext>
            </a:extLst>
          </p:cNvPr>
          <p:cNvSpPr txBox="1">
            <a:spLocks noGrp="1"/>
          </p:cNvSpPr>
          <p:nvPr>
            <p:ph type="title"/>
          </p:nvPr>
        </p:nvSpPr>
        <p:spPr>
          <a:xfrm>
            <a:off x="831847" y="1709735"/>
            <a:ext cx="10515600" cy="2852735"/>
          </a:xfrm>
          <a:prstGeom prst="rect">
            <a:avLst/>
          </a:prstGeo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688BE96C-27D9-CD65-EBDA-ACBE0944C85A}"/>
              </a:ext>
            </a:extLst>
          </p:cNvPr>
          <p:cNvSpPr txBox="1">
            <a:spLocks noGrp="1"/>
          </p:cNvSpPr>
          <p:nvPr>
            <p:ph type="body" idx="1"/>
          </p:nvPr>
        </p:nvSpPr>
        <p:spPr>
          <a:xfrm>
            <a:off x="831847" y="4589465"/>
            <a:ext cx="10515600" cy="1500182"/>
          </a:xfrm>
          <a:prstGeom prst="rect">
            <a:avLst/>
          </a:prstGeo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A678A995-85D2-B3E7-981A-5F4577366989}"/>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70B22A6C-811A-9944-9362-8BF61EEAA2D8}" type="datetime1">
              <a:rPr lang="en-US"/>
              <a:pPr lvl="0"/>
              <a:t>8/27/26</a:t>
            </a:fld>
            <a:endParaRPr lang="en-US"/>
          </a:p>
        </p:txBody>
      </p:sp>
      <p:sp>
        <p:nvSpPr>
          <p:cNvPr id="5" name="Footer Placeholder 4">
            <a:extLst>
              <a:ext uri="{FF2B5EF4-FFF2-40B4-BE49-F238E27FC236}">
                <a16:creationId xmlns:a16="http://schemas.microsoft.com/office/drawing/2014/main" id="{A90826AE-EDE0-973D-55BD-F1935253FD92}"/>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A0F2EECE-D867-1169-8C41-1D21338113E7}"/>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979DD499-3224-7243-8F35-0EC1AC44BC6D}" type="slidenum">
              <a:t>‹#›</a:t>
            </a:fld>
            <a:endParaRPr lang="en-US"/>
          </a:p>
        </p:txBody>
      </p:sp>
    </p:spTree>
    <p:extLst>
      <p:ext uri="{BB962C8B-B14F-4D97-AF65-F5344CB8AC3E}">
        <p14:creationId xmlns:p14="http://schemas.microsoft.com/office/powerpoint/2010/main" val="413366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AE58-D6BE-C05F-13FA-C87138FDF61E}"/>
              </a:ext>
            </a:extLst>
          </p:cNvPr>
          <p:cNvSpPr txBox="1">
            <a:spLocks noGrp="1"/>
          </p:cNvSpPr>
          <p:nvPr>
            <p:ph type="title"/>
          </p:nvPr>
        </p:nvSpPr>
        <p:spPr>
          <a:xfrm>
            <a:off x="838203" y="365129"/>
            <a:ext cx="10515600" cy="1131977"/>
          </a:xfrm>
          <a:prstGeom prst="rect">
            <a:avLst/>
          </a:prstGeom>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58978250-76BC-B6A6-EA0C-9B55FA5162D6}"/>
              </a:ext>
            </a:extLst>
          </p:cNvPr>
          <p:cNvSpPr txBox="1">
            <a:spLocks noGrp="1"/>
          </p:cNvSpPr>
          <p:nvPr>
            <p:ph idx="1"/>
          </p:nvPr>
        </p:nvSpPr>
        <p:spPr>
          <a:xfrm>
            <a:off x="838203" y="1825627"/>
            <a:ext cx="5181603" cy="4351336"/>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D9F9D1-0D30-71A3-873F-7B52B2163D50}"/>
              </a:ext>
            </a:extLst>
          </p:cNvPr>
          <p:cNvSpPr txBox="1">
            <a:spLocks noGrp="1"/>
          </p:cNvSpPr>
          <p:nvPr>
            <p:ph idx="2"/>
          </p:nvPr>
        </p:nvSpPr>
        <p:spPr>
          <a:xfrm>
            <a:off x="6172200" y="1825627"/>
            <a:ext cx="5181603" cy="4351336"/>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2BA4E-2E52-F559-C318-1D2A07F589EE}"/>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0E3EA778-D275-554C-A1DE-E15E5EFC21A3}" type="datetime1">
              <a:rPr lang="en-US"/>
              <a:pPr lvl="0"/>
              <a:t>8/27/26</a:t>
            </a:fld>
            <a:endParaRPr lang="en-US"/>
          </a:p>
        </p:txBody>
      </p:sp>
      <p:sp>
        <p:nvSpPr>
          <p:cNvPr id="6" name="Footer Placeholder 5">
            <a:extLst>
              <a:ext uri="{FF2B5EF4-FFF2-40B4-BE49-F238E27FC236}">
                <a16:creationId xmlns:a16="http://schemas.microsoft.com/office/drawing/2014/main" id="{DC193459-97F0-80A5-972A-3727119B2284}"/>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E944D35-6503-CCC7-2CD6-55AF684EF5AC}"/>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5D895D69-6757-9541-A77A-39DC7E539300}" type="slidenum">
              <a:t>‹#›</a:t>
            </a:fld>
            <a:endParaRPr lang="en-US"/>
          </a:p>
        </p:txBody>
      </p:sp>
    </p:spTree>
    <p:extLst>
      <p:ext uri="{BB962C8B-B14F-4D97-AF65-F5344CB8AC3E}">
        <p14:creationId xmlns:p14="http://schemas.microsoft.com/office/powerpoint/2010/main" val="289145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2E30F-B0D1-203B-81A5-4EE73DCFCE77}"/>
              </a:ext>
            </a:extLst>
          </p:cNvPr>
          <p:cNvSpPr txBox="1">
            <a:spLocks noGrp="1"/>
          </p:cNvSpPr>
          <p:nvPr>
            <p:ph type="title"/>
          </p:nvPr>
        </p:nvSpPr>
        <p:spPr>
          <a:xfrm>
            <a:off x="839784" y="365129"/>
            <a:ext cx="10515600" cy="1325559"/>
          </a:xfrm>
          <a:prstGeom prst="rect">
            <a:avLst/>
          </a:prstGeo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62242DD5-E318-CAE9-BB65-06ABD2AF5672}"/>
              </a:ext>
            </a:extLst>
          </p:cNvPr>
          <p:cNvSpPr txBox="1">
            <a:spLocks noGrp="1"/>
          </p:cNvSpPr>
          <p:nvPr>
            <p:ph type="body" idx="1"/>
          </p:nvPr>
        </p:nvSpPr>
        <p:spPr>
          <a:xfrm>
            <a:off x="839784" y="1681160"/>
            <a:ext cx="5157782" cy="823910"/>
          </a:xfrm>
          <a:prstGeom prst="rect">
            <a:avLst/>
          </a:prstGeo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F3E7E387-0999-2CF6-CC7A-0810D85CCF1B}"/>
              </a:ext>
            </a:extLst>
          </p:cNvPr>
          <p:cNvSpPr txBox="1">
            <a:spLocks noGrp="1"/>
          </p:cNvSpPr>
          <p:nvPr>
            <p:ph idx="2"/>
          </p:nvPr>
        </p:nvSpPr>
        <p:spPr>
          <a:xfrm>
            <a:off x="839784" y="2505071"/>
            <a:ext cx="5157782" cy="3684583"/>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85D22-5602-ACD4-F617-13FB196D7A7E}"/>
              </a:ext>
            </a:extLst>
          </p:cNvPr>
          <p:cNvSpPr txBox="1">
            <a:spLocks noGrp="1"/>
          </p:cNvSpPr>
          <p:nvPr>
            <p:ph type="body" idx="3"/>
          </p:nvPr>
        </p:nvSpPr>
        <p:spPr>
          <a:xfrm>
            <a:off x="6172200" y="1681160"/>
            <a:ext cx="5183184" cy="823910"/>
          </a:xfrm>
          <a:prstGeom prst="rect">
            <a:avLst/>
          </a:prstGeo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15050091-D96A-B71E-9940-F10779D609E4}"/>
              </a:ext>
            </a:extLst>
          </p:cNvPr>
          <p:cNvSpPr txBox="1">
            <a:spLocks noGrp="1"/>
          </p:cNvSpPr>
          <p:nvPr>
            <p:ph idx="4"/>
          </p:nvPr>
        </p:nvSpPr>
        <p:spPr>
          <a:xfrm>
            <a:off x="6172200" y="2505071"/>
            <a:ext cx="5183184" cy="3684583"/>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63C29F-D8D3-7635-F46B-4469A8A0A3B1}"/>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83B700D7-7B4C-EB44-9F54-3B4CE3BA5A8A}" type="datetime1">
              <a:rPr lang="en-US"/>
              <a:pPr lvl="0"/>
              <a:t>8/27/26</a:t>
            </a:fld>
            <a:endParaRPr lang="en-US"/>
          </a:p>
        </p:txBody>
      </p:sp>
      <p:sp>
        <p:nvSpPr>
          <p:cNvPr id="8" name="Footer Placeholder 7">
            <a:extLst>
              <a:ext uri="{FF2B5EF4-FFF2-40B4-BE49-F238E27FC236}">
                <a16:creationId xmlns:a16="http://schemas.microsoft.com/office/drawing/2014/main" id="{B0E4A3B3-814A-59A2-7C5E-3D47800D4922}"/>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D31E2EDF-D270-D4EF-E76D-FE7AE1AEEAB8}"/>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AEC7CFB0-DE30-4746-8712-BD5E51113AFC}" type="slidenum">
              <a:t>‹#›</a:t>
            </a:fld>
            <a:endParaRPr lang="en-US"/>
          </a:p>
        </p:txBody>
      </p:sp>
    </p:spTree>
    <p:extLst>
      <p:ext uri="{BB962C8B-B14F-4D97-AF65-F5344CB8AC3E}">
        <p14:creationId xmlns:p14="http://schemas.microsoft.com/office/powerpoint/2010/main" val="4189495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15D40-8F85-95CE-F6B9-0AADA8B5C38F}"/>
              </a:ext>
            </a:extLst>
          </p:cNvPr>
          <p:cNvSpPr txBox="1">
            <a:spLocks noGrp="1"/>
          </p:cNvSpPr>
          <p:nvPr>
            <p:ph type="title"/>
          </p:nvPr>
        </p:nvSpPr>
        <p:spPr>
          <a:xfrm>
            <a:off x="838203" y="365129"/>
            <a:ext cx="10515600" cy="1131977"/>
          </a:xfrm>
          <a:prstGeom prst="rect">
            <a:avLst/>
          </a:prstGeom>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6A71652D-FDFA-4E5A-AD2C-A211C8E82FF3}"/>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0AAEA2BC-BF97-CB4C-BB0E-19BA0BB7B913}" type="datetime1">
              <a:rPr lang="en-US"/>
              <a:pPr lvl="0"/>
              <a:t>8/27/26</a:t>
            </a:fld>
            <a:endParaRPr lang="en-US"/>
          </a:p>
        </p:txBody>
      </p:sp>
      <p:sp>
        <p:nvSpPr>
          <p:cNvPr id="4" name="Footer Placeholder 3">
            <a:extLst>
              <a:ext uri="{FF2B5EF4-FFF2-40B4-BE49-F238E27FC236}">
                <a16:creationId xmlns:a16="http://schemas.microsoft.com/office/drawing/2014/main" id="{4B924FC4-6A85-2FDE-8122-AB6DA337FDD0}"/>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0C703051-6DA3-3281-E9AF-86F55FEF9F2F}"/>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B33C332D-332F-134C-A693-374DFF72315D}" type="slidenum">
              <a:t>‹#›</a:t>
            </a:fld>
            <a:endParaRPr lang="en-US"/>
          </a:p>
        </p:txBody>
      </p:sp>
    </p:spTree>
    <p:extLst>
      <p:ext uri="{BB962C8B-B14F-4D97-AF65-F5344CB8AC3E}">
        <p14:creationId xmlns:p14="http://schemas.microsoft.com/office/powerpoint/2010/main" val="214343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D3655F-2CB1-AAAF-BF2D-EBE9B6EF668A}"/>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86613728-BD41-594A-AF17-0CEA89E97D02}" type="datetime1">
              <a:rPr lang="en-US"/>
              <a:pPr lvl="0"/>
              <a:t>8/27/26</a:t>
            </a:fld>
            <a:endParaRPr lang="en-US"/>
          </a:p>
        </p:txBody>
      </p:sp>
      <p:sp>
        <p:nvSpPr>
          <p:cNvPr id="3" name="Footer Placeholder 2">
            <a:extLst>
              <a:ext uri="{FF2B5EF4-FFF2-40B4-BE49-F238E27FC236}">
                <a16:creationId xmlns:a16="http://schemas.microsoft.com/office/drawing/2014/main" id="{B05A922F-1573-D5E3-4BD1-1927FDE0977D}"/>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4AEC352E-B9E9-6060-B77A-E5CCAFD9FEB1}"/>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E80C0697-3528-B144-927A-DD77916C03F7}" type="slidenum">
              <a:t>‹#›</a:t>
            </a:fld>
            <a:endParaRPr lang="en-US"/>
          </a:p>
        </p:txBody>
      </p:sp>
    </p:spTree>
    <p:extLst>
      <p:ext uri="{BB962C8B-B14F-4D97-AF65-F5344CB8AC3E}">
        <p14:creationId xmlns:p14="http://schemas.microsoft.com/office/powerpoint/2010/main" val="7799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6B17-9D94-F7BE-15E6-44E52CFB1A36}"/>
              </a:ext>
            </a:extLst>
          </p:cNvPr>
          <p:cNvSpPr txBox="1">
            <a:spLocks noGrp="1"/>
          </p:cNvSpPr>
          <p:nvPr>
            <p:ph type="title"/>
          </p:nvPr>
        </p:nvSpPr>
        <p:spPr>
          <a:xfrm>
            <a:off x="839784" y="457200"/>
            <a:ext cx="3932240" cy="1600200"/>
          </a:xfrm>
          <a:prstGeom prst="rect">
            <a:avLst/>
          </a:prstGeo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C66552B6-0441-F647-49CA-B56E6A691847}"/>
              </a:ext>
            </a:extLst>
          </p:cNvPr>
          <p:cNvSpPr txBox="1">
            <a:spLocks noGrp="1"/>
          </p:cNvSpPr>
          <p:nvPr>
            <p:ph idx="1"/>
          </p:nvPr>
        </p:nvSpPr>
        <p:spPr>
          <a:xfrm>
            <a:off x="5183184" y="987423"/>
            <a:ext cx="6172200" cy="4873623"/>
          </a:xfrm>
          <a:prstGeom prst="rect">
            <a:avLst/>
          </a:prstGeo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C3F7A0-48D8-BB64-821A-16FEAFA4FA30}"/>
              </a:ext>
            </a:extLst>
          </p:cNvPr>
          <p:cNvSpPr txBox="1">
            <a:spLocks noGrp="1"/>
          </p:cNvSpPr>
          <p:nvPr>
            <p:ph type="body" idx="2"/>
          </p:nvPr>
        </p:nvSpPr>
        <p:spPr>
          <a:xfrm>
            <a:off x="839784" y="2057400"/>
            <a:ext cx="3932240" cy="3811584"/>
          </a:xfrm>
          <a:prstGeom prst="rect">
            <a:avLst/>
          </a:prstGeo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41AC792B-40BE-8470-BB58-F7C88389FDB1}"/>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7416017B-3DF4-5D4A-A1A1-3E6CC43A6C3E}" type="datetime1">
              <a:rPr lang="en-US"/>
              <a:pPr lvl="0"/>
              <a:t>8/27/26</a:t>
            </a:fld>
            <a:endParaRPr lang="en-US"/>
          </a:p>
        </p:txBody>
      </p:sp>
      <p:sp>
        <p:nvSpPr>
          <p:cNvPr id="6" name="Footer Placeholder 5">
            <a:extLst>
              <a:ext uri="{FF2B5EF4-FFF2-40B4-BE49-F238E27FC236}">
                <a16:creationId xmlns:a16="http://schemas.microsoft.com/office/drawing/2014/main" id="{74287CC9-C4E2-9CDA-97B9-E0CE23FD1E1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0A432206-DD47-11D5-50B4-5DB59C709E66}"/>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F3FDAA19-4912-BC46-892E-17FCAF461BE4}" type="slidenum">
              <a:t>‹#›</a:t>
            </a:fld>
            <a:endParaRPr lang="en-US"/>
          </a:p>
        </p:txBody>
      </p:sp>
    </p:spTree>
    <p:extLst>
      <p:ext uri="{BB962C8B-B14F-4D97-AF65-F5344CB8AC3E}">
        <p14:creationId xmlns:p14="http://schemas.microsoft.com/office/powerpoint/2010/main" val="2263888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033C9-162D-E355-78B9-189B566041ED}"/>
              </a:ext>
            </a:extLst>
          </p:cNvPr>
          <p:cNvSpPr txBox="1">
            <a:spLocks noGrp="1"/>
          </p:cNvSpPr>
          <p:nvPr>
            <p:ph type="title"/>
          </p:nvPr>
        </p:nvSpPr>
        <p:spPr>
          <a:xfrm>
            <a:off x="839784" y="457200"/>
            <a:ext cx="3932240" cy="1600200"/>
          </a:xfrm>
          <a:prstGeom prst="rect">
            <a:avLst/>
          </a:prstGeo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E20F053E-11A4-DCB4-6860-5036F6B41191}"/>
              </a:ext>
            </a:extLst>
          </p:cNvPr>
          <p:cNvSpPr txBox="1">
            <a:spLocks noGrp="1"/>
          </p:cNvSpPr>
          <p:nvPr>
            <p:ph type="pic" idx="1"/>
          </p:nvPr>
        </p:nvSpPr>
        <p:spPr>
          <a:xfrm>
            <a:off x="5183184" y="987423"/>
            <a:ext cx="6172200" cy="4873623"/>
          </a:xfrm>
          <a:prstGeom prst="rect">
            <a:avLst/>
          </a:prstGeom>
        </p:spPr>
        <p:txBody>
          <a:bodyPr/>
          <a:lstStyle>
            <a:lvl1pPr marL="0" indent="0">
              <a:buNone/>
              <a:defRPr sz="3200"/>
            </a:lvl1pPr>
          </a:lstStyle>
          <a:p>
            <a:pPr lvl="0"/>
            <a:endParaRPr lang="en-US"/>
          </a:p>
        </p:txBody>
      </p:sp>
      <p:sp>
        <p:nvSpPr>
          <p:cNvPr id="4" name="Text Placeholder 3">
            <a:extLst>
              <a:ext uri="{FF2B5EF4-FFF2-40B4-BE49-F238E27FC236}">
                <a16:creationId xmlns:a16="http://schemas.microsoft.com/office/drawing/2014/main" id="{41D25F31-0504-E3EE-2C43-BCECF04BCCAD}"/>
              </a:ext>
            </a:extLst>
          </p:cNvPr>
          <p:cNvSpPr txBox="1">
            <a:spLocks noGrp="1"/>
          </p:cNvSpPr>
          <p:nvPr>
            <p:ph type="body" idx="2"/>
          </p:nvPr>
        </p:nvSpPr>
        <p:spPr>
          <a:xfrm>
            <a:off x="839784" y="2057400"/>
            <a:ext cx="3932240" cy="3811584"/>
          </a:xfrm>
          <a:prstGeom prst="rect">
            <a:avLst/>
          </a:prstGeo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DABE7CE9-413C-1BF2-4EBC-664E8BEF48E8}"/>
              </a:ext>
            </a:extLst>
          </p:cNvPr>
          <p:cNvSpPr txBox="1">
            <a:spLocks noGrp="1"/>
          </p:cNvSpPr>
          <p:nvPr>
            <p:ph type="dt" sz="half" idx="7"/>
          </p:nvPr>
        </p:nvSpPr>
        <p:spPr>
          <a:xfrm>
            <a:off x="838203" y="6356351"/>
            <a:ext cx="2743200" cy="365129"/>
          </a:xfrm>
          <a:prstGeom prst="rect">
            <a:avLst/>
          </a:prstGeom>
        </p:spPr>
        <p:txBody>
          <a:bodyPr/>
          <a:lstStyle>
            <a:lvl1pPr>
              <a:defRPr/>
            </a:lvl1pPr>
          </a:lstStyle>
          <a:p>
            <a:pPr lvl="0"/>
            <a:fld id="{4404A833-8247-9C44-AD1B-6550D0E2739B}" type="datetime1">
              <a:rPr lang="en-US"/>
              <a:pPr lvl="0"/>
              <a:t>8/27/26</a:t>
            </a:fld>
            <a:endParaRPr lang="en-US"/>
          </a:p>
        </p:txBody>
      </p:sp>
      <p:sp>
        <p:nvSpPr>
          <p:cNvPr id="6" name="Footer Placeholder 5">
            <a:extLst>
              <a:ext uri="{FF2B5EF4-FFF2-40B4-BE49-F238E27FC236}">
                <a16:creationId xmlns:a16="http://schemas.microsoft.com/office/drawing/2014/main" id="{1290AFB5-B12E-247F-18C4-E343C6484DE8}"/>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44153FD9-E767-45B5-0E58-03B03A0D7ABB}"/>
              </a:ext>
            </a:extLst>
          </p:cNvPr>
          <p:cNvSpPr txBox="1">
            <a:spLocks noGrp="1"/>
          </p:cNvSpPr>
          <p:nvPr>
            <p:ph type="sldNum" sz="quarter" idx="8"/>
          </p:nvPr>
        </p:nvSpPr>
        <p:spPr>
          <a:xfrm>
            <a:off x="8610603" y="6356351"/>
            <a:ext cx="2743200" cy="365129"/>
          </a:xfrm>
          <a:prstGeom prst="rect">
            <a:avLst/>
          </a:prstGeom>
        </p:spPr>
        <p:txBody>
          <a:bodyPr/>
          <a:lstStyle>
            <a:lvl1pPr>
              <a:defRPr/>
            </a:lvl1pPr>
          </a:lstStyle>
          <a:p>
            <a:pPr lvl="0"/>
            <a:fld id="{43C2EDAA-02E5-8842-BE04-42E46B8FDB83}" type="slidenum">
              <a:t>‹#›</a:t>
            </a:fld>
            <a:endParaRPr lang="en-US"/>
          </a:p>
        </p:txBody>
      </p:sp>
    </p:spTree>
    <p:extLst>
      <p:ext uri="{BB962C8B-B14F-4D97-AF65-F5344CB8AC3E}">
        <p14:creationId xmlns:p14="http://schemas.microsoft.com/office/powerpoint/2010/main" val="4202981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t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5112E9-F267-A71A-4ED5-03508022B760}"/>
              </a:ext>
            </a:extLst>
          </p:cNvPr>
          <p:cNvSpPr txBox="1">
            <a:spLocks noGrp="1"/>
          </p:cNvSpPr>
          <p:nvPr>
            <p:ph type="ftr" sz="quarter" idx="3"/>
          </p:nvPr>
        </p:nvSpPr>
        <p:spPr>
          <a:xfrm>
            <a:off x="-80683" y="6537696"/>
            <a:ext cx="7983074" cy="273434"/>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chemeClr val="bg1"/>
                </a:solidFill>
                <a:uFillTx/>
                <a:latin typeface="Calibri"/>
              </a:defRPr>
            </a:lvl1pPr>
          </a:lstStyle>
          <a:p>
            <a:r>
              <a:rPr lang="en-US" i="1" dirty="0">
                <a:latin typeface="Lub Dub Medium" panose="020B0603030403020204" pitchFamily="34" charset="0"/>
              </a:rPr>
              <a:t>© 2025, American Heart Association.  All rights reserved.  </a:t>
            </a:r>
            <a:r>
              <a:rPr lang="en-US" i="1" dirty="0">
                <a:latin typeface="Lub Dub Medium" panose="020B0603030403020204" pitchFamily="34" charset="0"/>
                <a:ea typeface="Calibri" pitchFamily="34"/>
              </a:rPr>
              <a:t>Results reflect the data available at the time of presentation.</a:t>
            </a:r>
          </a:p>
          <a:p>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marR="0" lvl="0" indent="0" algn="ctr" defTabSz="914400" rtl="0" fontAlgn="auto" hangingPunct="1">
        <a:lnSpc>
          <a:spcPct val="90000"/>
        </a:lnSpc>
        <a:spcBef>
          <a:spcPts val="0"/>
        </a:spcBef>
        <a:spcAft>
          <a:spcPts val="0"/>
        </a:spcAft>
        <a:buNone/>
        <a:tabLst/>
        <a:defRPr lang="en-US" sz="4400" b="0" i="0" u="none" strike="noStrike" kern="1200" cap="none" spc="0" baseline="0">
          <a:solidFill>
            <a:schemeClr val="bg1"/>
          </a:solidFill>
          <a:uFillTx/>
          <a:latin typeface="HelveticaNeueLT Std Blk" panose="020B060402020202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BBBC625A-F10C-FA0C-310D-D242A6A98205}"/>
              </a:ext>
            </a:extLst>
          </p:cNvPr>
          <p:cNvSpPr txBox="1"/>
          <p:nvPr/>
        </p:nvSpPr>
        <p:spPr>
          <a:xfrm>
            <a:off x="10527475" y="6425734"/>
            <a:ext cx="1648773" cy="369332"/>
          </a:xfrm>
          <a:prstGeom prst="rect">
            <a:avLst/>
          </a:prstGeom>
          <a:noFill/>
          <a:ln cap="flat">
            <a:noFill/>
          </a:ln>
        </p:spPr>
        <p:txBody>
          <a:bodyPr vert="horz" wrap="square" lIns="91440" tIns="45720" rIns="91440" bIns="45720" anchor="t" anchorCtr="0" compatLnSpc="1">
            <a:spAutoFit/>
          </a:bodyPr>
          <a:lstStyle/>
          <a:p>
            <a:pPr algn="ctr">
              <a:defRPr sz="1800" b="0" i="0" u="none" strike="noStrike" kern="0" cap="none" spc="0" baseline="0">
                <a:solidFill>
                  <a:srgbClr val="000000"/>
                </a:solidFill>
                <a:uFillTx/>
              </a:defRPr>
            </a:pPr>
            <a:r>
              <a:rPr lang="en-US" sz="900" b="1" dirty="0">
                <a:solidFill>
                  <a:schemeClr val="bg1"/>
                </a:solidFill>
                <a:latin typeface="Lub Dub Medium" panose="020B0603030403020204" pitchFamily="34" charset="77"/>
              </a:rPr>
              <a:t>Professional Heart Daily @AHAScience</a:t>
            </a:r>
          </a:p>
        </p:txBody>
      </p:sp>
      <p:sp>
        <p:nvSpPr>
          <p:cNvPr id="5" name="TextBox 4">
            <a:extLst>
              <a:ext uri="{FF2B5EF4-FFF2-40B4-BE49-F238E27FC236}">
                <a16:creationId xmlns:a16="http://schemas.microsoft.com/office/drawing/2014/main" id="{B666AFC4-6A31-3339-442B-B25CAB71BC6C}"/>
              </a:ext>
            </a:extLst>
          </p:cNvPr>
          <p:cNvSpPr txBox="1"/>
          <p:nvPr/>
        </p:nvSpPr>
        <p:spPr>
          <a:xfrm>
            <a:off x="3769882" y="6406831"/>
            <a:ext cx="4652236" cy="400110"/>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en-US" sz="1000" i="1" dirty="0">
                <a:solidFill>
                  <a:schemeClr val="bg1"/>
                </a:solidFill>
                <a:latin typeface="Helvetica LT Std"/>
              </a:rPr>
              <a:t>© 2026 American Heart Association.  All rights reserved.</a:t>
            </a:r>
            <a:endParaRPr lang="en-US" sz="1000" i="1" dirty="0">
              <a:solidFill>
                <a:schemeClr val="bg1"/>
              </a:solidFill>
              <a:latin typeface="Helvetica LT Std" pitchFamily="2" charset="0"/>
            </a:endParaRPr>
          </a:p>
          <a:p>
            <a:pPr lvl="0" algn="ctr">
              <a:defRPr sz="1800" b="0" i="0" u="none" strike="noStrike" kern="0" cap="none" spc="0" baseline="0">
                <a:solidFill>
                  <a:srgbClr val="000000"/>
                </a:solidFill>
                <a:uFillTx/>
              </a:defRPr>
            </a:pPr>
            <a:r>
              <a:rPr lang="en-US" sz="1000" i="1" dirty="0">
                <a:solidFill>
                  <a:schemeClr val="bg1"/>
                </a:solidFill>
                <a:latin typeface="Helvetica LT Std" pitchFamily="2" charset="0"/>
                <a:ea typeface="Calibri" pitchFamily="34"/>
              </a:rPr>
              <a:t>Results reflect the data available at the time of presentation during ESC 2026.</a:t>
            </a:r>
          </a:p>
        </p:txBody>
      </p:sp>
      <p:sp>
        <p:nvSpPr>
          <p:cNvPr id="9" name="Rectangle 18">
            <a:extLst>
              <a:ext uri="{FF2B5EF4-FFF2-40B4-BE49-F238E27FC236}">
                <a16:creationId xmlns:a16="http://schemas.microsoft.com/office/drawing/2014/main" id="{24242E19-CDAB-2F7E-3E92-C54744ED5C7E}"/>
              </a:ext>
            </a:extLst>
          </p:cNvPr>
          <p:cNvSpPr/>
          <p:nvPr/>
        </p:nvSpPr>
        <p:spPr>
          <a:xfrm>
            <a:off x="1057627" y="2168814"/>
            <a:ext cx="10076746" cy="2682415"/>
          </a:xfrm>
          <a:prstGeom prst="rect">
            <a:avLst/>
          </a:prstGeom>
          <a:noFill/>
          <a:ln cap="flat">
            <a:noFill/>
            <a:prstDash val="solid"/>
          </a:ln>
        </p:spPr>
        <p:txBody>
          <a:bodyPr vert="horz" wrap="square" lIns="91440" tIns="45720" rIns="91440" bIns="45720" anchor="ctr" anchorCtr="0" compatLnSpc="1">
            <a:noAutofit/>
          </a:bodyPr>
          <a:lstStyle/>
          <a:p>
            <a:pPr lvl="0">
              <a:defRPr sz="1800" b="0" i="0" u="none" strike="noStrike" kern="0" cap="none" spc="0" baseline="0">
                <a:solidFill>
                  <a:srgbClr val="000000"/>
                </a:solidFill>
                <a:uFillTx/>
              </a:defRPr>
            </a:pPr>
            <a:r>
              <a:rPr lang="en-US" b="1" dirty="0">
                <a:solidFill>
                  <a:srgbClr val="000000"/>
                </a:solidFill>
                <a:latin typeface="Lub Dub Bold" panose="020B0803030403020204" pitchFamily="34" charset="0"/>
                <a:cs typeface="Arial" panose="020B0604020202020204" pitchFamily="34" charset="0"/>
              </a:rPr>
              <a:t>OBJECTIVE:  </a:t>
            </a:r>
            <a:r>
              <a:rPr lang="en-US" dirty="0">
                <a:latin typeface="Lub Dub Medium" panose="020B0603030403020204" pitchFamily="34" charset="0"/>
              </a:rPr>
              <a:t>To investigate the efficacy and safety of milvexian when added to standard antiplatelet therapy in patients within 7 days after an acute coronary syndrome event.</a:t>
            </a:r>
          </a:p>
          <a:p>
            <a:pPr lvl="0">
              <a:defRPr sz="1800" b="0" i="0" u="none" strike="noStrike" kern="0" cap="none" spc="0" baseline="0">
                <a:solidFill>
                  <a:srgbClr val="000000"/>
                </a:solidFill>
                <a:uFillTx/>
              </a:defRPr>
            </a:pPr>
            <a:endParaRPr lang="en-US" b="1" dirty="0">
              <a:solidFill>
                <a:srgbClr val="000000"/>
              </a:solidFill>
              <a:latin typeface="Helvetica LT Std" pitchFamily="2" charset="0"/>
              <a:cs typeface="Arial" panose="020B0604020202020204" pitchFamily="34" charset="0"/>
            </a:endParaRPr>
          </a:p>
          <a:p>
            <a:pPr>
              <a:defRPr sz="1800" b="0" i="0" u="none" strike="noStrike" kern="0" cap="none" spc="0" baseline="0">
                <a:solidFill>
                  <a:srgbClr val="000000"/>
                </a:solidFill>
                <a:uFillTx/>
              </a:defRPr>
            </a:pPr>
            <a:r>
              <a:rPr lang="en-US" b="1" dirty="0">
                <a:solidFill>
                  <a:srgbClr val="000000"/>
                </a:solidFill>
                <a:latin typeface="Lub Dub Bold" panose="020B0803030403020204" pitchFamily="34" charset="0"/>
                <a:cs typeface="Arial" panose="020B0604020202020204" pitchFamily="34" charset="0"/>
              </a:rPr>
              <a:t>STUDY DESIGN:  </a:t>
            </a:r>
            <a:r>
              <a:rPr lang="en-US" dirty="0">
                <a:solidFill>
                  <a:srgbClr val="000000"/>
                </a:solidFill>
                <a:latin typeface="Lub Dub Medium" panose="020B0603030403020204" pitchFamily="34" charset="0"/>
                <a:cs typeface="Arial" panose="020B0604020202020204" pitchFamily="34" charset="0"/>
              </a:rPr>
              <a:t>Phase 3, randomized, double-blind, placebo-controlled trial, N=14,194</a:t>
            </a:r>
            <a:endParaRPr lang="en-US" dirty="0">
              <a:latin typeface="Lub Dub Medium" panose="020B0603030403020204" pitchFamily="34" charset="0"/>
            </a:endParaRPr>
          </a:p>
          <a:p>
            <a:pPr>
              <a:defRPr sz="1800" b="0" i="0" u="none" strike="noStrike" kern="0" cap="none" spc="0" baseline="0">
                <a:solidFill>
                  <a:srgbClr val="000000"/>
                </a:solidFill>
                <a:uFillTx/>
              </a:defRPr>
            </a:pPr>
            <a:endParaRPr lang="en-US" b="1" dirty="0">
              <a:solidFill>
                <a:srgbClr val="000000"/>
              </a:solidFill>
              <a:latin typeface="Lub Dub Medium" panose="020B0603030403020204" pitchFamily="34" charset="0"/>
              <a:cs typeface="Arial" panose="020B0604020202020204" pitchFamily="34" charset="0"/>
            </a:endParaRPr>
          </a:p>
          <a:p>
            <a:pPr>
              <a:defRPr sz="1800" b="0" i="0" u="none" strike="noStrike" kern="0" cap="none" spc="0" baseline="0">
                <a:solidFill>
                  <a:srgbClr val="000000"/>
                </a:solidFill>
                <a:uFillTx/>
              </a:defRPr>
            </a:pPr>
            <a:r>
              <a:rPr lang="en-US" b="1" dirty="0">
                <a:latin typeface="Lub Dub Bold" panose="020B0603030403020204" pitchFamily="34" charset="77"/>
                <a:cs typeface="Arial" panose="020B0604020202020204" pitchFamily="34" charset="0"/>
              </a:rPr>
              <a:t>CONCLUSIONS:  </a:t>
            </a:r>
            <a:r>
              <a:rPr lang="en-US" b="1" dirty="0">
                <a:solidFill>
                  <a:srgbClr val="000000"/>
                </a:solidFill>
                <a:latin typeface="Lub Dub Bold" panose="020B0603030403020204" pitchFamily="34" charset="77"/>
              </a:rPr>
              <a:t>Compared with placebo, milvexian did not decrease the risk of cardiovascular death, myocardial infarction, or ischemic stroke and did not increase the risk of intracranial or fatal bleeding among patients with a recent acute coronary syndrome event.</a:t>
            </a:r>
          </a:p>
        </p:txBody>
      </p:sp>
      <p:sp>
        <p:nvSpPr>
          <p:cNvPr id="12" name="Title 11">
            <a:extLst>
              <a:ext uri="{FF2B5EF4-FFF2-40B4-BE49-F238E27FC236}">
                <a16:creationId xmlns:a16="http://schemas.microsoft.com/office/drawing/2014/main" id="{AA96BBC5-B0A7-D7CB-4DF3-7C5AF83A50BF}"/>
              </a:ext>
            </a:extLst>
          </p:cNvPr>
          <p:cNvSpPr>
            <a:spLocks noGrp="1"/>
          </p:cNvSpPr>
          <p:nvPr>
            <p:ph type="title" idx="4294967295"/>
          </p:nvPr>
        </p:nvSpPr>
        <p:spPr>
          <a:xfrm>
            <a:off x="0" y="502593"/>
            <a:ext cx="12176248" cy="865296"/>
          </a:xfrm>
          <a:prstGeom prst="rect">
            <a:avLst/>
          </a:prstGeom>
        </p:spPr>
        <p:txBody>
          <a:bodyPr/>
          <a:lstStyle/>
          <a:p>
            <a:r>
              <a:rPr kumimoji="0" lang="en-US" sz="2400" b="1" i="0" u="none" strike="noStrike" kern="1200" cap="none" spc="0" normalizeH="0" baseline="0" noProof="0" dirty="0">
                <a:ln>
                  <a:noFill/>
                </a:ln>
                <a:solidFill>
                  <a:prstClr val="white"/>
                </a:solidFill>
                <a:effectLst/>
                <a:uLnTx/>
                <a:uFillTx/>
                <a:latin typeface="Lub Dub Bold" panose="020B0803030403020204" pitchFamily="34" charset="0"/>
              </a:rPr>
              <a:t>LIBREXIA ACS</a:t>
            </a:r>
            <a:br>
              <a:rPr kumimoji="0" lang="en-US" sz="2400" b="1" i="0" u="none" strike="noStrike" kern="1200" cap="none" spc="0" normalizeH="0" baseline="0" noProof="0" dirty="0">
                <a:ln>
                  <a:noFill/>
                </a:ln>
                <a:solidFill>
                  <a:prstClr val="white"/>
                </a:solidFill>
                <a:effectLst/>
                <a:uLnTx/>
                <a:uFillTx/>
                <a:latin typeface="Lub Dub Bold" panose="020B0803030403020204" pitchFamily="34" charset="0"/>
              </a:rPr>
            </a:br>
            <a:r>
              <a:rPr kumimoji="0" lang="en-US" sz="2400" b="1" i="0" u="none" strike="noStrike" kern="1200" cap="none" spc="0" normalizeH="0" baseline="0" noProof="0" dirty="0">
                <a:ln>
                  <a:noFill/>
                </a:ln>
                <a:solidFill>
                  <a:prstClr val="white"/>
                </a:solidFill>
                <a:effectLst/>
                <a:uLnTx/>
                <a:uFillTx/>
                <a:latin typeface="Lub Dub Bold" panose="020B0803030403020204" pitchFamily="34" charset="0"/>
              </a:rPr>
              <a:t> Milvexian with Antiplatelet Therapy after Acute Coronary Syndrome Event</a:t>
            </a:r>
            <a:r>
              <a:rPr kumimoji="0" lang="en-US" sz="2000" b="1" i="0" u="none" strike="noStrike" kern="1200" cap="none" spc="0" normalizeH="0" baseline="0" noProof="0" dirty="0">
                <a:ln>
                  <a:noFill/>
                </a:ln>
                <a:solidFill>
                  <a:prstClr val="white"/>
                </a:solidFill>
                <a:effectLst/>
                <a:uLnTx/>
                <a:uFillTx/>
                <a:latin typeface="Lub Dub Bold" panose="020B0803030403020204" pitchFamily="34" charset="0"/>
              </a:rPr>
              <a:t> </a:t>
            </a:r>
            <a:endParaRPr lang="en-US" sz="2400" b="1" dirty="0">
              <a:latin typeface="Lub Dub Bold" panose="020B0803030403020204" pitchFamily="34" charset="0"/>
            </a:endParaRPr>
          </a:p>
        </p:txBody>
      </p:sp>
      <p:sp>
        <p:nvSpPr>
          <p:cNvPr id="2" name="TextBox 1">
            <a:extLst>
              <a:ext uri="{FF2B5EF4-FFF2-40B4-BE49-F238E27FC236}">
                <a16:creationId xmlns:a16="http://schemas.microsoft.com/office/drawing/2014/main" id="{5144BFAA-846B-1CFE-92D7-01323642EB0A}"/>
              </a:ext>
            </a:extLst>
          </p:cNvPr>
          <p:cNvSpPr txBox="1"/>
          <p:nvPr/>
        </p:nvSpPr>
        <p:spPr>
          <a:xfrm>
            <a:off x="-388883" y="-1481959"/>
            <a:ext cx="184731" cy="369332"/>
          </a:xfrm>
          <a:prstGeom prst="rect">
            <a:avLst/>
          </a:prstGeom>
          <a:noFill/>
        </p:spPr>
        <p:txBody>
          <a:bodyPr wrap="none" rtlCol="0">
            <a:spAutoFit/>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andTime xmlns="0da055a4-b6ec-4bb6-a3de-4e050d793ca6">2025-08-04T17:10:24+00:00</DateandTime>
    <lcf76f155ced4ddcb4097134ff3c332f xmlns="0da055a4-b6ec-4bb6-a3de-4e050d793ca6">
      <Terms xmlns="http://schemas.microsoft.com/office/infopath/2007/PartnerControls"/>
    </lcf76f155ced4ddcb4097134ff3c332f>
    <TaxCatchAll xmlns="5f954091-2455-4b8c-90bc-f231fbff24c4" xsi:nil="true"/>
    <Date xmlns="0da055a4-b6ec-4bb6-a3de-4e050d793ca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4E744D72962D448A853E7DC101C7F9" ma:contentTypeVersion="17" ma:contentTypeDescription="Create a new document." ma:contentTypeScope="" ma:versionID="ea8110449cb4edab75638c83397faaa0">
  <xsd:schema xmlns:xsd="http://www.w3.org/2001/XMLSchema" xmlns:xs="http://www.w3.org/2001/XMLSchema" xmlns:p="http://schemas.microsoft.com/office/2006/metadata/properties" xmlns:ns2="0da055a4-b6ec-4bb6-a3de-4e050d793ca6" xmlns:ns3="5f954091-2455-4b8c-90bc-f231fbff24c4" targetNamespace="http://schemas.microsoft.com/office/2006/metadata/properties" ma:root="true" ma:fieldsID="69a5ba5927e04bbaabbbec17aaa22c11" ns2:_="" ns3:_="">
    <xsd:import namespace="0da055a4-b6ec-4bb6-a3de-4e050d793ca6"/>
    <xsd:import namespace="5f954091-2455-4b8c-90bc-f231fbff24c4"/>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DateandTime"/>
                <xsd:element ref="ns2:MediaServiceObjectDetectorVersions" minOccurs="0"/>
                <xsd:element ref="ns2:MediaServiceSearchProperties" minOccurs="0"/>
                <xsd:element ref="ns2: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a055a4-b6ec-4bb6-a3de-4e050d793c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4f22ede-e726-4d3d-b195-8dfd25ae0d9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DateandTime" ma:index="21" ma:displayName="Date and Time" ma:default="[today]" ma:format="DateTime" ma:internalName="DateandTime">
      <xsd:simpleType>
        <xsd:restriction base="dms:DateTim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Date" ma:index="24" nillable="true" ma:displayName="Date" ma:format="DateOnly" ma:indexed="true"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f954091-2455-4b8c-90bc-f231fbff24c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854a033-b9d3-4695-9575-5752f9276e50}" ma:internalName="TaxCatchAll" ma:showField="CatchAllData" ma:web="5f954091-2455-4b8c-90bc-f231fbff24c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8B0685-59C5-4EA9-83EF-150F5C90F648}">
  <ds:schemaRefs>
    <ds:schemaRef ds:uri="http://schemas.microsoft.com/office/2006/metadata/properties"/>
    <ds:schemaRef ds:uri="http://purl.org/dc/elements/1.1/"/>
    <ds:schemaRef ds:uri="http://schemas.microsoft.com/office/2006/documentManagement/types"/>
    <ds:schemaRef ds:uri="http://purl.org/dc/dcmitype/"/>
    <ds:schemaRef ds:uri="http://www.w3.org/XML/1998/namespace"/>
    <ds:schemaRef ds:uri="0da055a4-b6ec-4bb6-a3de-4e050d793ca6"/>
    <ds:schemaRef ds:uri="5f954091-2455-4b8c-90bc-f231fbff24c4"/>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78B0A0F-CB4B-4C35-BD12-52B41A4AFA3D}">
  <ds:schemaRefs>
    <ds:schemaRef ds:uri="http://schemas.microsoft.com/sharepoint/v3/contenttype/forms"/>
  </ds:schemaRefs>
</ds:datastoreItem>
</file>

<file path=customXml/itemProps3.xml><?xml version="1.0" encoding="utf-8"?>
<ds:datastoreItem xmlns:ds="http://schemas.openxmlformats.org/officeDocument/2006/customXml" ds:itemID="{D3D6A36E-4FC5-4902-B391-1A5A53294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a055a4-b6ec-4bb6-a3de-4e050d793ca6"/>
    <ds:schemaRef ds:uri="5f954091-2455-4b8c-90bc-f231fbff24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1201</TotalTime>
  <Words>130</Words>
  <Application>Microsoft Macintosh PowerPoint</Application>
  <PresentationFormat>Widescreen</PresentationFormat>
  <Paragraphs>10</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Helvetica LT Std</vt:lpstr>
      <vt:lpstr>HelveticaNeueLT Std Blk</vt:lpstr>
      <vt:lpstr>Lub Dub Bold</vt:lpstr>
      <vt:lpstr>Lub Dub Medium</vt:lpstr>
      <vt:lpstr>Office Theme</vt:lpstr>
      <vt:lpstr>LIBREXIA ACS  Milvexian with Antiplatelet Therapy after Acute Coronary Syndrome Event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Summary</dc:title>
  <dc:creator>Paul St. Laurent</dc:creator>
  <cp:lastModifiedBy>Barbara Entl</cp:lastModifiedBy>
  <cp:revision>51</cp:revision>
  <dcterms:created xsi:type="dcterms:W3CDTF">2023-10-18T15:02:58Z</dcterms:created>
  <dcterms:modified xsi:type="dcterms:W3CDTF">2026-08-27T19:43:44Z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0x010100F64E744D72962D448A853E7DC101C7F9</vt:lpwstr>
  </property>
  <property fmtid="{D5CDD505-2E9C-101B-9397-08002B2CF9AE}" pid="3" name="MediaServiceImageTags">
    <vt:lpwstr/>
  </property>
</Properties>
</file>