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0B064-EB0E-E24B-1242-3C042CD47F4F}" name="EJ Cheon" initials="EC" userId="S::EJ.Cheon@heart.org::bc275b22-34b6-41d7-a360-84f4c32a14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14D68B-112B-4A25-8F54-7BD7FA5ED9A0}" v="46" dt="2026-08-27T16:52:35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635"/>
  </p:normalViewPr>
  <p:slideViewPr>
    <p:cSldViewPr snapToGrid="0">
      <p:cViewPr varScale="1">
        <p:scale>
          <a:sx n="115" d="100"/>
          <a:sy n="115" d="100"/>
        </p:scale>
        <p:origin x="1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J Cheon" userId="bc275b22-34b6-41d7-a360-84f4c32a14d9" providerId="ADAL" clId="{18D2050B-4C6F-4AFA-A105-60D0EA4AF7AE}"/>
    <pc:docChg chg="undo custSel modSld">
      <pc:chgData name="EJ Cheon" userId="bc275b22-34b6-41d7-a360-84f4c32a14d9" providerId="ADAL" clId="{18D2050B-4C6F-4AFA-A105-60D0EA4AF7AE}" dt="2026-08-27T16:53:20.124" v="1170" actId="20577"/>
      <pc:docMkLst>
        <pc:docMk/>
      </pc:docMkLst>
      <pc:sldChg chg="modSp mod">
        <pc:chgData name="EJ Cheon" userId="bc275b22-34b6-41d7-a360-84f4c32a14d9" providerId="ADAL" clId="{18D2050B-4C6F-4AFA-A105-60D0EA4AF7AE}" dt="2026-08-27T16:53:20.124" v="1170" actId="20577"/>
        <pc:sldMkLst>
          <pc:docMk/>
          <pc:sldMk cId="0" sldId="283"/>
        </pc:sldMkLst>
        <pc:spChg chg="mod">
          <ac:chgData name="EJ Cheon" userId="bc275b22-34b6-41d7-a360-84f4c32a14d9" providerId="ADAL" clId="{18D2050B-4C6F-4AFA-A105-60D0EA4AF7AE}" dt="2026-08-27T16:53:20.124" v="1170" actId="20577"/>
          <ac:spMkLst>
            <pc:docMk/>
            <pc:sldMk cId="0" sldId="283"/>
            <ac:spMk id="9" creationId="{24242E19-CDAB-2F7E-3E92-C54744ED5C7E}"/>
          </ac:spMkLst>
        </pc:spChg>
        <pc:spChg chg="mod">
          <ac:chgData name="EJ Cheon" userId="bc275b22-34b6-41d7-a360-84f4c32a14d9" providerId="ADAL" clId="{18D2050B-4C6F-4AFA-A105-60D0EA4AF7AE}" dt="2026-08-25T17:10:06.884" v="64" actId="20577"/>
          <ac:spMkLst>
            <pc:docMk/>
            <pc:sldMk cId="0" sldId="283"/>
            <ac:spMk id="12" creationId="{AA96BBC5-B0A7-D7CB-4DF3-7C5AF83A50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848612" y="1863968"/>
            <a:ext cx="10479023" cy="341915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OBJECTIVE:  </a:t>
            </a:r>
            <a:r>
              <a:rPr lang="en-US" dirty="0">
                <a:latin typeface="Lub Dub Medium" panose="020B0603030403020204" pitchFamily="34" charset="0"/>
              </a:rPr>
              <a:t>To assess whether aficamten, a cardiac myosin inhibitor, improves Kansas City Cardiomyopathy Questionnaire clinical summary score (KCCQ-CSS) and peak </a:t>
            </a:r>
            <a:r>
              <a:rPr lang="en-US">
                <a:latin typeface="Lub Dub Medium" panose="020B0603030403020204" pitchFamily="34" charset="0"/>
              </a:rPr>
              <a:t>oxygen uptake </a:t>
            </a:r>
            <a:r>
              <a:rPr lang="en-US" dirty="0">
                <a:latin typeface="Lub Dub Medium" panose="020B0603030403020204" pitchFamily="34" charset="0"/>
              </a:rPr>
              <a:t>during cardiopulmonary exercise testing in adults with symptomatic nonobstructive hypertrophic cardiomyopathy (nHCM)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Helvetica LT Std" pitchFamily="2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STUDY DESIGN: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Phase 3, multinational, double-blind, randomized, placebo-controlled trial, N=517</a:t>
            </a:r>
            <a:endParaRPr lang="en-US" dirty="0">
              <a:latin typeface="Lub Dub Medium" panose="020B0603030403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sz="2000" b="1" dirty="0">
                <a:latin typeface="Lub Dub Bold" panose="020B0603030403020204" pitchFamily="34" charset="77"/>
                <a:cs typeface="Arial" panose="020B0604020202020204" pitchFamily="34" charset="0"/>
              </a:rPr>
              <a:t>:  In patients with symptomatic nHCM, treatment with aficamten was associated with significantly greater improvements in exercise capacity and patient-reported health status compared with placebo at 36 weeks.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2593"/>
            <a:ext cx="12176248" cy="1121382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Lub Dub Bold" panose="020B0803030403020204" pitchFamily="34" charset="0"/>
              </a:rPr>
              <a:t>ACACIA-HCM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 </a:t>
            </a:r>
            <a:r>
              <a:rPr lang="en-US" sz="2000" b="1" dirty="0">
                <a:solidFill>
                  <a:prstClr val="white"/>
                </a:solidFill>
                <a:latin typeface="Lub Dub Bold" panose="020B0803030403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Aficamten for Symptomatic Nonobstructive Hypertrophic Cardiomyopathy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8B0685-59C5-4EA9-83EF-150F5C90F648}">
  <ds:schemaRefs>
    <ds:schemaRef ds:uri="0da055a4-b6ec-4bb6-a3de-4e050d793ca6"/>
    <ds:schemaRef ds:uri="5f954091-2455-4b8c-90bc-f231fbff24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D6A36E-4FC5-4902-B391-1A5A532948F4}">
  <ds:schemaRefs>
    <ds:schemaRef ds:uri="0da055a4-b6ec-4bb6-a3de-4e050d793ca6"/>
    <ds:schemaRef ds:uri="5f954091-2455-4b8c-90bc-f231fbff24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129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ACACIA-HCM   Aficamten for Symptomatic Nonobstructive Hypertrophic Cardiomyopathy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6</cp:revision>
  <dcterms:created xsi:type="dcterms:W3CDTF">2023-10-18T15:02:58Z</dcterms:created>
  <dcterms:modified xsi:type="dcterms:W3CDTF">2026-08-27T17:16:44Z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