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284"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4AC17E-6951-4B67-BBFD-7EDE2252C013}" v="1" dt="2025-03-29T00:41:18.131"/>
  </p1510:revLst>
</p1510:revInfo>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p:restoredTop sz="88776" autoAdjust="0"/>
  </p:normalViewPr>
  <p:slideViewPr>
    <p:cSldViewPr snapToGrid="0">
      <p:cViewPr varScale="1">
        <p:scale>
          <a:sx n="73" d="100"/>
          <a:sy n="73" d="100"/>
        </p:scale>
        <p:origin x="20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D6CE5FE-C114-661B-D16E-BCA9E8DEB0DC}"/>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3" name="Date Placeholder 2">
            <a:extLst>
              <a:ext uri="{FF2B5EF4-FFF2-40B4-BE49-F238E27FC236}">
                <a16:creationId xmlns:a16="http://schemas.microsoft.com/office/drawing/2014/main" id="{F0EC9987-6886-66E5-42F0-941BFC4F7574}"/>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D85BE602-B94B-DF4E-8A8C-00FF9D7D7AC0}" type="datetime1">
              <a:rPr lang="en-US"/>
              <a:pPr lvl="0"/>
              <a:t>3/29/2025</a:t>
            </a:fld>
            <a:endParaRPr lang="en-US"/>
          </a:p>
        </p:txBody>
      </p:sp>
      <p:sp>
        <p:nvSpPr>
          <p:cNvPr id="4" name="Slide Image Placeholder 3">
            <a:extLst>
              <a:ext uri="{FF2B5EF4-FFF2-40B4-BE49-F238E27FC236}">
                <a16:creationId xmlns:a16="http://schemas.microsoft.com/office/drawing/2014/main" id="{BCCCE8AB-6567-6E4A-2AA1-55DCE5AEA9FF}"/>
              </a:ext>
            </a:extLst>
          </p:cNvPr>
          <p:cNvSpPr>
            <a:spLocks noGrp="1" noRot="1" noChangeAspect="1"/>
          </p:cNvSpPr>
          <p:nvPr>
            <p:ph type="sldImg" idx="2"/>
          </p:nvPr>
        </p:nvSpPr>
        <p:spPr>
          <a:xfrm>
            <a:off x="685800" y="1143000"/>
            <a:ext cx="5486400" cy="3086100"/>
          </a:xfrm>
          <a:prstGeom prst="rect">
            <a:avLst/>
          </a:prstGeom>
          <a:noFill/>
          <a:ln w="12701">
            <a:solidFill>
              <a:srgbClr val="000000"/>
            </a:solidFill>
            <a:prstDash val="solid"/>
          </a:ln>
        </p:spPr>
      </p:sp>
      <p:sp>
        <p:nvSpPr>
          <p:cNvPr id="5" name="Notes Placeholder 4">
            <a:extLst>
              <a:ext uri="{FF2B5EF4-FFF2-40B4-BE49-F238E27FC236}">
                <a16:creationId xmlns:a16="http://schemas.microsoft.com/office/drawing/2014/main" id="{6ED36E5B-29E6-B0F3-87D1-1830C2DB634B}"/>
              </a:ext>
            </a:extLst>
          </p:cNvPr>
          <p:cNvSpPr txBox="1">
            <a:spLocks noGrp="1"/>
          </p:cNvSpPr>
          <p:nvPr>
            <p:ph type="body" sz="quarter" idx="3"/>
          </p:nvPr>
        </p:nvSpPr>
        <p:spPr>
          <a:xfrm>
            <a:off x="685800" y="4400550"/>
            <a:ext cx="5486400" cy="3600450"/>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1BFD3F83-F692-F426-DE9B-F05753D9F53C}"/>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7" name="Slide Number Placeholder 6">
            <a:extLst>
              <a:ext uri="{FF2B5EF4-FFF2-40B4-BE49-F238E27FC236}">
                <a16:creationId xmlns:a16="http://schemas.microsoft.com/office/drawing/2014/main" id="{9C435676-D890-7395-90B1-1631B448FD65}"/>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6B71F422-6603-CC45-A24C-1EF3592E5CF0}" type="slidenum">
              <a:t>‹#›</a:t>
            </a:fld>
            <a:endParaRPr lang="en-US"/>
          </a:p>
        </p:txBody>
      </p:sp>
    </p:spTree>
    <p:extLst>
      <p:ext uri="{BB962C8B-B14F-4D97-AF65-F5344CB8AC3E}">
        <p14:creationId xmlns:p14="http://schemas.microsoft.com/office/powerpoint/2010/main" val="1192400104"/>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477D00-3973-CB7D-408D-5DDA42F69FC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BE9558B-7E10-70A0-29A5-EC78274CF1C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B1F0B8-445E-5D2A-77C1-9DA29CCEB433}"/>
              </a:ext>
            </a:extLst>
          </p:cNvPr>
          <p:cNvSpPr txBox="1">
            <a:spLocks noGrp="1"/>
          </p:cNvSpPr>
          <p:nvPr>
            <p:ph type="body" sz="quarter" idx="1"/>
          </p:nvPr>
        </p:nvSpPr>
        <p:spPr/>
        <p:txBody>
          <a:bodyPr/>
          <a:lstStyle/>
          <a:p>
            <a:r>
              <a:rPr lang="en-US" dirty="0"/>
              <a:t>https://clinicaltrials.gov/study/NCT03417388?term=Women%27s%20Ischemia%20Trial%20to%20Reduce%20Events%20in%20Non-Obstructive%20Coronary%20Artery%20Disease&amp;rank=1</a:t>
            </a:r>
          </a:p>
        </p:txBody>
      </p:sp>
      <p:sp>
        <p:nvSpPr>
          <p:cNvPr id="4" name="Slide Number Placeholder 3">
            <a:extLst>
              <a:ext uri="{FF2B5EF4-FFF2-40B4-BE49-F238E27FC236}">
                <a16:creationId xmlns:a16="http://schemas.microsoft.com/office/drawing/2014/main" id="{F405413E-D799-FC56-6B66-4331BCEBDAB0}"/>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32D09B7-10EA-7947-8CDE-AD26D64E8CEB}" type="slidenum">
              <a:t>1</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691401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0DCCD-8FEF-7833-F486-617097423C3B}"/>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en-US"/>
              <a:t>Click to edit Master title style</a:t>
            </a:r>
          </a:p>
        </p:txBody>
      </p:sp>
      <p:sp>
        <p:nvSpPr>
          <p:cNvPr id="3" name="Subtitle 2">
            <a:extLst>
              <a:ext uri="{FF2B5EF4-FFF2-40B4-BE49-F238E27FC236}">
                <a16:creationId xmlns:a16="http://schemas.microsoft.com/office/drawing/2014/main" id="{199A1F8F-9B93-1132-F1E3-0BD470BF9446}"/>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n-US"/>
              <a:t>Click to edit Master subtitle style</a:t>
            </a:r>
          </a:p>
        </p:txBody>
      </p:sp>
      <p:sp>
        <p:nvSpPr>
          <p:cNvPr id="4" name="Date Placeholder 3">
            <a:extLst>
              <a:ext uri="{FF2B5EF4-FFF2-40B4-BE49-F238E27FC236}">
                <a16:creationId xmlns:a16="http://schemas.microsoft.com/office/drawing/2014/main" id="{75340473-E57D-9FBC-6A86-45C6339B4E45}"/>
              </a:ext>
            </a:extLst>
          </p:cNvPr>
          <p:cNvSpPr txBox="1">
            <a:spLocks noGrp="1"/>
          </p:cNvSpPr>
          <p:nvPr>
            <p:ph type="dt" sz="half" idx="7"/>
          </p:nvPr>
        </p:nvSpPr>
        <p:spPr/>
        <p:txBody>
          <a:bodyPr/>
          <a:lstStyle>
            <a:lvl1pPr>
              <a:defRPr/>
            </a:lvl1pPr>
          </a:lstStyle>
          <a:p>
            <a:pPr lvl="0"/>
            <a:fld id="{A72EB677-D13C-7D44-A160-4A161D3D6CA1}" type="datetime1">
              <a:rPr lang="en-US"/>
              <a:pPr lvl="0"/>
              <a:t>3/29/2025</a:t>
            </a:fld>
            <a:endParaRPr lang="en-US"/>
          </a:p>
        </p:txBody>
      </p:sp>
      <p:sp>
        <p:nvSpPr>
          <p:cNvPr id="5" name="Footer Placeholder 4">
            <a:extLst>
              <a:ext uri="{FF2B5EF4-FFF2-40B4-BE49-F238E27FC236}">
                <a16:creationId xmlns:a16="http://schemas.microsoft.com/office/drawing/2014/main" id="{705EDCB5-7FED-5796-9751-4069C689D962}"/>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45E3AC1E-C677-C12D-3866-A7534BBCF4AE}"/>
              </a:ext>
            </a:extLst>
          </p:cNvPr>
          <p:cNvSpPr txBox="1">
            <a:spLocks noGrp="1"/>
          </p:cNvSpPr>
          <p:nvPr>
            <p:ph type="sldNum" sz="quarter" idx="8"/>
          </p:nvPr>
        </p:nvSpPr>
        <p:spPr/>
        <p:txBody>
          <a:bodyPr/>
          <a:lstStyle>
            <a:lvl1pPr>
              <a:defRPr/>
            </a:lvl1pPr>
          </a:lstStyle>
          <a:p>
            <a:pPr lvl="0"/>
            <a:fld id="{CAC6C7B3-49B9-3C46-B21E-D5FF183EB968}" type="slidenum">
              <a:t>‹#›</a:t>
            </a:fld>
            <a:endParaRPr lang="en-US"/>
          </a:p>
        </p:txBody>
      </p:sp>
    </p:spTree>
    <p:extLst>
      <p:ext uri="{BB962C8B-B14F-4D97-AF65-F5344CB8AC3E}">
        <p14:creationId xmlns:p14="http://schemas.microsoft.com/office/powerpoint/2010/main" val="1626262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99D86-286F-B2E5-0726-60DDCB588583}"/>
              </a:ext>
            </a:extLst>
          </p:cNvPr>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AA9216C9-EACD-3F86-A241-EC5587EA6375}"/>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777778-E2E7-DE06-02C1-C581C1190A35}"/>
              </a:ext>
            </a:extLst>
          </p:cNvPr>
          <p:cNvSpPr txBox="1">
            <a:spLocks noGrp="1"/>
          </p:cNvSpPr>
          <p:nvPr>
            <p:ph type="dt" sz="half" idx="7"/>
          </p:nvPr>
        </p:nvSpPr>
        <p:spPr/>
        <p:txBody>
          <a:bodyPr/>
          <a:lstStyle>
            <a:lvl1pPr>
              <a:defRPr/>
            </a:lvl1pPr>
          </a:lstStyle>
          <a:p>
            <a:pPr lvl="0"/>
            <a:fld id="{61E59BC1-7E91-B34E-B11C-414365388DC3}" type="datetime1">
              <a:rPr lang="en-US"/>
              <a:pPr lvl="0"/>
              <a:t>3/29/2025</a:t>
            </a:fld>
            <a:endParaRPr lang="en-US"/>
          </a:p>
        </p:txBody>
      </p:sp>
      <p:sp>
        <p:nvSpPr>
          <p:cNvPr id="5" name="Footer Placeholder 4">
            <a:extLst>
              <a:ext uri="{FF2B5EF4-FFF2-40B4-BE49-F238E27FC236}">
                <a16:creationId xmlns:a16="http://schemas.microsoft.com/office/drawing/2014/main" id="{D89575FA-DF7B-3A56-B425-073B6620C550}"/>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5BE5C515-C4DE-D303-5795-3EFD1ABDFD2C}"/>
              </a:ext>
            </a:extLst>
          </p:cNvPr>
          <p:cNvSpPr txBox="1">
            <a:spLocks noGrp="1"/>
          </p:cNvSpPr>
          <p:nvPr>
            <p:ph type="sldNum" sz="quarter" idx="8"/>
          </p:nvPr>
        </p:nvSpPr>
        <p:spPr/>
        <p:txBody>
          <a:bodyPr/>
          <a:lstStyle>
            <a:lvl1pPr>
              <a:defRPr/>
            </a:lvl1pPr>
          </a:lstStyle>
          <a:p>
            <a:pPr lvl="0"/>
            <a:fld id="{9A0FC0EF-7E0B-A841-9EFE-09AADF804983}" type="slidenum">
              <a:t>‹#›</a:t>
            </a:fld>
            <a:endParaRPr lang="en-US"/>
          </a:p>
        </p:txBody>
      </p:sp>
    </p:spTree>
    <p:extLst>
      <p:ext uri="{BB962C8B-B14F-4D97-AF65-F5344CB8AC3E}">
        <p14:creationId xmlns:p14="http://schemas.microsoft.com/office/powerpoint/2010/main" val="1211883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0C21F72-FA17-5CAF-1742-2A3A45647D8B}"/>
              </a:ext>
            </a:extLst>
          </p:cNvPr>
          <p:cNvSpPr txBox="1">
            <a:spLocks noGrp="1"/>
          </p:cNvSpPr>
          <p:nvPr>
            <p:ph type="title" orient="vert"/>
          </p:nvPr>
        </p:nvSpPr>
        <p:spPr>
          <a:xfrm>
            <a:off x="8724903" y="365129"/>
            <a:ext cx="2628900" cy="5811834"/>
          </a:xfrm>
        </p:spPr>
        <p:txBody>
          <a:bodyPr vert="eaVert"/>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F4FE42DE-D8F4-D078-4BEE-D9DA8C137654}"/>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22E231-A842-B058-BB64-331B6F6835B2}"/>
              </a:ext>
            </a:extLst>
          </p:cNvPr>
          <p:cNvSpPr txBox="1">
            <a:spLocks noGrp="1"/>
          </p:cNvSpPr>
          <p:nvPr>
            <p:ph type="dt" sz="half" idx="7"/>
          </p:nvPr>
        </p:nvSpPr>
        <p:spPr/>
        <p:txBody>
          <a:bodyPr/>
          <a:lstStyle>
            <a:lvl1pPr>
              <a:defRPr/>
            </a:lvl1pPr>
          </a:lstStyle>
          <a:p>
            <a:pPr lvl="0"/>
            <a:fld id="{A014973B-1AE9-6341-88E8-F753D2A655A8}" type="datetime1">
              <a:rPr lang="en-US"/>
              <a:pPr lvl="0"/>
              <a:t>3/29/2025</a:t>
            </a:fld>
            <a:endParaRPr lang="en-US"/>
          </a:p>
        </p:txBody>
      </p:sp>
      <p:sp>
        <p:nvSpPr>
          <p:cNvPr id="5" name="Footer Placeholder 4">
            <a:extLst>
              <a:ext uri="{FF2B5EF4-FFF2-40B4-BE49-F238E27FC236}">
                <a16:creationId xmlns:a16="http://schemas.microsoft.com/office/drawing/2014/main" id="{A8153627-4FD5-C458-5531-291DB5ECB736}"/>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5FFF8FC2-4A05-B075-B0C8-A59A95E475C8}"/>
              </a:ext>
            </a:extLst>
          </p:cNvPr>
          <p:cNvSpPr txBox="1">
            <a:spLocks noGrp="1"/>
          </p:cNvSpPr>
          <p:nvPr>
            <p:ph type="sldNum" sz="quarter" idx="8"/>
          </p:nvPr>
        </p:nvSpPr>
        <p:spPr/>
        <p:txBody>
          <a:bodyPr/>
          <a:lstStyle>
            <a:lvl1pPr>
              <a:defRPr/>
            </a:lvl1pPr>
          </a:lstStyle>
          <a:p>
            <a:pPr lvl="0"/>
            <a:fld id="{BFE2BC79-3D44-CC43-8E30-A07B2DFB1E60}" type="slidenum">
              <a:t>‹#›</a:t>
            </a:fld>
            <a:endParaRPr lang="en-US"/>
          </a:p>
        </p:txBody>
      </p:sp>
    </p:spTree>
    <p:extLst>
      <p:ext uri="{BB962C8B-B14F-4D97-AF65-F5344CB8AC3E}">
        <p14:creationId xmlns:p14="http://schemas.microsoft.com/office/powerpoint/2010/main" val="19285719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wo Content">
    <p:bg>
      <p:bgPr>
        <a:solidFill>
          <a:srgbClr val="E7E6E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F9C41-6939-3BF3-C9AE-8682E0354A92}"/>
              </a:ext>
            </a:extLst>
          </p:cNvPr>
          <p:cNvSpPr txBox="1">
            <a:spLocks noGrp="1"/>
          </p:cNvSpPr>
          <p:nvPr>
            <p:ph type="title"/>
          </p:nvPr>
        </p:nvSpPr>
        <p:spPr>
          <a:xfrm>
            <a:off x="583990" y="819631"/>
            <a:ext cx="11024024" cy="1234942"/>
          </a:xfrm>
        </p:spPr>
        <p:txBody>
          <a:bodyPr/>
          <a:lstStyle>
            <a:lvl1pPr>
              <a:defRPr/>
            </a:lvl1pPr>
          </a:lstStyle>
          <a:p>
            <a:pPr lvl="0"/>
            <a:r>
              <a:rPr lang="en-US"/>
              <a:t>TITLE IS ALL CAPS AT 25-30PTS</a:t>
            </a:r>
          </a:p>
        </p:txBody>
      </p:sp>
      <p:sp>
        <p:nvSpPr>
          <p:cNvPr id="3" name="Content Placeholder 2">
            <a:extLst>
              <a:ext uri="{FF2B5EF4-FFF2-40B4-BE49-F238E27FC236}">
                <a16:creationId xmlns:a16="http://schemas.microsoft.com/office/drawing/2014/main" id="{9916B274-2EC9-5C2D-6B45-39AE8B0D5054}"/>
              </a:ext>
            </a:extLst>
          </p:cNvPr>
          <p:cNvSpPr txBox="1">
            <a:spLocks noGrp="1"/>
          </p:cNvSpPr>
          <p:nvPr>
            <p:ph idx="4294967295"/>
          </p:nvPr>
        </p:nvSpPr>
        <p:spPr>
          <a:xfrm>
            <a:off x="583990" y="2054574"/>
            <a:ext cx="5346807" cy="4122389"/>
          </a:xfrm>
        </p:spPr>
        <p:txBody>
          <a:bodyPr/>
          <a:lstStyle>
            <a:lvl1pPr>
              <a:defRPr/>
            </a:lvl1pPr>
          </a:lstStyle>
          <a:p>
            <a:pPr lvl="0"/>
            <a:r>
              <a:rPr lang="en-US"/>
              <a:t>Body copy is Lub Dub medium at 12pts</a:t>
            </a:r>
          </a:p>
        </p:txBody>
      </p:sp>
      <p:sp>
        <p:nvSpPr>
          <p:cNvPr id="4" name="Content Placeholder 3">
            <a:extLst>
              <a:ext uri="{FF2B5EF4-FFF2-40B4-BE49-F238E27FC236}">
                <a16:creationId xmlns:a16="http://schemas.microsoft.com/office/drawing/2014/main" id="{BD42BAE7-EF41-D6A5-38A3-DFE21693539A}"/>
              </a:ext>
            </a:extLst>
          </p:cNvPr>
          <p:cNvSpPr txBox="1">
            <a:spLocks noGrp="1"/>
          </p:cNvSpPr>
          <p:nvPr>
            <p:ph idx="4294967295"/>
          </p:nvPr>
        </p:nvSpPr>
        <p:spPr>
          <a:xfrm>
            <a:off x="6280958" y="2054574"/>
            <a:ext cx="5346807" cy="4122389"/>
          </a:xfrm>
        </p:spPr>
        <p:txBody>
          <a:bodyPr/>
          <a:lstStyle>
            <a:lvl1pPr>
              <a:defRPr/>
            </a:lvl1pPr>
          </a:lstStyle>
          <a:p>
            <a:pPr lvl="0"/>
            <a:r>
              <a:rPr lang="en-US"/>
              <a:t>Body copy is Lub Dub medium at 12pts</a:t>
            </a:r>
          </a:p>
        </p:txBody>
      </p:sp>
      <p:sp>
        <p:nvSpPr>
          <p:cNvPr id="5" name="Footer Placeholder 4">
            <a:extLst>
              <a:ext uri="{FF2B5EF4-FFF2-40B4-BE49-F238E27FC236}">
                <a16:creationId xmlns:a16="http://schemas.microsoft.com/office/drawing/2014/main" id="{9B43C952-8737-E45F-7E48-CC4038238A06}"/>
              </a:ext>
            </a:extLst>
          </p:cNvPr>
          <p:cNvSpPr txBox="1">
            <a:spLocks noGrp="1"/>
          </p:cNvSpPr>
          <p:nvPr>
            <p:ph type="ftr" sz="quarter" idx="9"/>
          </p:nvPr>
        </p:nvSpPr>
        <p:spPr>
          <a:xfrm>
            <a:off x="583981" y="6356351"/>
            <a:ext cx="7340812" cy="365129"/>
          </a:xfrm>
        </p:spPr>
        <p:txBody>
          <a:bodyPr anchorCtr="0"/>
          <a:lstStyle>
            <a:lvl1pPr algn="l">
              <a:defRPr sz="1067">
                <a:latin typeface="Lub Dub Medium" pitchFamily="34"/>
              </a:defRPr>
            </a:lvl1pPr>
          </a:lstStyle>
          <a:p>
            <a:pPr lvl="0"/>
            <a:endParaRPr lang="en-US"/>
          </a:p>
        </p:txBody>
      </p:sp>
      <p:sp>
        <p:nvSpPr>
          <p:cNvPr id="6" name="Slide Number Placeholder 5">
            <a:extLst>
              <a:ext uri="{FF2B5EF4-FFF2-40B4-BE49-F238E27FC236}">
                <a16:creationId xmlns:a16="http://schemas.microsoft.com/office/drawing/2014/main" id="{A26EE03A-6D7F-CB60-67A4-BDC4595F49D7}"/>
              </a:ext>
            </a:extLst>
          </p:cNvPr>
          <p:cNvSpPr txBox="1">
            <a:spLocks noGrp="1"/>
          </p:cNvSpPr>
          <p:nvPr>
            <p:ph type="sldNum" sz="quarter" idx="8"/>
          </p:nvPr>
        </p:nvSpPr>
        <p:spPr>
          <a:xfrm>
            <a:off x="11420920" y="6356351"/>
            <a:ext cx="770189" cy="365129"/>
          </a:xfrm>
        </p:spPr>
        <p:txBody>
          <a:bodyPr/>
          <a:lstStyle>
            <a:lvl1pPr algn="l">
              <a:defRPr sz="1067">
                <a:latin typeface="Lub Dub Medium" pitchFamily="34"/>
              </a:defRPr>
            </a:lvl1pPr>
          </a:lstStyle>
          <a:p>
            <a:pPr lvl="0"/>
            <a:fld id="{6489BC5D-4979-5C49-8FF0-F954720E4172}" type="slidenum">
              <a:t>‹#›</a:t>
            </a:fld>
            <a:endParaRPr lang="en-US"/>
          </a:p>
        </p:txBody>
      </p:sp>
      <p:cxnSp>
        <p:nvCxnSpPr>
          <p:cNvPr id="7" name="Straight Connector 14">
            <a:extLst>
              <a:ext uri="{FF2B5EF4-FFF2-40B4-BE49-F238E27FC236}">
                <a16:creationId xmlns:a16="http://schemas.microsoft.com/office/drawing/2014/main" id="{FAFCD794-030D-4838-C17B-B91DE6C04430}"/>
              </a:ext>
            </a:extLst>
          </p:cNvPr>
          <p:cNvCxnSpPr/>
          <p:nvPr/>
        </p:nvCxnSpPr>
        <p:spPr>
          <a:xfrm>
            <a:off x="11367912" y="6356351"/>
            <a:ext cx="0" cy="365129"/>
          </a:xfrm>
          <a:prstGeom prst="straightConnector1">
            <a:avLst/>
          </a:prstGeom>
          <a:noFill/>
          <a:ln w="6345" cap="flat">
            <a:solidFill>
              <a:srgbClr val="4472C4"/>
            </a:solidFill>
            <a:prstDash val="solid"/>
            <a:miter/>
          </a:ln>
        </p:spPr>
      </p:cxnSp>
      <p:sp>
        <p:nvSpPr>
          <p:cNvPr id="8" name="Picture Placeholder 10">
            <a:extLst>
              <a:ext uri="{FF2B5EF4-FFF2-40B4-BE49-F238E27FC236}">
                <a16:creationId xmlns:a16="http://schemas.microsoft.com/office/drawing/2014/main" id="{7F5C3C97-67CE-F13C-F321-8FCBE4048E24}"/>
              </a:ext>
            </a:extLst>
          </p:cNvPr>
          <p:cNvSpPr txBox="1">
            <a:spLocks noGrp="1"/>
          </p:cNvSpPr>
          <p:nvPr>
            <p:ph type="pic" idx="4294967295"/>
          </p:nvPr>
        </p:nvSpPr>
        <p:spPr>
          <a:xfrm>
            <a:off x="9902028" y="6356351"/>
            <a:ext cx="1326977" cy="365129"/>
          </a:xfrm>
        </p:spPr>
        <p:txBody>
          <a:bodyPr/>
          <a:lstStyle>
            <a:lvl1pPr>
              <a:defRPr>
                <a:solidFill>
                  <a:srgbClr val="FFC000"/>
                </a:solidFill>
              </a:defRPr>
            </a:lvl1pPr>
          </a:lstStyle>
          <a:p>
            <a:pPr lvl="0"/>
            <a:r>
              <a:rPr lang="en-US"/>
              <a:t>Logo</a:t>
            </a:r>
          </a:p>
        </p:txBody>
      </p:sp>
      <p:sp>
        <p:nvSpPr>
          <p:cNvPr id="9" name="Text Placeholder 5">
            <a:extLst>
              <a:ext uri="{FF2B5EF4-FFF2-40B4-BE49-F238E27FC236}">
                <a16:creationId xmlns:a16="http://schemas.microsoft.com/office/drawing/2014/main" id="{DF20BAD1-8E0C-5A42-58E6-CC4BB3A3FE35}"/>
              </a:ext>
            </a:extLst>
          </p:cNvPr>
          <p:cNvSpPr txBox="1">
            <a:spLocks noGrp="1"/>
          </p:cNvSpPr>
          <p:nvPr>
            <p:ph type="body" idx="4294967295"/>
          </p:nvPr>
        </p:nvSpPr>
        <p:spPr>
          <a:xfrm>
            <a:off x="8248153" y="6356351"/>
            <a:ext cx="1600858" cy="365129"/>
          </a:xfrm>
        </p:spPr>
        <p:txBody>
          <a:bodyPr anchor="ctr"/>
          <a:lstStyle>
            <a:lvl1pPr algn="r">
              <a:defRPr sz="1067">
                <a:solidFill>
                  <a:srgbClr val="FFC000"/>
                </a:solidFill>
              </a:defRPr>
            </a:lvl1pPr>
          </a:lstStyle>
          <a:p>
            <a:pPr lvl="0"/>
            <a:r>
              <a:rPr lang="en-US"/>
              <a:t>Sponsored by:</a:t>
            </a:r>
          </a:p>
        </p:txBody>
      </p:sp>
      <p:sp>
        <p:nvSpPr>
          <p:cNvPr id="10" name="Text Placeholder 4">
            <a:extLst>
              <a:ext uri="{FF2B5EF4-FFF2-40B4-BE49-F238E27FC236}">
                <a16:creationId xmlns:a16="http://schemas.microsoft.com/office/drawing/2014/main" id="{98C323E4-FFE1-5193-AA72-29854CC67104}"/>
              </a:ext>
            </a:extLst>
          </p:cNvPr>
          <p:cNvSpPr txBox="1">
            <a:spLocks noGrp="1"/>
          </p:cNvSpPr>
          <p:nvPr>
            <p:ph type="body" idx="4294967295"/>
          </p:nvPr>
        </p:nvSpPr>
        <p:spPr>
          <a:xfrm>
            <a:off x="592832" y="1440874"/>
            <a:ext cx="9096112" cy="428817"/>
          </a:xfrm>
        </p:spPr>
        <p:txBody>
          <a:bodyPr/>
          <a:lstStyle>
            <a:lvl1pPr>
              <a:defRPr sz="2133" b="1"/>
            </a:lvl1pPr>
          </a:lstStyle>
          <a:p>
            <a:pPr lvl="0"/>
            <a:r>
              <a:rPr lang="en-US"/>
              <a:t>Subtitle is Lub Dub Bold at 16pt</a:t>
            </a:r>
          </a:p>
        </p:txBody>
      </p:sp>
      <p:pic>
        <p:nvPicPr>
          <p:cNvPr id="11" name="Picture 11">
            <a:extLst>
              <a:ext uri="{FF2B5EF4-FFF2-40B4-BE49-F238E27FC236}">
                <a16:creationId xmlns:a16="http://schemas.microsoft.com/office/drawing/2014/main" id="{4304BF7A-AA65-D7B5-FD78-315CF6BAD061}"/>
              </a:ext>
            </a:extLst>
          </p:cNvPr>
          <p:cNvPicPr>
            <a:picLocks noChangeAspect="1"/>
          </p:cNvPicPr>
          <p:nvPr/>
        </p:nvPicPr>
        <p:blipFill>
          <a:blip r:embed="rId2"/>
          <a:stretch>
            <a:fillRect/>
          </a:stretch>
        </p:blipFill>
        <p:spPr>
          <a:xfrm>
            <a:off x="11333530" y="123553"/>
            <a:ext cx="715033" cy="385657"/>
          </a:xfrm>
          <a:prstGeom prst="rect">
            <a:avLst/>
          </a:prstGeom>
          <a:noFill/>
          <a:ln cap="flat">
            <a:noFill/>
          </a:ln>
        </p:spPr>
      </p:pic>
    </p:spTree>
    <p:extLst>
      <p:ext uri="{BB962C8B-B14F-4D97-AF65-F5344CB8AC3E}">
        <p14:creationId xmlns:p14="http://schemas.microsoft.com/office/powerpoint/2010/main" val="1059156249"/>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B6647-67F5-AE67-1657-ADA1B397B070}"/>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DD9B1141-6F2A-0474-7272-1ECA9859157B}"/>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F97A96-10AD-F465-E230-39FCBE8EB586}"/>
              </a:ext>
            </a:extLst>
          </p:cNvPr>
          <p:cNvSpPr txBox="1">
            <a:spLocks noGrp="1"/>
          </p:cNvSpPr>
          <p:nvPr>
            <p:ph type="dt" sz="half" idx="7"/>
          </p:nvPr>
        </p:nvSpPr>
        <p:spPr/>
        <p:txBody>
          <a:bodyPr/>
          <a:lstStyle>
            <a:lvl1pPr>
              <a:defRPr/>
            </a:lvl1pPr>
          </a:lstStyle>
          <a:p>
            <a:pPr lvl="0"/>
            <a:fld id="{CA6A76A1-A84B-2A47-9425-3174E38EA443}" type="datetime1">
              <a:rPr lang="en-US"/>
              <a:pPr lvl="0"/>
              <a:t>3/29/2025</a:t>
            </a:fld>
            <a:endParaRPr lang="en-US"/>
          </a:p>
        </p:txBody>
      </p:sp>
      <p:sp>
        <p:nvSpPr>
          <p:cNvPr id="5" name="Footer Placeholder 4">
            <a:extLst>
              <a:ext uri="{FF2B5EF4-FFF2-40B4-BE49-F238E27FC236}">
                <a16:creationId xmlns:a16="http://schemas.microsoft.com/office/drawing/2014/main" id="{2395AC82-72DA-C09B-05BA-4830FD06C08C}"/>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78136B9A-8CBB-2D2F-401C-2E0D5BB141FC}"/>
              </a:ext>
            </a:extLst>
          </p:cNvPr>
          <p:cNvSpPr txBox="1">
            <a:spLocks noGrp="1"/>
          </p:cNvSpPr>
          <p:nvPr>
            <p:ph type="sldNum" sz="quarter" idx="8"/>
          </p:nvPr>
        </p:nvSpPr>
        <p:spPr/>
        <p:txBody>
          <a:bodyPr/>
          <a:lstStyle>
            <a:lvl1pPr>
              <a:defRPr/>
            </a:lvl1pPr>
          </a:lstStyle>
          <a:p>
            <a:pPr lvl="0"/>
            <a:fld id="{203F9CE4-81ED-2C48-8F27-78AD34BBD3FA}" type="slidenum">
              <a:t>‹#›</a:t>
            </a:fld>
            <a:endParaRPr lang="en-US"/>
          </a:p>
        </p:txBody>
      </p:sp>
    </p:spTree>
    <p:extLst>
      <p:ext uri="{BB962C8B-B14F-4D97-AF65-F5344CB8AC3E}">
        <p14:creationId xmlns:p14="http://schemas.microsoft.com/office/powerpoint/2010/main" val="2519184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18462-B793-F55C-1FE5-46FB9201560C}"/>
              </a:ext>
            </a:extLst>
          </p:cNvPr>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p>
        </p:txBody>
      </p:sp>
      <p:sp>
        <p:nvSpPr>
          <p:cNvPr id="3" name="Text Placeholder 2">
            <a:extLst>
              <a:ext uri="{FF2B5EF4-FFF2-40B4-BE49-F238E27FC236}">
                <a16:creationId xmlns:a16="http://schemas.microsoft.com/office/drawing/2014/main" id="{688BE96C-27D9-CD65-EBDA-ACBE0944C85A}"/>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en-US"/>
              <a:t>Click to edit Master text styles</a:t>
            </a:r>
          </a:p>
        </p:txBody>
      </p:sp>
      <p:sp>
        <p:nvSpPr>
          <p:cNvPr id="4" name="Date Placeholder 3">
            <a:extLst>
              <a:ext uri="{FF2B5EF4-FFF2-40B4-BE49-F238E27FC236}">
                <a16:creationId xmlns:a16="http://schemas.microsoft.com/office/drawing/2014/main" id="{A678A995-85D2-B3E7-981A-5F4577366989}"/>
              </a:ext>
            </a:extLst>
          </p:cNvPr>
          <p:cNvSpPr txBox="1">
            <a:spLocks noGrp="1"/>
          </p:cNvSpPr>
          <p:nvPr>
            <p:ph type="dt" sz="half" idx="7"/>
          </p:nvPr>
        </p:nvSpPr>
        <p:spPr/>
        <p:txBody>
          <a:bodyPr/>
          <a:lstStyle>
            <a:lvl1pPr>
              <a:defRPr/>
            </a:lvl1pPr>
          </a:lstStyle>
          <a:p>
            <a:pPr lvl="0"/>
            <a:fld id="{70B22A6C-811A-9944-9362-8BF61EEAA2D8}" type="datetime1">
              <a:rPr lang="en-US"/>
              <a:pPr lvl="0"/>
              <a:t>3/29/2025</a:t>
            </a:fld>
            <a:endParaRPr lang="en-US"/>
          </a:p>
        </p:txBody>
      </p:sp>
      <p:sp>
        <p:nvSpPr>
          <p:cNvPr id="5" name="Footer Placeholder 4">
            <a:extLst>
              <a:ext uri="{FF2B5EF4-FFF2-40B4-BE49-F238E27FC236}">
                <a16:creationId xmlns:a16="http://schemas.microsoft.com/office/drawing/2014/main" id="{A90826AE-EDE0-973D-55BD-F1935253FD92}"/>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A0F2EECE-D867-1169-8C41-1D21338113E7}"/>
              </a:ext>
            </a:extLst>
          </p:cNvPr>
          <p:cNvSpPr txBox="1">
            <a:spLocks noGrp="1"/>
          </p:cNvSpPr>
          <p:nvPr>
            <p:ph type="sldNum" sz="quarter" idx="8"/>
          </p:nvPr>
        </p:nvSpPr>
        <p:spPr/>
        <p:txBody>
          <a:bodyPr/>
          <a:lstStyle>
            <a:lvl1pPr>
              <a:defRPr/>
            </a:lvl1pPr>
          </a:lstStyle>
          <a:p>
            <a:pPr lvl="0"/>
            <a:fld id="{979DD499-3224-7243-8F35-0EC1AC44BC6D}" type="slidenum">
              <a:t>‹#›</a:t>
            </a:fld>
            <a:endParaRPr lang="en-US"/>
          </a:p>
        </p:txBody>
      </p:sp>
    </p:spTree>
    <p:extLst>
      <p:ext uri="{BB962C8B-B14F-4D97-AF65-F5344CB8AC3E}">
        <p14:creationId xmlns:p14="http://schemas.microsoft.com/office/powerpoint/2010/main" val="4133660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CAE58-D6BE-C05F-13FA-C87138FDF61E}"/>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58978250-76BC-B6A6-EA0C-9B55FA5162D6}"/>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ED9F9D1-0D30-71A3-873F-7B52B2163D50}"/>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282BA4E-2E52-F559-C318-1D2A07F589EE}"/>
              </a:ext>
            </a:extLst>
          </p:cNvPr>
          <p:cNvSpPr txBox="1">
            <a:spLocks noGrp="1"/>
          </p:cNvSpPr>
          <p:nvPr>
            <p:ph type="dt" sz="half" idx="7"/>
          </p:nvPr>
        </p:nvSpPr>
        <p:spPr/>
        <p:txBody>
          <a:bodyPr/>
          <a:lstStyle>
            <a:lvl1pPr>
              <a:defRPr/>
            </a:lvl1pPr>
          </a:lstStyle>
          <a:p>
            <a:pPr lvl="0"/>
            <a:fld id="{0E3EA778-D275-554C-A1DE-E15E5EFC21A3}" type="datetime1">
              <a:rPr lang="en-US"/>
              <a:pPr lvl="0"/>
              <a:t>3/29/2025</a:t>
            </a:fld>
            <a:endParaRPr lang="en-US"/>
          </a:p>
        </p:txBody>
      </p:sp>
      <p:sp>
        <p:nvSpPr>
          <p:cNvPr id="6" name="Footer Placeholder 5">
            <a:extLst>
              <a:ext uri="{FF2B5EF4-FFF2-40B4-BE49-F238E27FC236}">
                <a16:creationId xmlns:a16="http://schemas.microsoft.com/office/drawing/2014/main" id="{DC193459-97F0-80A5-972A-3727119B2284}"/>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8E944D35-6503-CCC7-2CD6-55AF684EF5AC}"/>
              </a:ext>
            </a:extLst>
          </p:cNvPr>
          <p:cNvSpPr txBox="1">
            <a:spLocks noGrp="1"/>
          </p:cNvSpPr>
          <p:nvPr>
            <p:ph type="sldNum" sz="quarter" idx="8"/>
          </p:nvPr>
        </p:nvSpPr>
        <p:spPr/>
        <p:txBody>
          <a:bodyPr/>
          <a:lstStyle>
            <a:lvl1pPr>
              <a:defRPr/>
            </a:lvl1pPr>
          </a:lstStyle>
          <a:p>
            <a:pPr lvl="0"/>
            <a:fld id="{5D895D69-6757-9541-A77A-39DC7E539300}" type="slidenum">
              <a:t>‹#›</a:t>
            </a:fld>
            <a:endParaRPr lang="en-US"/>
          </a:p>
        </p:txBody>
      </p:sp>
    </p:spTree>
    <p:extLst>
      <p:ext uri="{BB962C8B-B14F-4D97-AF65-F5344CB8AC3E}">
        <p14:creationId xmlns:p14="http://schemas.microsoft.com/office/powerpoint/2010/main" val="2891455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2E30F-B0D1-203B-81A5-4EE73DCFCE77}"/>
              </a:ext>
            </a:extLst>
          </p:cNvPr>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p>
        </p:txBody>
      </p:sp>
      <p:sp>
        <p:nvSpPr>
          <p:cNvPr id="3" name="Text Placeholder 2">
            <a:extLst>
              <a:ext uri="{FF2B5EF4-FFF2-40B4-BE49-F238E27FC236}">
                <a16:creationId xmlns:a16="http://schemas.microsoft.com/office/drawing/2014/main" id="{62242DD5-E318-CAE9-BB65-06ABD2AF5672}"/>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en-US"/>
              <a:t>Click to edit Master text styles</a:t>
            </a:r>
          </a:p>
        </p:txBody>
      </p:sp>
      <p:sp>
        <p:nvSpPr>
          <p:cNvPr id="4" name="Content Placeholder 3">
            <a:extLst>
              <a:ext uri="{FF2B5EF4-FFF2-40B4-BE49-F238E27FC236}">
                <a16:creationId xmlns:a16="http://schemas.microsoft.com/office/drawing/2014/main" id="{F3E7E387-0999-2CF6-CC7A-0810D85CCF1B}"/>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9385D22-5602-ACD4-F617-13FB196D7A7E}"/>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en-US"/>
              <a:t>Click to edit Master text styles</a:t>
            </a:r>
          </a:p>
        </p:txBody>
      </p:sp>
      <p:sp>
        <p:nvSpPr>
          <p:cNvPr id="6" name="Content Placeholder 5">
            <a:extLst>
              <a:ext uri="{FF2B5EF4-FFF2-40B4-BE49-F238E27FC236}">
                <a16:creationId xmlns:a16="http://schemas.microsoft.com/office/drawing/2014/main" id="{15050091-D96A-B71E-9940-F10779D609E4}"/>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63C29F-D8D3-7635-F46B-4469A8A0A3B1}"/>
              </a:ext>
            </a:extLst>
          </p:cNvPr>
          <p:cNvSpPr txBox="1">
            <a:spLocks noGrp="1"/>
          </p:cNvSpPr>
          <p:nvPr>
            <p:ph type="dt" sz="half" idx="7"/>
          </p:nvPr>
        </p:nvSpPr>
        <p:spPr/>
        <p:txBody>
          <a:bodyPr/>
          <a:lstStyle>
            <a:lvl1pPr>
              <a:defRPr/>
            </a:lvl1pPr>
          </a:lstStyle>
          <a:p>
            <a:pPr lvl="0"/>
            <a:fld id="{83B700D7-7B4C-EB44-9F54-3B4CE3BA5A8A}" type="datetime1">
              <a:rPr lang="en-US"/>
              <a:pPr lvl="0"/>
              <a:t>3/29/2025</a:t>
            </a:fld>
            <a:endParaRPr lang="en-US"/>
          </a:p>
        </p:txBody>
      </p:sp>
      <p:sp>
        <p:nvSpPr>
          <p:cNvPr id="8" name="Footer Placeholder 7">
            <a:extLst>
              <a:ext uri="{FF2B5EF4-FFF2-40B4-BE49-F238E27FC236}">
                <a16:creationId xmlns:a16="http://schemas.microsoft.com/office/drawing/2014/main" id="{B0E4A3B3-814A-59A2-7C5E-3D47800D4922}"/>
              </a:ext>
            </a:extLst>
          </p:cNvPr>
          <p:cNvSpPr txBox="1">
            <a:spLocks noGrp="1"/>
          </p:cNvSpPr>
          <p:nvPr>
            <p:ph type="ftr" sz="quarter" idx="9"/>
          </p:nvPr>
        </p:nvSpPr>
        <p:spPr/>
        <p:txBody>
          <a:bodyPr/>
          <a:lstStyle>
            <a:lvl1pPr>
              <a:defRPr/>
            </a:lvl1pPr>
          </a:lstStyle>
          <a:p>
            <a:pPr lvl="0"/>
            <a:endParaRPr lang="en-US"/>
          </a:p>
        </p:txBody>
      </p:sp>
      <p:sp>
        <p:nvSpPr>
          <p:cNvPr id="9" name="Slide Number Placeholder 8">
            <a:extLst>
              <a:ext uri="{FF2B5EF4-FFF2-40B4-BE49-F238E27FC236}">
                <a16:creationId xmlns:a16="http://schemas.microsoft.com/office/drawing/2014/main" id="{D31E2EDF-D270-D4EF-E76D-FE7AE1AEEAB8}"/>
              </a:ext>
            </a:extLst>
          </p:cNvPr>
          <p:cNvSpPr txBox="1">
            <a:spLocks noGrp="1"/>
          </p:cNvSpPr>
          <p:nvPr>
            <p:ph type="sldNum" sz="quarter" idx="8"/>
          </p:nvPr>
        </p:nvSpPr>
        <p:spPr/>
        <p:txBody>
          <a:bodyPr/>
          <a:lstStyle>
            <a:lvl1pPr>
              <a:defRPr/>
            </a:lvl1pPr>
          </a:lstStyle>
          <a:p>
            <a:pPr lvl="0"/>
            <a:fld id="{AEC7CFB0-DE30-4746-8712-BD5E51113AFC}" type="slidenum">
              <a:t>‹#›</a:t>
            </a:fld>
            <a:endParaRPr lang="en-US"/>
          </a:p>
        </p:txBody>
      </p:sp>
    </p:spTree>
    <p:extLst>
      <p:ext uri="{BB962C8B-B14F-4D97-AF65-F5344CB8AC3E}">
        <p14:creationId xmlns:p14="http://schemas.microsoft.com/office/powerpoint/2010/main" val="4189495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15D40-8F85-95CE-F6B9-0AADA8B5C38F}"/>
              </a:ext>
            </a:extLst>
          </p:cNvPr>
          <p:cNvSpPr txBox="1">
            <a:spLocks noGrp="1"/>
          </p:cNvSpPr>
          <p:nvPr>
            <p:ph type="title"/>
          </p:nvPr>
        </p:nvSpPr>
        <p:spPr/>
        <p:txBody>
          <a:bodyPr/>
          <a:lstStyle>
            <a:lvl1pPr>
              <a:defRPr/>
            </a:lvl1pPr>
          </a:lstStyle>
          <a:p>
            <a:pPr lvl="0"/>
            <a:r>
              <a:rPr lang="en-US"/>
              <a:t>Click to edit Master title style</a:t>
            </a:r>
          </a:p>
        </p:txBody>
      </p:sp>
      <p:sp>
        <p:nvSpPr>
          <p:cNvPr id="3" name="Date Placeholder 2">
            <a:extLst>
              <a:ext uri="{FF2B5EF4-FFF2-40B4-BE49-F238E27FC236}">
                <a16:creationId xmlns:a16="http://schemas.microsoft.com/office/drawing/2014/main" id="{6A71652D-FDFA-4E5A-AD2C-A211C8E82FF3}"/>
              </a:ext>
            </a:extLst>
          </p:cNvPr>
          <p:cNvSpPr txBox="1">
            <a:spLocks noGrp="1"/>
          </p:cNvSpPr>
          <p:nvPr>
            <p:ph type="dt" sz="half" idx="7"/>
          </p:nvPr>
        </p:nvSpPr>
        <p:spPr/>
        <p:txBody>
          <a:bodyPr/>
          <a:lstStyle>
            <a:lvl1pPr>
              <a:defRPr/>
            </a:lvl1pPr>
          </a:lstStyle>
          <a:p>
            <a:pPr lvl="0"/>
            <a:fld id="{0AAEA2BC-BF97-CB4C-BB0E-19BA0BB7B913}" type="datetime1">
              <a:rPr lang="en-US"/>
              <a:pPr lvl="0"/>
              <a:t>3/29/2025</a:t>
            </a:fld>
            <a:endParaRPr lang="en-US"/>
          </a:p>
        </p:txBody>
      </p:sp>
      <p:sp>
        <p:nvSpPr>
          <p:cNvPr id="4" name="Footer Placeholder 3">
            <a:extLst>
              <a:ext uri="{FF2B5EF4-FFF2-40B4-BE49-F238E27FC236}">
                <a16:creationId xmlns:a16="http://schemas.microsoft.com/office/drawing/2014/main" id="{4B924FC4-6A85-2FDE-8122-AB6DA337FDD0}"/>
              </a:ext>
            </a:extLst>
          </p:cNvPr>
          <p:cNvSpPr txBox="1">
            <a:spLocks noGrp="1"/>
          </p:cNvSpPr>
          <p:nvPr>
            <p:ph type="ftr" sz="quarter" idx="9"/>
          </p:nvPr>
        </p:nvSpPr>
        <p:spPr/>
        <p:txBody>
          <a:bodyPr/>
          <a:lstStyle>
            <a:lvl1pPr>
              <a:defRPr/>
            </a:lvl1pPr>
          </a:lstStyle>
          <a:p>
            <a:pPr lvl="0"/>
            <a:endParaRPr lang="en-US"/>
          </a:p>
        </p:txBody>
      </p:sp>
      <p:sp>
        <p:nvSpPr>
          <p:cNvPr id="5" name="Slide Number Placeholder 4">
            <a:extLst>
              <a:ext uri="{FF2B5EF4-FFF2-40B4-BE49-F238E27FC236}">
                <a16:creationId xmlns:a16="http://schemas.microsoft.com/office/drawing/2014/main" id="{0C703051-6DA3-3281-E9AF-86F55FEF9F2F}"/>
              </a:ext>
            </a:extLst>
          </p:cNvPr>
          <p:cNvSpPr txBox="1">
            <a:spLocks noGrp="1"/>
          </p:cNvSpPr>
          <p:nvPr>
            <p:ph type="sldNum" sz="quarter" idx="8"/>
          </p:nvPr>
        </p:nvSpPr>
        <p:spPr/>
        <p:txBody>
          <a:bodyPr/>
          <a:lstStyle>
            <a:lvl1pPr>
              <a:defRPr/>
            </a:lvl1pPr>
          </a:lstStyle>
          <a:p>
            <a:pPr lvl="0"/>
            <a:fld id="{B33C332D-332F-134C-A693-374DFF72315D}" type="slidenum">
              <a:t>‹#›</a:t>
            </a:fld>
            <a:endParaRPr lang="en-US"/>
          </a:p>
        </p:txBody>
      </p:sp>
    </p:spTree>
    <p:extLst>
      <p:ext uri="{BB962C8B-B14F-4D97-AF65-F5344CB8AC3E}">
        <p14:creationId xmlns:p14="http://schemas.microsoft.com/office/powerpoint/2010/main" val="2143432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9D3655F-2CB1-AAAF-BF2D-EBE9B6EF668A}"/>
              </a:ext>
            </a:extLst>
          </p:cNvPr>
          <p:cNvSpPr txBox="1">
            <a:spLocks noGrp="1"/>
          </p:cNvSpPr>
          <p:nvPr>
            <p:ph type="dt" sz="half" idx="7"/>
          </p:nvPr>
        </p:nvSpPr>
        <p:spPr/>
        <p:txBody>
          <a:bodyPr/>
          <a:lstStyle>
            <a:lvl1pPr>
              <a:defRPr/>
            </a:lvl1pPr>
          </a:lstStyle>
          <a:p>
            <a:pPr lvl="0"/>
            <a:fld id="{86613728-BD41-594A-AF17-0CEA89E97D02}" type="datetime1">
              <a:rPr lang="en-US"/>
              <a:pPr lvl="0"/>
              <a:t>3/29/2025</a:t>
            </a:fld>
            <a:endParaRPr lang="en-US"/>
          </a:p>
        </p:txBody>
      </p:sp>
      <p:sp>
        <p:nvSpPr>
          <p:cNvPr id="3" name="Footer Placeholder 2">
            <a:extLst>
              <a:ext uri="{FF2B5EF4-FFF2-40B4-BE49-F238E27FC236}">
                <a16:creationId xmlns:a16="http://schemas.microsoft.com/office/drawing/2014/main" id="{B05A922F-1573-D5E3-4BD1-1927FDE0977D}"/>
              </a:ext>
            </a:extLst>
          </p:cNvPr>
          <p:cNvSpPr txBox="1">
            <a:spLocks noGrp="1"/>
          </p:cNvSpPr>
          <p:nvPr>
            <p:ph type="ftr" sz="quarter" idx="9"/>
          </p:nvPr>
        </p:nvSpPr>
        <p:spPr/>
        <p:txBody>
          <a:bodyPr/>
          <a:lstStyle>
            <a:lvl1pPr>
              <a:defRPr/>
            </a:lvl1pPr>
          </a:lstStyle>
          <a:p>
            <a:pPr lvl="0"/>
            <a:endParaRPr lang="en-US"/>
          </a:p>
        </p:txBody>
      </p:sp>
      <p:sp>
        <p:nvSpPr>
          <p:cNvPr id="4" name="Slide Number Placeholder 3">
            <a:extLst>
              <a:ext uri="{FF2B5EF4-FFF2-40B4-BE49-F238E27FC236}">
                <a16:creationId xmlns:a16="http://schemas.microsoft.com/office/drawing/2014/main" id="{4AEC352E-B9E9-6060-B77A-E5CCAFD9FEB1}"/>
              </a:ext>
            </a:extLst>
          </p:cNvPr>
          <p:cNvSpPr txBox="1">
            <a:spLocks noGrp="1"/>
          </p:cNvSpPr>
          <p:nvPr>
            <p:ph type="sldNum" sz="quarter" idx="8"/>
          </p:nvPr>
        </p:nvSpPr>
        <p:spPr/>
        <p:txBody>
          <a:bodyPr/>
          <a:lstStyle>
            <a:lvl1pPr>
              <a:defRPr/>
            </a:lvl1pPr>
          </a:lstStyle>
          <a:p>
            <a:pPr lvl="0"/>
            <a:fld id="{E80C0697-3528-B144-927A-DD77916C03F7}" type="slidenum">
              <a:t>‹#›</a:t>
            </a:fld>
            <a:endParaRPr lang="en-US"/>
          </a:p>
        </p:txBody>
      </p:sp>
    </p:spTree>
    <p:extLst>
      <p:ext uri="{BB962C8B-B14F-4D97-AF65-F5344CB8AC3E}">
        <p14:creationId xmlns:p14="http://schemas.microsoft.com/office/powerpoint/2010/main" val="77996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46B17-9D94-F7BE-15E6-44E52CFB1A36}"/>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p>
        </p:txBody>
      </p:sp>
      <p:sp>
        <p:nvSpPr>
          <p:cNvPr id="3" name="Content Placeholder 2">
            <a:extLst>
              <a:ext uri="{FF2B5EF4-FFF2-40B4-BE49-F238E27FC236}">
                <a16:creationId xmlns:a16="http://schemas.microsoft.com/office/drawing/2014/main" id="{C66552B6-0441-F647-49CA-B56E6A691847}"/>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AC3F7A0-48D8-BB64-821A-16FEAFA4FA30}"/>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41AC792B-40BE-8470-BB58-F7C88389FDB1}"/>
              </a:ext>
            </a:extLst>
          </p:cNvPr>
          <p:cNvSpPr txBox="1">
            <a:spLocks noGrp="1"/>
          </p:cNvSpPr>
          <p:nvPr>
            <p:ph type="dt" sz="half" idx="7"/>
          </p:nvPr>
        </p:nvSpPr>
        <p:spPr/>
        <p:txBody>
          <a:bodyPr/>
          <a:lstStyle>
            <a:lvl1pPr>
              <a:defRPr/>
            </a:lvl1pPr>
          </a:lstStyle>
          <a:p>
            <a:pPr lvl="0"/>
            <a:fld id="{7416017B-3DF4-5D4A-A1A1-3E6CC43A6C3E}" type="datetime1">
              <a:rPr lang="en-US"/>
              <a:pPr lvl="0"/>
              <a:t>3/29/2025</a:t>
            </a:fld>
            <a:endParaRPr lang="en-US"/>
          </a:p>
        </p:txBody>
      </p:sp>
      <p:sp>
        <p:nvSpPr>
          <p:cNvPr id="6" name="Footer Placeholder 5">
            <a:extLst>
              <a:ext uri="{FF2B5EF4-FFF2-40B4-BE49-F238E27FC236}">
                <a16:creationId xmlns:a16="http://schemas.microsoft.com/office/drawing/2014/main" id="{74287CC9-C4E2-9CDA-97B9-E0CE23FD1E1D}"/>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0A432206-DD47-11D5-50B4-5DB59C709E66}"/>
              </a:ext>
            </a:extLst>
          </p:cNvPr>
          <p:cNvSpPr txBox="1">
            <a:spLocks noGrp="1"/>
          </p:cNvSpPr>
          <p:nvPr>
            <p:ph type="sldNum" sz="quarter" idx="8"/>
          </p:nvPr>
        </p:nvSpPr>
        <p:spPr/>
        <p:txBody>
          <a:bodyPr/>
          <a:lstStyle>
            <a:lvl1pPr>
              <a:defRPr/>
            </a:lvl1pPr>
          </a:lstStyle>
          <a:p>
            <a:pPr lvl="0"/>
            <a:fld id="{F3FDAA19-4912-BC46-892E-17FCAF461BE4}" type="slidenum">
              <a:t>‹#›</a:t>
            </a:fld>
            <a:endParaRPr lang="en-US"/>
          </a:p>
        </p:txBody>
      </p:sp>
    </p:spTree>
    <p:extLst>
      <p:ext uri="{BB962C8B-B14F-4D97-AF65-F5344CB8AC3E}">
        <p14:creationId xmlns:p14="http://schemas.microsoft.com/office/powerpoint/2010/main" val="2263888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033C9-162D-E355-78B9-189B566041ED}"/>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p>
        </p:txBody>
      </p:sp>
      <p:sp>
        <p:nvSpPr>
          <p:cNvPr id="3" name="Picture Placeholder 2">
            <a:extLst>
              <a:ext uri="{FF2B5EF4-FFF2-40B4-BE49-F238E27FC236}">
                <a16:creationId xmlns:a16="http://schemas.microsoft.com/office/drawing/2014/main" id="{E20F053E-11A4-DCB4-6860-5036F6B41191}"/>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en-US"/>
          </a:p>
        </p:txBody>
      </p:sp>
      <p:sp>
        <p:nvSpPr>
          <p:cNvPr id="4" name="Text Placeholder 3">
            <a:extLst>
              <a:ext uri="{FF2B5EF4-FFF2-40B4-BE49-F238E27FC236}">
                <a16:creationId xmlns:a16="http://schemas.microsoft.com/office/drawing/2014/main" id="{41D25F31-0504-E3EE-2C43-BCECF04BCCAD}"/>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DABE7CE9-413C-1BF2-4EBC-664E8BEF48E8}"/>
              </a:ext>
            </a:extLst>
          </p:cNvPr>
          <p:cNvSpPr txBox="1">
            <a:spLocks noGrp="1"/>
          </p:cNvSpPr>
          <p:nvPr>
            <p:ph type="dt" sz="half" idx="7"/>
          </p:nvPr>
        </p:nvSpPr>
        <p:spPr/>
        <p:txBody>
          <a:bodyPr/>
          <a:lstStyle>
            <a:lvl1pPr>
              <a:defRPr/>
            </a:lvl1pPr>
          </a:lstStyle>
          <a:p>
            <a:pPr lvl="0"/>
            <a:fld id="{4404A833-8247-9C44-AD1B-6550D0E2739B}" type="datetime1">
              <a:rPr lang="en-US"/>
              <a:pPr lvl="0"/>
              <a:t>3/29/2025</a:t>
            </a:fld>
            <a:endParaRPr lang="en-US"/>
          </a:p>
        </p:txBody>
      </p:sp>
      <p:sp>
        <p:nvSpPr>
          <p:cNvPr id="6" name="Footer Placeholder 5">
            <a:extLst>
              <a:ext uri="{FF2B5EF4-FFF2-40B4-BE49-F238E27FC236}">
                <a16:creationId xmlns:a16="http://schemas.microsoft.com/office/drawing/2014/main" id="{1290AFB5-B12E-247F-18C4-E343C6484DE8}"/>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44153FD9-E767-45B5-0E58-03B03A0D7ABB}"/>
              </a:ext>
            </a:extLst>
          </p:cNvPr>
          <p:cNvSpPr txBox="1">
            <a:spLocks noGrp="1"/>
          </p:cNvSpPr>
          <p:nvPr>
            <p:ph type="sldNum" sz="quarter" idx="8"/>
          </p:nvPr>
        </p:nvSpPr>
        <p:spPr/>
        <p:txBody>
          <a:bodyPr/>
          <a:lstStyle>
            <a:lvl1pPr>
              <a:defRPr/>
            </a:lvl1pPr>
          </a:lstStyle>
          <a:p>
            <a:pPr lvl="0"/>
            <a:fld id="{43C2EDAA-02E5-8842-BE04-42E46B8FDB83}" type="slidenum">
              <a:t>‹#›</a:t>
            </a:fld>
            <a:endParaRPr lang="en-US"/>
          </a:p>
        </p:txBody>
      </p:sp>
    </p:spTree>
    <p:extLst>
      <p:ext uri="{BB962C8B-B14F-4D97-AF65-F5344CB8AC3E}">
        <p14:creationId xmlns:p14="http://schemas.microsoft.com/office/powerpoint/2010/main" val="4202981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3D049D-DD91-50B6-4059-89A62EE62F9C}"/>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p>
        </p:txBody>
      </p:sp>
      <p:sp>
        <p:nvSpPr>
          <p:cNvPr id="3" name="Text Placeholder 2">
            <a:extLst>
              <a:ext uri="{FF2B5EF4-FFF2-40B4-BE49-F238E27FC236}">
                <a16:creationId xmlns:a16="http://schemas.microsoft.com/office/drawing/2014/main" id="{6615B25D-56D9-C0F8-51E6-AC6D6BA58268}"/>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9C4A58-9BEC-FA90-C279-54F1610E1D9C}"/>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fld id="{C45FE0B7-BEEE-E74B-A53B-DB95F355706C}" type="datetime1">
              <a:rPr lang="en-US"/>
              <a:pPr lvl="0"/>
              <a:t>3/29/2025</a:t>
            </a:fld>
            <a:endParaRPr lang="en-US"/>
          </a:p>
        </p:txBody>
      </p:sp>
      <p:sp>
        <p:nvSpPr>
          <p:cNvPr id="5" name="Footer Placeholder 4">
            <a:extLst>
              <a:ext uri="{FF2B5EF4-FFF2-40B4-BE49-F238E27FC236}">
                <a16:creationId xmlns:a16="http://schemas.microsoft.com/office/drawing/2014/main" id="{3D5112E9-F267-A71A-4ED5-03508022B760}"/>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endParaRPr lang="en-US"/>
          </a:p>
        </p:txBody>
      </p:sp>
      <p:sp>
        <p:nvSpPr>
          <p:cNvPr id="6" name="Slide Number Placeholder 5">
            <a:extLst>
              <a:ext uri="{FF2B5EF4-FFF2-40B4-BE49-F238E27FC236}">
                <a16:creationId xmlns:a16="http://schemas.microsoft.com/office/drawing/2014/main" id="{D4397238-6756-072E-E0E4-A7E2B21A5B32}"/>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fld id="{15A7CFA4-1177-874E-A2B7-B6B6FC18F574}"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887AB74D-6409-98D6-0419-52E63DC93F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266C0D-7A23-FE60-7637-CD2C248F0F1A}"/>
              </a:ext>
            </a:extLst>
          </p:cNvPr>
          <p:cNvSpPr txBox="1">
            <a:spLocks noGrp="1"/>
          </p:cNvSpPr>
          <p:nvPr>
            <p:ph type="title"/>
          </p:nvPr>
        </p:nvSpPr>
        <p:spPr>
          <a:xfrm>
            <a:off x="0" y="0"/>
            <a:ext cx="12191996" cy="1199071"/>
          </a:xfrm>
          <a:solidFill>
            <a:srgbClr val="C10E20"/>
          </a:solidFill>
        </p:spPr>
        <p:txBody>
          <a:bodyPr anchor="t" anchorCtr="1">
            <a:noAutofit/>
          </a:bodyPr>
          <a:lstStyle/>
          <a:p>
            <a:pPr lvl="0" algn="ctr">
              <a:lnSpc>
                <a:spcPct val="100000"/>
              </a:lnSpc>
            </a:pPr>
            <a:r>
              <a:rPr lang="en-US" sz="1600" b="1" dirty="0">
                <a:solidFill>
                  <a:srgbClr val="FFFFFF"/>
                </a:solidFill>
                <a:latin typeface="Lub Dub Medium" panose="020B0603030403020204" pitchFamily="34" charset="77"/>
                <a:cs typeface="Arial" pitchFamily="34"/>
              </a:rPr>
              <a:t>WARRIOR</a:t>
            </a:r>
            <a:br>
              <a:rPr lang="en-US" sz="1600" dirty="0">
                <a:solidFill>
                  <a:srgbClr val="FFFFFF"/>
                </a:solidFill>
                <a:latin typeface="Lub Dub Medium" panose="020B0603030403020204" pitchFamily="34" charset="77"/>
                <a:cs typeface="Arial" pitchFamily="34"/>
              </a:rPr>
            </a:br>
            <a:r>
              <a:rPr lang="en-US" sz="1600" b="1" kern="0" dirty="0">
                <a:solidFill>
                  <a:schemeClr val="bg1"/>
                </a:solidFill>
                <a:effectLst/>
                <a:latin typeface="Lub Dub Medium" panose="020B0603030403020204" pitchFamily="34" charset="77"/>
                <a:ea typeface="Times New Roman" panose="02020603050405020304" pitchFamily="18" charset="0"/>
              </a:rPr>
              <a:t>Women's Ischemia Trial to Reduce Events </a:t>
            </a:r>
            <a:br>
              <a:rPr lang="en-US" sz="1600" b="1" kern="0" dirty="0">
                <a:solidFill>
                  <a:schemeClr val="bg1"/>
                </a:solidFill>
                <a:effectLst/>
                <a:latin typeface="Lub Dub Medium" panose="020B0603030403020204" pitchFamily="34" charset="77"/>
                <a:ea typeface="Times New Roman" panose="02020603050405020304" pitchFamily="18" charset="0"/>
              </a:rPr>
            </a:br>
            <a:r>
              <a:rPr lang="en-US" sz="1600" b="1" kern="0" dirty="0">
                <a:solidFill>
                  <a:schemeClr val="bg1"/>
                </a:solidFill>
                <a:effectLst/>
                <a:latin typeface="Lub Dub Medium" panose="020B0603030403020204" pitchFamily="34" charset="77"/>
                <a:ea typeface="Times New Roman" panose="02020603050405020304" pitchFamily="18" charset="0"/>
              </a:rPr>
              <a:t>in Non-Obstructive Coronary Artery Disease</a:t>
            </a:r>
            <a:endParaRPr lang="en-US" sz="1600" b="1" dirty="0">
              <a:solidFill>
                <a:schemeClr val="bg1"/>
              </a:solidFill>
              <a:latin typeface="Lub Dub Medium" panose="020B0603030403020204" pitchFamily="34" charset="77"/>
              <a:cs typeface="Arial" pitchFamily="34"/>
            </a:endParaRPr>
          </a:p>
        </p:txBody>
      </p:sp>
      <p:pic>
        <p:nvPicPr>
          <p:cNvPr id="6" name="Picture 13" descr="American Heart Association logo">
            <a:extLst>
              <a:ext uri="{FF2B5EF4-FFF2-40B4-BE49-F238E27FC236}">
                <a16:creationId xmlns:a16="http://schemas.microsoft.com/office/drawing/2014/main" id="{3EA25C85-544B-93B1-9FDC-F65E74B4A17D}"/>
              </a:ext>
            </a:extLst>
          </p:cNvPr>
          <p:cNvPicPr>
            <a:picLocks noMove="1" noResize="1"/>
          </p:cNvPicPr>
          <p:nvPr/>
        </p:nvPicPr>
        <p:blipFill>
          <a:blip r:embed="rId3"/>
          <a:stretch>
            <a:fillRect/>
          </a:stretch>
        </p:blipFill>
        <p:spPr>
          <a:xfrm>
            <a:off x="167700" y="134681"/>
            <a:ext cx="1522256" cy="822960"/>
          </a:xfrm>
          <a:prstGeom prst="rect">
            <a:avLst/>
          </a:prstGeom>
          <a:noFill/>
          <a:ln cap="flat">
            <a:noFill/>
          </a:ln>
        </p:spPr>
      </p:pic>
      <p:sp>
        <p:nvSpPr>
          <p:cNvPr id="9" name="Rectangle 18">
            <a:extLst>
              <a:ext uri="{FF2B5EF4-FFF2-40B4-BE49-F238E27FC236}">
                <a16:creationId xmlns:a16="http://schemas.microsoft.com/office/drawing/2014/main" id="{662888DD-CBB0-5BBF-7AED-5EDE271645C9}"/>
              </a:ext>
            </a:extLst>
          </p:cNvPr>
          <p:cNvSpPr/>
          <p:nvPr/>
        </p:nvSpPr>
        <p:spPr>
          <a:xfrm>
            <a:off x="389397" y="1635162"/>
            <a:ext cx="4938253" cy="4314622"/>
          </a:xfrm>
          <a:prstGeom prst="rect">
            <a:avLst/>
          </a:prstGeom>
          <a:noFill/>
          <a:ln cap="flat">
            <a:noFill/>
            <a:prstDash val="solid"/>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dirty="0">
                <a:solidFill>
                  <a:srgbClr val="000000"/>
                </a:solidFill>
                <a:uFillTx/>
                <a:latin typeface="Lub Dub Medium" panose="020B0603030403020204" pitchFamily="34" charset="77"/>
              </a:rPr>
              <a:t>PURPOSE: </a:t>
            </a:r>
            <a:r>
              <a:rPr lang="en-US" sz="1400" b="0" i="0" u="none" strike="noStrike" dirty="0">
                <a:solidFill>
                  <a:srgbClr val="0E101A"/>
                </a:solidFill>
                <a:effectLst/>
                <a:latin typeface="Lub Dub Medium" panose="020B0603030403020204" pitchFamily="34" charset="77"/>
              </a:rPr>
              <a:t> To assess the effect of intensive medical therapy—a high-intensity statin or PCSK9 inhibitor, an angiotensin-converting enzyme inhibitor or angiotensin receptor blocker, and low-dose aspirin—compared to usual care on major adverse cardiovascular events (MACE), including all-cause death, myocardial infarction, stroke, and hospitalization for worsening angina or heart failure, in women with ischemia and no obstructive coronary artery disease (INOCA)</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400" i="0" u="none" strike="noStrike" kern="1200" cap="none" spc="0" baseline="0" dirty="0">
              <a:solidFill>
                <a:srgbClr val="000000"/>
              </a:solidFill>
              <a:uFillTx/>
              <a:latin typeface="Lub Dub Medium" panose="020B0603030403020204" pitchFamily="34" charset="0"/>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dirty="0">
                <a:solidFill>
                  <a:srgbClr val="000000"/>
                </a:solidFill>
                <a:uFillTx/>
                <a:latin typeface="Lub Dub Medium" panose="020B0603030403020204" pitchFamily="34" charset="0"/>
              </a:rPr>
              <a:t>STUDY DESIGN:  </a:t>
            </a:r>
            <a:r>
              <a:rPr lang="en-US" sz="1400" i="0" u="none" strike="noStrike" kern="1200" cap="none" spc="0" baseline="0" dirty="0">
                <a:solidFill>
                  <a:srgbClr val="000000"/>
                </a:solidFill>
                <a:uFillTx/>
                <a:latin typeface="Lub Dub Medium" panose="020B0603030403020204" pitchFamily="34" charset="0"/>
              </a:rPr>
              <a:t>Multicenter, prospective, randomized, open label</a:t>
            </a:r>
            <a:r>
              <a:rPr lang="en-US" sz="1400" dirty="0">
                <a:solidFill>
                  <a:srgbClr val="000000"/>
                </a:solidFill>
                <a:latin typeface="Lub Dub Medium" panose="020B0603030403020204" pitchFamily="34" charset="0"/>
              </a:rPr>
              <a:t>, N=2476</a:t>
            </a:r>
            <a:endParaRPr lang="en-US" sz="1400" i="0" u="none" strike="noStrike" kern="1200" cap="none" spc="0" baseline="0" dirty="0">
              <a:solidFill>
                <a:srgbClr val="000000"/>
              </a:solidFill>
              <a:uFillTx/>
              <a:latin typeface="Lub Dub Medium" panose="020B0603030403020204" pitchFamily="34" charset="0"/>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400" i="0" u="none" strike="noStrike" kern="1200" cap="none" spc="0" baseline="0" dirty="0">
              <a:solidFill>
                <a:srgbClr val="000000"/>
              </a:solidFill>
              <a:uFillTx/>
              <a:latin typeface="Lub Dub Medium" panose="020B0603030403020204" pitchFamily="34" charset="0"/>
            </a:endParaRPr>
          </a:p>
          <a:p>
            <a:pPr>
              <a:defRPr sz="1800" b="0" i="0" u="none" strike="noStrike" kern="0" cap="none" spc="0" baseline="0">
                <a:solidFill>
                  <a:srgbClr val="000000"/>
                </a:solidFill>
                <a:uFillTx/>
              </a:defRPr>
            </a:pPr>
            <a:r>
              <a:rPr lang="en-US" sz="1400" b="1" i="0" u="none" strike="noStrike" kern="1200" cap="none" spc="0" baseline="0" dirty="0">
                <a:solidFill>
                  <a:srgbClr val="000000"/>
                </a:solidFill>
                <a:uFillTx/>
                <a:latin typeface="Lub Dub Medium" panose="020B0603030403020204" pitchFamily="34" charset="77"/>
              </a:rPr>
              <a:t>KEY TAKEAWAYS:  </a:t>
            </a:r>
            <a:r>
              <a:rPr lang="en-US" sz="1400" dirty="0">
                <a:latin typeface="Lub Dub Medium" panose="020B0603030403020204" pitchFamily="34" charset="77"/>
              </a:rPr>
              <a:t>The study underscores the challenges in diagnosing and treating women with ischemia but no obstructive coronary artery disease, suggesting no added benefit of intensive therapy over usual care.  Enrollment and study activities were affected by the COVID-19 pandemic.</a:t>
            </a:r>
          </a:p>
        </p:txBody>
      </p:sp>
      <p:graphicFrame>
        <p:nvGraphicFramePr>
          <p:cNvPr id="10" name="Table 19">
            <a:extLst>
              <a:ext uri="{FF2B5EF4-FFF2-40B4-BE49-F238E27FC236}">
                <a16:creationId xmlns:a16="http://schemas.microsoft.com/office/drawing/2014/main" id="{56ACF531-EF74-C8EF-8D51-3CF0015E688E}"/>
              </a:ext>
            </a:extLst>
          </p:cNvPr>
          <p:cNvGraphicFramePr>
            <a:graphicFrameLocks noGrp="1"/>
          </p:cNvGraphicFramePr>
          <p:nvPr>
            <p:extLst>
              <p:ext uri="{D42A27DB-BD31-4B8C-83A1-F6EECF244321}">
                <p14:modId xmlns:p14="http://schemas.microsoft.com/office/powerpoint/2010/main" val="3521960943"/>
              </p:ext>
            </p:extLst>
          </p:nvPr>
        </p:nvGraphicFramePr>
        <p:xfrm>
          <a:off x="5621960" y="2571799"/>
          <a:ext cx="5992189" cy="2441347"/>
        </p:xfrm>
        <a:graphic>
          <a:graphicData uri="http://schemas.openxmlformats.org/drawingml/2006/table">
            <a:tbl>
              <a:tblPr firstRow="1">
                <a:effectLst/>
                <a:tableStyleId>{5C22544A-7EE6-4342-B048-85BDC9FD1C3A}</a:tableStyleId>
              </a:tblPr>
              <a:tblGrid>
                <a:gridCol w="1741190">
                  <a:extLst>
                    <a:ext uri="{9D8B030D-6E8A-4147-A177-3AD203B41FA5}">
                      <a16:colId xmlns:a16="http://schemas.microsoft.com/office/drawing/2014/main" val="3269084193"/>
                    </a:ext>
                  </a:extLst>
                </a:gridCol>
                <a:gridCol w="1431619">
                  <a:extLst>
                    <a:ext uri="{9D8B030D-6E8A-4147-A177-3AD203B41FA5}">
                      <a16:colId xmlns:a16="http://schemas.microsoft.com/office/drawing/2014/main" val="4254859716"/>
                    </a:ext>
                  </a:extLst>
                </a:gridCol>
                <a:gridCol w="1455823">
                  <a:extLst>
                    <a:ext uri="{9D8B030D-6E8A-4147-A177-3AD203B41FA5}">
                      <a16:colId xmlns:a16="http://schemas.microsoft.com/office/drawing/2014/main" val="570941499"/>
                    </a:ext>
                  </a:extLst>
                </a:gridCol>
                <a:gridCol w="1363557">
                  <a:extLst>
                    <a:ext uri="{9D8B030D-6E8A-4147-A177-3AD203B41FA5}">
                      <a16:colId xmlns:a16="http://schemas.microsoft.com/office/drawing/2014/main" val="804821624"/>
                    </a:ext>
                  </a:extLst>
                </a:gridCol>
              </a:tblGrid>
              <a:tr h="588835">
                <a:tc>
                  <a:txBody>
                    <a:bodyPr/>
                    <a:lstStyle/>
                    <a:p>
                      <a:pPr lvl="0" algn="ctr"/>
                      <a:endParaRPr lang="en-US" sz="1200" b="1" dirty="0">
                        <a:latin typeface="Lub Dub Medium" panose="020B0603030403020204" pitchFamily="34" charset="0"/>
                      </a:endParaRPr>
                    </a:p>
                  </a:txBody>
                  <a:tcPr>
                    <a:lnL w="12701" cap="flat" cmpd="sng" algn="ctr">
                      <a:solidFill>
                        <a:srgbClr val="A6A6A6"/>
                      </a:solidFill>
                      <a:prstDash val="solid"/>
                      <a:round/>
                      <a:headEnd type="none" w="med" len="med"/>
                      <a:tailEnd type="none" w="med" len="med"/>
                    </a:lnL>
                    <a:lnR w="12701" cap="flat" cmpd="sng" algn="ctr">
                      <a:solidFill>
                        <a:srgbClr val="A6A6A6"/>
                      </a:solidFill>
                      <a:prstDash val="solid"/>
                      <a:round/>
                      <a:headEnd type="none" w="med" len="med"/>
                      <a:tailEnd type="none" w="med" len="med"/>
                    </a:lnR>
                    <a:lnT w="12701" cap="flat" cmpd="sng" algn="ctr">
                      <a:solidFill>
                        <a:srgbClr val="A6A6A6"/>
                      </a:solidFill>
                      <a:prstDash val="solid"/>
                      <a:round/>
                      <a:headEnd type="none" w="med" len="med"/>
                      <a:tailEnd type="none" w="med" len="med"/>
                    </a:lnT>
                    <a:lnB w="12701" cap="flat" cmpd="sng" algn="ctr">
                      <a:solidFill>
                        <a:srgbClr val="A6A6A6"/>
                      </a:solidFill>
                      <a:prstDash val="solid"/>
                      <a:round/>
                      <a:headEnd type="none" w="med" len="med"/>
                      <a:tailEnd type="none" w="med" len="med"/>
                    </a:lnB>
                    <a:solidFill>
                      <a:srgbClr val="C00000"/>
                    </a:solidFill>
                  </a:tcPr>
                </a:tc>
                <a:tc>
                  <a:txBody>
                    <a:bodyPr/>
                    <a:lstStyle/>
                    <a:p>
                      <a:pPr lvl="0" algn="ctr"/>
                      <a:r>
                        <a:rPr lang="en-US" sz="1200" b="1" i="0" kern="1200" dirty="0">
                          <a:solidFill>
                            <a:srgbClr val="FFFFFF"/>
                          </a:solidFill>
                          <a:effectLst/>
                          <a:latin typeface="Lub Dub Medium" panose="020B0603030403020204" pitchFamily="34" charset="0"/>
                          <a:ea typeface="+mn-ea"/>
                          <a:cs typeface="+mn-cs"/>
                        </a:rPr>
                        <a:t>Intensive </a:t>
                      </a:r>
                    </a:p>
                    <a:p>
                      <a:pPr lvl="0" algn="ctr"/>
                      <a:r>
                        <a:rPr lang="en-US" sz="1200" b="1" i="0" kern="1200" dirty="0">
                          <a:solidFill>
                            <a:srgbClr val="FFFFFF"/>
                          </a:solidFill>
                          <a:effectLst/>
                          <a:latin typeface="Lub Dub Medium" panose="020B0603030403020204" pitchFamily="34" charset="0"/>
                          <a:ea typeface="+mn-ea"/>
                          <a:cs typeface="+mn-cs"/>
                        </a:rPr>
                        <a:t>Medical </a:t>
                      </a:r>
                    </a:p>
                    <a:p>
                      <a:pPr lvl="0" algn="ctr"/>
                      <a:r>
                        <a:rPr lang="en-US" sz="1200" b="1" i="0" kern="1200" dirty="0">
                          <a:solidFill>
                            <a:srgbClr val="FFFFFF"/>
                          </a:solidFill>
                          <a:effectLst/>
                          <a:latin typeface="Lub Dub Medium" panose="020B0603030403020204" pitchFamily="34" charset="0"/>
                          <a:ea typeface="+mn-ea"/>
                          <a:cs typeface="+mn-cs"/>
                        </a:rPr>
                        <a:t>Therapy</a:t>
                      </a:r>
                      <a:endParaRPr lang="en-US" sz="1200" b="1" dirty="0">
                        <a:latin typeface="Lub Dub Medium" panose="020B0603030403020204" pitchFamily="34" charset="0"/>
                      </a:endParaRPr>
                    </a:p>
                  </a:txBody>
                  <a:tcPr>
                    <a:lnL w="12701" cap="flat" cmpd="sng" algn="ctr">
                      <a:solidFill>
                        <a:srgbClr val="A6A6A6"/>
                      </a:solidFill>
                      <a:prstDash val="solid"/>
                      <a:round/>
                      <a:headEnd type="none" w="med" len="med"/>
                      <a:tailEnd type="none" w="med" len="med"/>
                    </a:lnL>
                    <a:lnR w="12701" cap="flat" cmpd="sng" algn="ctr">
                      <a:solidFill>
                        <a:srgbClr val="A6A6A6"/>
                      </a:solidFill>
                      <a:prstDash val="solid"/>
                      <a:round/>
                      <a:headEnd type="none" w="med" len="med"/>
                      <a:tailEnd type="none" w="med" len="med"/>
                    </a:lnR>
                    <a:lnT w="12701" cap="flat" cmpd="sng" algn="ctr">
                      <a:solidFill>
                        <a:srgbClr val="A6A6A6"/>
                      </a:solidFill>
                      <a:prstDash val="solid"/>
                      <a:round/>
                      <a:headEnd type="none" w="med" len="med"/>
                      <a:tailEnd type="none" w="med" len="med"/>
                    </a:lnT>
                    <a:lnB w="12701" cap="flat" cmpd="sng" algn="ctr">
                      <a:solidFill>
                        <a:srgbClr val="A6A6A6"/>
                      </a:solidFill>
                      <a:prstDash val="solid"/>
                      <a:round/>
                      <a:headEnd type="none" w="med" len="med"/>
                      <a:tailEnd type="none" w="med" len="med"/>
                    </a:lnB>
                    <a:solidFill>
                      <a:srgbClr val="C000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1" dirty="0">
                        <a:latin typeface="Lub Dub Medium" panose="020B0603030403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latin typeface="Lub Dub Medium" panose="020B0603030403020204" pitchFamily="34" charset="0"/>
                        </a:rPr>
                        <a:t>Usual Care</a:t>
                      </a:r>
                    </a:p>
                  </a:txBody>
                  <a:tcPr>
                    <a:lnL w="12701" cap="flat" cmpd="sng" algn="ctr">
                      <a:solidFill>
                        <a:srgbClr val="A6A6A6"/>
                      </a:solidFill>
                      <a:prstDash val="solid"/>
                      <a:round/>
                      <a:headEnd type="none" w="med" len="med"/>
                      <a:tailEnd type="none" w="med" len="med"/>
                    </a:lnL>
                    <a:lnR w="12701" cap="flat" cmpd="sng" algn="ctr">
                      <a:solidFill>
                        <a:srgbClr val="A6A6A6"/>
                      </a:solidFill>
                      <a:prstDash val="solid"/>
                      <a:round/>
                      <a:headEnd type="none" w="med" len="med"/>
                      <a:tailEnd type="none" w="med" len="med"/>
                    </a:lnR>
                    <a:lnT w="12701" cap="flat" cmpd="sng" algn="ctr">
                      <a:solidFill>
                        <a:srgbClr val="A6A6A6"/>
                      </a:solidFill>
                      <a:prstDash val="solid"/>
                      <a:round/>
                      <a:headEnd type="none" w="med" len="med"/>
                      <a:tailEnd type="none" w="med" len="med"/>
                    </a:lnT>
                    <a:lnB w="12701" cap="flat" cmpd="sng" algn="ctr">
                      <a:solidFill>
                        <a:srgbClr val="A6A6A6"/>
                      </a:solidFill>
                      <a:prstDash val="solid"/>
                      <a:round/>
                      <a:headEnd type="none" w="med" len="med"/>
                      <a:tailEnd type="none" w="med" len="med"/>
                    </a:lnB>
                    <a:solidFill>
                      <a:srgbClr val="C00000"/>
                    </a:solidFill>
                  </a:tcPr>
                </a:tc>
                <a:tc>
                  <a:txBody>
                    <a:bodyPr/>
                    <a:lstStyle/>
                    <a:p>
                      <a:pPr lvl="0" algn="ctr"/>
                      <a:endParaRPr lang="en-US" sz="1200" dirty="0">
                        <a:latin typeface="Lub Dub Medium"/>
                      </a:endParaRPr>
                    </a:p>
                    <a:p>
                      <a:pPr lvl="0" algn="ctr"/>
                      <a:r>
                        <a:rPr lang="en-US" sz="1200" dirty="0">
                          <a:latin typeface="Lub Dub Medium"/>
                        </a:rPr>
                        <a:t>P value</a:t>
                      </a:r>
                    </a:p>
                  </a:txBody>
                  <a:tcPr>
                    <a:lnL w="12701" cap="flat" cmpd="sng" algn="ctr">
                      <a:solidFill>
                        <a:srgbClr val="A6A6A6"/>
                      </a:solidFill>
                      <a:prstDash val="solid"/>
                      <a:round/>
                      <a:headEnd type="none" w="med" len="med"/>
                      <a:tailEnd type="none" w="med" len="med"/>
                    </a:lnL>
                    <a:lnR w="12701" cap="flat" cmpd="sng" algn="ctr">
                      <a:solidFill>
                        <a:srgbClr val="A6A6A6"/>
                      </a:solidFill>
                      <a:prstDash val="solid"/>
                      <a:round/>
                      <a:headEnd type="none" w="med" len="med"/>
                      <a:tailEnd type="none" w="med" len="med"/>
                    </a:lnR>
                    <a:lnT w="12701" cap="flat" cmpd="sng" algn="ctr">
                      <a:solidFill>
                        <a:srgbClr val="A6A6A6"/>
                      </a:solidFill>
                      <a:prstDash val="solid"/>
                      <a:round/>
                      <a:headEnd type="none" w="med" len="med"/>
                      <a:tailEnd type="none" w="med" len="med"/>
                    </a:lnT>
                    <a:lnB w="12701" cap="flat" cmpd="sng" algn="ctr">
                      <a:solidFill>
                        <a:srgbClr val="A6A6A6"/>
                      </a:solidFill>
                      <a:prstDash val="solid"/>
                      <a:round/>
                      <a:headEnd type="none" w="med" len="med"/>
                      <a:tailEnd type="none" w="med" len="med"/>
                    </a:lnB>
                    <a:solidFill>
                      <a:srgbClr val="C00000"/>
                    </a:solidFill>
                  </a:tcPr>
                </a:tc>
                <a:extLst>
                  <a:ext uri="{0D108BD9-81ED-4DB2-BD59-A6C34878D82A}">
                    <a16:rowId xmlns:a16="http://schemas.microsoft.com/office/drawing/2014/main" val="3328820939"/>
                  </a:ext>
                </a:extLst>
              </a:tr>
              <a:tr h="311554">
                <a:tc gridSpan="4">
                  <a:txBody>
                    <a:bodyPr/>
                    <a:lstStyle/>
                    <a:p>
                      <a:pPr lvl="0" algn="l"/>
                      <a:r>
                        <a:rPr lang="en-US" sz="1200" u="none" dirty="0">
                          <a:latin typeface="Lub Dub Medium" panose="020B0603030403020204" pitchFamily="34" charset="77"/>
                        </a:rPr>
                        <a:t>Primary Outcome</a:t>
                      </a:r>
                    </a:p>
                  </a:txBody>
                  <a:tcPr>
                    <a:lnL w="12701" cap="flat" cmpd="sng" algn="ctr">
                      <a:solidFill>
                        <a:srgbClr val="A6A6A6"/>
                      </a:solidFill>
                      <a:prstDash val="solid"/>
                      <a:round/>
                      <a:headEnd type="none" w="med" len="med"/>
                      <a:tailEnd type="none" w="med" len="med"/>
                    </a:lnL>
                    <a:lnR w="12701" cap="flat" cmpd="sng" algn="ctr">
                      <a:solidFill>
                        <a:srgbClr val="A6A6A6"/>
                      </a:solidFill>
                      <a:prstDash val="solid"/>
                      <a:round/>
                      <a:headEnd type="none" w="med" len="med"/>
                      <a:tailEnd type="none" w="med" len="med"/>
                    </a:lnR>
                    <a:lnT w="12701" cap="flat" cmpd="sng" algn="ctr">
                      <a:solidFill>
                        <a:srgbClr val="A6A6A6"/>
                      </a:solidFill>
                      <a:prstDash val="solid"/>
                      <a:round/>
                      <a:headEnd type="none" w="med" len="med"/>
                      <a:tailEnd type="none" w="med" len="med"/>
                    </a:lnT>
                    <a:lnB w="12701" cap="flat" cmpd="sng" algn="ctr">
                      <a:solidFill>
                        <a:srgbClr val="A6A6A6"/>
                      </a:solidFill>
                      <a:prstDash val="solid"/>
                      <a:round/>
                      <a:headEnd type="none" w="med" len="med"/>
                      <a:tailEnd type="none" w="med" len="med"/>
                    </a:lnB>
                    <a:solidFill>
                      <a:schemeClr val="bg1">
                        <a:lumMod val="85000"/>
                      </a:schemeClr>
                    </a:solidFill>
                  </a:tcPr>
                </a:tc>
                <a:tc hMerge="1">
                  <a:txBody>
                    <a:bodyPr/>
                    <a:lstStyle/>
                    <a:p>
                      <a:pPr lvl="0" algn="ctr"/>
                      <a:endParaRPr lang="en-US" sz="1100" dirty="0">
                        <a:latin typeface="Lub Dub Medium" pitchFamily="34"/>
                      </a:endParaRPr>
                    </a:p>
                  </a:txBody>
                  <a:tcPr>
                    <a:lnL w="12701" cap="flat" cmpd="sng" algn="ctr">
                      <a:solidFill>
                        <a:srgbClr val="A6A6A6"/>
                      </a:solidFill>
                      <a:prstDash val="solid"/>
                      <a:round/>
                      <a:headEnd type="none" w="med" len="med"/>
                      <a:tailEnd type="none" w="med" len="med"/>
                    </a:lnL>
                    <a:lnR w="12701" cap="flat" cmpd="sng" algn="ctr">
                      <a:solidFill>
                        <a:srgbClr val="A6A6A6"/>
                      </a:solidFill>
                      <a:prstDash val="solid"/>
                      <a:round/>
                      <a:headEnd type="none" w="med" len="med"/>
                      <a:tailEnd type="none" w="med" len="med"/>
                    </a:lnR>
                    <a:lnT w="12701" cap="flat" cmpd="sng" algn="ctr">
                      <a:solidFill>
                        <a:srgbClr val="A6A6A6"/>
                      </a:solidFill>
                      <a:prstDash val="solid"/>
                      <a:round/>
                      <a:headEnd type="none" w="med" len="med"/>
                      <a:tailEnd type="none" w="med" len="med"/>
                    </a:lnT>
                    <a:lnB w="12701" cap="flat" cmpd="sng" algn="ctr">
                      <a:solidFill>
                        <a:srgbClr val="A6A6A6"/>
                      </a:solidFill>
                      <a:prstDash val="solid"/>
                      <a:round/>
                      <a:headEnd type="none" w="med" len="med"/>
                      <a:tailEnd type="none" w="med" len="med"/>
                    </a:lnB>
                    <a:noFill/>
                  </a:tcPr>
                </a:tc>
                <a:tc hMerge="1">
                  <a:txBody>
                    <a:bodyPr/>
                    <a:lstStyle/>
                    <a:p>
                      <a:pPr lvl="0" algn="ctr"/>
                      <a:endParaRPr lang="en-US" sz="1100" dirty="0">
                        <a:latin typeface="Lub Dub Medium" pitchFamily="34"/>
                      </a:endParaRPr>
                    </a:p>
                  </a:txBody>
                  <a:tcPr>
                    <a:lnL w="12701" cap="flat" cmpd="sng" algn="ctr">
                      <a:solidFill>
                        <a:srgbClr val="A6A6A6"/>
                      </a:solidFill>
                      <a:prstDash val="solid"/>
                      <a:round/>
                      <a:headEnd type="none" w="med" len="med"/>
                      <a:tailEnd type="none" w="med" len="med"/>
                    </a:lnL>
                    <a:lnR w="12701" cap="flat" cmpd="sng" algn="ctr">
                      <a:solidFill>
                        <a:srgbClr val="A6A6A6"/>
                      </a:solidFill>
                      <a:prstDash val="solid"/>
                      <a:round/>
                      <a:headEnd type="none" w="med" len="med"/>
                      <a:tailEnd type="none" w="med" len="med"/>
                    </a:lnR>
                    <a:lnT w="12701" cap="flat" cmpd="sng" algn="ctr">
                      <a:solidFill>
                        <a:srgbClr val="A6A6A6"/>
                      </a:solidFill>
                      <a:prstDash val="solid"/>
                      <a:round/>
                      <a:headEnd type="none" w="med" len="med"/>
                      <a:tailEnd type="none" w="med" len="med"/>
                    </a:lnT>
                    <a:lnB w="12701" cap="flat" cmpd="sng" algn="ctr">
                      <a:solidFill>
                        <a:srgbClr val="A6A6A6"/>
                      </a:solidFill>
                      <a:prstDash val="solid"/>
                      <a:round/>
                      <a:headEnd type="none" w="med" len="med"/>
                      <a:tailEnd type="none" w="med" len="med"/>
                    </a:lnB>
                    <a:noFill/>
                  </a:tcPr>
                </a:tc>
                <a:tc hMerge="1">
                  <a:txBody>
                    <a:bodyPr/>
                    <a:lstStyle/>
                    <a:p>
                      <a:pPr lvl="0" algn="ctr"/>
                      <a:endParaRPr lang="en-US" sz="1100" dirty="0">
                        <a:latin typeface="Lub Dub Medium" pitchFamily="34"/>
                      </a:endParaRPr>
                    </a:p>
                  </a:txBody>
                  <a:tcPr>
                    <a:lnL w="12701" cap="flat" cmpd="sng" algn="ctr">
                      <a:solidFill>
                        <a:srgbClr val="A6A6A6"/>
                      </a:solidFill>
                      <a:prstDash val="solid"/>
                      <a:round/>
                      <a:headEnd type="none" w="med" len="med"/>
                      <a:tailEnd type="none" w="med" len="med"/>
                    </a:lnL>
                    <a:lnR w="12701" cap="flat" cmpd="sng" algn="ctr">
                      <a:solidFill>
                        <a:srgbClr val="A6A6A6"/>
                      </a:solidFill>
                      <a:prstDash val="solid"/>
                      <a:round/>
                      <a:headEnd type="none" w="med" len="med"/>
                      <a:tailEnd type="none" w="med" len="med"/>
                    </a:lnR>
                    <a:lnT w="12701" cap="flat" cmpd="sng" algn="ctr">
                      <a:solidFill>
                        <a:srgbClr val="A6A6A6"/>
                      </a:solidFill>
                      <a:prstDash val="solid"/>
                      <a:round/>
                      <a:headEnd type="none" w="med" len="med"/>
                      <a:tailEnd type="none" w="med" len="med"/>
                    </a:lnT>
                    <a:lnB w="12701" cap="flat" cmpd="sng" algn="ctr">
                      <a:solidFill>
                        <a:srgbClr val="A6A6A6"/>
                      </a:solidFill>
                      <a:prstDash val="solid"/>
                      <a:round/>
                      <a:headEnd type="none" w="med" len="med"/>
                      <a:tailEnd type="none" w="med" len="med"/>
                    </a:lnB>
                    <a:noFill/>
                  </a:tcPr>
                </a:tc>
                <a:extLst>
                  <a:ext uri="{0D108BD9-81ED-4DB2-BD59-A6C34878D82A}">
                    <a16:rowId xmlns:a16="http://schemas.microsoft.com/office/drawing/2014/main" val="1673933307"/>
                  </a:ext>
                </a:extLst>
              </a:tr>
              <a:tr h="440923">
                <a:tc>
                  <a:txBody>
                    <a:bodyPr/>
                    <a:lstStyle/>
                    <a:p>
                      <a:pPr marL="0" marR="0" lvl="0" indent="0" algn="ctr" defTabSz="914400" rtl="0" fontAlgn="auto" hangingPunct="1">
                        <a:lnSpc>
                          <a:spcPct val="100000"/>
                        </a:lnSpc>
                        <a:spcBef>
                          <a:spcPts val="0"/>
                        </a:spcBef>
                        <a:spcAft>
                          <a:spcPts val="0"/>
                        </a:spcAft>
                        <a:buNone/>
                        <a:tabLst/>
                      </a:pPr>
                      <a:r>
                        <a:rPr lang="en-US" sz="1200" dirty="0">
                          <a:latin typeface="Lub Dub Medium" panose="020B0603030403020204" pitchFamily="34" charset="77"/>
                        </a:rPr>
                        <a:t>MACE Event Rate (%)</a:t>
                      </a:r>
                    </a:p>
                  </a:txBody>
                  <a:tcPr>
                    <a:lnL w="12701" cap="flat" cmpd="sng" algn="ctr">
                      <a:solidFill>
                        <a:srgbClr val="A6A6A6"/>
                      </a:solidFill>
                      <a:prstDash val="solid"/>
                      <a:round/>
                      <a:headEnd type="none" w="med" len="med"/>
                      <a:tailEnd type="none" w="med" len="med"/>
                    </a:lnL>
                    <a:lnR w="12701" cap="flat" cmpd="sng" algn="ctr">
                      <a:solidFill>
                        <a:srgbClr val="A6A6A6"/>
                      </a:solidFill>
                      <a:prstDash val="solid"/>
                      <a:round/>
                      <a:headEnd type="none" w="med" len="med"/>
                      <a:tailEnd type="none" w="med" len="med"/>
                    </a:lnR>
                    <a:lnT w="12701" cap="flat" cmpd="sng" algn="ctr">
                      <a:solidFill>
                        <a:srgbClr val="A6A6A6"/>
                      </a:solidFill>
                      <a:prstDash val="solid"/>
                      <a:round/>
                      <a:headEnd type="none" w="med" len="med"/>
                      <a:tailEnd type="none" w="med" len="med"/>
                    </a:lnT>
                    <a:lnB w="12701" cap="flat" cmpd="sng" algn="ctr">
                      <a:solidFill>
                        <a:srgbClr val="A6A6A6"/>
                      </a:solidFill>
                      <a:prstDash val="solid"/>
                      <a:round/>
                      <a:headEnd type="none" w="med" len="med"/>
                      <a:tailEnd type="none" w="med" len="med"/>
                    </a:lnB>
                    <a:solidFill>
                      <a:schemeClr val="bg1">
                        <a:lumMod val="95000"/>
                      </a:schemeClr>
                    </a:solidFill>
                  </a:tcPr>
                </a:tc>
                <a:tc>
                  <a:txBody>
                    <a:bodyPr/>
                    <a:lstStyle/>
                    <a:p>
                      <a:pPr lvl="0" algn="ctr"/>
                      <a:r>
                        <a:rPr lang="en-US" sz="1200" dirty="0">
                          <a:latin typeface="Lub Dub Medium" panose="020B0603030403020204" pitchFamily="34" charset="77"/>
                        </a:rPr>
                        <a:t>17.84</a:t>
                      </a:r>
                    </a:p>
                  </a:txBody>
                  <a:tcPr>
                    <a:lnL w="12701" cap="flat" cmpd="sng" algn="ctr">
                      <a:solidFill>
                        <a:srgbClr val="A6A6A6"/>
                      </a:solidFill>
                      <a:prstDash val="solid"/>
                      <a:round/>
                      <a:headEnd type="none" w="med" len="med"/>
                      <a:tailEnd type="none" w="med" len="med"/>
                    </a:lnL>
                    <a:lnR w="12701" cap="flat" cmpd="sng" algn="ctr">
                      <a:solidFill>
                        <a:srgbClr val="A6A6A6"/>
                      </a:solidFill>
                      <a:prstDash val="solid"/>
                      <a:round/>
                      <a:headEnd type="none" w="med" len="med"/>
                      <a:tailEnd type="none" w="med" len="med"/>
                    </a:lnR>
                    <a:lnT w="12701" cap="flat" cmpd="sng" algn="ctr">
                      <a:solidFill>
                        <a:srgbClr val="A6A6A6"/>
                      </a:solidFill>
                      <a:prstDash val="solid"/>
                      <a:round/>
                      <a:headEnd type="none" w="med" len="med"/>
                      <a:tailEnd type="none" w="med" len="med"/>
                    </a:lnT>
                    <a:lnB w="12701" cap="flat" cmpd="sng" algn="ctr">
                      <a:solidFill>
                        <a:srgbClr val="A6A6A6"/>
                      </a:solidFill>
                      <a:prstDash val="solid"/>
                      <a:round/>
                      <a:headEnd type="none" w="med" len="med"/>
                      <a:tailEnd type="none" w="med" len="med"/>
                    </a:lnB>
                    <a:solidFill>
                      <a:schemeClr val="bg1">
                        <a:lumMod val="95000"/>
                      </a:schemeClr>
                    </a:solidFill>
                  </a:tcPr>
                </a:tc>
                <a:tc>
                  <a:txBody>
                    <a:bodyPr/>
                    <a:lstStyle/>
                    <a:p>
                      <a:pPr lvl="0" algn="ctr"/>
                      <a:r>
                        <a:rPr lang="en-US" sz="1200" dirty="0">
                          <a:latin typeface="Lub Dub Medium" panose="020B0603030403020204" pitchFamily="34" charset="77"/>
                        </a:rPr>
                        <a:t>16.17</a:t>
                      </a:r>
                    </a:p>
                  </a:txBody>
                  <a:tcPr>
                    <a:lnL w="12701" cap="flat" cmpd="sng" algn="ctr">
                      <a:solidFill>
                        <a:srgbClr val="A6A6A6"/>
                      </a:solidFill>
                      <a:prstDash val="solid"/>
                      <a:round/>
                      <a:headEnd type="none" w="med" len="med"/>
                      <a:tailEnd type="none" w="med" len="med"/>
                    </a:lnL>
                    <a:lnR w="12701" cap="flat" cmpd="sng" algn="ctr">
                      <a:solidFill>
                        <a:srgbClr val="A6A6A6"/>
                      </a:solidFill>
                      <a:prstDash val="solid"/>
                      <a:round/>
                      <a:headEnd type="none" w="med" len="med"/>
                      <a:tailEnd type="none" w="med" len="med"/>
                    </a:lnR>
                    <a:lnT w="12701" cap="flat" cmpd="sng" algn="ctr">
                      <a:solidFill>
                        <a:srgbClr val="A6A6A6"/>
                      </a:solidFill>
                      <a:prstDash val="solid"/>
                      <a:round/>
                      <a:headEnd type="none" w="med" len="med"/>
                      <a:tailEnd type="none" w="med" len="med"/>
                    </a:lnT>
                    <a:lnB w="12701" cap="flat" cmpd="sng" algn="ctr">
                      <a:solidFill>
                        <a:srgbClr val="A6A6A6"/>
                      </a:solidFill>
                      <a:prstDash val="solid"/>
                      <a:round/>
                      <a:headEnd type="none" w="med" len="med"/>
                      <a:tailEnd type="none" w="med" len="med"/>
                    </a:lnB>
                    <a:solidFill>
                      <a:schemeClr val="bg1">
                        <a:lumMod val="95000"/>
                      </a:schemeClr>
                    </a:solidFill>
                  </a:tcPr>
                </a:tc>
                <a:tc>
                  <a:txBody>
                    <a:bodyPr/>
                    <a:lstStyle/>
                    <a:p>
                      <a:pPr lvl="0" algn="ctr"/>
                      <a:r>
                        <a:rPr lang="en-US" sz="1200" dirty="0">
                          <a:latin typeface="Lub Dub Medium" panose="020B0603030403020204" pitchFamily="34" charset="77"/>
                        </a:rPr>
                        <a:t>0.26</a:t>
                      </a:r>
                    </a:p>
                  </a:txBody>
                  <a:tcPr>
                    <a:lnL w="12701" cap="flat" cmpd="sng" algn="ctr">
                      <a:solidFill>
                        <a:srgbClr val="A6A6A6"/>
                      </a:solidFill>
                      <a:prstDash val="solid"/>
                      <a:round/>
                      <a:headEnd type="none" w="med" len="med"/>
                      <a:tailEnd type="none" w="med" len="med"/>
                    </a:lnL>
                    <a:lnR w="12701" cap="flat" cmpd="sng" algn="ctr">
                      <a:solidFill>
                        <a:srgbClr val="A6A6A6"/>
                      </a:solidFill>
                      <a:prstDash val="solid"/>
                      <a:round/>
                      <a:headEnd type="none" w="med" len="med"/>
                      <a:tailEnd type="none" w="med" len="med"/>
                    </a:lnR>
                    <a:lnT w="12701" cap="flat" cmpd="sng" algn="ctr">
                      <a:solidFill>
                        <a:srgbClr val="A6A6A6"/>
                      </a:solidFill>
                      <a:prstDash val="solid"/>
                      <a:round/>
                      <a:headEnd type="none" w="med" len="med"/>
                      <a:tailEnd type="none" w="med" len="med"/>
                    </a:lnT>
                    <a:lnB w="12701" cap="flat" cmpd="sng" algn="ctr">
                      <a:solidFill>
                        <a:srgbClr val="A6A6A6"/>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5320584"/>
                  </a:ext>
                </a:extLst>
              </a:tr>
              <a:tr h="1048790">
                <a:tc gridSpan="4">
                  <a:txBody>
                    <a:bodyPr/>
                    <a:lstStyle/>
                    <a:p>
                      <a:pPr lvl="0"/>
                      <a:r>
                        <a:rPr lang="en-US" sz="1200" b="1" dirty="0">
                          <a:latin typeface="Lub Dub Medium" panose="020B0603030403020204" pitchFamily="34" charset="0"/>
                        </a:rPr>
                        <a:t>RESULTS:  </a:t>
                      </a:r>
                      <a:r>
                        <a:rPr lang="en-US" sz="1200" b="0" i="0" u="none" strike="noStrike" dirty="0">
                          <a:solidFill>
                            <a:srgbClr val="242424"/>
                          </a:solidFill>
                          <a:effectLst/>
                          <a:latin typeface="Lub Dub Medium" panose="020B0603030403020204" pitchFamily="34" charset="77"/>
                        </a:rPr>
                        <a:t>Intensive medical therapy did not significantly reduce serious cardiovascular events in women with INOCA compared to usual care partly due to similar prescribing practices in both groups and the impact of the COVID-19 pandemic.  </a:t>
                      </a:r>
                      <a:endParaRPr lang="en-US" sz="1200" b="1" dirty="0">
                        <a:latin typeface="Lub Dub Medium" panose="020B0603030403020204" pitchFamily="34" charset="0"/>
                      </a:endParaRPr>
                    </a:p>
                  </a:txBody>
                  <a:tcPr>
                    <a:lnL w="12701" cap="flat" cmpd="sng" algn="ctr">
                      <a:solidFill>
                        <a:srgbClr val="A6A6A6"/>
                      </a:solidFill>
                      <a:prstDash val="solid"/>
                      <a:round/>
                      <a:headEnd type="none" w="med" len="med"/>
                      <a:tailEnd type="none" w="med" len="med"/>
                    </a:lnL>
                    <a:lnR w="12701" cap="flat" cmpd="sng" algn="ctr">
                      <a:solidFill>
                        <a:srgbClr val="A6A6A6"/>
                      </a:solidFill>
                      <a:prstDash val="solid"/>
                      <a:round/>
                      <a:headEnd type="none" w="med" len="med"/>
                      <a:tailEnd type="none" w="med" len="med"/>
                    </a:lnR>
                    <a:lnT w="12701" cap="flat" cmpd="sng" algn="ctr">
                      <a:solidFill>
                        <a:srgbClr val="A6A6A6"/>
                      </a:solidFill>
                      <a:prstDash val="solid"/>
                      <a:round/>
                      <a:headEnd type="none" w="med" len="med"/>
                      <a:tailEnd type="none" w="med" len="med"/>
                    </a:lnT>
                    <a:lnB w="12701" cap="flat" cmpd="sng" algn="ctr">
                      <a:solidFill>
                        <a:srgbClr val="A6A6A6"/>
                      </a:solidFill>
                      <a:prstDash val="solid"/>
                      <a:round/>
                      <a:headEnd type="none" w="med" len="med"/>
                      <a:tailEnd type="none" w="med" len="med"/>
                    </a:lnB>
                    <a:solidFill>
                      <a:schemeClr val="bg1">
                        <a:lumMod val="85000"/>
                      </a:schemeClr>
                    </a:solidFill>
                  </a:tcPr>
                </a:tc>
                <a:tc hMerge="1">
                  <a:txBody>
                    <a:bodyPr/>
                    <a:lstStyle/>
                    <a:p>
                      <a:pPr lvl="0"/>
                      <a:endParaRPr lang="en-US" sz="1200" b="1" dirty="0">
                        <a:latin typeface="Lub Dub Medium" panose="020B0603030403020204" pitchFamily="34" charset="0"/>
                      </a:endParaRPr>
                    </a:p>
                  </a:txBody>
                  <a:tcPr>
                    <a:lnL w="12701" cap="flat" cmpd="sng" algn="ctr">
                      <a:solidFill>
                        <a:srgbClr val="A6A6A6"/>
                      </a:solidFill>
                      <a:prstDash val="solid"/>
                      <a:round/>
                      <a:headEnd type="none" w="med" len="med"/>
                      <a:tailEnd type="none" w="med" len="med"/>
                    </a:lnL>
                    <a:lnR w="12701" cap="flat" cmpd="sng" algn="ctr">
                      <a:solidFill>
                        <a:srgbClr val="A6A6A6"/>
                      </a:solidFill>
                      <a:prstDash val="solid"/>
                      <a:round/>
                      <a:headEnd type="none" w="med" len="med"/>
                      <a:tailEnd type="none" w="med" len="med"/>
                    </a:lnR>
                    <a:lnT w="12701" cap="flat" cmpd="sng" algn="ctr">
                      <a:solidFill>
                        <a:srgbClr val="A6A6A6"/>
                      </a:solidFill>
                      <a:prstDash val="solid"/>
                      <a:round/>
                      <a:headEnd type="none" w="med" len="med"/>
                      <a:tailEnd type="none" w="med" len="med"/>
                    </a:lnT>
                    <a:lnB w="12701" cap="flat" cmpd="sng" algn="ctr">
                      <a:solidFill>
                        <a:srgbClr val="A6A6A6"/>
                      </a:solidFill>
                      <a:prstDash val="solid"/>
                      <a:round/>
                      <a:headEnd type="none" w="med" len="med"/>
                      <a:tailEnd type="none" w="med" len="med"/>
                    </a:lnB>
                    <a:solidFill>
                      <a:schemeClr val="bg1">
                        <a:lumMod val="85000"/>
                      </a:schemeClr>
                    </a:solidFill>
                  </a:tcPr>
                </a:tc>
                <a:tc hMerge="1">
                  <a:txBody>
                    <a:bodyPr/>
                    <a:lstStyle/>
                    <a:p>
                      <a:pPr lvl="0"/>
                      <a:endParaRPr lang="en-US" sz="1200" b="1" dirty="0">
                        <a:latin typeface="Lub Dub Medium" panose="020B0603030403020204" pitchFamily="34" charset="0"/>
                      </a:endParaRPr>
                    </a:p>
                  </a:txBody>
                  <a:tcPr>
                    <a:lnL w="12701" cap="flat" cmpd="sng" algn="ctr">
                      <a:solidFill>
                        <a:srgbClr val="A6A6A6"/>
                      </a:solidFill>
                      <a:prstDash val="solid"/>
                      <a:round/>
                      <a:headEnd type="none" w="med" len="med"/>
                      <a:tailEnd type="none" w="med" len="med"/>
                    </a:lnL>
                    <a:lnR w="12701" cap="flat" cmpd="sng" algn="ctr">
                      <a:solidFill>
                        <a:srgbClr val="A6A6A6"/>
                      </a:solidFill>
                      <a:prstDash val="solid"/>
                      <a:round/>
                      <a:headEnd type="none" w="med" len="med"/>
                      <a:tailEnd type="none" w="med" len="med"/>
                    </a:lnR>
                    <a:lnT w="12701" cap="flat" cmpd="sng" algn="ctr">
                      <a:solidFill>
                        <a:srgbClr val="A6A6A6"/>
                      </a:solidFill>
                      <a:prstDash val="solid"/>
                      <a:round/>
                      <a:headEnd type="none" w="med" len="med"/>
                      <a:tailEnd type="none" w="med" len="med"/>
                    </a:lnT>
                    <a:lnB w="12701" cap="flat" cmpd="sng" algn="ctr">
                      <a:solidFill>
                        <a:srgbClr val="A6A6A6"/>
                      </a:solidFill>
                      <a:prstDash val="solid"/>
                      <a:round/>
                      <a:headEnd type="none" w="med" len="med"/>
                      <a:tailEnd type="none" w="med" len="med"/>
                    </a:lnB>
                    <a:solidFill>
                      <a:schemeClr val="bg1">
                        <a:lumMod val="85000"/>
                      </a:schemeClr>
                    </a:solidFill>
                  </a:tcPr>
                </a:tc>
                <a:tc hMerge="1">
                  <a:txBody>
                    <a:bodyPr/>
                    <a:lstStyle/>
                    <a:p>
                      <a:pPr lvl="0"/>
                      <a:endParaRPr lang="en-US" sz="1200" b="1" dirty="0">
                        <a:latin typeface="Lub Dub Medium" panose="020B0603030403020204" pitchFamily="34" charset="0"/>
                      </a:endParaRPr>
                    </a:p>
                  </a:txBody>
                  <a:tcPr>
                    <a:lnL w="12701" cap="flat" cmpd="sng" algn="ctr">
                      <a:solidFill>
                        <a:srgbClr val="A6A6A6"/>
                      </a:solidFill>
                      <a:prstDash val="solid"/>
                      <a:round/>
                      <a:headEnd type="none" w="med" len="med"/>
                      <a:tailEnd type="none" w="med" len="med"/>
                    </a:lnL>
                    <a:lnR w="12701" cap="flat" cmpd="sng" algn="ctr">
                      <a:solidFill>
                        <a:srgbClr val="A6A6A6"/>
                      </a:solidFill>
                      <a:prstDash val="solid"/>
                      <a:round/>
                      <a:headEnd type="none" w="med" len="med"/>
                      <a:tailEnd type="none" w="med" len="med"/>
                    </a:lnR>
                    <a:lnT w="12701" cap="flat" cmpd="sng" algn="ctr">
                      <a:solidFill>
                        <a:srgbClr val="A6A6A6"/>
                      </a:solidFill>
                      <a:prstDash val="solid"/>
                      <a:round/>
                      <a:headEnd type="none" w="med" len="med"/>
                      <a:tailEnd type="none" w="med" len="med"/>
                    </a:lnT>
                    <a:lnB w="12701" cap="flat" cmpd="sng" algn="ctr">
                      <a:solidFill>
                        <a:srgbClr val="A6A6A6"/>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061995240"/>
                  </a:ext>
                </a:extLst>
              </a:tr>
            </a:tbl>
          </a:graphicData>
        </a:graphic>
      </p:graphicFrame>
      <p:sp>
        <p:nvSpPr>
          <p:cNvPr id="3" name="Rectangle 9">
            <a:extLst>
              <a:ext uri="{FF2B5EF4-FFF2-40B4-BE49-F238E27FC236}">
                <a16:creationId xmlns:a16="http://schemas.microsoft.com/office/drawing/2014/main" id="{2CFE1271-E4FD-18EE-6252-97939DCFE533}"/>
              </a:ext>
              <a:ext uri="{C183D7F6-B498-43B3-948B-1728B52AA6E4}">
                <adec:decorative xmlns:adec="http://schemas.microsoft.com/office/drawing/2017/decorative" val="1"/>
              </a:ext>
            </a:extLst>
          </p:cNvPr>
          <p:cNvSpPr>
            <a:spLocks noMove="1" noResize="1"/>
          </p:cNvSpPr>
          <p:nvPr/>
        </p:nvSpPr>
        <p:spPr>
          <a:xfrm>
            <a:off x="0" y="6385876"/>
            <a:ext cx="12191109" cy="528376"/>
          </a:xfrm>
          <a:prstGeom prst="rect">
            <a:avLst/>
          </a:prstGeom>
          <a:solidFill>
            <a:srgbClr val="C10E20"/>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400" b="0" i="0" u="none" strike="noStrike" kern="1200" cap="none" spc="0" baseline="0">
              <a:solidFill>
                <a:srgbClr val="FFFFFF"/>
              </a:solidFill>
              <a:uFillTx/>
              <a:latin typeface="Calibri"/>
            </a:endParaRPr>
          </a:p>
        </p:txBody>
      </p:sp>
      <p:sp>
        <p:nvSpPr>
          <p:cNvPr id="5" name="TextBox 4">
            <a:extLst>
              <a:ext uri="{FF2B5EF4-FFF2-40B4-BE49-F238E27FC236}">
                <a16:creationId xmlns:a16="http://schemas.microsoft.com/office/drawing/2014/main" id="{7D39386A-F180-353F-B491-3A3D43AD3A83}"/>
              </a:ext>
            </a:extLst>
          </p:cNvPr>
          <p:cNvSpPr txBox="1"/>
          <p:nvPr/>
        </p:nvSpPr>
        <p:spPr>
          <a:xfrm>
            <a:off x="2467151" y="6391235"/>
            <a:ext cx="7410891" cy="543675"/>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0" i="1" u="none" strike="noStrike" kern="1200" cap="none" spc="0" baseline="0" dirty="0">
                <a:solidFill>
                  <a:srgbClr val="FFFFFF"/>
                </a:solidFill>
                <a:uFillTx/>
                <a:latin typeface="Lub Dub Medium" panose="020B0603030403020204" pitchFamily="34" charset="0"/>
              </a:rPr>
              <a:t>Presented by  </a:t>
            </a:r>
            <a:r>
              <a:rPr lang="en-US" sz="1000" b="0" i="1" dirty="0">
                <a:solidFill>
                  <a:schemeClr val="bg1"/>
                </a:solidFill>
                <a:effectLst/>
                <a:latin typeface="Lub Dub Medium" panose="020B0603030403020204" pitchFamily="34" charset="0"/>
              </a:rPr>
              <a:t>Eileen M. Handberg, PhD</a:t>
            </a:r>
            <a:r>
              <a:rPr lang="en-US" sz="1000" i="1" dirty="0">
                <a:solidFill>
                  <a:schemeClr val="bg1"/>
                </a:solidFill>
                <a:latin typeface="Lub Dub Medium" panose="020B0603030403020204" pitchFamily="34" charset="0"/>
              </a:rPr>
              <a:t>.</a:t>
            </a:r>
            <a:r>
              <a:rPr lang="en-US" sz="1000" b="0" i="1" dirty="0">
                <a:solidFill>
                  <a:schemeClr val="bg1"/>
                </a:solidFill>
                <a:effectLst/>
                <a:latin typeface="Lub Dub Medium" panose="020B0603030403020204" pitchFamily="34" charset="0"/>
              </a:rPr>
              <a:t>  University of Florida, FL, USA</a:t>
            </a:r>
            <a:r>
              <a:rPr lang="en-US" sz="1000" b="0" i="1" u="none" strike="noStrike" kern="1200" cap="none" spc="0" baseline="0" dirty="0">
                <a:solidFill>
                  <a:srgbClr val="FFFFFF"/>
                </a:solidFill>
                <a:uFillTx/>
                <a:latin typeface="Lub Dub Medium" panose="020B0603030403020204" pitchFamily="34" charset="0"/>
              </a:rPr>
              <a:t>.  ACC 2025.  </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0" i="1" u="none" strike="noStrike" kern="1200" cap="none" spc="0" baseline="0" dirty="0">
                <a:solidFill>
                  <a:srgbClr val="FFFFFF"/>
                </a:solidFill>
                <a:uFillTx/>
                <a:latin typeface="Lub Dub Medium" panose="020B0603030403020204" pitchFamily="34" charset="0"/>
              </a:rPr>
              <a:t>© 2025, American Heart Association</a:t>
            </a:r>
            <a:r>
              <a:rPr lang="en-US" sz="1000" b="0" i="1" u="none" strike="noStrike" kern="1200" cap="none" spc="0" baseline="0">
                <a:solidFill>
                  <a:srgbClr val="FFFFFF"/>
                </a:solidFill>
                <a:uFillTx/>
                <a:latin typeface="Lub Dub Medium" panose="020B0603030403020204" pitchFamily="34" charset="0"/>
              </a:rPr>
              <a:t>. All </a:t>
            </a:r>
            <a:r>
              <a:rPr lang="en-US" sz="1000" b="0" i="1" u="none" strike="noStrike" kern="1200" cap="none" spc="0" baseline="0" dirty="0">
                <a:solidFill>
                  <a:srgbClr val="FFFFFF"/>
                </a:solidFill>
                <a:uFillTx/>
                <a:latin typeface="Lub Dub Medium" panose="020B0603030403020204" pitchFamily="34" charset="0"/>
              </a:rPr>
              <a:t>rights reserved.  </a:t>
            </a:r>
            <a:r>
              <a:rPr lang="en-US" sz="1000" b="0" i="1" u="none" strike="noStrike" kern="1200" cap="none" spc="0" baseline="0" dirty="0">
                <a:solidFill>
                  <a:srgbClr val="FFFFFF"/>
                </a:solidFill>
                <a:uFillTx/>
                <a:latin typeface="Lub Dub Medium" panose="020B0603030403020204" pitchFamily="34" charset="0"/>
                <a:ea typeface="Calibri" pitchFamily="34"/>
              </a:rPr>
              <a:t>Results reflect the data available at the time of presentation</a:t>
            </a:r>
            <a:r>
              <a:rPr lang="en-US" sz="933" b="0" i="1" u="none" strike="noStrike" kern="1200" cap="none" spc="0" baseline="0" dirty="0">
                <a:solidFill>
                  <a:srgbClr val="FFFFFF"/>
                </a:solidFill>
                <a:uFillTx/>
                <a:latin typeface="Lub Dub Medium" pitchFamily="34"/>
                <a:ea typeface="Calibri" pitchFamily="34"/>
              </a:rPr>
              <a:t>.</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933" b="0" i="0" u="none" strike="noStrike" kern="1200" cap="none" spc="0" baseline="0" dirty="0">
              <a:solidFill>
                <a:srgbClr val="000000"/>
              </a:solidFill>
              <a:uFillTx/>
              <a:latin typeface="Lub Dub Medium" pitchFamily="34"/>
            </a:endParaRPr>
          </a:p>
        </p:txBody>
      </p:sp>
      <p:sp>
        <p:nvSpPr>
          <p:cNvPr id="7" name="TextBox 5">
            <a:extLst>
              <a:ext uri="{FF2B5EF4-FFF2-40B4-BE49-F238E27FC236}">
                <a16:creationId xmlns:a16="http://schemas.microsoft.com/office/drawing/2014/main" id="{43B216A7-2340-6842-2963-C27E83292CC7}"/>
              </a:ext>
            </a:extLst>
          </p:cNvPr>
          <p:cNvSpPr txBox="1">
            <a:spLocks noMove="1" noResize="1"/>
          </p:cNvSpPr>
          <p:nvPr/>
        </p:nvSpPr>
        <p:spPr>
          <a:xfrm>
            <a:off x="10455213" y="6435117"/>
            <a:ext cx="1708812" cy="738664"/>
          </a:xfrm>
          <a:prstGeom prst="rect">
            <a:avLst/>
          </a:prstGeom>
          <a:noFill/>
          <a:ln cap="flat">
            <a:noFill/>
          </a:ln>
        </p:spPr>
        <p:txBody>
          <a:bodyPr vert="horz" wrap="square" lIns="91440" tIns="45720" rIns="91440" bIns="45720" anchor="t" anchorCtr="0" compatLnSpc="1">
            <a:spAutoFit/>
          </a:bodyPr>
          <a:lstStyle/>
          <a:p>
            <a:pPr algn="r">
              <a:defRPr sz="1800" b="0" i="0" u="none" strike="noStrike" kern="0" cap="none" spc="0" baseline="0">
                <a:solidFill>
                  <a:srgbClr val="000000"/>
                </a:solidFill>
                <a:uFillTx/>
              </a:defRPr>
            </a:pPr>
            <a:r>
              <a:rPr lang="en-US" sz="900" b="1" dirty="0">
                <a:solidFill>
                  <a:schemeClr val="bg1"/>
                </a:solidFill>
                <a:latin typeface="Lub Dub Medium" panose="020B0603030403020204" pitchFamily="34" charset="77"/>
              </a:rPr>
              <a:t>Professional Heart Daily</a:t>
            </a:r>
            <a:br>
              <a:rPr lang="en-US" sz="900" b="1" dirty="0">
                <a:solidFill>
                  <a:schemeClr val="bg1"/>
                </a:solidFill>
                <a:latin typeface="Lub Dub Medium" panose="020B0603030403020204" pitchFamily="34" charset="77"/>
              </a:rPr>
            </a:br>
            <a:r>
              <a:rPr lang="en-US" sz="900" b="1" dirty="0">
                <a:solidFill>
                  <a:schemeClr val="bg1"/>
                </a:solidFill>
                <a:latin typeface="Lub Dub Medium" panose="020B0603030403020204" pitchFamily="34" charset="77"/>
              </a:rPr>
              <a:t>@</a:t>
            </a:r>
            <a:r>
              <a:rPr lang="en-US" sz="900" b="1" dirty="0" err="1">
                <a:solidFill>
                  <a:schemeClr val="bg1"/>
                </a:solidFill>
                <a:latin typeface="Lub Dub Medium" panose="020B0603030403020204" pitchFamily="34" charset="77"/>
              </a:rPr>
              <a:t>AHAScience</a:t>
            </a:r>
            <a:endParaRPr lang="en-US" sz="900" b="1" dirty="0">
              <a:solidFill>
                <a:schemeClr val="bg1"/>
              </a:solidFill>
              <a:latin typeface="Lub Dub Medium" panose="020B0603030403020204" pitchFamily="34" charset="77"/>
            </a:endParaRP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400" b="1" i="0" u="none" strike="noStrike" kern="1200" cap="none" spc="0" baseline="0" dirty="0">
              <a:solidFill>
                <a:srgbClr val="FFFFFF"/>
              </a:solidFill>
              <a:uFillTx/>
              <a:latin typeface="Lub Dub Bold" pitchFamily="34"/>
              <a:cs typeface="Arial" pitchFamily="34"/>
            </a:endParaRPr>
          </a:p>
        </p:txBody>
      </p:sp>
    </p:spTree>
    <p:extLst>
      <p:ext uri="{BB962C8B-B14F-4D97-AF65-F5344CB8AC3E}">
        <p14:creationId xmlns:p14="http://schemas.microsoft.com/office/powerpoint/2010/main" val="447201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4E744D72962D448A853E7DC101C7F9" ma:contentTypeVersion="17" ma:contentTypeDescription="Create a new document." ma:contentTypeScope="" ma:versionID="dc9c505736c7c1326d6a91cf992aeae5">
  <xsd:schema xmlns:xsd="http://www.w3.org/2001/XMLSchema" xmlns:xs="http://www.w3.org/2001/XMLSchema" xmlns:p="http://schemas.microsoft.com/office/2006/metadata/properties" xmlns:ns2="0da055a4-b6ec-4bb6-a3de-4e050d793ca6" xmlns:ns3="5f954091-2455-4b8c-90bc-f231fbff24c4" targetNamespace="http://schemas.microsoft.com/office/2006/metadata/properties" ma:root="true" ma:fieldsID="0290ec00c193fe562b3a11209694673f" ns2:_="" ns3:_="">
    <xsd:import namespace="0da055a4-b6ec-4bb6-a3de-4e050d793ca6"/>
    <xsd:import namespace="5f954091-2455-4b8c-90bc-f231fbff24c4"/>
    <xsd:element name="properties">
      <xsd:complexType>
        <xsd:sequence>
          <xsd:element name="documentManagement">
            <xsd:complexType>
              <xsd:all>
                <xsd:element ref="ns2:MediaServiceMetadata" minOccurs="0"/>
                <xsd:element ref="ns2:MediaServiceFastMetadata" minOccurs="0"/>
                <xsd:element ref="ns2:MediaLengthInSeconds" minOccurs="0"/>
                <xsd:element ref="ns2:lcf76f155ced4ddcb4097134ff3c332f" minOccurs="0"/>
                <xsd:element ref="ns3:TaxCatchAll" minOccurs="0"/>
                <xsd:element ref="ns2:MediaServiceDateTaken" minOccurs="0"/>
                <xsd:element ref="ns2:MediaServiceLocation" minOccurs="0"/>
                <xsd:element ref="ns2:MediaServiceGenerationTime" minOccurs="0"/>
                <xsd:element ref="ns2:MediaServiceEventHashCode" minOccurs="0"/>
                <xsd:element ref="ns2:MediaServiceOCR" minOccurs="0"/>
                <xsd:element ref="ns3:SharedWithUsers" minOccurs="0"/>
                <xsd:element ref="ns3:SharedWithDetails" minOccurs="0"/>
                <xsd:element ref="ns2:DateandTime"/>
                <xsd:element ref="ns2:MediaServiceObjectDetectorVersions" minOccurs="0"/>
                <xsd:element ref="ns2:MediaServiceSearchProperties" minOccurs="0"/>
                <xsd:element ref="ns2: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a055a4-b6ec-4bb6-a3de-4e050d793ca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f4f22ede-e726-4d3d-b195-8dfd25ae0d91"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Location" ma:index="15" nillable="true" ma:displayName="Location" ma:indexed="true"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DateandTime" ma:index="21" ma:displayName="Date and Time" ma:default="[today]" ma:format="DateTime" ma:internalName="DateandTime">
      <xsd:simpleType>
        <xsd:restriction base="dms:DateTim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Date" ma:index="24" nillable="true" ma:displayName="Date" ma:format="DateOnly" ma:internalNam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f954091-2455-4b8c-90bc-f231fbff24c4"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b854a033-b9d3-4695-9575-5752f9276e50}" ma:internalName="TaxCatchAll" ma:showField="CatchAllData" ma:web="5f954091-2455-4b8c-90bc-f231fbff24c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ateandTime xmlns="0da055a4-b6ec-4bb6-a3de-4e050d793ca6">2025-01-27T19:38:35+00:00</DateandTime>
    <lcf76f155ced4ddcb4097134ff3c332f xmlns="0da055a4-b6ec-4bb6-a3de-4e050d793ca6">
      <Terms xmlns="http://schemas.microsoft.com/office/infopath/2007/PartnerControls"/>
    </lcf76f155ced4ddcb4097134ff3c332f>
    <TaxCatchAll xmlns="5f954091-2455-4b8c-90bc-f231fbff24c4" xsi:nil="true"/>
    <Date xmlns="0da055a4-b6ec-4bb6-a3de-4e050d793ca6" xsi:nil="true"/>
  </documentManagement>
</p:properties>
</file>

<file path=customXml/itemProps1.xml><?xml version="1.0" encoding="utf-8"?>
<ds:datastoreItem xmlns:ds="http://schemas.openxmlformats.org/officeDocument/2006/customXml" ds:itemID="{474C8C9B-B956-411E-ADFA-69CB9E48C2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da055a4-b6ec-4bb6-a3de-4e050d793ca6"/>
    <ds:schemaRef ds:uri="5f954091-2455-4b8c-90bc-f231fbff24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6577793-22BC-4E59-8B47-22C8416C978C}">
  <ds:schemaRefs>
    <ds:schemaRef ds:uri="http://schemas.microsoft.com/sharepoint/v3/contenttype/forms"/>
  </ds:schemaRefs>
</ds:datastoreItem>
</file>

<file path=customXml/itemProps3.xml><?xml version="1.0" encoding="utf-8"?>
<ds:datastoreItem xmlns:ds="http://schemas.openxmlformats.org/officeDocument/2006/customXml" ds:itemID="{017926C0-2C1D-4B3F-BEBF-0B5A97454F61}">
  <ds:schemaRefs>
    <ds:schemaRef ds:uri="http://schemas.microsoft.com/office/2006/metadata/properties"/>
    <ds:schemaRef ds:uri="http://schemas.microsoft.com/office/infopath/2007/PartnerControls"/>
    <ds:schemaRef ds:uri="0da055a4-b6ec-4bb6-a3de-4e050d793ca6"/>
    <ds:schemaRef ds:uri="5f954091-2455-4b8c-90bc-f231fbff24c4"/>
  </ds:schemaRefs>
</ds:datastoreItem>
</file>

<file path=docProps/app.xml><?xml version="1.0" encoding="utf-8"?>
<Properties xmlns="http://schemas.openxmlformats.org/officeDocument/2006/extended-properties" xmlns:vt="http://schemas.openxmlformats.org/officeDocument/2006/docPropsVTypes">
  <TotalTime>884</TotalTime>
  <Words>288</Words>
  <Application>Microsoft Office PowerPoint</Application>
  <PresentationFormat>Widescreen</PresentationFormat>
  <Paragraphs>24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Lub Dub Bold</vt:lpstr>
      <vt:lpstr>Lub Dub Medium</vt:lpstr>
      <vt:lpstr>Office Theme</vt:lpstr>
      <vt:lpstr>WARRIOR Women's Ischemia Trial to Reduce Events  in Non-Obstructive Coronary Artery Disease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Summary</dc:title>
  <dc:creator>Paul St. Laurent</dc:creator>
  <cp:lastModifiedBy>Alice Wolke</cp:lastModifiedBy>
  <cp:revision>27</cp:revision>
  <dcterms:created xsi:type="dcterms:W3CDTF">2023-10-18T15:02:58Z</dcterms:created>
  <dcterms:modified xsi:type="dcterms:W3CDTF">2025-03-29T15:54:10Z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0x010100F64E744D72962D448A853E7DC101C7F9</vt:lpwstr>
  </property>
  <property fmtid="{D5CDD505-2E9C-101B-9397-08002B2CF9AE}" pid="3" name="MediaServiceImageTags">
    <vt:lpwstr/>
  </property>
</Properties>
</file>