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FF03D1-7A2A-CC6F-D55C-344E34A6BDB7}" name="Laura Felker" initials="LF" userId="S::Laura.Felker@heart.org::238af1f9-9914-4ca2-9d46-1914b5573d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1F181-2E6B-95C6-96A2-19D17BAB0EEC}" v="1" dt="2024-09-09T20:16:20.044"/>
    <p1510:client id="{774F0716-109A-69D1-9A8C-0D4207D78294}" v="3" dt="2024-09-09T20:38:00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327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B661-3881-37B7-AB15-7BF469291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A7990-0D93-93BE-CC37-4033199B5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F046-4BDE-CF21-EFDD-A9836CD2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B9EA9-C9BA-2946-B90E-30C99E6C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43A76-36C7-9FBC-AA7A-CEEF2370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9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02D19-33C9-69CB-14BB-F4AEA4AC4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511EA-29EB-B0E6-520B-0A7F975B0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65A03-DC26-6B5E-253B-E78DBA71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B8AC-45D0-FD54-843F-723AB8467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A23E-BEEB-91F4-963F-BE276EE2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6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14D047-725C-F789-5984-91C562302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4E84B-0366-F8FE-CA07-CE5F8CAD5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A6813-B23E-F665-CBB7-1924DCC4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56A6F-40B2-4167-6AEB-B0FAF34BB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53DCE-24C5-C3CD-3389-CF92F079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8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52A6-68FF-A41E-8E0D-CF99B317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BA1EE-BF8E-9C10-1D6B-A32052F0F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E8F55-13D6-31C6-8148-01B94080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7184D-0629-CE40-5194-7D5E8022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A6827-62D2-941A-9007-25970998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2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13C8-C749-EE45-7EC0-594F5C322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A97B8-20D9-C47A-4110-BD81894F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B0A9-8B51-E939-BE8D-56A69AE9B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66C30-2589-3A19-5129-2E13E0B33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713BB-7EF1-F02B-CE1E-8E92F203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B885-D1E5-4C47-4029-4F20D610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A101E-68D2-2861-F6BC-F391D9E19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55B96-F161-BDC8-A517-1FE36C775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26FDE-3B7C-3AD0-8476-A2FAB0A3A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C43FD-D96F-890A-D39B-C8C7665E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822C4-C96D-F2BB-6A73-F4C6F771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3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D83BD-B7DB-7948-8F41-AF9340F8C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F2F32-27D1-22C5-961D-689A0BDB0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C8250-1322-91EF-6320-63AE1C1B2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785BB-E950-D868-A9E6-623D14B9B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9A7BA9-54CA-FCBA-D5C6-24841D06A0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4777BB-3427-DBE1-E49D-ABC890A2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F6C64B-C727-D7F9-0F28-C33796FB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453529-C639-66A9-F76B-B3A582F4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2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E4BE-6D21-EEAB-DF7A-1E909131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00C24B-915F-5B0A-DDCA-3A92EE59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7BFD9-CF1F-DD73-0EE2-A4B96B04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2217B-365A-ED10-E29B-982FF071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0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BB95E2-2253-25B8-78AE-97937F20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581CB-EFA2-AF6A-97EA-DF27DFB43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0C6D8-3C01-4665-2C66-76AE0179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6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E361-45BB-C63B-F2FD-8D20902A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170E8-937D-9E7F-F41A-B7684DCC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C6A3C-932C-E650-0403-FC81C8371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D5063-2FE6-EDA9-8967-44CDBFC0B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78179-89D3-7024-5560-72D90C08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E5EDF-E464-65AD-9FB2-7165A5D0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6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18CE-F5FB-B471-CB49-BD33D8A9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597506-515D-71A8-CF84-196ACD66E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8A6B-B48A-C0A5-B0AE-F6093E61B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1862F-2D28-5BAF-0992-9FD02ED1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3706D-9C1B-B6C9-C559-0234D3B6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B0E25-80ED-7E1C-2BA8-E70DDD0CF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919D5-DA0B-ED82-67F0-35021F298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BC7F4-25EA-9549-5B54-9F54886F7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5AEC6-2B47-C82F-7C06-4057B5362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47EEF-8E7E-D74A-91C6-EA6BFBF6767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86EAB-0785-0962-3488-A9C5A1DF3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68AB8-D904-B3A7-1283-F83D36689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1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2" name="Picture 1" descr="The logo for AHA's International Stroke Conference scientific meeting. White text reading 'International Stroke Conference' next to a white circle with a graphic of a brain inside it.">
            <a:extLst>
              <a:ext uri="{FF2B5EF4-FFF2-40B4-BE49-F238E27FC236}">
                <a16:creationId xmlns:a16="http://schemas.microsoft.com/office/drawing/2014/main" id="{598F595F-0960-A726-630F-CE0BE52120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00" y="313438"/>
            <a:ext cx="5164534" cy="95493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520333" y="220261"/>
            <a:ext cx="667166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Pre-Cons and Stroke Nursing Symposia: February 3, 2026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ISC Sessions: February 4-6, 2026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Lub Dub Medium"/>
              </a:rPr>
              <a:t>Ernest N.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Morial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Convention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 Center| New Orleans, LA</a:t>
            </a:r>
            <a:endParaRPr lang="en-US" dirty="0">
              <a:solidFill>
                <a:schemeClr val="bg1"/>
              </a:solidFill>
              <a:latin typeface="Lub Dub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328546" y="1632092"/>
            <a:ext cx="753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Submit your Abstract to #ISC26</a:t>
            </a:r>
          </a:p>
        </p:txBody>
      </p:sp>
      <p:pic>
        <p:nvPicPr>
          <p:cNvPr id="26" name="Picture 25" descr="Graphic of a person presenting to a group of people. There is a poster of a flowchart behind them &amp; a speech bubble coming from the speaker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369" y="2614926"/>
            <a:ext cx="740105" cy="67282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067107" y="2555458"/>
            <a:ext cx="2771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Incorporate </a:t>
            </a:r>
            <a:r>
              <a:rPr lang="en-US" b="1" dirty="0">
                <a:latin typeface="Lub Dub Medium" panose="020B0603030403020204" pitchFamily="34" charset="0"/>
              </a:rPr>
              <a:t>video clips, animations, audio </a:t>
            </a:r>
            <a:r>
              <a:rPr lang="en-US" dirty="0">
                <a:latin typeface="Lub Dub Medium" panose="020B0603030403020204" pitchFamily="34" charset="0"/>
              </a:rPr>
              <a:t>presentations and more!</a:t>
            </a:r>
          </a:p>
        </p:txBody>
      </p:sp>
      <p:pic>
        <p:nvPicPr>
          <p:cNvPr id="36" name="Picture 35" descr="Graphic of the globe.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599" y="3820632"/>
            <a:ext cx="650875" cy="62288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1067107" y="3754902"/>
            <a:ext cx="3006563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Opportunity to present your accepted abstracts</a:t>
            </a:r>
            <a:r>
              <a:rPr lang="en-US" dirty="0">
                <a:latin typeface="Lub Dub Medium"/>
              </a:rPr>
              <a:t> in-person to a global audience at the world’s premier stroke meeting.</a:t>
            </a:r>
          </a:p>
        </p:txBody>
      </p:sp>
      <p:pic>
        <p:nvPicPr>
          <p:cNvPr id="28" name="Picture 27" descr="Graphic of a checklist.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1864" y="2555946"/>
            <a:ext cx="666246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4812574" y="2571992"/>
            <a:ext cx="313220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22 NEW Abstract Categories for #ISC26 </a:t>
            </a:r>
            <a:r>
              <a:rPr lang="en-US" dirty="0">
                <a:latin typeface="Lub Dub Medium"/>
              </a:rPr>
              <a:t>tailored to your field of study.</a:t>
            </a:r>
            <a:endParaRPr lang="en-US" dirty="0">
              <a:latin typeface="Lub Dub Medium" panose="020B0603030403020204" pitchFamily="34" charset="0"/>
            </a:endParaRPr>
          </a:p>
        </p:txBody>
      </p:sp>
      <p:pic>
        <p:nvPicPr>
          <p:cNvPr id="15" name="Picture 14" descr="Graphic of an open book.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6303" y="3948188"/>
            <a:ext cx="635033" cy="49532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4765289" y="3896149"/>
            <a:ext cx="300656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Get Published </a:t>
            </a:r>
            <a:r>
              <a:rPr lang="en-US" dirty="0">
                <a:latin typeface="Lub Dub Medium"/>
              </a:rPr>
              <a:t>in AHA’s Scientific Journal</a:t>
            </a:r>
            <a:r>
              <a:rPr lang="en-US" i="1" dirty="0">
                <a:latin typeface="Lub Dub Medium"/>
              </a:rPr>
              <a:t>, Stroke.</a:t>
            </a:r>
            <a:endParaRPr lang="en-US" i="1" dirty="0">
              <a:latin typeface="Lub Dub Medium" panose="020B0603030403020204" pitchFamily="34" charset="0"/>
            </a:endParaRPr>
          </a:p>
        </p:txBody>
      </p:sp>
      <p:pic>
        <p:nvPicPr>
          <p:cNvPr id="6" name="Graphic 5" descr="Newspaper outline">
            <a:extLst>
              <a:ext uri="{FF2B5EF4-FFF2-40B4-BE49-F238E27FC236}">
                <a16:creationId xmlns:a16="http://schemas.microsoft.com/office/drawing/2014/main" id="{34CC6D46-1D15-DB79-E131-559DAF48C9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43350" y="2569003"/>
            <a:ext cx="714622" cy="7146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4EF5E8-247F-C28E-7069-07346379CB95}"/>
              </a:ext>
            </a:extLst>
          </p:cNvPr>
          <p:cNvSpPr txBox="1"/>
          <p:nvPr/>
        </p:nvSpPr>
        <p:spPr>
          <a:xfrm>
            <a:off x="8866691" y="2533705"/>
            <a:ext cx="302094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ISC25 </a:t>
            </a:r>
            <a:r>
              <a:rPr lang="en-US" dirty="0">
                <a:latin typeface="Lub Dub Medium"/>
              </a:rPr>
              <a:t>had an overall earned media reach of over</a:t>
            </a:r>
            <a:r>
              <a:rPr lang="en-US" b="1" dirty="0">
                <a:latin typeface="Lub Dub Medium"/>
              </a:rPr>
              <a:t> 6.8 billion</a:t>
            </a:r>
            <a:r>
              <a:rPr lang="en-US" dirty="0">
                <a:latin typeface="Lub Dub Medium"/>
              </a:rPr>
              <a:t> – with </a:t>
            </a:r>
            <a:r>
              <a:rPr lang="en-US" b="1" dirty="0">
                <a:latin typeface="Lub Dub Medium"/>
              </a:rPr>
              <a:t>2,471</a:t>
            </a:r>
            <a:r>
              <a:rPr lang="en-US" dirty="0">
                <a:latin typeface="Lub Dub Medium"/>
              </a:rPr>
              <a:t> new stories.</a:t>
            </a:r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32" name="Picture 31" descr="Graphic of a laptop connected to the internet. The connection allows for communication.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03818" y="3860522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8866691" y="3871568"/>
            <a:ext cx="302094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Grow your professional network </a:t>
            </a:r>
            <a:r>
              <a:rPr lang="en-US" dirty="0">
                <a:latin typeface="Lub Dub Medium"/>
              </a:rPr>
              <a:t>with international leaders in stroke &amp; brain health and discuss your findings.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2719162" y="5672178"/>
            <a:ext cx="6753673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Lub Dub Heavy" panose="020B0903030403020204" pitchFamily="34" charset="0"/>
              </a:rPr>
              <a:t>Abstracts Close Tuesday, August 19</a:t>
            </a:r>
            <a:r>
              <a:rPr lang="en-US" baseline="30000" dirty="0">
                <a:solidFill>
                  <a:srgbClr val="C00000"/>
                </a:solidFill>
                <a:latin typeface="Lub Dub Heavy" panose="020B0903030403020204" pitchFamily="34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Lub Dub Heavy" panose="020B0903030403020204" pitchFamily="34" charset="0"/>
              </a:rPr>
              <a:t>, 2025 at 11:59pm ET</a:t>
            </a:r>
          </a:p>
          <a:p>
            <a:pPr algn="ctr"/>
            <a:r>
              <a:rPr lang="en-US" dirty="0">
                <a:latin typeface="Lub Dub Medium" panose="020B0603030403020204" pitchFamily="34" charset="0"/>
              </a:rPr>
              <a:t>Members save 50% off abstract submission fees </a:t>
            </a:r>
            <a:endParaRPr lang="en-US" dirty="0">
              <a:latin typeface="Lub Dub Medium" panose="020B0603030403020204" pitchFamily="34" charset="0"/>
              <a:ea typeface="Calibri"/>
              <a:cs typeface="Calibri"/>
            </a:endParaRPr>
          </a:p>
          <a:p>
            <a:pPr algn="ctr"/>
            <a:endParaRPr lang="en-US" u="sng" dirty="0">
              <a:latin typeface="Lub Dub Heavy" panose="020B0903030403020204" pitchFamily="34" charset="0"/>
            </a:endParaRPr>
          </a:p>
          <a:p>
            <a:pPr algn="ctr"/>
            <a:r>
              <a:rPr lang="en-US" u="sng" dirty="0">
                <a:latin typeface="Lub Dub Heavy" panose="020B0903030403020204" pitchFamily="34" charset="0"/>
              </a:rPr>
              <a:t>StrokeConference.org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120087" y="6404707"/>
            <a:ext cx="2236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Heavy" panose="020B0903030403020204" pitchFamily="34" charset="0"/>
              </a:rPr>
              <a:t>#ISC26</a:t>
            </a:r>
          </a:p>
        </p:txBody>
      </p:sp>
      <p:pic>
        <p:nvPicPr>
          <p:cNvPr id="9" name="Picture 8" descr="Logo for the American Stroke Association. The logo mark has a torch inside a red heart.">
            <a:extLst>
              <a:ext uri="{FF2B5EF4-FFF2-40B4-BE49-F238E27FC236}">
                <a16:creationId xmlns:a16="http://schemas.microsoft.com/office/drawing/2014/main" id="{40163666-28E6-4FE9-8228-F13B9855431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0" y="6029974"/>
            <a:ext cx="1470420" cy="75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42B58E93-DF39-4D33-874B-318DD16278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EBDA2B-32D8-4D68-99D6-E0C486907F43}">
  <ds:schemaRefs>
    <ds:schemaRef ds:uri="http://schemas.microsoft.com/office/infopath/2007/PartnerControls"/>
    <ds:schemaRef ds:uri="0f19eaed-a1c0-4f9e-95fd-cecd2666e177"/>
    <ds:schemaRef ds:uri="http://schemas.microsoft.com/office/2006/documentManagement/types"/>
    <ds:schemaRef ds:uri="http://schemas.microsoft.com/office/2006/metadata/properties"/>
    <ds:schemaRef ds:uri="9c53b943-690c-4a82-9bc4-371637f8cdb2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613B21-8437-45EB-B5C8-838389AF36D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2519E3C-CE3A-4DB5-9DC8-D448E12DD05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Heavy</vt:lpstr>
      <vt:lpstr>Lub Dub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Destiny A</dc:creator>
  <cp:lastModifiedBy>Laura Felker</cp:lastModifiedBy>
  <cp:revision>59</cp:revision>
  <dcterms:created xsi:type="dcterms:W3CDTF">2023-05-15T16:01:41Z</dcterms:created>
  <dcterms:modified xsi:type="dcterms:W3CDTF">2025-06-17T20:18:04Z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