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1"/>
    <a:srgbClr val="E8E8E8"/>
    <a:srgbClr val="C0C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CC781-7AC0-4E45-979E-5BB904FC64E9}" v="3" dt="2023-02-09T16:00:03.4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3" autoAdjust="0"/>
    <p:restoredTop sz="90129" autoAdjust="0"/>
  </p:normalViewPr>
  <p:slideViewPr>
    <p:cSldViewPr snapToGrid="0">
      <p:cViewPr varScale="1">
        <p:scale>
          <a:sx n="81" d="100"/>
          <a:sy n="81" d="100"/>
        </p:scale>
        <p:origin x="108" y="654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1300FF57-65B0-469B-BE26-C11023C30E64}"/>
    <pc:docChg chg="modSld">
      <pc:chgData name="Alice Wolke" userId="d3fc20e8-9f67-4110-b5e7-8648597a3678" providerId="ADAL" clId="{1300FF57-65B0-469B-BE26-C11023C30E64}" dt="2023-02-09T19:23:07.803" v="115" actId="13244"/>
      <pc:docMkLst>
        <pc:docMk/>
      </pc:docMkLst>
      <pc:sldChg chg="modSp mod">
        <pc:chgData name="Alice Wolke" userId="d3fc20e8-9f67-4110-b5e7-8648597a3678" providerId="ADAL" clId="{1300FF57-65B0-469B-BE26-C11023C30E64}" dt="2023-02-09T19:23:07.803" v="115" actId="13244"/>
        <pc:sldMkLst>
          <pc:docMk/>
          <pc:sldMk cId="30099073" sldId="262"/>
        </pc:sldMkLst>
        <pc:spChg chg="mod">
          <ac:chgData name="Alice Wolke" userId="d3fc20e8-9f67-4110-b5e7-8648597a3678" providerId="ADAL" clId="{1300FF57-65B0-469B-BE26-C11023C30E64}" dt="2023-02-09T19:22:31.033" v="0" actId="962"/>
          <ac:spMkLst>
            <pc:docMk/>
            <pc:sldMk cId="30099073" sldId="262"/>
            <ac:spMk id="9" creationId="{F0B407E1-7B73-4372-88F1-42E1F16E4FB3}"/>
          </ac:spMkLst>
        </pc:spChg>
        <pc:picChg chg="mod ord">
          <ac:chgData name="Alice Wolke" userId="d3fc20e8-9f67-4110-b5e7-8648597a3678" providerId="ADAL" clId="{1300FF57-65B0-469B-BE26-C11023C30E64}" dt="2023-02-09T19:23:07.803" v="115" actId="13244"/>
          <ac:picMkLst>
            <pc:docMk/>
            <pc:sldMk cId="30099073" sldId="262"/>
            <ac:picMk id="12" creationId="{6241A514-7CCD-48B8-8446-0F4437E41144}"/>
          </ac:picMkLst>
        </pc:picChg>
      </pc:sldChg>
    </pc:docChg>
  </pc:docChgLst>
  <pc:docChgLst>
    <pc:chgData name="Paul St. Laurent" userId="2e46ad51-cb08-4cb1-833f-88978fb9af81" providerId="ADAL" clId="{38ACC781-7AC0-4E45-979E-5BB904FC64E9}"/>
    <pc:docChg chg="undo redo custSel modSld">
      <pc:chgData name="Paul St. Laurent" userId="2e46ad51-cb08-4cb1-833f-88978fb9af81" providerId="ADAL" clId="{38ACC781-7AC0-4E45-979E-5BB904FC64E9}" dt="2023-02-09T18:26:58.853" v="265" actId="6549"/>
      <pc:docMkLst>
        <pc:docMk/>
      </pc:docMkLst>
      <pc:sldChg chg="modSp mod">
        <pc:chgData name="Paul St. Laurent" userId="2e46ad51-cb08-4cb1-833f-88978fb9af81" providerId="ADAL" clId="{38ACC781-7AC0-4E45-979E-5BB904FC64E9}" dt="2023-02-09T18:26:58.853" v="265" actId="6549"/>
        <pc:sldMkLst>
          <pc:docMk/>
          <pc:sldMk cId="30099073" sldId="262"/>
        </pc:sldMkLst>
        <pc:spChg chg="mod">
          <ac:chgData name="Paul St. Laurent" userId="2e46ad51-cb08-4cb1-833f-88978fb9af81" providerId="ADAL" clId="{38ACC781-7AC0-4E45-979E-5BB904FC64E9}" dt="2023-02-09T16:10:13.386" v="252" actId="1076"/>
          <ac:spMkLst>
            <pc:docMk/>
            <pc:sldMk cId="30099073" sldId="262"/>
            <ac:spMk id="2" creationId="{53CDB253-F823-4A2A-A36A-8FF21C101FC8}"/>
          </ac:spMkLst>
        </pc:spChg>
        <pc:spChg chg="mod">
          <ac:chgData name="Paul St. Laurent" userId="2e46ad51-cb08-4cb1-833f-88978fb9af81" providerId="ADAL" clId="{38ACC781-7AC0-4E45-979E-5BB904FC64E9}" dt="2023-02-09T16:10:15.373" v="253" actId="14100"/>
          <ac:spMkLst>
            <pc:docMk/>
            <pc:sldMk cId="30099073" sldId="262"/>
            <ac:spMk id="3" creationId="{EEFC40A7-8CA2-4814-92E7-F4A87586234B}"/>
          </ac:spMkLst>
        </pc:spChg>
        <pc:spChg chg="mod">
          <ac:chgData name="Paul St. Laurent" userId="2e46ad51-cb08-4cb1-833f-88978fb9af81" providerId="ADAL" clId="{38ACC781-7AC0-4E45-979E-5BB904FC64E9}" dt="2023-02-09T16:08:56.117" v="240" actId="1076"/>
          <ac:spMkLst>
            <pc:docMk/>
            <pc:sldMk cId="30099073" sldId="262"/>
            <ac:spMk id="5" creationId="{6337D953-16A7-40B9-A0DA-BE76C7827B89}"/>
          </ac:spMkLst>
        </pc:spChg>
        <pc:spChg chg="mod">
          <ac:chgData name="Paul St. Laurent" userId="2e46ad51-cb08-4cb1-833f-88978fb9af81" providerId="ADAL" clId="{38ACC781-7AC0-4E45-979E-5BB904FC64E9}" dt="2023-02-09T16:11:33.106" v="264" actId="1076"/>
          <ac:spMkLst>
            <pc:docMk/>
            <pc:sldMk cId="30099073" sldId="262"/>
            <ac:spMk id="7" creationId="{6603FF00-F95E-46BA-B625-196DEB22884E}"/>
          </ac:spMkLst>
        </pc:spChg>
        <pc:graphicFrameChg chg="mod modGraphic">
          <ac:chgData name="Paul St. Laurent" userId="2e46ad51-cb08-4cb1-833f-88978fb9af81" providerId="ADAL" clId="{38ACC781-7AC0-4E45-979E-5BB904FC64E9}" dt="2023-02-09T18:26:58.853" v="265" actId="6549"/>
          <ac:graphicFrameMkLst>
            <pc:docMk/>
            <pc:sldMk cId="30099073" sldId="262"/>
            <ac:graphicFrameMk id="4" creationId="{C03820E9-47E4-4A08-9194-F9BBDD3BB7B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46B69-13FF-4A27-B7D4-6AC2679571BF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D26EA-EDDA-4E35-BBF3-B1D7D10A4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1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6D26EA-EDDA-4E35-BBF3-B1D7D10A4C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61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E571-E56E-490E-89B7-F29CEE9CF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1629D-23BB-45D8-A1B7-DBA07FF27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7E449-7B17-4D6A-B059-5CEA66F1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FCF06-0920-4C89-8E90-7F7A6B27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5593D-C782-4C12-9C2C-3DE4FDC1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445ABE-95E3-4261-ADEB-46EA6BDED4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09353" y="15085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27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5DAF2-580D-4013-BFB2-5BF44617D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03BD4-C01D-46A1-A286-8B8CFD845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66BB5-D8BD-4CCB-A2F7-3F884831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AF5D1-8302-46FA-B257-3BDC71D7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80DF3-8872-4F19-950D-29182C11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137F26-50AA-48BF-AD23-F22E251B8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4CF59-7AB0-4F0F-8C35-17D6EFDD4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1D4C6-9F65-48CA-8E40-40FCB1B2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EEBD9-345F-44A8-A15E-2ED3B632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0B63C-A7BD-470E-B685-D9F3AA1D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1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CFDC9-3806-4DD1-AA03-7B51FA33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20F0-8E38-4069-A0B6-D12CE67C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F89EA-10ED-4994-993F-AA9CD6FA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57C4A-E5AD-470A-9CD6-45ED761E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06EC1-95F6-49CE-A776-F8409AC9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7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5A8F0-E5F1-4423-BF76-3630BAA4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AB073-FE26-4211-905E-6DB10271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C3FB9-9BEA-41F6-99AC-C85BFAA3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B1549-C244-4CA8-91CF-B2CE942F6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B19AD-7B05-4C2D-90E8-4A9567F3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4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F2110-8D4C-44E1-AEE8-FF78BB41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3BE25-A768-4DEF-B78F-49B909C0A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628CF-1B8E-4C59-80A2-AE4571564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9F692-8225-4A46-95B3-5C4AEC60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1049B-B6D1-4E63-9A53-6431E661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E6654-561E-4141-9302-82C03F8E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7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AB80-AF7F-4054-944B-5E625339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5A570-A6F0-4FFC-8DCE-29ADA73E8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39BB2-7749-415A-B79E-3DC919AE4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998CD-42B7-4691-A521-FE124FAB5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30E4C-79E8-44B5-AE08-50BE3C7D9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FDCC36-585E-48F4-9E49-7238D6E9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4D6633-E765-424D-B474-B38959A2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0D688-335E-4B12-BA12-6B4863A3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4E69-D1D4-42B6-BF8D-B8CD710F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6EC23-0817-4180-8829-A1F2E746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5ECB-45C1-45A0-BB9F-457A6C8C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B442A-1A5F-477A-AAFE-EAEE824D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7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4479-F43C-4A6D-8D99-4CB7A344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003C4-3571-42F6-8671-FAEBB0C9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7439-C642-491A-A8E5-D21E92C7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8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2D82-525E-4E97-B4CE-262FCB3F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EC859-BBBE-4BD3-914D-A89BEC35E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78FC4-4B79-48B3-924B-9E137C20C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D945E-6D92-4AB9-8CD0-54B9AB1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11785-B04F-4EA1-B908-C50C23778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225D8-2D05-4B1D-995F-DF5F4DD6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3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6702-CD38-4133-BE79-FE91030A6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FBB66-D05A-4A7F-B82F-65356B2F7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E6915-EDC3-455C-9562-7F48447BC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004CB-1565-437D-8F03-25A5534E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8D098-4C90-4E40-86E0-17CD0A59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0F6A2-4645-4A8E-9E90-5940874F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A776E-FEDA-4CE9-ADF2-A42228E0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55060-793D-452D-9C5F-C9114CFE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E9044-E576-4151-81D1-0BED29DB9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08163-F10E-4107-911E-E0457879E381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00AF-E3E9-49E6-B4EC-574DF03D2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DBBD6-946D-4602-A3CF-55F76BADC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7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B253-F823-4A2A-A36A-8FF21C101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502" y="102303"/>
            <a:ext cx="11683534" cy="926635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Lub Dub Medium" panose="020B0603030403020204" pitchFamily="34" charset="0"/>
                <a:cs typeface="Arial Narrow"/>
              </a:rPr>
              <a:t> Tenecteplase Versus Alteplase in Acute </a:t>
            </a:r>
            <a:br>
              <a:rPr lang="en-US" sz="3200" b="1" dirty="0">
                <a:latin typeface="Lub Dub Medium" panose="020B0603030403020204" pitchFamily="34" charset="0"/>
                <a:cs typeface="Arial Narrow"/>
              </a:rPr>
            </a:br>
            <a:r>
              <a:rPr lang="en-US" sz="3200" b="1" dirty="0">
                <a:latin typeface="Lub Dub Medium" panose="020B0603030403020204" pitchFamily="34" charset="0"/>
                <a:cs typeface="Arial Narrow"/>
              </a:rPr>
              <a:t>Ischaemic Cerebrovascular Events (TRACE-2) </a:t>
            </a:r>
            <a:endParaRPr lang="en-US" sz="2000" b="1" i="1" dirty="0">
              <a:latin typeface="Lub Dub Medium" panose="020B0603030403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C40A7-8CA2-4814-92E7-F4A875862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502" y="1105179"/>
            <a:ext cx="5733423" cy="491877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latin typeface="Lub Dub Medium" panose="020B0603030403020204" pitchFamily="34" charset="0"/>
                <a:cs typeface="Arial" panose="020B0604020202020204" pitchFamily="34" charset="0"/>
              </a:rPr>
              <a:t>Purpose</a:t>
            </a:r>
            <a:r>
              <a:rPr lang="en-US" sz="1600" dirty="0">
                <a:latin typeface="Lub Dub Medium" panose="020B0603030403020204" pitchFamily="34" charset="0"/>
                <a:cs typeface="Arial" panose="020B0604020202020204" pitchFamily="34" charset="0"/>
              </a:rPr>
              <a:t>: Provide more confirming evidence for the use of tenecteplase vs. alteplase within 4.5 hours.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700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latin typeface="Lub Dub Medium" panose="020B0603030403020204" pitchFamily="34" charset="0"/>
                <a:cs typeface="Arial" panose="020B0604020202020204" pitchFamily="34" charset="0"/>
              </a:rPr>
              <a:t>Trial Design</a:t>
            </a:r>
            <a:r>
              <a:rPr lang="en-US" sz="1600" dirty="0">
                <a:latin typeface="Lub Dub Medium" panose="020B0603030403020204" pitchFamily="34" charset="0"/>
                <a:cs typeface="Arial" panose="020B0604020202020204" pitchFamily="34" charset="0"/>
              </a:rPr>
              <a:t>: Phase III, multicenter, prospective, center-randomized, open label, blinded-endpoint (PROBE), parallel, controlled, non-inferiority trial conducted at 53 centers in China.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700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latin typeface="Lub Dub Medium" panose="020B0603030403020204" pitchFamily="34" charset="0"/>
                <a:cs typeface="Arial" panose="020B0604020202020204" pitchFamily="34" charset="0"/>
              </a:rPr>
              <a:t>Primary Outcome: </a:t>
            </a:r>
            <a:r>
              <a:rPr lang="en-US" sz="1600" dirty="0">
                <a:latin typeface="Lub Dub Medium" panose="020B0603030403020204" pitchFamily="34" charset="0"/>
                <a:cs typeface="Arial" panose="020B0604020202020204" pitchFamily="34" charset="0"/>
              </a:rPr>
              <a:t>modified Rankin Scale (mRS) scores of 0-1 at 90 days.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900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latin typeface="Lub Dub Medium" panose="020B0603030403020204" pitchFamily="34" charset="0"/>
                <a:cs typeface="Arial" panose="020B0604020202020204" pitchFamily="34" charset="0"/>
              </a:rPr>
              <a:t>Secondary Outcome:  </a:t>
            </a:r>
            <a:r>
              <a:rPr lang="en-US" sz="1600" dirty="0" err="1">
                <a:latin typeface="Lub Dub Medium" panose="020B0603030403020204" pitchFamily="34" charset="0"/>
                <a:cs typeface="Arial" panose="020B0604020202020204" pitchFamily="34" charset="0"/>
              </a:rPr>
              <a:t>mRS</a:t>
            </a:r>
            <a:r>
              <a:rPr lang="en-US" sz="1600" dirty="0">
                <a:latin typeface="Lub Dub Medium" panose="020B0603030403020204" pitchFamily="34" charset="0"/>
                <a:cs typeface="Arial" panose="020B0604020202020204" pitchFamily="34" charset="0"/>
              </a:rPr>
              <a:t> 0-2 at 90 days.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700" b="1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latin typeface="Lub Dub Medium" panose="020B0603030403020204" pitchFamily="34" charset="0"/>
                <a:cs typeface="Arial" panose="020B0604020202020204" pitchFamily="34" charset="0"/>
              </a:rPr>
              <a:t>Safety Outcomes: </a:t>
            </a:r>
            <a:r>
              <a:rPr lang="en-US" sz="1600" dirty="0">
                <a:latin typeface="Lub Dub Medium" panose="020B0603030403020204" pitchFamily="34" charset="0"/>
                <a:cs typeface="Arial" panose="020B0604020202020204" pitchFamily="34" charset="0"/>
              </a:rPr>
              <a:t>symptomatic intracranial hemorrhage (sICH) within 36 hours and deaths.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700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latin typeface="Lub Dub Medium" panose="020B0603030403020204" pitchFamily="34" charset="0"/>
                <a:cs typeface="Arial" panose="020B0604020202020204" pitchFamily="34" charset="0"/>
              </a:rPr>
              <a:t>Key Takeaways for the Clinician: </a:t>
            </a:r>
            <a:r>
              <a:rPr lang="en-US" sz="1600" b="0" kern="1200" dirty="0">
                <a:solidFill>
                  <a:schemeClr val="dk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Tenecteplase was non-inferior to alteplase in respect to the primary efficacy outcome in patients with ischemic stroke treated within 4.5 hours of symptom onset. There was no difference in the safety profiles. </a:t>
            </a:r>
            <a:endParaRPr lang="en-US" sz="1600" dirty="0">
              <a:latin typeface="Lub Dub Medium" panose="020B0603030403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Lub Dub Medium" panose="020B0603030403020204" pitchFamily="34" charset="0"/>
              <a:cs typeface="Arial Narrow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Lub Dub Medium" panose="020B0603030403020204" pitchFamily="34" charset="0"/>
              <a:cs typeface="Arial Narrow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3820E9-47E4-4A08-9194-F9BBDD3BB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96949"/>
              </p:ext>
            </p:extLst>
          </p:nvPr>
        </p:nvGraphicFramePr>
        <p:xfrm>
          <a:off x="5876924" y="1109202"/>
          <a:ext cx="6171573" cy="5108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0061">
                  <a:extLst>
                    <a:ext uri="{9D8B030D-6E8A-4147-A177-3AD203B41FA5}">
                      <a16:colId xmlns:a16="http://schemas.microsoft.com/office/drawing/2014/main" val="1434452672"/>
                    </a:ext>
                  </a:extLst>
                </a:gridCol>
                <a:gridCol w="1847986">
                  <a:extLst>
                    <a:ext uri="{9D8B030D-6E8A-4147-A177-3AD203B41FA5}">
                      <a16:colId xmlns:a16="http://schemas.microsoft.com/office/drawing/2014/main" val="3780004777"/>
                    </a:ext>
                  </a:extLst>
                </a:gridCol>
                <a:gridCol w="1883526">
                  <a:extLst>
                    <a:ext uri="{9D8B030D-6E8A-4147-A177-3AD203B41FA5}">
                      <a16:colId xmlns:a16="http://schemas.microsoft.com/office/drawing/2014/main" val="4218334503"/>
                    </a:ext>
                  </a:extLst>
                </a:gridCol>
              </a:tblGrid>
              <a:tr h="3329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RESULTS</a:t>
                      </a:r>
                    </a:p>
                  </a:txBody>
                  <a:tcPr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Tenecteplase</a:t>
                      </a:r>
                    </a:p>
                  </a:txBody>
                  <a:tcPr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Alteplase</a:t>
                      </a:r>
                    </a:p>
                  </a:txBody>
                  <a:tcPr anchor="ctr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85222"/>
                  </a:ext>
                </a:extLst>
              </a:tr>
              <a:tr h="319318">
                <a:tc>
                  <a:txBody>
                    <a:bodyPr/>
                    <a:lstStyle/>
                    <a:p>
                      <a:r>
                        <a:rPr lang="en-US" sz="1600" b="1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Primary Outcome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244637"/>
                  </a:ext>
                </a:extLst>
              </a:tr>
              <a:tr h="493491">
                <a:tc>
                  <a:txBody>
                    <a:bodyPr/>
                    <a:lstStyle/>
                    <a:p>
                      <a:r>
                        <a:rPr lang="en-US" sz="1600" b="1" i="0" dirty="0" err="1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mRS</a:t>
                      </a:r>
                      <a:r>
                        <a:rPr lang="en-US" sz="1600" b="1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 0-1 at 90 days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62.3%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439/705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58.2%</a:t>
                      </a:r>
                    </a:p>
                    <a:p>
                      <a:pPr algn="ctr"/>
                      <a:r>
                        <a:rPr lang="en-GB" sz="12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405/696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63089"/>
                  </a:ext>
                </a:extLst>
              </a:tr>
              <a:tr h="290289">
                <a:tc>
                  <a:txBody>
                    <a:bodyPr/>
                    <a:lstStyle/>
                    <a:p>
                      <a:pPr algn="ctr"/>
                      <a:endParaRPr lang="en-US" sz="1600" b="0" i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RR 1.07 (0.98 to 1.16)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59522"/>
                  </a:ext>
                </a:extLst>
              </a:tr>
              <a:tr h="493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mRS</a:t>
                      </a:r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 0-2 at 90 days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73% 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516/705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72%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502/696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96175"/>
                  </a:ext>
                </a:extLst>
              </a:tr>
              <a:tr h="290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0"/>
                        </a:rPr>
                        <a:t>RR 1.01 (0.95-1.08), p=0.74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317991"/>
                  </a:ext>
                </a:extLst>
              </a:tr>
              <a:tr h="3193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Safety Outcomes 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976233"/>
                  </a:ext>
                </a:extLst>
              </a:tr>
              <a:tr h="493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sICH within 36 hours 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Lub Dub Medium" panose="020B0603030403020204" pitchFamily="34" charset="0"/>
                        </a:rPr>
                        <a:t>2%</a:t>
                      </a:r>
                    </a:p>
                    <a:p>
                      <a:pPr algn="ctr"/>
                      <a:r>
                        <a:rPr lang="en-US" sz="1200" dirty="0">
                          <a:latin typeface="Lub Dub Medium" panose="020B0603030403020204" pitchFamily="34" charset="0"/>
                        </a:rPr>
                        <a:t>15 patients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Lub Dub Medium" panose="020B0603030403020204" pitchFamily="34" charset="0"/>
                        </a:rPr>
                        <a:t>2%</a:t>
                      </a:r>
                    </a:p>
                    <a:p>
                      <a:pPr algn="ctr"/>
                      <a:r>
                        <a:rPr lang="en-GB" sz="1200" dirty="0">
                          <a:latin typeface="Lub Dub Medium" panose="020B0603030403020204" pitchFamily="34" charset="0"/>
                        </a:rPr>
                        <a:t>13 patients</a:t>
                      </a:r>
                      <a:endParaRPr lang="en-US" sz="1200" dirty="0">
                        <a:latin typeface="Lub Dub Medium" panose="020B0603030403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338229"/>
                  </a:ext>
                </a:extLst>
              </a:tr>
              <a:tr h="2902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RR 1.18 (0.56 to 2.50), p=0.72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Lub Dub Medium" panose="020B060303040302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6795"/>
                  </a:ext>
                </a:extLst>
              </a:tr>
              <a:tr h="464462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Death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7% </a:t>
                      </a:r>
                    </a:p>
                    <a:p>
                      <a:pPr algn="ctr"/>
                      <a:r>
                        <a:rPr lang="en-US" sz="12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46 patients 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  <a:p>
                      <a:pPr algn="ctr"/>
                      <a:r>
                        <a:rPr lang="en-US" sz="12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35 patients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512067"/>
                  </a:ext>
                </a:extLst>
              </a:tr>
              <a:tr h="290289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RR 1.31 </a:t>
                      </a:r>
                      <a:r>
                        <a:rPr lang="en-US" sz="1400" b="0" dirty="0">
                          <a:latin typeface="Lub Dub Medium" panose="020B0603030403020204" pitchFamily="34" charset="0"/>
                          <a:cs typeface="Arial" panose="020B0604020202020204" pitchFamily="34" charset="0"/>
                        </a:rPr>
                        <a:t>(0.86 to 2.01), p=0.22</a:t>
                      </a: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Lub Dub Medium" panose="020B0603030403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900145"/>
                  </a:ext>
                </a:extLst>
              </a:tr>
              <a:tr h="749528">
                <a:tc gridSpan="3">
                  <a:txBody>
                    <a:bodyPr/>
                    <a:lstStyle/>
                    <a:p>
                      <a:pPr marL="0" lvl="0" indent="0">
                        <a:spcBef>
                          <a:spcPts val="1200"/>
                        </a:spcBef>
                        <a:buNone/>
                      </a:pPr>
                      <a:r>
                        <a:rPr lang="en-US" sz="1300" b="1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Results: </a:t>
                      </a:r>
                      <a:r>
                        <a:rPr lang="en-US" sz="1300" b="0" kern="1200" dirty="0">
                          <a:solidFill>
                            <a:schemeClr val="dk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Tenecteplase was non-inferior to alteplase in respect to the primary efficacy outcome in patients with ischemic stroke treated within 4.5 hours of symptom onset. No difference in the safety profiles. </a:t>
                      </a: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03333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37D953-16A7-40B9-A0DA-BE76C7827B89}"/>
              </a:ext>
            </a:extLst>
          </p:cNvPr>
          <p:cNvSpPr txBox="1"/>
          <p:nvPr/>
        </p:nvSpPr>
        <p:spPr>
          <a:xfrm>
            <a:off x="143502" y="5955354"/>
            <a:ext cx="4698353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00" b="1" dirty="0">
                <a:latin typeface="Lub Dub Medium" panose="020B0603030403020204" pitchFamily="34" charset="0"/>
              </a:rPr>
              <a:t>Presented by: </a:t>
            </a:r>
            <a:r>
              <a:rPr lang="en-US" sz="1000" dirty="0" err="1">
                <a:latin typeface="Lub Dub Medium" panose="020B0603030403020204" pitchFamily="34" charset="0"/>
              </a:rPr>
              <a:t>Yongjun</a:t>
            </a:r>
            <a:r>
              <a:rPr lang="en-US" sz="1000" dirty="0">
                <a:latin typeface="Lub Dub Medium" panose="020B0603030403020204" pitchFamily="34" charset="0"/>
              </a:rPr>
              <a:t> Wang. International Stroke Conference 2023. © 2023, American Heart | American Stroke Association. All rights reserved.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6603FF00-F95E-46BA-B625-196DEB22884E}"/>
              </a:ext>
            </a:extLst>
          </p:cNvPr>
          <p:cNvSpPr txBox="1"/>
          <p:nvPr/>
        </p:nvSpPr>
        <p:spPr>
          <a:xfrm>
            <a:off x="7493647" y="6182867"/>
            <a:ext cx="46983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50" i="1" dirty="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B407E1-7B73-4372-88F1-42E1F16E4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330" y="6409974"/>
            <a:ext cx="12193330" cy="440314"/>
          </a:xfrm>
          <a:prstGeom prst="rect">
            <a:avLst/>
          </a:prstGeom>
          <a:solidFill>
            <a:srgbClr val="C10E2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b Dub Medium" panose="020B06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 descr="International  Stroke Conference Logo">
            <a:extLst>
              <a:ext uri="{FF2B5EF4-FFF2-40B4-BE49-F238E27FC236}">
                <a16:creationId xmlns:a16="http://schemas.microsoft.com/office/drawing/2014/main" id="{6241A514-7CCD-48B8-8446-0F4437E4114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1330" y="6359488"/>
            <a:ext cx="1416698" cy="54128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DDFD2AF-EB6D-4453-8528-61E71A5A753B}"/>
              </a:ext>
            </a:extLst>
          </p:cNvPr>
          <p:cNvSpPr txBox="1"/>
          <p:nvPr/>
        </p:nvSpPr>
        <p:spPr>
          <a:xfrm>
            <a:off x="10910388" y="6468932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#ISC23</a:t>
            </a:r>
          </a:p>
        </p:txBody>
      </p:sp>
    </p:spTree>
    <p:extLst>
      <p:ext uri="{BB962C8B-B14F-4D97-AF65-F5344CB8AC3E}">
        <p14:creationId xmlns:p14="http://schemas.microsoft.com/office/powerpoint/2010/main" val="3009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f4f22ede-e726-4d3d-b195-8dfd25ae0d91" ContentTypeId="0x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92fac17d-6bf2-43e0-8062-237a3e0069f0">true</Archive>
    <SharedWithUsers xmlns="a8141f85-a657-4eb9-a227-203e80c9c418">
      <UserInfo>
        <DisplayName>Anne Leonard</DisplayName>
        <AccountId>1942</AccountId>
        <AccountType/>
      </UserInfo>
    </SharedWithUsers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53823A7280F48939A9462EAD672B4" ma:contentTypeVersion="22" ma:contentTypeDescription="Create a new document." ma:contentTypeScope="" ma:versionID="63938a1e1aeaa18a028c7d080f3df363">
  <xsd:schema xmlns:xsd="http://www.w3.org/2001/XMLSchema" xmlns:xs="http://www.w3.org/2001/XMLSchema" xmlns:p="http://schemas.microsoft.com/office/2006/metadata/properties" xmlns:ns2="a8141f85-a657-4eb9-a227-203e80c9c418" xmlns:ns3="dbddb092-ea66-4d4f-9ad2-c4b3e74ba5e4" xmlns:ns4="92fac17d-6bf2-43e0-8062-237a3e0069f0" targetNamespace="http://schemas.microsoft.com/office/2006/metadata/properties" ma:root="true" ma:fieldsID="58fb07f35e9f78e3609e800a62046986" ns2:_="" ns3:_="" ns4:_="">
    <xsd:import namespace="a8141f85-a657-4eb9-a227-203e80c9c418"/>
    <xsd:import namespace="dbddb092-ea66-4d4f-9ad2-c4b3e74ba5e4"/>
    <xsd:import namespace="92fac17d-6bf2-43e0-8062-237a3e0069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Archi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41f85-a657-4eb9-a227-203e80c9c4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db092-ea66-4d4f-9ad2-c4b3e74ba5e4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ac17d-6bf2-43e0-8062-237a3e0069f0" elementFormDefault="qualified">
    <xsd:import namespace="http://schemas.microsoft.com/office/2006/documentManagement/types"/>
    <xsd:import namespace="http://schemas.microsoft.com/office/infopath/2007/PartnerControls"/>
    <xsd:element name="Archive" ma:index="13" nillable="true" ma:displayName="Archive" ma:default="1" ma:indexed="true" ma:internalName="Archive">
      <xsd:simpleType>
        <xsd:restriction base="dms:Boolean"/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80D529-D70D-4962-B69B-BFEF9417265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526B3A63-FCAA-4BDD-AE8B-FE707AE1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B76963-FFE7-42A8-86B3-1363934A7BCF}">
  <ds:schemaRefs>
    <ds:schemaRef ds:uri="a8141f85-a657-4eb9-a227-203e80c9c41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bddb092-ea66-4d4f-9ad2-c4b3e74ba5e4"/>
    <ds:schemaRef ds:uri="http://purl.org/dc/elements/1.1/"/>
    <ds:schemaRef ds:uri="http://schemas.microsoft.com/office/2006/metadata/properties"/>
    <ds:schemaRef ds:uri="92fac17d-6bf2-43e0-8062-237a3e0069f0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44474B79-1015-41E1-9EBD-70CF94927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41f85-a657-4eb9-a227-203e80c9c418"/>
    <ds:schemaRef ds:uri="dbddb092-ea66-4d4f-9ad2-c4b3e74ba5e4"/>
    <ds:schemaRef ds:uri="92fac17d-6bf2-43e0-8062-237a3e006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1480</TotalTime>
  <Words>301</Words>
  <Application>Microsoft Office PowerPoint</Application>
  <PresentationFormat>Widescreen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Lub Dub Medium</vt:lpstr>
      <vt:lpstr>Office Theme</vt:lpstr>
      <vt:lpstr> Tenecteplase Versus Alteplase in Acute  Ischaemic Cerebrovascular Events (TRACE-2)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Perkins</dc:creator>
  <cp:lastModifiedBy>Alice Wolke</cp:lastModifiedBy>
  <cp:revision>60</cp:revision>
  <dcterms:created xsi:type="dcterms:W3CDTF">2018-08-07T17:30:22Z</dcterms:created>
  <dcterms:modified xsi:type="dcterms:W3CDTF">2023-02-09T19:23:11Z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0x0101001AA53823A7280F48939A9462EAD672B4</vt:lpwstr>
  </property>
</Properties>
</file>