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C10E21"/>
    <a:srgbClr val="C0C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3" autoAdjust="0"/>
    <p:restoredTop sz="90129" autoAdjust="0"/>
  </p:normalViewPr>
  <p:slideViewPr>
    <p:cSldViewPr snapToGrid="0">
      <p:cViewPr varScale="1">
        <p:scale>
          <a:sx n="80" d="100"/>
          <a:sy n="80" d="100"/>
        </p:scale>
        <p:origin x="120" y="67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6C7A4C14-E48A-46CE-9EE0-CDC8D92B56A9}"/>
    <pc:docChg chg="modSld">
      <pc:chgData name="Alice Wolke" userId="d3fc20e8-9f67-4110-b5e7-8648597a3678" providerId="ADAL" clId="{6C7A4C14-E48A-46CE-9EE0-CDC8D92B56A9}" dt="2023-02-09T19:18:42.374" v="92" actId="962"/>
      <pc:docMkLst>
        <pc:docMk/>
      </pc:docMkLst>
      <pc:sldChg chg="modSp mod">
        <pc:chgData name="Alice Wolke" userId="d3fc20e8-9f67-4110-b5e7-8648597a3678" providerId="ADAL" clId="{6C7A4C14-E48A-46CE-9EE0-CDC8D92B56A9}" dt="2023-02-09T19:18:42.374" v="92" actId="962"/>
        <pc:sldMkLst>
          <pc:docMk/>
          <pc:sldMk cId="30099073" sldId="262"/>
        </pc:sldMkLst>
        <pc:spChg chg="mod">
          <ac:chgData name="Alice Wolke" userId="d3fc20e8-9f67-4110-b5e7-8648597a3678" providerId="ADAL" clId="{6C7A4C14-E48A-46CE-9EE0-CDC8D92B56A9}" dt="2023-02-09T19:18:27.534" v="0" actId="962"/>
          <ac:spMkLst>
            <pc:docMk/>
            <pc:sldMk cId="30099073" sldId="262"/>
            <ac:spMk id="9" creationId="{F0B407E1-7B73-4372-88F1-42E1F16E4FB3}"/>
          </ac:spMkLst>
        </pc:spChg>
        <pc:picChg chg="mod">
          <ac:chgData name="Alice Wolke" userId="d3fc20e8-9f67-4110-b5e7-8648597a3678" providerId="ADAL" clId="{6C7A4C14-E48A-46CE-9EE0-CDC8D92B56A9}" dt="2023-02-09T19:18:42.374" v="92" actId="962"/>
          <ac:picMkLst>
            <pc:docMk/>
            <pc:sldMk cId="30099073" sldId="262"/>
            <ac:picMk id="12" creationId="{6241A514-7CCD-48B8-8446-0F4437E41144}"/>
          </ac:picMkLst>
        </pc:picChg>
      </pc:sldChg>
    </pc:docChg>
  </pc:docChgLst>
  <pc:docChgLst>
    <pc:chgData name="Paul St. Laurent" userId="2e46ad51-cb08-4cb1-833f-88978fb9af81" providerId="ADAL" clId="{CCF94A23-1912-48EB-A048-9E5BEB22C04E}"/>
    <pc:docChg chg="modSld">
      <pc:chgData name="Paul St. Laurent" userId="2e46ad51-cb08-4cb1-833f-88978fb9af81" providerId="ADAL" clId="{CCF94A23-1912-48EB-A048-9E5BEB22C04E}" dt="2023-02-08T22:13:51.179" v="36" actId="255"/>
      <pc:docMkLst>
        <pc:docMk/>
      </pc:docMkLst>
      <pc:sldChg chg="modSp mod">
        <pc:chgData name="Paul St. Laurent" userId="2e46ad51-cb08-4cb1-833f-88978fb9af81" providerId="ADAL" clId="{CCF94A23-1912-48EB-A048-9E5BEB22C04E}" dt="2023-02-08T22:13:51.179" v="36" actId="255"/>
        <pc:sldMkLst>
          <pc:docMk/>
          <pc:sldMk cId="30099073" sldId="262"/>
        </pc:sldMkLst>
        <pc:spChg chg="mod">
          <ac:chgData name="Paul St. Laurent" userId="2e46ad51-cb08-4cb1-833f-88978fb9af81" providerId="ADAL" clId="{CCF94A23-1912-48EB-A048-9E5BEB22C04E}" dt="2023-02-08T22:13:51.179" v="36" actId="255"/>
          <ac:spMkLst>
            <pc:docMk/>
            <pc:sldMk cId="30099073" sldId="262"/>
            <ac:spMk id="2" creationId="{53CDB253-F823-4A2A-A36A-8FF21C101F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46B69-13FF-4A27-B7D4-6AC2679571BF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D26EA-EDDA-4E35-BBF3-B1D7D10A4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1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6D26EA-EDDA-4E35-BBF3-B1D7D10A4C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6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445ABE-95E3-4261-ADEB-46EA6BDED4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09353" y="15085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27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941" y="103633"/>
            <a:ext cx="11683534" cy="659584"/>
          </a:xfrm>
        </p:spPr>
        <p:txBody>
          <a:bodyPr>
            <a:normAutofit/>
          </a:bodyPr>
          <a:lstStyle/>
          <a:p>
            <a:r>
              <a:rPr lang="en-US" sz="1900" b="1" dirty="0">
                <a:latin typeface="Arial Narrow"/>
                <a:cs typeface="Arial Narrow"/>
              </a:rPr>
              <a:t>  </a:t>
            </a:r>
            <a:r>
              <a:rPr lang="en-US" sz="1900" b="1" dirty="0">
                <a:latin typeface="Lub Dub Medium" panose="020B0603030403020204" pitchFamily="34" charset="0"/>
                <a:cs typeface="Arial Narrow"/>
              </a:rPr>
              <a:t>Increased Acute Stroke Treatment Rates in Flint, Michigan:   </a:t>
            </a:r>
            <a:br>
              <a:rPr lang="en-US" sz="1900" b="1" dirty="0">
                <a:latin typeface="Lub Dub Medium" panose="020B0603030403020204" pitchFamily="34" charset="0"/>
                <a:cs typeface="Arial Narrow"/>
              </a:rPr>
            </a:br>
            <a:r>
              <a:rPr lang="en-US" sz="1900" b="1" dirty="0">
                <a:latin typeface="Lub Dub Medium" panose="020B0603030403020204" pitchFamily="34" charset="0"/>
                <a:cs typeface="Arial Narrow"/>
              </a:rPr>
              <a:t>A Community Engaged Emergency Department and Community Intervention (STROKE READY)</a:t>
            </a:r>
            <a:endParaRPr lang="en-US" sz="1900" b="1" i="1" dirty="0">
              <a:latin typeface="Lub Dub Medium" panose="020B0603030403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320" y="848614"/>
            <a:ext cx="6908801" cy="55466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Lub Dub Medium" panose="020B0603030403020204" pitchFamily="34" charset="0"/>
                <a:cs typeface="Arial" panose="020B0604020202020204" pitchFamily="34" charset="0"/>
              </a:rPr>
              <a:t>Purpose</a:t>
            </a:r>
            <a:r>
              <a:rPr lang="en-US" sz="1400" dirty="0">
                <a:latin typeface="Lub Dub Medium" panose="020B0603030403020204" pitchFamily="34" charset="0"/>
                <a:cs typeface="Arial" panose="020B0604020202020204" pitchFamily="34" charset="0"/>
              </a:rPr>
              <a:t>: Increase proportion of stroke patients treated with thrombolysis in Flint, Michigan.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8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Lub Dub Medium" panose="020B0603030403020204" pitchFamily="34" charset="0"/>
                <a:cs typeface="Arial" panose="020B0604020202020204" pitchFamily="34" charset="0"/>
              </a:rPr>
              <a:t>Trial Design</a:t>
            </a:r>
            <a:r>
              <a:rPr lang="en-US" sz="1400" dirty="0">
                <a:latin typeface="Lub Dub Medium" panose="020B0603030403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latin typeface="Lub Dub Medium" panose="020B0603030403020204" pitchFamily="34" charset="0"/>
                <a:ea typeface="Calibri" panose="020F0502020204030204" pitchFamily="34" charset="0"/>
              </a:rPr>
              <a:t>P</a:t>
            </a:r>
            <a:r>
              <a:rPr lang="en-US" sz="14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rospective quasi-experimental </a:t>
            </a:r>
            <a:r>
              <a:rPr lang="en-US" sz="1400" dirty="0">
                <a:latin typeface="Lub Dub Medium" panose="020B0603030403020204" pitchFamily="34" charset="0"/>
                <a:ea typeface="Calibri" panose="020F0502020204030204" pitchFamily="34" charset="0"/>
              </a:rPr>
              <a:t>interrupted time series</a:t>
            </a:r>
            <a:r>
              <a:rPr lang="en-US" sz="14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 evaluation of the Stroke Ready program -</a:t>
            </a:r>
            <a:r>
              <a:rPr lang="en-US" sz="1400" dirty="0">
                <a:latin typeface="Lub Dub Medium" panose="020B0603030403020204" pitchFamily="34" charset="0"/>
                <a:cs typeface="Arial" panose="020B0604020202020204" pitchFamily="34" charset="0"/>
              </a:rPr>
              <a:t>a community-wide, theory-based, health behavior intervention that included peer-led workshops, mailers, and social media.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8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Lub Dub Medium" panose="020B0603030403020204" pitchFamily="34" charset="0"/>
                <a:cs typeface="Arial" panose="020B0604020202020204" pitchFamily="34" charset="0"/>
              </a:rPr>
              <a:t>Primary Outcome:</a:t>
            </a:r>
            <a:r>
              <a:rPr lang="en-US" sz="1400" dirty="0">
                <a:latin typeface="Lub Dub Medium" panose="020B0603030403020204" pitchFamily="34" charset="0"/>
                <a:cs typeface="Arial" panose="020B0604020202020204" pitchFamily="34" charset="0"/>
              </a:rPr>
              <a:t> Stroke Ready overall- proportion of Flint stroke patients who received tPA before and after the emergency department (ED) and community interventions.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8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Lub Dub Medium" panose="020B0603030403020204" pitchFamily="34" charset="0"/>
                <a:cs typeface="Arial" panose="020B0604020202020204" pitchFamily="34" charset="0"/>
              </a:rPr>
              <a:t>Secondary Analysis: </a:t>
            </a:r>
            <a:r>
              <a:rPr lang="en-US" sz="1400" dirty="0">
                <a:latin typeface="Lub Dub Medium" panose="020B0603030403020204" pitchFamily="34" charset="0"/>
                <a:cs typeface="Arial" panose="020B0604020202020204" pitchFamily="34" charset="0"/>
              </a:rPr>
              <a:t>E</a:t>
            </a:r>
            <a:r>
              <a:rPr lang="en-US" sz="14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stimate </a:t>
            </a:r>
            <a:r>
              <a:rPr lang="en-US" sz="1400" dirty="0"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association between thrombolysis and the Stroke Ready ED and community components separately, </a:t>
            </a:r>
            <a:r>
              <a:rPr lang="en-US" sz="14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explore </a:t>
            </a:r>
            <a:r>
              <a:rPr lang="en-US" sz="1400" dirty="0">
                <a:effectLst/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concurrent control group of other Michigan communities with similar demographics </a:t>
            </a:r>
            <a:r>
              <a:rPr lang="en-US" sz="1400" dirty="0">
                <a:latin typeface="Lub Dub Medium" panose="020B06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explore, race differences.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800" dirty="0">
              <a:latin typeface="Lub Dub Medium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Lub Dub Medium" panose="020B0603030403020204" pitchFamily="34" charset="0"/>
                <a:cs typeface="Arial" panose="020B0604020202020204" pitchFamily="34" charset="0"/>
              </a:rPr>
              <a:t>Key Takeaways:  </a:t>
            </a: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Lub Dub Medium" panose="020B0603030403020204" pitchFamily="34" charset="0"/>
              </a:rPr>
              <a:t>Stroke Ready was not associated with an </a:t>
            </a:r>
            <a:r>
              <a:rPr lang="en-US" sz="1400" dirty="0">
                <a:latin typeface="Lub Dub Medium" panose="020B0603030403020204" pitchFamily="34" charset="0"/>
                <a:sym typeface="Wingdings" panose="05000000000000000000" pitchFamily="2" charset="2"/>
              </a:rPr>
              <a:t>  in </a:t>
            </a:r>
            <a:r>
              <a:rPr lang="en-US" sz="1400" dirty="0">
                <a:latin typeface="Lub Dub Medium" panose="020B0603030403020204" pitchFamily="34" charset="0"/>
              </a:rPr>
              <a:t>thrombolysis.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latin typeface="Lub Dub Medium" panose="020B0603030403020204" pitchFamily="34" charset="0"/>
              </a:rPr>
              <a:t>Stroke Ready ED intervention was associated with an </a:t>
            </a:r>
            <a:r>
              <a:rPr lang="en-US" sz="1400" dirty="0">
                <a:latin typeface="Lub Dub Medium" panose="020B0603030403020204" pitchFamily="34" charset="0"/>
                <a:sym typeface="Wingdings" panose="05000000000000000000" pitchFamily="2" charset="2"/>
              </a:rPr>
              <a:t></a:t>
            </a:r>
            <a:r>
              <a:rPr lang="en-US" sz="1400" dirty="0">
                <a:latin typeface="Lub Dub Medium" panose="020B0603030403020204" pitchFamily="34" charset="0"/>
              </a:rPr>
              <a:t> in thrombolysis while the community intervention was not.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latin typeface="Lub Dub Medium" panose="020B0603030403020204" pitchFamily="34" charset="0"/>
              </a:rPr>
              <a:t>Flint had the greatest </a:t>
            </a:r>
            <a:r>
              <a:rPr lang="en-US" sz="1400" dirty="0">
                <a:latin typeface="Lub Dub Medium" panose="020B0603030403020204" pitchFamily="34" charset="0"/>
                <a:sym typeface="Wingdings" panose="05000000000000000000" pitchFamily="2" charset="2"/>
              </a:rPr>
              <a:t></a:t>
            </a:r>
            <a:r>
              <a:rPr lang="en-US" sz="1400" dirty="0">
                <a:latin typeface="Lub Dub Medium" panose="020B0603030403020204" pitchFamily="34" charset="0"/>
              </a:rPr>
              <a:t> in thrombolysis treatment rates over the last decade among comparator Michigan communities. </a:t>
            </a:r>
            <a:endParaRPr lang="en-US" sz="1400" b="0" kern="1200" dirty="0">
              <a:solidFill>
                <a:schemeClr val="dk1"/>
              </a:solidFill>
              <a:latin typeface="Lub Dub Medium" panose="020B0603030403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latin typeface="Lub Dub Medium" panose="020B0603030403020204" pitchFamily="34" charset="0"/>
              </a:rPr>
              <a:t>Black stroke patients had a larger </a:t>
            </a:r>
            <a:r>
              <a:rPr lang="en-US" sz="1400" dirty="0">
                <a:latin typeface="Lub Dub Medium" panose="020B0603030403020204" pitchFamily="34" charset="0"/>
                <a:sym typeface="Wingdings" panose="05000000000000000000" pitchFamily="2" charset="2"/>
              </a:rPr>
              <a:t></a:t>
            </a:r>
            <a:r>
              <a:rPr lang="en-US" sz="1400" dirty="0">
                <a:latin typeface="Lub Dub Medium" panose="020B0603030403020204" pitchFamily="34" charset="0"/>
              </a:rPr>
              <a:t> in thrombolysis treatment rates than White stroke patients, reducing or even reversing the racial disparity in Flint.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3820E9-47E4-4A08-9194-F9BBDD3BB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744257"/>
              </p:ext>
            </p:extLst>
          </p:nvPr>
        </p:nvGraphicFramePr>
        <p:xfrm>
          <a:off x="7220131" y="899003"/>
          <a:ext cx="4781549" cy="4932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121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701874">
                  <a:extLst>
                    <a:ext uri="{9D8B030D-6E8A-4147-A177-3AD203B41FA5}">
                      <a16:colId xmlns:a16="http://schemas.microsoft.com/office/drawing/2014/main" val="674533361"/>
                    </a:ext>
                  </a:extLst>
                </a:gridCol>
                <a:gridCol w="1577554">
                  <a:extLst>
                    <a:ext uri="{9D8B030D-6E8A-4147-A177-3AD203B41FA5}">
                      <a16:colId xmlns:a16="http://schemas.microsoft.com/office/drawing/2014/main" val="1287198796"/>
                    </a:ext>
                  </a:extLst>
                </a:gridCol>
              </a:tblGrid>
              <a:tr h="5735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RESULTS</a:t>
                      </a:r>
                    </a:p>
                  </a:txBody>
                  <a:tcPr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Pre-intervention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N=2305</a:t>
                      </a:r>
                    </a:p>
                  </a:txBody>
                  <a:tcPr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Post-intervention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N=1022</a:t>
                      </a:r>
                    </a:p>
                  </a:txBody>
                  <a:tcPr anchor="ctr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56580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Primary Outcome</a:t>
                      </a:r>
                      <a:endParaRPr lang="en-US" sz="16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0"/>
                        </a:rPr>
                        <a:t>14%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112422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Thrombolysis rate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Adjusted OR: 1.12, (0.74- 1.70), </a:t>
                      </a:r>
                      <a:r>
                        <a:rPr lang="en-US" sz="1400" b="0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=0.58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After adjustment, the intervention was not associated with an increase in thrombolysis.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88710"/>
                  </a:ext>
                </a:extLst>
              </a:tr>
              <a:tr h="508476">
                <a:tc gridSpan="3">
                  <a:txBody>
                    <a:bodyPr/>
                    <a:lstStyle/>
                    <a:p>
                      <a:r>
                        <a:rPr lang="en-GB" sz="1600" b="1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Secondary Analysis</a:t>
                      </a:r>
                    </a:p>
                  </a:txBody>
                  <a:tcPr anchor="ctr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3089"/>
                  </a:ext>
                </a:extLst>
              </a:tr>
              <a:tr h="1080439">
                <a:tc gridSpan="3">
                  <a:txBody>
                    <a:bodyPr/>
                    <a:lstStyle/>
                    <a:p>
                      <a:r>
                        <a:rPr lang="en-US" sz="1400" b="1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ED Component</a:t>
                      </a:r>
                      <a:r>
                        <a:rPr lang="en-GB" sz="1400" b="1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OR 1.64, (1.04-2.58), p=0.03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Hospital component was associated with an increase in thrombolysis.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979827"/>
                  </a:ext>
                </a:extLst>
              </a:tr>
              <a:tr h="1080439">
                <a:tc gridSpan="3">
                  <a:txBody>
                    <a:bodyPr/>
                    <a:lstStyle/>
                    <a:p>
                      <a:r>
                        <a:rPr lang="en-US" sz="1400" b="1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Community Component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OR 0.99, (0.09-1.01), p=0.31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Community component was not associated with an increase in thrombolysis. 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8735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90941" y="5929006"/>
            <a:ext cx="4407785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b="1" dirty="0">
                <a:latin typeface="Arial Narrow"/>
              </a:rPr>
              <a:t>Presented by: </a:t>
            </a:r>
            <a:r>
              <a:rPr lang="en-US" sz="1000" dirty="0">
                <a:latin typeface="Arial Narrow"/>
              </a:rPr>
              <a:t>Lesli Skolarus. International Stroke Conference 2023. © 2023, American Heart | American Stroke Association. All rights reserved.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603FF00-F95E-46BA-B625-196DEB22884E}"/>
              </a:ext>
            </a:extLst>
          </p:cNvPr>
          <p:cNvSpPr txBox="1"/>
          <p:nvPr/>
        </p:nvSpPr>
        <p:spPr>
          <a:xfrm>
            <a:off x="7220131" y="6103496"/>
            <a:ext cx="4698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B407E1-7B73-4372-88F1-42E1F16E4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330" y="6409974"/>
            <a:ext cx="12193330" cy="440314"/>
          </a:xfrm>
          <a:prstGeom prst="rect">
            <a:avLst/>
          </a:prstGeom>
          <a:solidFill>
            <a:srgbClr val="C10E2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DFD2AF-EB6D-4453-8528-61E71A5A753B}"/>
              </a:ext>
            </a:extLst>
          </p:cNvPr>
          <p:cNvSpPr txBox="1"/>
          <p:nvPr/>
        </p:nvSpPr>
        <p:spPr>
          <a:xfrm>
            <a:off x="10910388" y="6468932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#ISC23</a:t>
            </a:r>
          </a:p>
        </p:txBody>
      </p:sp>
      <p:pic>
        <p:nvPicPr>
          <p:cNvPr id="12" name="Picture 11" descr="International Stroke Conference logo">
            <a:extLst>
              <a:ext uri="{FF2B5EF4-FFF2-40B4-BE49-F238E27FC236}">
                <a16:creationId xmlns:a16="http://schemas.microsoft.com/office/drawing/2014/main" id="{6241A514-7CCD-48B8-8446-0F4437E411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1330" y="6359488"/>
            <a:ext cx="1416698" cy="54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2" ma:contentTypeDescription="Create a new document." ma:contentTypeScope="" ma:versionID="63938a1e1aeaa18a028c7d080f3df363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58fb07f35e9f78e3609e800a6204698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4f22ede-e726-4d3d-b195-8dfd25ae0d91" ContentTypeId="0x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4474B79-1015-41E1-9EBD-70CF94927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EB76963-FFE7-42A8-86B3-1363934A7BCF}">
  <ds:schemaRefs>
    <ds:schemaRef ds:uri="a8141f85-a657-4eb9-a227-203e80c9c41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bddb092-ea66-4d4f-9ad2-c4b3e74ba5e4"/>
    <ds:schemaRef ds:uri="http://purl.org/dc/elements/1.1/"/>
    <ds:schemaRef ds:uri="http://schemas.microsoft.com/office/2006/metadata/properties"/>
    <ds:schemaRef ds:uri="92fac17d-6bf2-43e0-8062-237a3e0069f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4127</TotalTime>
  <Words>332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Lub Dub Medium</vt:lpstr>
      <vt:lpstr>Office Theme</vt:lpstr>
      <vt:lpstr>  Increased Acute Stroke Treatment Rates in Flint, Michigan:    A Community Engaged Emergency Department and Community Intervention (STROKE READY)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Alice Wolke</cp:lastModifiedBy>
  <cp:revision>62</cp:revision>
  <dcterms:created xsi:type="dcterms:W3CDTF">2018-08-07T17:30:22Z</dcterms:created>
  <dcterms:modified xsi:type="dcterms:W3CDTF">2023-02-09T19:18:47Z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