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7"/>
  </p:notesMasterIdLst>
  <p:sldIdLst>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0E21"/>
    <a:srgbClr val="E8E8E8"/>
    <a:srgbClr val="C0C0C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7CA84E1-9163-46C3-9C4A-B2581F82D44B}" v="4" dt="2023-02-08T19:10:21.4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814" autoAdjust="0"/>
    <p:restoredTop sz="83573" autoAdjust="0"/>
  </p:normalViewPr>
  <p:slideViewPr>
    <p:cSldViewPr snapToGrid="0">
      <p:cViewPr varScale="1">
        <p:scale>
          <a:sx n="56" d="100"/>
          <a:sy n="56" d="100"/>
        </p:scale>
        <p:origin x="1424" y="172"/>
      </p:cViewPr>
      <p:guideLst/>
    </p:cSldViewPr>
  </p:slideViewPr>
  <p:notesTextViewPr>
    <p:cViewPr>
      <p:scale>
        <a:sx n="150" d="100"/>
        <a:sy n="15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1.xml"/><Relationship Id="rId10"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846B69-13FF-4A27-B7D4-6AC2679571BF}" type="datetimeFigureOut">
              <a:rPr lang="en-US" smtClean="0"/>
              <a:t>2/8/2023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6D26EA-EDDA-4E35-BBF3-B1D7D10A4CEC}" type="slidenum">
              <a:rPr lang="en-US" smtClean="0"/>
              <a:t>‹#›</a:t>
            </a:fld>
            <a:endParaRPr lang="en-US"/>
          </a:p>
        </p:txBody>
      </p:sp>
    </p:spTree>
    <p:extLst>
      <p:ext uri="{BB962C8B-B14F-4D97-AF65-F5344CB8AC3E}">
        <p14:creationId xmlns:p14="http://schemas.microsoft.com/office/powerpoint/2010/main" val="20938107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u="sng" dirty="0"/>
              <a:t>One liner</a:t>
            </a:r>
            <a:r>
              <a:rPr lang="en-US" dirty="0"/>
              <a:t>: </a:t>
            </a:r>
            <a:r>
              <a:rPr lang="en-US" sz="1200" dirty="0">
                <a:latin typeface="Lub Dub Medium" panose="020B0603030403020204" pitchFamily="34" charset="0"/>
                <a:cs typeface="Arial" panose="020B0604020202020204" pitchFamily="34" charset="0"/>
              </a:rPr>
              <a:t>Of the 6 possible cerebroprotectant candidates, uric acid 16 mg/kg given IV at the time of reperfusion was shown to be the most promising, exceeding the specified boundary criterion for efficacy, and demonstrates how the</a:t>
            </a:r>
            <a:r>
              <a:rPr lang="en-US" sz="1200" dirty="0">
                <a:effectLst/>
                <a:latin typeface="Lub Dub Medium" panose="020B0603030403020204" pitchFamily="34" charset="0"/>
                <a:ea typeface="Calibri" panose="020F0502020204030204" pitchFamily="34" charset="0"/>
              </a:rPr>
              <a:t> SPAN design and infrastructure provides an effective model that could be used in similar preclinical, multi-laboratory studies in other disease areas, and can help improve reproducibility in translational science. </a:t>
            </a:r>
            <a:endParaRPr lang="en-US" sz="1200" dirty="0">
              <a:latin typeface="Lub Dub Medium" panose="020B0603030403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FA6D26EA-EDDA-4E35-BBF3-B1D7D10A4CEC}" type="slidenum">
              <a:rPr lang="en-US" smtClean="0"/>
              <a:t>1</a:t>
            </a:fld>
            <a:endParaRPr lang="en-US"/>
          </a:p>
        </p:txBody>
      </p:sp>
    </p:spTree>
    <p:extLst>
      <p:ext uri="{BB962C8B-B14F-4D97-AF65-F5344CB8AC3E}">
        <p14:creationId xmlns:p14="http://schemas.microsoft.com/office/powerpoint/2010/main" val="41325610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8E571-E56E-490E-89B7-F29CEE9CFFC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371629D-23BB-45D8-A1B7-DBA07FF271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537E449-7B17-4D6A-B059-5CEA66F19F20}"/>
              </a:ext>
            </a:extLst>
          </p:cNvPr>
          <p:cNvSpPr>
            <a:spLocks noGrp="1"/>
          </p:cNvSpPr>
          <p:nvPr>
            <p:ph type="dt" sz="half" idx="10"/>
          </p:nvPr>
        </p:nvSpPr>
        <p:spPr/>
        <p:txBody>
          <a:bodyPr/>
          <a:lstStyle/>
          <a:p>
            <a:fld id="{E2F08163-F10E-4107-911E-E0457879E381}" type="datetimeFigureOut">
              <a:rPr lang="en-US" smtClean="0"/>
              <a:t>2/8/2023</a:t>
            </a:fld>
            <a:endParaRPr lang="en-US"/>
          </a:p>
        </p:txBody>
      </p:sp>
      <p:sp>
        <p:nvSpPr>
          <p:cNvPr id="5" name="Footer Placeholder 4">
            <a:extLst>
              <a:ext uri="{FF2B5EF4-FFF2-40B4-BE49-F238E27FC236}">
                <a16:creationId xmlns:a16="http://schemas.microsoft.com/office/drawing/2014/main" id="{607FCF06-0920-4C89-8E90-7F7A6B2774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65593D-C782-4C12-9C2C-3DE4FDC15A41}"/>
              </a:ext>
            </a:extLst>
          </p:cNvPr>
          <p:cNvSpPr>
            <a:spLocks noGrp="1"/>
          </p:cNvSpPr>
          <p:nvPr>
            <p:ph type="sldNum" sz="quarter" idx="12"/>
          </p:nvPr>
        </p:nvSpPr>
        <p:spPr/>
        <p:txBody>
          <a:bodyPr/>
          <a:lstStyle/>
          <a:p>
            <a:fld id="{59CC36BF-4CFE-42C0-A5BA-3B6B15497FEF}" type="slidenum">
              <a:rPr lang="en-US" smtClean="0"/>
              <a:t>‹#›</a:t>
            </a:fld>
            <a:endParaRPr lang="en-US"/>
          </a:p>
        </p:txBody>
      </p:sp>
      <p:pic>
        <p:nvPicPr>
          <p:cNvPr id="7" name="Picture 6">
            <a:extLst>
              <a:ext uri="{FF2B5EF4-FFF2-40B4-BE49-F238E27FC236}">
                <a16:creationId xmlns:a16="http://schemas.microsoft.com/office/drawing/2014/main" id="{95445ABE-95E3-4261-ADEB-46EA6BDED4CE}"/>
              </a:ext>
            </a:extLst>
          </p:cNvPr>
          <p:cNvPicPr>
            <a:picLocks noChangeAspect="1"/>
          </p:cNvPicPr>
          <p:nvPr userDrawn="1"/>
        </p:nvPicPr>
        <p:blipFill>
          <a:blip r:embed="rId2"/>
          <a:stretch>
            <a:fillRect/>
          </a:stretch>
        </p:blipFill>
        <p:spPr>
          <a:xfrm>
            <a:off x="11509353" y="150854"/>
            <a:ext cx="536278" cy="289246"/>
          </a:xfrm>
          <a:prstGeom prst="rect">
            <a:avLst/>
          </a:prstGeom>
        </p:spPr>
      </p:pic>
    </p:spTree>
    <p:extLst>
      <p:ext uri="{BB962C8B-B14F-4D97-AF65-F5344CB8AC3E}">
        <p14:creationId xmlns:p14="http://schemas.microsoft.com/office/powerpoint/2010/main" val="378982713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5DAF2-580D-4013-BFB2-5BF44617D46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EA03BD4-C01D-46A1-A286-8B8CFD84574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266BB5-D8BD-4CCB-A2F7-3F8848318728}"/>
              </a:ext>
            </a:extLst>
          </p:cNvPr>
          <p:cNvSpPr>
            <a:spLocks noGrp="1"/>
          </p:cNvSpPr>
          <p:nvPr>
            <p:ph type="dt" sz="half" idx="10"/>
          </p:nvPr>
        </p:nvSpPr>
        <p:spPr/>
        <p:txBody>
          <a:bodyPr/>
          <a:lstStyle/>
          <a:p>
            <a:fld id="{E2F08163-F10E-4107-911E-E0457879E381}" type="datetimeFigureOut">
              <a:rPr lang="en-US" smtClean="0"/>
              <a:t>2/8/2023</a:t>
            </a:fld>
            <a:endParaRPr lang="en-US"/>
          </a:p>
        </p:txBody>
      </p:sp>
      <p:sp>
        <p:nvSpPr>
          <p:cNvPr id="5" name="Footer Placeholder 4">
            <a:extLst>
              <a:ext uri="{FF2B5EF4-FFF2-40B4-BE49-F238E27FC236}">
                <a16:creationId xmlns:a16="http://schemas.microsoft.com/office/drawing/2014/main" id="{801AF5D1-8302-46FA-B257-3BDC71D7B2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580DF3-8872-4F19-950D-29182C11D463}"/>
              </a:ext>
            </a:extLst>
          </p:cNvPr>
          <p:cNvSpPr>
            <a:spLocks noGrp="1"/>
          </p:cNvSpPr>
          <p:nvPr>
            <p:ph type="sldNum" sz="quarter" idx="12"/>
          </p:nvPr>
        </p:nvSpPr>
        <p:spPr/>
        <p:txBody>
          <a:bodyPr/>
          <a:lstStyle/>
          <a:p>
            <a:fld id="{59CC36BF-4CFE-42C0-A5BA-3B6B15497FEF}" type="slidenum">
              <a:rPr lang="en-US" smtClean="0"/>
              <a:t>‹#›</a:t>
            </a:fld>
            <a:endParaRPr lang="en-US"/>
          </a:p>
        </p:txBody>
      </p:sp>
    </p:spTree>
    <p:extLst>
      <p:ext uri="{BB962C8B-B14F-4D97-AF65-F5344CB8AC3E}">
        <p14:creationId xmlns:p14="http://schemas.microsoft.com/office/powerpoint/2010/main" val="223596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A137F26-50AA-48BF-AD23-F22E251B8AE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154CF59-7AB0-4F0F-8C35-17D6EFDD4F0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11D4C6-9F65-48CA-8E40-40FCB1B278DD}"/>
              </a:ext>
            </a:extLst>
          </p:cNvPr>
          <p:cNvSpPr>
            <a:spLocks noGrp="1"/>
          </p:cNvSpPr>
          <p:nvPr>
            <p:ph type="dt" sz="half" idx="10"/>
          </p:nvPr>
        </p:nvSpPr>
        <p:spPr/>
        <p:txBody>
          <a:bodyPr/>
          <a:lstStyle/>
          <a:p>
            <a:fld id="{E2F08163-F10E-4107-911E-E0457879E381}" type="datetimeFigureOut">
              <a:rPr lang="en-US" smtClean="0"/>
              <a:t>2/8/2023</a:t>
            </a:fld>
            <a:endParaRPr lang="en-US"/>
          </a:p>
        </p:txBody>
      </p:sp>
      <p:sp>
        <p:nvSpPr>
          <p:cNvPr id="5" name="Footer Placeholder 4">
            <a:extLst>
              <a:ext uri="{FF2B5EF4-FFF2-40B4-BE49-F238E27FC236}">
                <a16:creationId xmlns:a16="http://schemas.microsoft.com/office/drawing/2014/main" id="{090EEBD9-345F-44A8-A15E-2ED3B632D3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40B63C-A7BD-470E-B685-D9F3AA1D6CC7}"/>
              </a:ext>
            </a:extLst>
          </p:cNvPr>
          <p:cNvSpPr>
            <a:spLocks noGrp="1"/>
          </p:cNvSpPr>
          <p:nvPr>
            <p:ph type="sldNum" sz="quarter" idx="12"/>
          </p:nvPr>
        </p:nvSpPr>
        <p:spPr/>
        <p:txBody>
          <a:bodyPr/>
          <a:lstStyle/>
          <a:p>
            <a:fld id="{59CC36BF-4CFE-42C0-A5BA-3B6B15497FEF}" type="slidenum">
              <a:rPr lang="en-US" smtClean="0"/>
              <a:t>‹#›</a:t>
            </a:fld>
            <a:endParaRPr lang="en-US"/>
          </a:p>
        </p:txBody>
      </p:sp>
    </p:spTree>
    <p:extLst>
      <p:ext uri="{BB962C8B-B14F-4D97-AF65-F5344CB8AC3E}">
        <p14:creationId xmlns:p14="http://schemas.microsoft.com/office/powerpoint/2010/main" val="850314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CFDC9-3806-4DD1-AA03-7B51FA3354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1B20F0-8E38-4069-A0B6-D12CE67C2E3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8F89EA-10ED-4994-993F-AA9CD6FA70D0}"/>
              </a:ext>
            </a:extLst>
          </p:cNvPr>
          <p:cNvSpPr>
            <a:spLocks noGrp="1"/>
          </p:cNvSpPr>
          <p:nvPr>
            <p:ph type="dt" sz="half" idx="10"/>
          </p:nvPr>
        </p:nvSpPr>
        <p:spPr/>
        <p:txBody>
          <a:bodyPr/>
          <a:lstStyle/>
          <a:p>
            <a:fld id="{E2F08163-F10E-4107-911E-E0457879E381}" type="datetimeFigureOut">
              <a:rPr lang="en-US" smtClean="0"/>
              <a:t>2/8/2023</a:t>
            </a:fld>
            <a:endParaRPr lang="en-US"/>
          </a:p>
        </p:txBody>
      </p:sp>
      <p:sp>
        <p:nvSpPr>
          <p:cNvPr id="5" name="Footer Placeholder 4">
            <a:extLst>
              <a:ext uri="{FF2B5EF4-FFF2-40B4-BE49-F238E27FC236}">
                <a16:creationId xmlns:a16="http://schemas.microsoft.com/office/drawing/2014/main" id="{40457C4A-E5AD-470A-9CD6-45ED761E2E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D06EC1-95F6-49CE-A776-F8409AC94DD6}"/>
              </a:ext>
            </a:extLst>
          </p:cNvPr>
          <p:cNvSpPr>
            <a:spLocks noGrp="1"/>
          </p:cNvSpPr>
          <p:nvPr>
            <p:ph type="sldNum" sz="quarter" idx="12"/>
          </p:nvPr>
        </p:nvSpPr>
        <p:spPr/>
        <p:txBody>
          <a:bodyPr/>
          <a:lstStyle/>
          <a:p>
            <a:fld id="{59CC36BF-4CFE-42C0-A5BA-3B6B15497FEF}" type="slidenum">
              <a:rPr lang="en-US" smtClean="0"/>
              <a:t>‹#›</a:t>
            </a:fld>
            <a:endParaRPr lang="en-US"/>
          </a:p>
        </p:txBody>
      </p:sp>
    </p:spTree>
    <p:extLst>
      <p:ext uri="{BB962C8B-B14F-4D97-AF65-F5344CB8AC3E}">
        <p14:creationId xmlns:p14="http://schemas.microsoft.com/office/powerpoint/2010/main" val="4269674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5A8F0-E5F1-4423-BF76-3630BAA4BA1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DDAB073-FE26-4211-905E-6DB1027196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7FC3FB9-9BEA-41F6-99AC-C85BFAA3BC90}"/>
              </a:ext>
            </a:extLst>
          </p:cNvPr>
          <p:cNvSpPr>
            <a:spLocks noGrp="1"/>
          </p:cNvSpPr>
          <p:nvPr>
            <p:ph type="dt" sz="half" idx="10"/>
          </p:nvPr>
        </p:nvSpPr>
        <p:spPr/>
        <p:txBody>
          <a:bodyPr/>
          <a:lstStyle/>
          <a:p>
            <a:fld id="{E2F08163-F10E-4107-911E-E0457879E381}" type="datetimeFigureOut">
              <a:rPr lang="en-US" smtClean="0"/>
              <a:t>2/8/2023</a:t>
            </a:fld>
            <a:endParaRPr lang="en-US"/>
          </a:p>
        </p:txBody>
      </p:sp>
      <p:sp>
        <p:nvSpPr>
          <p:cNvPr id="5" name="Footer Placeholder 4">
            <a:extLst>
              <a:ext uri="{FF2B5EF4-FFF2-40B4-BE49-F238E27FC236}">
                <a16:creationId xmlns:a16="http://schemas.microsoft.com/office/drawing/2014/main" id="{7CBB1549-C244-4CA8-91CF-B2CE942F6D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FB19AD-7B05-4C2D-90E8-4A9567F37BD8}"/>
              </a:ext>
            </a:extLst>
          </p:cNvPr>
          <p:cNvSpPr>
            <a:spLocks noGrp="1"/>
          </p:cNvSpPr>
          <p:nvPr>
            <p:ph type="sldNum" sz="quarter" idx="12"/>
          </p:nvPr>
        </p:nvSpPr>
        <p:spPr/>
        <p:txBody>
          <a:bodyPr/>
          <a:lstStyle/>
          <a:p>
            <a:fld id="{59CC36BF-4CFE-42C0-A5BA-3B6B15497FEF}" type="slidenum">
              <a:rPr lang="en-US" smtClean="0"/>
              <a:t>‹#›</a:t>
            </a:fld>
            <a:endParaRPr lang="en-US"/>
          </a:p>
        </p:txBody>
      </p:sp>
    </p:spTree>
    <p:extLst>
      <p:ext uri="{BB962C8B-B14F-4D97-AF65-F5344CB8AC3E}">
        <p14:creationId xmlns:p14="http://schemas.microsoft.com/office/powerpoint/2010/main" val="1205346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F2110-8D4C-44E1-AEE8-FF78BB4152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73BE25-A768-4DEF-B78F-49B909C0A20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628CF-1B8E-4C59-80A2-AE457156494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E19F692-8225-4A46-95B3-5C4AEC60206E}"/>
              </a:ext>
            </a:extLst>
          </p:cNvPr>
          <p:cNvSpPr>
            <a:spLocks noGrp="1"/>
          </p:cNvSpPr>
          <p:nvPr>
            <p:ph type="dt" sz="half" idx="10"/>
          </p:nvPr>
        </p:nvSpPr>
        <p:spPr/>
        <p:txBody>
          <a:bodyPr/>
          <a:lstStyle/>
          <a:p>
            <a:fld id="{E2F08163-F10E-4107-911E-E0457879E381}" type="datetimeFigureOut">
              <a:rPr lang="en-US" smtClean="0"/>
              <a:t>2/8/2023</a:t>
            </a:fld>
            <a:endParaRPr lang="en-US"/>
          </a:p>
        </p:txBody>
      </p:sp>
      <p:sp>
        <p:nvSpPr>
          <p:cNvPr id="6" name="Footer Placeholder 5">
            <a:extLst>
              <a:ext uri="{FF2B5EF4-FFF2-40B4-BE49-F238E27FC236}">
                <a16:creationId xmlns:a16="http://schemas.microsoft.com/office/drawing/2014/main" id="{2EA1049B-B6D1-4E63-9A53-6431E6617D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EE6654-561E-4141-9302-82C03F8E5B89}"/>
              </a:ext>
            </a:extLst>
          </p:cNvPr>
          <p:cNvSpPr>
            <a:spLocks noGrp="1"/>
          </p:cNvSpPr>
          <p:nvPr>
            <p:ph type="sldNum" sz="quarter" idx="12"/>
          </p:nvPr>
        </p:nvSpPr>
        <p:spPr/>
        <p:txBody>
          <a:bodyPr/>
          <a:lstStyle/>
          <a:p>
            <a:fld id="{59CC36BF-4CFE-42C0-A5BA-3B6B15497FEF}" type="slidenum">
              <a:rPr lang="en-US" smtClean="0"/>
              <a:t>‹#›</a:t>
            </a:fld>
            <a:endParaRPr lang="en-US"/>
          </a:p>
        </p:txBody>
      </p:sp>
    </p:spTree>
    <p:extLst>
      <p:ext uri="{BB962C8B-B14F-4D97-AF65-F5344CB8AC3E}">
        <p14:creationId xmlns:p14="http://schemas.microsoft.com/office/powerpoint/2010/main" val="2070074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0AB80-AF7F-4054-944B-5E625339A05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B25A570-A6F0-4FFC-8DCE-29ADA73E842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A439BB2-7749-415A-B79E-3DC919AE410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D998CD-42B7-4691-A521-FE124FAB50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3630E4C-79E8-44B5-AE08-50BE3C7D9FA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BFDCC36-585E-48F4-9E49-7238D6E98E80}"/>
              </a:ext>
            </a:extLst>
          </p:cNvPr>
          <p:cNvSpPr>
            <a:spLocks noGrp="1"/>
          </p:cNvSpPr>
          <p:nvPr>
            <p:ph type="dt" sz="half" idx="10"/>
          </p:nvPr>
        </p:nvSpPr>
        <p:spPr/>
        <p:txBody>
          <a:bodyPr/>
          <a:lstStyle/>
          <a:p>
            <a:fld id="{E2F08163-F10E-4107-911E-E0457879E381}" type="datetimeFigureOut">
              <a:rPr lang="en-US" smtClean="0"/>
              <a:t>2/8/2023</a:t>
            </a:fld>
            <a:endParaRPr lang="en-US"/>
          </a:p>
        </p:txBody>
      </p:sp>
      <p:sp>
        <p:nvSpPr>
          <p:cNvPr id="8" name="Footer Placeholder 7">
            <a:extLst>
              <a:ext uri="{FF2B5EF4-FFF2-40B4-BE49-F238E27FC236}">
                <a16:creationId xmlns:a16="http://schemas.microsoft.com/office/drawing/2014/main" id="{E94D6633-E765-424D-B474-B38959A2F6C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450D688-335E-4B12-BA12-6B4863A3D077}"/>
              </a:ext>
            </a:extLst>
          </p:cNvPr>
          <p:cNvSpPr>
            <a:spLocks noGrp="1"/>
          </p:cNvSpPr>
          <p:nvPr>
            <p:ph type="sldNum" sz="quarter" idx="12"/>
          </p:nvPr>
        </p:nvSpPr>
        <p:spPr/>
        <p:txBody>
          <a:bodyPr/>
          <a:lstStyle/>
          <a:p>
            <a:fld id="{59CC36BF-4CFE-42C0-A5BA-3B6B15497FEF}" type="slidenum">
              <a:rPr lang="en-US" smtClean="0"/>
              <a:t>‹#›</a:t>
            </a:fld>
            <a:endParaRPr lang="en-US"/>
          </a:p>
        </p:txBody>
      </p:sp>
    </p:spTree>
    <p:extLst>
      <p:ext uri="{BB962C8B-B14F-4D97-AF65-F5344CB8AC3E}">
        <p14:creationId xmlns:p14="http://schemas.microsoft.com/office/powerpoint/2010/main" val="1214324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B4E69-D1D4-42B6-BF8D-B8CD710FE48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246EC23-0817-4180-8829-A1F2E746CED8}"/>
              </a:ext>
            </a:extLst>
          </p:cNvPr>
          <p:cNvSpPr>
            <a:spLocks noGrp="1"/>
          </p:cNvSpPr>
          <p:nvPr>
            <p:ph type="dt" sz="half" idx="10"/>
          </p:nvPr>
        </p:nvSpPr>
        <p:spPr/>
        <p:txBody>
          <a:bodyPr/>
          <a:lstStyle/>
          <a:p>
            <a:fld id="{E2F08163-F10E-4107-911E-E0457879E381}" type="datetimeFigureOut">
              <a:rPr lang="en-US" smtClean="0"/>
              <a:t>2/8/2023</a:t>
            </a:fld>
            <a:endParaRPr lang="en-US"/>
          </a:p>
        </p:txBody>
      </p:sp>
      <p:sp>
        <p:nvSpPr>
          <p:cNvPr id="4" name="Footer Placeholder 3">
            <a:extLst>
              <a:ext uri="{FF2B5EF4-FFF2-40B4-BE49-F238E27FC236}">
                <a16:creationId xmlns:a16="http://schemas.microsoft.com/office/drawing/2014/main" id="{295E5ECB-45C1-45A0-BB9F-457A6C8C553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EEB442A-1A5F-477A-AAFE-EAEE824D236F}"/>
              </a:ext>
            </a:extLst>
          </p:cNvPr>
          <p:cNvSpPr>
            <a:spLocks noGrp="1"/>
          </p:cNvSpPr>
          <p:nvPr>
            <p:ph type="sldNum" sz="quarter" idx="12"/>
          </p:nvPr>
        </p:nvSpPr>
        <p:spPr/>
        <p:txBody>
          <a:bodyPr/>
          <a:lstStyle/>
          <a:p>
            <a:fld id="{59CC36BF-4CFE-42C0-A5BA-3B6B15497FEF}" type="slidenum">
              <a:rPr lang="en-US" smtClean="0"/>
              <a:t>‹#›</a:t>
            </a:fld>
            <a:endParaRPr lang="en-US"/>
          </a:p>
        </p:txBody>
      </p:sp>
    </p:spTree>
    <p:extLst>
      <p:ext uri="{BB962C8B-B14F-4D97-AF65-F5344CB8AC3E}">
        <p14:creationId xmlns:p14="http://schemas.microsoft.com/office/powerpoint/2010/main" val="2892770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324479-F43C-4A6D-8D99-4CB7A34458C7}"/>
              </a:ext>
            </a:extLst>
          </p:cNvPr>
          <p:cNvSpPr>
            <a:spLocks noGrp="1"/>
          </p:cNvSpPr>
          <p:nvPr>
            <p:ph type="dt" sz="half" idx="10"/>
          </p:nvPr>
        </p:nvSpPr>
        <p:spPr/>
        <p:txBody>
          <a:bodyPr/>
          <a:lstStyle/>
          <a:p>
            <a:fld id="{E2F08163-F10E-4107-911E-E0457879E381}" type="datetimeFigureOut">
              <a:rPr lang="en-US" smtClean="0"/>
              <a:t>2/8/2023</a:t>
            </a:fld>
            <a:endParaRPr lang="en-US"/>
          </a:p>
        </p:txBody>
      </p:sp>
      <p:sp>
        <p:nvSpPr>
          <p:cNvPr id="3" name="Footer Placeholder 2">
            <a:extLst>
              <a:ext uri="{FF2B5EF4-FFF2-40B4-BE49-F238E27FC236}">
                <a16:creationId xmlns:a16="http://schemas.microsoft.com/office/drawing/2014/main" id="{0D9003C4-3571-42F6-8671-FAEBB0C9D79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CF17439-C642-491A-A8E5-D21E92C74895}"/>
              </a:ext>
            </a:extLst>
          </p:cNvPr>
          <p:cNvSpPr>
            <a:spLocks noGrp="1"/>
          </p:cNvSpPr>
          <p:nvPr>
            <p:ph type="sldNum" sz="quarter" idx="12"/>
          </p:nvPr>
        </p:nvSpPr>
        <p:spPr/>
        <p:txBody>
          <a:bodyPr/>
          <a:lstStyle/>
          <a:p>
            <a:fld id="{59CC36BF-4CFE-42C0-A5BA-3B6B15497FEF}" type="slidenum">
              <a:rPr lang="en-US" smtClean="0"/>
              <a:t>‹#›</a:t>
            </a:fld>
            <a:endParaRPr lang="en-US"/>
          </a:p>
        </p:txBody>
      </p:sp>
    </p:spTree>
    <p:extLst>
      <p:ext uri="{BB962C8B-B14F-4D97-AF65-F5344CB8AC3E}">
        <p14:creationId xmlns:p14="http://schemas.microsoft.com/office/powerpoint/2010/main" val="2562482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B2D82-525E-4E97-B4CE-262FCB3F55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BEC859-BBBE-4BD3-914D-A89BEC35E8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ED78FC4-4B79-48B3-924B-9E137C20CE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7AD945E-6D92-4AB9-8CD0-54B9AB1D26CE}"/>
              </a:ext>
            </a:extLst>
          </p:cNvPr>
          <p:cNvSpPr>
            <a:spLocks noGrp="1"/>
          </p:cNvSpPr>
          <p:nvPr>
            <p:ph type="dt" sz="half" idx="10"/>
          </p:nvPr>
        </p:nvSpPr>
        <p:spPr/>
        <p:txBody>
          <a:bodyPr/>
          <a:lstStyle/>
          <a:p>
            <a:fld id="{E2F08163-F10E-4107-911E-E0457879E381}" type="datetimeFigureOut">
              <a:rPr lang="en-US" smtClean="0"/>
              <a:t>2/8/2023</a:t>
            </a:fld>
            <a:endParaRPr lang="en-US"/>
          </a:p>
        </p:txBody>
      </p:sp>
      <p:sp>
        <p:nvSpPr>
          <p:cNvPr id="6" name="Footer Placeholder 5">
            <a:extLst>
              <a:ext uri="{FF2B5EF4-FFF2-40B4-BE49-F238E27FC236}">
                <a16:creationId xmlns:a16="http://schemas.microsoft.com/office/drawing/2014/main" id="{BF611785-B04F-4EA1-B908-C50C237786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C225D8-2D05-4B1D-995F-DF5F4DD62B00}"/>
              </a:ext>
            </a:extLst>
          </p:cNvPr>
          <p:cNvSpPr>
            <a:spLocks noGrp="1"/>
          </p:cNvSpPr>
          <p:nvPr>
            <p:ph type="sldNum" sz="quarter" idx="12"/>
          </p:nvPr>
        </p:nvSpPr>
        <p:spPr/>
        <p:txBody>
          <a:bodyPr/>
          <a:lstStyle/>
          <a:p>
            <a:fld id="{59CC36BF-4CFE-42C0-A5BA-3B6B15497FEF}" type="slidenum">
              <a:rPr lang="en-US" smtClean="0"/>
              <a:t>‹#›</a:t>
            </a:fld>
            <a:endParaRPr lang="en-US"/>
          </a:p>
        </p:txBody>
      </p:sp>
    </p:spTree>
    <p:extLst>
      <p:ext uri="{BB962C8B-B14F-4D97-AF65-F5344CB8AC3E}">
        <p14:creationId xmlns:p14="http://schemas.microsoft.com/office/powerpoint/2010/main" val="734637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76702-CD38-4133-BE79-FE91030A6B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56FBB66-D05A-4A7F-B82F-65356B2F7C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49E6915-EDC3-455C-9562-7F48447BC4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C2004CB-1565-437D-8F03-25A5534E22FD}"/>
              </a:ext>
            </a:extLst>
          </p:cNvPr>
          <p:cNvSpPr>
            <a:spLocks noGrp="1"/>
          </p:cNvSpPr>
          <p:nvPr>
            <p:ph type="dt" sz="half" idx="10"/>
          </p:nvPr>
        </p:nvSpPr>
        <p:spPr/>
        <p:txBody>
          <a:bodyPr/>
          <a:lstStyle/>
          <a:p>
            <a:fld id="{E2F08163-F10E-4107-911E-E0457879E381}" type="datetimeFigureOut">
              <a:rPr lang="en-US" smtClean="0"/>
              <a:t>2/8/2023</a:t>
            </a:fld>
            <a:endParaRPr lang="en-US"/>
          </a:p>
        </p:txBody>
      </p:sp>
      <p:sp>
        <p:nvSpPr>
          <p:cNvPr id="6" name="Footer Placeholder 5">
            <a:extLst>
              <a:ext uri="{FF2B5EF4-FFF2-40B4-BE49-F238E27FC236}">
                <a16:creationId xmlns:a16="http://schemas.microsoft.com/office/drawing/2014/main" id="{7CF8D098-4C90-4E40-86E0-17CD0A5999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E0F6A2-4645-4A8E-9E90-5940874FC69C}"/>
              </a:ext>
            </a:extLst>
          </p:cNvPr>
          <p:cNvSpPr>
            <a:spLocks noGrp="1"/>
          </p:cNvSpPr>
          <p:nvPr>
            <p:ph type="sldNum" sz="quarter" idx="12"/>
          </p:nvPr>
        </p:nvSpPr>
        <p:spPr/>
        <p:txBody>
          <a:bodyPr/>
          <a:lstStyle/>
          <a:p>
            <a:fld id="{59CC36BF-4CFE-42C0-A5BA-3B6B15497FEF}" type="slidenum">
              <a:rPr lang="en-US" smtClean="0"/>
              <a:t>‹#›</a:t>
            </a:fld>
            <a:endParaRPr lang="en-US"/>
          </a:p>
        </p:txBody>
      </p:sp>
    </p:spTree>
    <p:extLst>
      <p:ext uri="{BB962C8B-B14F-4D97-AF65-F5344CB8AC3E}">
        <p14:creationId xmlns:p14="http://schemas.microsoft.com/office/powerpoint/2010/main" val="671273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E7A776E-FEDA-4CE9-ADF2-A42228E0FD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CB55060-793D-452D-9C5F-C9114CFE30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4E9044-E576-4151-81D1-0BED29DB93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F08163-F10E-4107-911E-E0457879E381}" type="datetimeFigureOut">
              <a:rPr lang="en-US" smtClean="0"/>
              <a:t>2/8/2023</a:t>
            </a:fld>
            <a:endParaRPr lang="en-US"/>
          </a:p>
        </p:txBody>
      </p:sp>
      <p:sp>
        <p:nvSpPr>
          <p:cNvPr id="5" name="Footer Placeholder 4">
            <a:extLst>
              <a:ext uri="{FF2B5EF4-FFF2-40B4-BE49-F238E27FC236}">
                <a16:creationId xmlns:a16="http://schemas.microsoft.com/office/drawing/2014/main" id="{DFD200AF-E3E9-49E6-B4EC-574DF03D23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CCDBBD6-946D-4602-A3CF-55F76BADCE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CC36BF-4CFE-42C0-A5BA-3B6B15497FEF}" type="slidenum">
              <a:rPr lang="en-US" smtClean="0"/>
              <a:t>‹#›</a:t>
            </a:fld>
            <a:endParaRPr lang="en-US"/>
          </a:p>
        </p:txBody>
      </p:sp>
    </p:spTree>
    <p:extLst>
      <p:ext uri="{BB962C8B-B14F-4D97-AF65-F5344CB8AC3E}">
        <p14:creationId xmlns:p14="http://schemas.microsoft.com/office/powerpoint/2010/main" val="36747782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DB253-F823-4A2A-A36A-8FF21C101FC8}"/>
              </a:ext>
            </a:extLst>
          </p:cNvPr>
          <p:cNvSpPr>
            <a:spLocks noGrp="1"/>
          </p:cNvSpPr>
          <p:nvPr>
            <p:ph type="ctrTitle"/>
          </p:nvPr>
        </p:nvSpPr>
        <p:spPr>
          <a:xfrm>
            <a:off x="143503" y="357518"/>
            <a:ext cx="11683534" cy="659584"/>
          </a:xfrm>
        </p:spPr>
        <p:txBody>
          <a:bodyPr>
            <a:normAutofit/>
          </a:bodyPr>
          <a:lstStyle/>
          <a:p>
            <a:r>
              <a:rPr lang="en-US" sz="2800" b="1" dirty="0">
                <a:latin typeface="Lub Dub Medium" panose="020B0603030403020204" pitchFamily="34" charset="0"/>
              </a:rPr>
              <a:t>Primary Results of the Stroke Preclinical Assessment Network (SPAN)</a:t>
            </a:r>
          </a:p>
        </p:txBody>
      </p:sp>
      <p:sp>
        <p:nvSpPr>
          <p:cNvPr id="3" name="Subtitle 2">
            <a:extLst>
              <a:ext uri="{FF2B5EF4-FFF2-40B4-BE49-F238E27FC236}">
                <a16:creationId xmlns:a16="http://schemas.microsoft.com/office/drawing/2014/main" id="{EEFC40A7-8CA2-4814-92E7-F4A87586234B}"/>
              </a:ext>
            </a:extLst>
          </p:cNvPr>
          <p:cNvSpPr>
            <a:spLocks noGrp="1"/>
          </p:cNvSpPr>
          <p:nvPr>
            <p:ph type="subTitle" idx="1"/>
          </p:nvPr>
        </p:nvSpPr>
        <p:spPr>
          <a:xfrm>
            <a:off x="143503" y="1232899"/>
            <a:ext cx="11904995" cy="4735612"/>
          </a:xfrm>
        </p:spPr>
        <p:txBody>
          <a:bodyPr vert="horz" lIns="91440" tIns="45720" rIns="91440" bIns="45720" rtlCol="0" anchor="t">
            <a:normAutofit lnSpcReduction="10000"/>
          </a:bodyPr>
          <a:lstStyle/>
          <a:p>
            <a:pPr algn="l">
              <a:lnSpc>
                <a:spcPct val="100000"/>
              </a:lnSpc>
            </a:pPr>
            <a:r>
              <a:rPr lang="en-US" sz="1600" b="1" dirty="0">
                <a:latin typeface="Lub Dub Medium" panose="020B0603030403020204" pitchFamily="34" charset="0"/>
                <a:cs typeface="Arial" panose="020B0604020202020204" pitchFamily="34" charset="0"/>
              </a:rPr>
              <a:t>Purpose</a:t>
            </a:r>
            <a:r>
              <a:rPr lang="en-US" sz="1600" dirty="0">
                <a:latin typeface="Lub Dub Medium" panose="020B0603030403020204" pitchFamily="34" charset="0"/>
                <a:cs typeface="Arial" panose="020B0604020202020204" pitchFamily="34" charset="0"/>
              </a:rPr>
              <a:t>: </a:t>
            </a:r>
            <a:r>
              <a:rPr lang="en-US" sz="1600" dirty="0">
                <a:effectLst/>
                <a:latin typeface="Lub Dub Medium" panose="020B0603030403020204" pitchFamily="34" charset="0"/>
                <a:ea typeface="Calibri" panose="020F0502020204030204" pitchFamily="34" charset="0"/>
              </a:rPr>
              <a:t>The Stroke Preclinical Assessment Network (SPAN) was developed to establish a rigorous preclinical assessment of highly promising cerebroprotectant treatment candidates across six independent laboratories, a central coordinating center, and a partnership with NINDS for possible further study of successful agents in future human clinical trials.</a:t>
            </a:r>
            <a:r>
              <a:rPr lang="en-US" sz="1600" b="0" i="0" u="none" strike="noStrike" baseline="0" dirty="0">
                <a:solidFill>
                  <a:srgbClr val="000000"/>
                </a:solidFill>
                <a:latin typeface="Lub Dub Medium" panose="020B0603030403020204" pitchFamily="34" charset="0"/>
              </a:rPr>
              <a:t>	</a:t>
            </a:r>
            <a:endParaRPr lang="en-US" sz="1600" dirty="0">
              <a:latin typeface="Lub Dub Medium" panose="020B0603030403020204" pitchFamily="34" charset="0"/>
              <a:cs typeface="Arial" panose="020B0604020202020204" pitchFamily="34" charset="0"/>
            </a:endParaRPr>
          </a:p>
          <a:p>
            <a:pPr algn="l">
              <a:lnSpc>
                <a:spcPct val="100000"/>
              </a:lnSpc>
            </a:pPr>
            <a:r>
              <a:rPr lang="en-US" sz="1600" b="1" dirty="0">
                <a:latin typeface="Lub Dub Medium" panose="020B0603030403020204" pitchFamily="34" charset="0"/>
                <a:cs typeface="Arial" panose="020B0604020202020204" pitchFamily="34" charset="0"/>
              </a:rPr>
              <a:t>Trial Design</a:t>
            </a:r>
            <a:r>
              <a:rPr lang="en-US" sz="1600" dirty="0">
                <a:latin typeface="Lub Dub Medium" panose="020B0603030403020204" pitchFamily="34" charset="0"/>
                <a:cs typeface="Arial" panose="020B0604020202020204" pitchFamily="34" charset="0"/>
              </a:rPr>
              <a:t>: An NINDS randomized, controlled, blinded, multi-laboratory trial that applied clinical trial methods to preclinical research. </a:t>
            </a:r>
            <a:r>
              <a:rPr lang="en-US" sz="1600" dirty="0">
                <a:effectLst/>
                <a:latin typeface="Lub Dub Medium" panose="020B0603030403020204" pitchFamily="34" charset="0"/>
                <a:ea typeface="Calibri" panose="020F0502020204030204" pitchFamily="34" charset="0"/>
              </a:rPr>
              <a:t>Based on clinically meaningful treatment effect sizes, efficacy and futility boundaries were defined in a Multi-Arm Multi-Stage statistical approach designed to drop futile interventions after each of four sequential stages. Standard transient MCA occlusion was performed in equal numbers of males and females of young mice, young rats, aging mice, mice with diet-induced obesity, and spontaneously hypertensive rats. Treatment </a:t>
            </a:r>
            <a:r>
              <a:rPr lang="en-US" sz="1600" b="0" i="0" u="none" strike="noStrike" baseline="0" dirty="0">
                <a:solidFill>
                  <a:srgbClr val="000000"/>
                </a:solidFill>
                <a:latin typeface="Lub Dub Medium" panose="020B0603030403020204" pitchFamily="34" charset="0"/>
              </a:rPr>
              <a:t>interventions included uric acid, tocilizumab, fingolimod, veliparib, Fasudil, remote ischemic conditioning (RIC), saline, or RIC sham.</a:t>
            </a:r>
          </a:p>
          <a:p>
            <a:pPr algn="l">
              <a:lnSpc>
                <a:spcPct val="100000"/>
              </a:lnSpc>
            </a:pPr>
            <a:r>
              <a:rPr lang="en-US" sz="1600" b="1" dirty="0">
                <a:latin typeface="Lub Dub Medium" panose="020B0603030403020204" pitchFamily="34" charset="0"/>
                <a:cs typeface="Arial" panose="020B0604020202020204" pitchFamily="34" charset="0"/>
              </a:rPr>
              <a:t>Primary Outcome:</a:t>
            </a:r>
            <a:r>
              <a:rPr lang="en-US" sz="1600" dirty="0">
                <a:latin typeface="Lub Dub Medium" panose="020B0603030403020204" pitchFamily="34" charset="0"/>
                <a:cs typeface="Arial" panose="020B0604020202020204" pitchFamily="34" charset="0"/>
              </a:rPr>
              <a:t>  Corner test for asymmetric turning at day 28, rated by three certified investigators blinded to the recorded videos of animal behavior. N=2437 in the </a:t>
            </a:r>
            <a:r>
              <a:rPr lang="en-US" sz="1600" dirty="0" err="1">
                <a:latin typeface="Lub Dub Medium" panose="020B0603030403020204" pitchFamily="34" charset="0"/>
                <a:cs typeface="Arial" panose="020B0604020202020204" pitchFamily="34" charset="0"/>
              </a:rPr>
              <a:t>mITT</a:t>
            </a:r>
            <a:r>
              <a:rPr lang="en-US" sz="1600" dirty="0">
                <a:latin typeface="Lub Dub Medium" panose="020B0603030403020204" pitchFamily="34" charset="0"/>
                <a:cs typeface="Arial" panose="020B0604020202020204" pitchFamily="34" charset="0"/>
              </a:rPr>
              <a:t> analysis.</a:t>
            </a:r>
          </a:p>
          <a:p>
            <a:pPr algn="l">
              <a:lnSpc>
                <a:spcPct val="100000"/>
              </a:lnSpc>
            </a:pPr>
            <a:r>
              <a:rPr lang="en-US" sz="1600" b="1" dirty="0">
                <a:latin typeface="Lub Dub Medium" panose="020B0603030403020204" pitchFamily="34" charset="0"/>
                <a:cs typeface="Arial" panose="020B0604020202020204" pitchFamily="34" charset="0"/>
              </a:rPr>
              <a:t>Secondary Outcomes</a:t>
            </a:r>
            <a:r>
              <a:rPr lang="en-US" sz="1600" dirty="0">
                <a:latin typeface="Lub Dub Medium" panose="020B0603030403020204" pitchFamily="34" charset="0"/>
                <a:cs typeface="Arial" panose="020B0604020202020204" pitchFamily="34" charset="0"/>
              </a:rPr>
              <a:t>: MRI lesion volumes, grid walk.</a:t>
            </a:r>
          </a:p>
          <a:p>
            <a:pPr algn="l">
              <a:lnSpc>
                <a:spcPct val="100000"/>
              </a:lnSpc>
            </a:pPr>
            <a:r>
              <a:rPr lang="en-US" sz="1600" b="1" dirty="0">
                <a:latin typeface="Lub Dub Medium" panose="020B0603030403020204" pitchFamily="34" charset="0"/>
                <a:cs typeface="Arial" panose="020B0604020202020204" pitchFamily="34" charset="0"/>
              </a:rPr>
              <a:t>Key Takeaways:  </a:t>
            </a:r>
            <a:r>
              <a:rPr lang="en-US" sz="1600" dirty="0">
                <a:latin typeface="Lub Dub Medium" panose="020B0603030403020204" pitchFamily="34" charset="0"/>
                <a:cs typeface="Arial" panose="020B0604020202020204" pitchFamily="34" charset="0"/>
              </a:rPr>
              <a:t>Of 6 possible cerebroprotectant treatment candidates, uric acid 16 mg/kg given intravenously at the time of reperfusion was shown to be the most promising, exceeding the specified boundary criterion for efficacy. </a:t>
            </a:r>
            <a:r>
              <a:rPr lang="en-US" sz="1600" dirty="0">
                <a:effectLst/>
                <a:latin typeface="Lub Dub Medium" panose="020B0603030403020204" pitchFamily="34" charset="0"/>
                <a:ea typeface="Calibri" panose="020F0502020204030204" pitchFamily="34" charset="0"/>
              </a:rPr>
              <a:t>The SPAN design and infrastructure provides an effective model that could be used in similar preclinical, multi-laboratory studies in other disease areas, and should help improve reproducibility in translational science. </a:t>
            </a:r>
            <a:endParaRPr lang="en-US" sz="1600" dirty="0">
              <a:latin typeface="Lub Dub Medium" panose="020B0603030403020204" pitchFamily="34" charset="0"/>
              <a:cs typeface="Arial" panose="020B0604020202020204" pitchFamily="34" charset="0"/>
            </a:endParaRPr>
          </a:p>
          <a:p>
            <a:pPr algn="l">
              <a:lnSpc>
                <a:spcPct val="100000"/>
              </a:lnSpc>
            </a:pPr>
            <a:endParaRPr lang="en-US" sz="1600" dirty="0">
              <a:latin typeface="Lub Dub Medium" panose="020B0603030403020204" pitchFamily="34" charset="0"/>
              <a:cs typeface="Arial Narrow"/>
            </a:endParaRPr>
          </a:p>
          <a:p>
            <a:pPr algn="l">
              <a:lnSpc>
                <a:spcPct val="100000"/>
              </a:lnSpc>
            </a:pPr>
            <a:endParaRPr lang="en-US" sz="1600" dirty="0">
              <a:latin typeface="Arial Narrow" panose="020B0606020202030204" pitchFamily="34" charset="0"/>
              <a:cs typeface="Arial Narrow"/>
            </a:endParaRPr>
          </a:p>
        </p:txBody>
      </p:sp>
      <p:sp>
        <p:nvSpPr>
          <p:cNvPr id="5" name="TextBox 4">
            <a:extLst>
              <a:ext uri="{FF2B5EF4-FFF2-40B4-BE49-F238E27FC236}">
                <a16:creationId xmlns:a16="http://schemas.microsoft.com/office/drawing/2014/main" id="{6337D953-16A7-40B9-A0DA-BE76C7827B89}"/>
              </a:ext>
            </a:extLst>
          </p:cNvPr>
          <p:cNvSpPr txBox="1"/>
          <p:nvPr/>
        </p:nvSpPr>
        <p:spPr>
          <a:xfrm>
            <a:off x="143503" y="5773744"/>
            <a:ext cx="5011203" cy="553998"/>
          </a:xfrm>
          <a:prstGeom prst="rect">
            <a:avLst/>
          </a:prstGeom>
          <a:noFill/>
        </p:spPr>
        <p:txBody>
          <a:bodyPr wrap="square" lIns="91440" tIns="45720" rIns="91440" bIns="45720" rtlCol="0" anchor="t">
            <a:spAutoFit/>
          </a:bodyPr>
          <a:lstStyle/>
          <a:p>
            <a:endParaRPr lang="en-US" sz="1000" dirty="0">
              <a:latin typeface="Arial Narrow"/>
            </a:endParaRPr>
          </a:p>
          <a:p>
            <a:r>
              <a:rPr lang="en-US" sz="1000" b="1" dirty="0">
                <a:latin typeface="Arial Narrow"/>
              </a:rPr>
              <a:t>Presented by: </a:t>
            </a:r>
            <a:r>
              <a:rPr lang="en-US" sz="1000" dirty="0">
                <a:latin typeface="Arial Narrow"/>
              </a:rPr>
              <a:t>Lauren Sansing on behalf of the SPAN Investigators.  International Stroke Conference 2023. © 2023, American Heart | American Stroke Association. All rights reserved.</a:t>
            </a:r>
          </a:p>
        </p:txBody>
      </p:sp>
      <p:sp>
        <p:nvSpPr>
          <p:cNvPr id="7" name="TextBox 1">
            <a:extLst>
              <a:ext uri="{FF2B5EF4-FFF2-40B4-BE49-F238E27FC236}">
                <a16:creationId xmlns:a16="http://schemas.microsoft.com/office/drawing/2014/main" id="{6603FF00-F95E-46BA-B625-196DEB22884E}"/>
              </a:ext>
            </a:extLst>
          </p:cNvPr>
          <p:cNvSpPr txBox="1"/>
          <p:nvPr/>
        </p:nvSpPr>
        <p:spPr>
          <a:xfrm>
            <a:off x="7286913" y="6050743"/>
            <a:ext cx="4698353"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i="1" dirty="0">
                <a:effectLst/>
                <a:latin typeface="Arial Narrow"/>
                <a:ea typeface="Calibri" panose="020F0502020204030204" pitchFamily="34" charset="0"/>
              </a:rPr>
              <a:t>Results reflect the data available at the time of presentation.</a:t>
            </a:r>
          </a:p>
        </p:txBody>
      </p:sp>
      <p:sp>
        <p:nvSpPr>
          <p:cNvPr id="9" name="Rectangle 8" descr="International Stroke Conference - #ISC23">
            <a:extLst>
              <a:ext uri="{FF2B5EF4-FFF2-40B4-BE49-F238E27FC236}">
                <a16:creationId xmlns:a16="http://schemas.microsoft.com/office/drawing/2014/main" id="{F0B407E1-7B73-4372-88F1-42E1F16E4FB3}"/>
              </a:ext>
            </a:extLst>
          </p:cNvPr>
          <p:cNvSpPr/>
          <p:nvPr/>
        </p:nvSpPr>
        <p:spPr>
          <a:xfrm>
            <a:off x="-1330" y="6409974"/>
            <a:ext cx="12193330" cy="440314"/>
          </a:xfrm>
          <a:prstGeom prst="rect">
            <a:avLst/>
          </a:prstGeom>
          <a:solidFill>
            <a:srgbClr val="C10E20"/>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1" name="TextBox 10">
            <a:extLst>
              <a:ext uri="{FF2B5EF4-FFF2-40B4-BE49-F238E27FC236}">
                <a16:creationId xmlns:a16="http://schemas.microsoft.com/office/drawing/2014/main" id="{BDDFD2AF-EB6D-4453-8528-61E71A5A753B}"/>
              </a:ext>
            </a:extLst>
          </p:cNvPr>
          <p:cNvSpPr txBox="1"/>
          <p:nvPr/>
        </p:nvSpPr>
        <p:spPr>
          <a:xfrm>
            <a:off x="10910388" y="6468932"/>
            <a:ext cx="1281612" cy="369332"/>
          </a:xfrm>
          <a:prstGeom prst="rect">
            <a:avLst/>
          </a:prstGeom>
          <a:noFill/>
        </p:spPr>
        <p:txBody>
          <a:bodyPr wrap="square" rtlCol="0">
            <a:spAutoFit/>
          </a:bodyPr>
          <a:lstStyle/>
          <a:p>
            <a:pPr algn="r"/>
            <a:r>
              <a:rPr lang="en-US" dirty="0">
                <a:solidFill>
                  <a:schemeClr val="bg1"/>
                </a:solidFill>
                <a:latin typeface="Arial" panose="020B0604020202020204" pitchFamily="34" charset="0"/>
                <a:cs typeface="Arial" panose="020B0604020202020204" pitchFamily="34" charset="0"/>
              </a:rPr>
              <a:t>#ISC23</a:t>
            </a:r>
          </a:p>
        </p:txBody>
      </p:sp>
      <p:pic>
        <p:nvPicPr>
          <p:cNvPr id="12" name="Picture 11">
            <a:extLst>
              <a:ext uri="{FF2B5EF4-FFF2-40B4-BE49-F238E27FC236}">
                <a16:creationId xmlns:a16="http://schemas.microsoft.com/office/drawing/2014/main" id="{6241A514-7CCD-48B8-8446-0F4437E41144}"/>
              </a:ext>
              <a:ext uri="{C183D7F6-B498-43B3-948B-1728B52AA6E4}">
                <adec:decorative xmlns:adec="http://schemas.microsoft.com/office/drawing/2017/decorative" val="1"/>
              </a:ext>
            </a:extLst>
          </p:cNvPr>
          <p:cNvPicPr>
            <a:picLocks noChangeAspect="1"/>
          </p:cNvPicPr>
          <p:nvPr/>
        </p:nvPicPr>
        <p:blipFill>
          <a:blip r:embed="rId3"/>
          <a:srcRect/>
          <a:stretch/>
        </p:blipFill>
        <p:spPr>
          <a:xfrm>
            <a:off x="-1330" y="6359488"/>
            <a:ext cx="1416698" cy="541286"/>
          </a:xfrm>
          <a:prstGeom prst="rect">
            <a:avLst/>
          </a:prstGeom>
        </p:spPr>
      </p:pic>
    </p:spTree>
    <p:extLst>
      <p:ext uri="{BB962C8B-B14F-4D97-AF65-F5344CB8AC3E}">
        <p14:creationId xmlns:p14="http://schemas.microsoft.com/office/powerpoint/2010/main" val="300990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Archive xmlns="92fac17d-6bf2-43e0-8062-237a3e0069f0">true</Archive>
    <SharedWithUsers xmlns="a8141f85-a657-4eb9-a227-203e80c9c418">
      <UserInfo>
        <DisplayName>Anne Leonard</DisplayName>
        <AccountId>1942</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AA53823A7280F48939A9462EAD672B4" ma:contentTypeVersion="22" ma:contentTypeDescription="Create a new document." ma:contentTypeScope="" ma:versionID="63938a1e1aeaa18a028c7d080f3df363">
  <xsd:schema xmlns:xsd="http://www.w3.org/2001/XMLSchema" xmlns:xs="http://www.w3.org/2001/XMLSchema" xmlns:p="http://schemas.microsoft.com/office/2006/metadata/properties" xmlns:ns2="a8141f85-a657-4eb9-a227-203e80c9c418" xmlns:ns3="dbddb092-ea66-4d4f-9ad2-c4b3e74ba5e4" xmlns:ns4="92fac17d-6bf2-43e0-8062-237a3e0069f0" targetNamespace="http://schemas.microsoft.com/office/2006/metadata/properties" ma:root="true" ma:fieldsID="58fb07f35e9f78e3609e800a62046986" ns2:_="" ns3:_="" ns4:_="">
    <xsd:import namespace="a8141f85-a657-4eb9-a227-203e80c9c418"/>
    <xsd:import namespace="dbddb092-ea66-4d4f-9ad2-c4b3e74ba5e4"/>
    <xsd:import namespace="92fac17d-6bf2-43e0-8062-237a3e0069f0"/>
    <xsd:element name="properties">
      <xsd:complexType>
        <xsd:sequence>
          <xsd:element name="documentManagement">
            <xsd:complexType>
              <xsd:all>
                <xsd:element ref="ns2:SharedWithUsers" minOccurs="0"/>
                <xsd:element ref="ns2:SharingHintHash" minOccurs="0"/>
                <xsd:element ref="ns3:SharedWithDetails" minOccurs="0"/>
                <xsd:element ref="ns3:LastSharedByUser" minOccurs="0"/>
                <xsd:element ref="ns3:LastSharedByTime" minOccurs="0"/>
                <xsd:element ref="ns4:Archive" minOccurs="0"/>
                <xsd:element ref="ns4:MediaServiceMetadata" minOccurs="0"/>
                <xsd:element ref="ns4:MediaServiceFastMetadata" minOccurs="0"/>
                <xsd:element ref="ns4:MediaServiceAutoTags" minOccurs="0"/>
                <xsd:element ref="ns4:MediaServiceOCR" minOccurs="0"/>
                <xsd:element ref="ns4:MediaServiceEventHashCode" minOccurs="0"/>
                <xsd:element ref="ns4:MediaServiceGenerationTime" minOccurs="0"/>
                <xsd:element ref="ns4:MediaServiceAutoKeyPoints" minOccurs="0"/>
                <xsd:element ref="ns4:MediaServiceKeyPoints" minOccurs="0"/>
                <xsd:element ref="ns4:MediaServiceDateTaken"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141f85-a657-4eb9-a227-203e80c9c41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bddb092-ea66-4d4f-9ad2-c4b3e74ba5e4" elementFormDefault="qualified">
    <xsd:import namespace="http://schemas.microsoft.com/office/2006/documentManagement/types"/>
    <xsd:import namespace="http://schemas.microsoft.com/office/infopath/2007/PartnerControls"/>
    <xsd:element name="SharedWithDetails" ma:index="10" nillable="true" ma:displayName="Shared With Details" ma:description="" ma:internalName="SharedWithDetails" ma:readOnly="true">
      <xsd:simpleType>
        <xsd:restriction base="dms:Note">
          <xsd:maxLength value="255"/>
        </xsd:restriction>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92fac17d-6bf2-43e0-8062-237a3e0069f0" elementFormDefault="qualified">
    <xsd:import namespace="http://schemas.microsoft.com/office/2006/documentManagement/types"/>
    <xsd:import namespace="http://schemas.microsoft.com/office/infopath/2007/PartnerControls"/>
    <xsd:element name="Archive" ma:index="13" nillable="true" ma:displayName="Archive" ma:default="1" ma:indexed="true" ma:internalName="Archive">
      <xsd:simpleType>
        <xsd:restriction base="dms:Boolean"/>
      </xsd:simpleType>
    </xsd:element>
    <xsd:element name="MediaServiceMetadata" ma:index="14" nillable="true" ma:displayName="MediaServiceMetadata" ma:description="" ma:hidden="true" ma:internalName="MediaServiceMetadata" ma:readOnly="true">
      <xsd:simpleType>
        <xsd:restriction base="dms:Note"/>
      </xsd:simpleType>
    </xsd:element>
    <xsd:element name="MediaServiceFastMetadata" ma:index="15" nillable="true" ma:displayName="MediaServiceFastMetadata" ma:description="" ma:hidden="true" ma:internalName="MediaServiceFastMetadata" ma:readOnly="true">
      <xsd:simpleType>
        <xsd:restriction base="dms:Note"/>
      </xsd:simpleType>
    </xsd:element>
    <xsd:element name="MediaServiceAutoTags" ma:index="16" nillable="true" ma:displayName="MediaServiceAutoTags" ma:internalName="MediaServiceAutoTags"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ServiceDateTaken" ma:index="22" nillable="true" ma:displayName="MediaServiceDateTaken" ma:hidden="true" ma:internalName="MediaServiceDateTaken" ma:readOnly="true">
      <xsd:simpleType>
        <xsd:restriction base="dms:Text"/>
      </xsd:simpleType>
    </xsd:element>
    <xsd:element name="MediaLengthInSeconds" ma:index="23"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haredContentType xmlns="Microsoft.SharePoint.Taxonomy.ContentTypeSync" SourceId="f4f22ede-e726-4d3d-b195-8dfd25ae0d91" ContentTypeId="0x01" PreviousValue="false"/>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EB76963-FFE7-42A8-86B3-1363934A7BCF}">
  <ds:schemaRefs>
    <ds:schemaRef ds:uri="dbddb092-ea66-4d4f-9ad2-c4b3e74ba5e4"/>
    <ds:schemaRef ds:uri="92fac17d-6bf2-43e0-8062-237a3e0069f0"/>
    <ds:schemaRef ds:uri="http://schemas.openxmlformats.org/package/2006/metadata/core-properties"/>
    <ds:schemaRef ds:uri="http://schemas.microsoft.com/office/2006/documentManagement/types"/>
    <ds:schemaRef ds:uri="http://schemas.microsoft.com/office/infopath/2007/PartnerControls"/>
    <ds:schemaRef ds:uri="a8141f85-a657-4eb9-a227-203e80c9c418"/>
    <ds:schemaRef ds:uri="http://purl.org/dc/term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44474B79-1015-41E1-9EBD-70CF949270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8141f85-a657-4eb9-a227-203e80c9c418"/>
    <ds:schemaRef ds:uri="dbddb092-ea66-4d4f-9ad2-c4b3e74ba5e4"/>
    <ds:schemaRef ds:uri="92fac17d-6bf2-43e0-8062-237a3e0069f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880D529-D70D-4962-B69B-BFEF9417265F}">
  <ds:schemaRefs>
    <ds:schemaRef ds:uri="Microsoft.SharePoint.Taxonomy.ContentTypeSync"/>
  </ds:schemaRefs>
</ds:datastoreItem>
</file>

<file path=customXml/itemProps4.xml><?xml version="1.0" encoding="utf-8"?>
<ds:datastoreItem xmlns:ds="http://schemas.openxmlformats.org/officeDocument/2006/customXml" ds:itemID="{526B3A63-FCAA-4BDD-AE8B-FE707AE19D1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1856</TotalTime>
  <Words>413</Words>
  <Application>Microsoft Office PowerPoint</Application>
  <PresentationFormat>Widescreen</PresentationFormat>
  <Paragraphs>12</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Narrow</vt:lpstr>
      <vt:lpstr>Calibri</vt:lpstr>
      <vt:lpstr>Calibri Light</vt:lpstr>
      <vt:lpstr>Lub Dub Medium</vt:lpstr>
      <vt:lpstr>Office Theme</vt:lpstr>
      <vt:lpstr>Primary Results of the Stroke Preclinical Assessment Network (SPAN)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Summary Slide for Primary Results of the Stroke Preclinical Assessment Network (SPAN)</dc:title>
  <dc:creator>AmericanHeartAssociation@heart.org</dc:creator>
  <cp:lastModifiedBy>Stacy Ragsdale</cp:lastModifiedBy>
  <cp:revision>62</cp:revision>
  <dcterms:created xsi:type="dcterms:W3CDTF">2018-08-07T17:30:22Z</dcterms:created>
  <dcterms:modified xsi:type="dcterms:W3CDTF">2023-02-08T23:03:36Z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0x0101001AA53823A7280F48939A9462EAD672B4</vt:lpwstr>
  </property>
</Properties>
</file>