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E1E1E1"/>
    <a:srgbClr val="E8E8E8"/>
    <a:srgbClr val="C0C0C1"/>
    <a:srgbClr val="C10E20"/>
    <a:srgbClr val="C10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C82045-2867-494E-8019-A59733C3C0EF}" v="4" dt="2023-02-10T17:48:47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60643" autoAdjust="0"/>
  </p:normalViewPr>
  <p:slideViewPr>
    <p:cSldViewPr snapToGrid="0">
      <p:cViewPr varScale="1">
        <p:scale>
          <a:sx n="83" d="100"/>
          <a:sy n="83" d="100"/>
        </p:scale>
        <p:origin x="1262" y="67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36C82045-2867-494E-8019-A59733C3C0EF}"/>
    <pc:docChg chg="modSld modMainMaster">
      <pc:chgData name="Paul St. Laurent" userId="2e46ad51-cb08-4cb1-833f-88978fb9af81" providerId="ADAL" clId="{36C82045-2867-494E-8019-A59733C3C0EF}" dt="2023-02-10T17:48:06.861" v="6" actId="6549"/>
      <pc:docMkLst>
        <pc:docMk/>
      </pc:docMkLst>
      <pc:sldChg chg="modSp mod">
        <pc:chgData name="Paul St. Laurent" userId="2e46ad51-cb08-4cb1-833f-88978fb9af81" providerId="ADAL" clId="{36C82045-2867-494E-8019-A59733C3C0EF}" dt="2023-02-10T17:48:06.861" v="6" actId="6549"/>
        <pc:sldMkLst>
          <pc:docMk/>
          <pc:sldMk cId="30099073" sldId="262"/>
        </pc:sldMkLst>
        <pc:spChg chg="mod">
          <ac:chgData name="Paul St. Laurent" userId="2e46ad51-cb08-4cb1-833f-88978fb9af81" providerId="ADAL" clId="{36C82045-2867-494E-8019-A59733C3C0EF}" dt="2023-02-10T17:48:06.861" v="6" actId="6549"/>
          <ac:spMkLst>
            <pc:docMk/>
            <pc:sldMk cId="30099073" sldId="262"/>
            <ac:spMk id="3" creationId="{EEFC40A7-8CA2-4814-92E7-F4A87586234B}"/>
          </ac:spMkLst>
        </pc:spChg>
        <pc:graphicFrameChg chg="modGraphic">
          <ac:chgData name="Paul St. Laurent" userId="2e46ad51-cb08-4cb1-833f-88978fb9af81" providerId="ADAL" clId="{36C82045-2867-494E-8019-A59733C3C0EF}" dt="2023-02-09T16:26:20.015" v="0" actId="120"/>
          <ac:graphicFrameMkLst>
            <pc:docMk/>
            <pc:sldMk cId="30099073" sldId="262"/>
            <ac:graphicFrameMk id="6" creationId="{2706F023-9868-4352-9F8B-30BEE7E3A7FE}"/>
          </ac:graphicFrameMkLst>
        </pc:graphicFrameChg>
      </pc:sldChg>
      <pc:sldMasterChg chg="modSldLayout">
        <pc:chgData name="Paul St. Laurent" userId="2e46ad51-cb08-4cb1-833f-88978fb9af81" providerId="ADAL" clId="{36C82045-2867-494E-8019-A59733C3C0EF}" dt="2023-02-09T22:51:34.006" v="5" actId="1076"/>
        <pc:sldMasterMkLst>
          <pc:docMk/>
          <pc:sldMasterMk cId="3674778287" sldId="2147483648"/>
        </pc:sldMasterMkLst>
        <pc:sldLayoutChg chg="modSp mod">
          <pc:chgData name="Paul St. Laurent" userId="2e46ad51-cb08-4cb1-833f-88978fb9af81" providerId="ADAL" clId="{36C82045-2867-494E-8019-A59733C3C0EF}" dt="2023-02-09T22:51:34.006" v="5" actId="1076"/>
          <pc:sldLayoutMkLst>
            <pc:docMk/>
            <pc:sldMasterMk cId="3674778287" sldId="2147483648"/>
            <pc:sldLayoutMk cId="3789827130" sldId="2147483649"/>
          </pc:sldLayoutMkLst>
          <pc:picChg chg="mod">
            <ac:chgData name="Paul St. Laurent" userId="2e46ad51-cb08-4cb1-833f-88978fb9af81" providerId="ADAL" clId="{36C82045-2867-494E-8019-A59733C3C0EF}" dt="2023-02-09T22:51:34.006" v="5" actId="1076"/>
            <ac:picMkLst>
              <pc:docMk/>
              <pc:sldMasterMk cId="3674778287" sldId="2147483648"/>
              <pc:sldLayoutMk cId="3789827130" sldId="2147483649"/>
              <ac:picMk id="7" creationId="{95445ABE-95E3-4261-ADEB-46EA6BDED4CE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46B69-13FF-4A27-B7D4-6AC2679571B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D26EA-EDDA-4E35-BBF3-B1D7D10A4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1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>
                <a:latin typeface="Arial Narrow"/>
                <a:cs typeface="Arial Narrow"/>
              </a:rPr>
              <a:t>Title: A Randomized Trial Of Endovascular Thrombectomy Versus Medical Management For Ischemic Stroke With A Large Ischemic Core On Non-contrast CT Or Perfusion Imaging (SELECT2)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 in the EVT arm had a significant improvement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functional outcome versus medical management, WMW probability of superiority=0.60 (95% CI, 0.55 to 0.65),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=1.51 (95% CI, 1.20 to 1.89; p&lt;0.001. Improvements were also seen in functional independence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RR, 2.97; 95%CI, 1.60 to 5.51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independent ambulation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RR, 2.06; 95%CI, 1.43 to 2.96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There were no significant differences in SICH (RR, 0.49; 95%CI, 0.04 to 5.36) or mortality (RR, 0.91; 95%CI, 0.71 to 1.18). </a:t>
            </a:r>
            <a:r>
              <a:rPr lang="en-US" dirty="0">
                <a:effectLst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Where did these results come from?  I did not see them in the abstract. – The trial results are embargoed for presentation and simultaneous publication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6D26EA-EDDA-4E35-BBF3-B1D7D10A4C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6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E571-E56E-490E-89B7-F29CEE9CF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629D-23BB-45D8-A1B7-DBA07FF2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7E449-7B17-4D6A-B059-5CEA66F1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FCF06-0920-4C89-8E90-7F7A6B27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5593D-C782-4C12-9C2C-3DE4FDC1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445ABE-95E3-4261-ADEB-46EA6BDED4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15040" y="85458"/>
            <a:ext cx="676960" cy="36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27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DAF2-580D-4013-BFB2-5BF44617D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3BD4-C01D-46A1-A286-8B8CFD845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66BB5-D8BD-4CCB-A2F7-3F884831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F5D1-8302-46FA-B257-3BDC71D7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80DF3-8872-4F19-950D-29182C11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137F26-50AA-48BF-AD23-F22E251B8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4CF59-7AB0-4F0F-8C35-17D6EFDD4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D4C6-9F65-48CA-8E40-40FCB1B2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EEBD9-345F-44A8-A15E-2ED3B632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0B63C-A7BD-470E-B685-D9F3AA1D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1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FDC9-3806-4DD1-AA03-7B51FA33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20F0-8E38-4069-A0B6-D12CE67C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F89EA-10ED-4994-993F-AA9CD6FA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7C4A-E5AD-470A-9CD6-45ED761E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6EC1-95F6-49CE-A776-F8409AC9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7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A8F0-E5F1-4423-BF76-3630BAA4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AB073-FE26-4211-905E-6DB10271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3FB9-9BEA-41F6-99AC-C85BFAA3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B1549-C244-4CA8-91CF-B2CE942F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B19AD-7B05-4C2D-90E8-4A9567F3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2110-8D4C-44E1-AEE8-FF78BB41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BE25-A768-4DEF-B78F-49B909C0A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628CF-1B8E-4C59-80A2-AE4571564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9F692-8225-4A46-95B3-5C4AEC60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1049B-B6D1-4E63-9A53-6431E661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E6654-561E-4141-9302-82C03F8E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7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AB80-AF7F-4054-944B-5E625339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5A570-A6F0-4FFC-8DCE-29ADA73E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39BB2-7749-415A-B79E-3DC919AE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998CD-42B7-4691-A521-FE124FAB5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30E4C-79E8-44B5-AE08-50BE3C7D9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DCC36-585E-48F4-9E49-7238D6E9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D6633-E765-424D-B474-B38959A2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0D688-335E-4B12-BA12-6B4863A3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E69-D1D4-42B6-BF8D-B8CD710F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EC23-0817-4180-8829-A1F2E746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5ECB-45C1-45A0-BB9F-457A6C8C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B442A-1A5F-477A-AAFE-EAEE824D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7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4479-F43C-4A6D-8D99-4CB7A344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003C4-3571-42F6-8671-FAEBB0C9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7439-C642-491A-A8E5-D21E92C7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8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2D82-525E-4E97-B4CE-262FCB3F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EC859-BBBE-4BD3-914D-A89BEC35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78FC4-4B79-48B3-924B-9E137C20C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945E-6D92-4AB9-8CD0-54B9AB1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11785-B04F-4EA1-B908-C50C2377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25D8-2D05-4B1D-995F-DF5F4DD6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6702-CD38-4133-BE79-FE91030A6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FBB66-D05A-4A7F-B82F-65356B2F7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E6915-EDC3-455C-9562-7F48447BC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004CB-1565-437D-8F03-25A5534E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8D098-4C90-4E40-86E0-17CD0A59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0F6A2-4645-4A8E-9E90-5940874F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776E-FEDA-4CE9-ADF2-A42228E0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55060-793D-452D-9C5F-C9114CFE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E9044-E576-4151-81D1-0BED29DB9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08163-F10E-4107-911E-E0457879E381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00AF-E3E9-49E6-B4EC-574DF03D2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DBBD6-946D-4602-A3CF-55F76BADC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1113"/>
            <a:ext cx="11553914" cy="701452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Lub Dub Medium" panose="020B0603030403020204" pitchFamily="34" charset="0"/>
                <a:cs typeface="Arial Narrow"/>
              </a:rPr>
              <a:t>SELECT 2: Randomized Trial of Endovascular Thrombectomy Versus Medical Management for Ischemic Stroke with A Large Ischemic Core on Non-Contrast CT Or Perfusion Imaging</a:t>
            </a:r>
            <a:endParaRPr lang="en-US" sz="2000" b="1" i="1" dirty="0">
              <a:latin typeface="Lub Dub Medium" panose="020B0603030403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02" y="925879"/>
            <a:ext cx="5676183" cy="504378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b="1" dirty="0">
                <a:latin typeface="Lub Dub Medium" panose="020B0603030403020204" pitchFamily="34" charset="0"/>
                <a:cs typeface="Arial" panose="020B0604020202020204" pitchFamily="34" charset="0"/>
              </a:rPr>
              <a:t>Background/Purpose</a:t>
            </a:r>
            <a:r>
              <a:rPr lang="en-US" sz="1200" dirty="0">
                <a:latin typeface="Lub Dub Medium" panose="020B0603030403020204" pitchFamily="34" charset="0"/>
                <a:cs typeface="Arial" panose="020B0604020202020204" pitchFamily="34" charset="0"/>
              </a:rPr>
              <a:t>: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Lub Dub Medium" panose="020B0603030403020204" pitchFamily="34" charset="0"/>
              </a:rPr>
              <a:t>Randomized evidence regarding endovascular thrombectomy (EVT) efficacy and safety in patients with large ischemic stroke based on non-contrast CT and perfusion imaging is lacking. These patients represent a significant subpopulation and may benefit from EVT. </a:t>
            </a:r>
            <a:endParaRPr lang="en-US" sz="1200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200" b="1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b="1" dirty="0">
                <a:latin typeface="Lub Dub Medium" panose="020B0603030403020204" pitchFamily="34" charset="0"/>
                <a:cs typeface="Arial" panose="020B0604020202020204" pitchFamily="34" charset="0"/>
              </a:rPr>
              <a:t>Trial Design</a:t>
            </a:r>
            <a:r>
              <a:rPr lang="en-US" sz="1200" dirty="0">
                <a:latin typeface="Lub Dub Medium" panose="020B0603030403020204" pitchFamily="34" charset="0"/>
                <a:cs typeface="Arial" panose="020B0604020202020204" pitchFamily="34" charset="0"/>
              </a:rPr>
              <a:t>: P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Lub Dub Medium" panose="020B0603030403020204" pitchFamily="34" charset="0"/>
              </a:rPr>
              <a:t>rospective randomized, open-label phase III multicenter international trial with blinded endpoint assessment that enrolled 352 patients</a:t>
            </a:r>
            <a:r>
              <a:rPr lang="en-US" sz="1200" dirty="0">
                <a:solidFill>
                  <a:srgbClr val="000000"/>
                </a:solidFill>
                <a:latin typeface="Lub Dub Medium" panose="020B0603030403020204" pitchFamily="34" charset="0"/>
              </a:rPr>
              <a:t>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Lub Dub Medium" panose="020B0603030403020204" pitchFamily="34" charset="0"/>
              </a:rPr>
              <a:t>with AIS due to proximal occlusion in ICA or first segment of MCA, who demonstrated large ischemic core on non-contrast CT (ASPECTS 3-5), perfusion imaging (tissue volume with relative cerebral blood flow &lt;30% of 50 ml or larger) or MRI (tissue volume with apparent diffusion coefficient of 620 x 10-6 mm2/s of 50 ml or larger) and randomly assigned to EVT + best medical </a:t>
            </a:r>
            <a:r>
              <a:rPr lang="en-US" sz="1200" dirty="0">
                <a:solidFill>
                  <a:srgbClr val="000000"/>
                </a:solidFill>
                <a:latin typeface="Lub Dub Medium" panose="020B0603030403020204" pitchFamily="34" charset="0"/>
              </a:rPr>
              <a:t>care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Lub Dub Medium" panose="020B0603030403020204" pitchFamily="34" charset="0"/>
              </a:rPr>
              <a:t>(EVT) or best medical care only (MM) if EVT was feasible within 24 hours of last known to be well. EVT provided by the means of stent retrievers, aspiration devices, or a combination thereof with devices approved by local regulatory bodies. The study was stopped early by the DSMB due to crossing the prespecified boundary.  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200" b="1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b="1" dirty="0">
                <a:latin typeface="Lub Dub Medium" panose="020B0603030403020204" pitchFamily="34" charset="0"/>
                <a:cs typeface="Arial" panose="020B0604020202020204" pitchFamily="34" charset="0"/>
              </a:rPr>
              <a:t>Primary Endpoint:</a:t>
            </a:r>
            <a:r>
              <a:rPr lang="en-US" sz="1200" dirty="0">
                <a:latin typeface="Lub Dub Medium" panose="020B0603030403020204" pitchFamily="34" charset="0"/>
                <a:cs typeface="Arial" panose="020B0604020202020204" pitchFamily="34" charset="0"/>
              </a:rPr>
              <a:t>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Lub Dub Medium" panose="020B0603030403020204" pitchFamily="34" charset="0"/>
              </a:rPr>
              <a:t>Shift in the distribution of modified Rankin Scale (mRS) measuring disability status at 90-day follow-up. </a:t>
            </a:r>
            <a:endParaRPr lang="en-US" sz="1200" dirty="0">
              <a:solidFill>
                <a:srgbClr val="000000"/>
              </a:solidFill>
              <a:latin typeface="Lub Dub Medium" panose="020B0603030403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200" b="0" i="0" u="none" strike="noStrike" baseline="0" dirty="0">
              <a:solidFill>
                <a:srgbClr val="000000"/>
              </a:solidFill>
              <a:latin typeface="Lub Dub Medium" panose="020B0603030403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200" b="1" dirty="0">
                <a:latin typeface="Lub Dub Medium" panose="020B0603030403020204" pitchFamily="34" charset="0"/>
                <a:cs typeface="Arial" panose="020B0604020202020204" pitchFamily="34" charset="0"/>
              </a:rPr>
              <a:t>Key Takeaways for the Clinician: </a:t>
            </a:r>
            <a:r>
              <a:rPr lang="en-US" sz="1200" dirty="0">
                <a:latin typeface="Lub Dub Medium" panose="020B0603030403020204" pitchFamily="34" charset="0"/>
                <a:cs typeface="Arial" panose="020B0604020202020204" pitchFamily="34" charset="0"/>
              </a:rPr>
              <a:t>EVT improved functional outcomes in patients with large core on non-contrast CT (low ASPECTS) or perfusion (large ischemic core) and resulted in higher proportions of functional independence and independent ambulation without increased symptomatic ICH.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143503" y="5773744"/>
            <a:ext cx="5676182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1000" dirty="0">
              <a:latin typeface="Lub Dub Medium" panose="020B0603030403020204" pitchFamily="34" charset="0"/>
            </a:endParaRPr>
          </a:p>
          <a:p>
            <a:r>
              <a:rPr lang="en-US" sz="1000" b="1" dirty="0">
                <a:latin typeface="Lub Dub Medium" panose="020B0603030403020204" pitchFamily="34" charset="0"/>
              </a:rPr>
              <a:t>Presented by: </a:t>
            </a:r>
            <a:r>
              <a:rPr lang="en-US" sz="1000" dirty="0" err="1">
                <a:latin typeface="Lub Dub Medium" panose="020B0603030403020204" pitchFamily="34" charset="0"/>
              </a:rPr>
              <a:t>Amrou</a:t>
            </a:r>
            <a:r>
              <a:rPr lang="en-US" sz="1000" dirty="0">
                <a:latin typeface="Lub Dub Medium" panose="020B0603030403020204" pitchFamily="34" charset="0"/>
              </a:rPr>
              <a:t> Sarraj MD.  International Stroke Conference 2023. © 2023, </a:t>
            </a:r>
          </a:p>
          <a:p>
            <a:r>
              <a:rPr lang="en-US" sz="1000" dirty="0">
                <a:latin typeface="Lub Dub Medium" panose="020B0603030403020204" pitchFamily="34" charset="0"/>
              </a:rPr>
              <a:t>American Heart | American Stroke Association. All rights reserved.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6603FF00-F95E-46BA-B625-196DEB22884E}"/>
              </a:ext>
            </a:extLst>
          </p:cNvPr>
          <p:cNvSpPr txBox="1"/>
          <p:nvPr/>
        </p:nvSpPr>
        <p:spPr>
          <a:xfrm>
            <a:off x="5477899" y="5969661"/>
            <a:ext cx="6714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i="1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B407E1-7B73-4372-88F1-42E1F16E4FB3}"/>
              </a:ext>
            </a:extLst>
          </p:cNvPr>
          <p:cNvSpPr/>
          <p:nvPr/>
        </p:nvSpPr>
        <p:spPr>
          <a:xfrm>
            <a:off x="-1330" y="6409974"/>
            <a:ext cx="12193330" cy="440314"/>
          </a:xfrm>
          <a:prstGeom prst="rect">
            <a:avLst/>
          </a:prstGeom>
          <a:solidFill>
            <a:srgbClr val="C10E2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b Dub Medium" panose="020B06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DFD2AF-EB6D-4453-8528-61E71A5A753B}"/>
              </a:ext>
            </a:extLst>
          </p:cNvPr>
          <p:cNvSpPr txBox="1"/>
          <p:nvPr/>
        </p:nvSpPr>
        <p:spPr>
          <a:xfrm>
            <a:off x="10910388" y="6468932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#ISC23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241A514-7CCD-48B8-8446-0F4437E4114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1330" y="6359488"/>
            <a:ext cx="1416698" cy="541286"/>
          </a:xfrm>
          <a:prstGeom prst="rect">
            <a:avLst/>
          </a:prstGeom>
        </p:spPr>
      </p:pic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2706F023-9868-4352-9F8B-30BEE7E3A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04873"/>
              </p:ext>
            </p:extLst>
          </p:nvPr>
        </p:nvGraphicFramePr>
        <p:xfrm>
          <a:off x="5930951" y="910265"/>
          <a:ext cx="6117546" cy="4893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4386">
                  <a:extLst>
                    <a:ext uri="{9D8B030D-6E8A-4147-A177-3AD203B41FA5}">
                      <a16:colId xmlns:a16="http://schemas.microsoft.com/office/drawing/2014/main" val="2615766966"/>
                    </a:ext>
                  </a:extLst>
                </a:gridCol>
                <a:gridCol w="1309758">
                  <a:extLst>
                    <a:ext uri="{9D8B030D-6E8A-4147-A177-3AD203B41FA5}">
                      <a16:colId xmlns:a16="http://schemas.microsoft.com/office/drawing/2014/main" val="3568287323"/>
                    </a:ext>
                  </a:extLst>
                </a:gridCol>
                <a:gridCol w="1236845">
                  <a:extLst>
                    <a:ext uri="{9D8B030D-6E8A-4147-A177-3AD203B41FA5}">
                      <a16:colId xmlns:a16="http://schemas.microsoft.com/office/drawing/2014/main" val="3608971790"/>
                    </a:ext>
                  </a:extLst>
                </a:gridCol>
                <a:gridCol w="1556557">
                  <a:extLst>
                    <a:ext uri="{9D8B030D-6E8A-4147-A177-3AD203B41FA5}">
                      <a16:colId xmlns:a16="http://schemas.microsoft.com/office/drawing/2014/main" val="1566524790"/>
                    </a:ext>
                  </a:extLst>
                </a:gridCol>
              </a:tblGrid>
              <a:tr h="877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Results</a:t>
                      </a:r>
                    </a:p>
                  </a:txBody>
                  <a:tcPr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EVT + Best Medical Care (EVT)</a:t>
                      </a:r>
                    </a:p>
                  </a:txBody>
                  <a:tcPr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Best Medical Care (MM)</a:t>
                      </a:r>
                    </a:p>
                  </a:txBody>
                  <a:tcPr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Effect size</a:t>
                      </a: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95% CI, and p-value</a:t>
                      </a:r>
                    </a:p>
                  </a:txBody>
                  <a:tcPr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330720"/>
                  </a:ext>
                </a:extLst>
              </a:tr>
              <a:tr h="338821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latin typeface="Lub Dub Medium" panose="020B0603030403020204" pitchFamily="34" charset="0"/>
                        </a:rPr>
                        <a:t>Primary Endpoint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543912"/>
                  </a:ext>
                </a:extLst>
              </a:tr>
              <a:tr h="629541">
                <a:tc rowSpan="2">
                  <a:txBody>
                    <a:bodyPr/>
                    <a:lstStyle/>
                    <a:p>
                      <a:pPr algn="l"/>
                      <a:r>
                        <a:rPr lang="en-US" sz="1600" b="1" dirty="0" err="1">
                          <a:latin typeface="Lub Dub Medium" panose="020B0603030403020204" pitchFamily="34" charset="0"/>
                        </a:rPr>
                        <a:t>mRS</a:t>
                      </a:r>
                      <a:endParaRPr lang="en-US" sz="1600" b="1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rgbClr val="F0F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4 (3-6)</a:t>
                      </a:r>
                      <a:endParaRPr lang="en-US" sz="1600" b="1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rgbClr val="F0F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5 (4-6)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WMW measure of Superiority:  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0.60 (0.55-0.65)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56127"/>
                  </a:ext>
                </a:extLst>
              </a:tr>
              <a:tr h="629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latin typeface="Lub Dub Medium" panose="020B0603030403020204" pitchFamily="34" charset="0"/>
                        </a:rPr>
                        <a:t>GenOR</a:t>
                      </a: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1.51 (1.20-1.89), p&lt;0.001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781805"/>
                  </a:ext>
                </a:extLst>
              </a:tr>
              <a:tr h="375427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latin typeface="Lub Dub Medium" panose="020B0603030403020204" pitchFamily="34" charset="0"/>
                        </a:rPr>
                        <a:t>Secondary Endpoints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93011"/>
                  </a:ext>
                </a:extLst>
              </a:tr>
              <a:tr h="51271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Functional Independence </a:t>
                      </a:r>
                    </a:p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</a:t>
                      </a:r>
                      <a:r>
                        <a:rPr lang="en-US" sz="1400" dirty="0" err="1">
                          <a:latin typeface="Lub Dub Medium" panose="020B0603030403020204" pitchFamily="34" charset="0"/>
                        </a:rPr>
                        <a:t>mRS</a:t>
                      </a: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 0-2)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20.3%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7.0%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2.97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(1.60 to 5.51)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439733"/>
                  </a:ext>
                </a:extLst>
              </a:tr>
              <a:tr h="509628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Independent Ambulation </a:t>
                      </a:r>
                    </a:p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</a:t>
                      </a:r>
                      <a:r>
                        <a:rPr lang="en-US" sz="1400" dirty="0" err="1">
                          <a:latin typeface="Lub Dub Medium" panose="020B0603030403020204" pitchFamily="34" charset="0"/>
                        </a:rPr>
                        <a:t>mRS</a:t>
                      </a: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 0-3)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0"/>
                        </a:rPr>
                        <a:t>37.9%</a:t>
                      </a:r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18.7%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2.06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(1.43 to 2.96)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536971"/>
                  </a:ext>
                </a:extLst>
              </a:tr>
              <a:tr h="5584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Symptomatic ICH </a:t>
                      </a:r>
                    </a:p>
                    <a:p>
                      <a:pPr algn="l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(SITS-MOST)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0.6%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1.1%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0.49 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(0.04 to 5.36)</a:t>
                      </a:r>
                    </a:p>
                  </a:txBody>
                  <a:tcP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340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4f22ede-e726-4d3d-b195-8dfd25ae0d91" ContentTypeId="0x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92fac17d-6bf2-43e0-8062-237a3e0069f0">true</Archive>
    <SharedWithUsers xmlns="a8141f85-a657-4eb9-a227-203e80c9c418">
      <UserInfo>
        <DisplayName>Anne Leonard</DisplayName>
        <AccountId>1942</AccountId>
        <AccountType/>
      </UserInfo>
    </SharedWithUser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53823A7280F48939A9462EAD672B4" ma:contentTypeVersion="22" ma:contentTypeDescription="Create a new document." ma:contentTypeScope="" ma:versionID="63938a1e1aeaa18a028c7d080f3df363">
  <xsd:schema xmlns:xsd="http://www.w3.org/2001/XMLSchema" xmlns:xs="http://www.w3.org/2001/XMLSchema" xmlns:p="http://schemas.microsoft.com/office/2006/metadata/properties" xmlns:ns2="a8141f85-a657-4eb9-a227-203e80c9c418" xmlns:ns3="dbddb092-ea66-4d4f-9ad2-c4b3e74ba5e4" xmlns:ns4="92fac17d-6bf2-43e0-8062-237a3e0069f0" targetNamespace="http://schemas.microsoft.com/office/2006/metadata/properties" ma:root="true" ma:fieldsID="58fb07f35e9f78e3609e800a62046986" ns2:_="" ns3:_="" ns4:_="">
    <xsd:import namespace="a8141f85-a657-4eb9-a227-203e80c9c418"/>
    <xsd:import namespace="dbddb092-ea66-4d4f-9ad2-c4b3e74ba5e4"/>
    <xsd:import namespace="92fac17d-6bf2-43e0-8062-237a3e0069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Archi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41f85-a657-4eb9-a227-203e80c9c4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db092-ea66-4d4f-9ad2-c4b3e74ba5e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ac17d-6bf2-43e0-8062-237a3e0069f0" elementFormDefault="qualified">
    <xsd:import namespace="http://schemas.microsoft.com/office/2006/documentManagement/types"/>
    <xsd:import namespace="http://schemas.microsoft.com/office/infopath/2007/PartnerControls"/>
    <xsd:element name="Archive" ma:index="13" nillable="true" ma:displayName="Archive" ma:default="1" ma:indexed="true" ma:internalName="Archive">
      <xsd:simpleType>
        <xsd:restriction base="dms:Boolean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80D529-D70D-4962-B69B-BFEF9417265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26B3A63-FCAA-4BDD-AE8B-FE707AE1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B76963-FFE7-42A8-86B3-1363934A7BCF}">
  <ds:schemaRefs>
    <ds:schemaRef ds:uri="a8141f85-a657-4eb9-a227-203e80c9c41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bddb092-ea66-4d4f-9ad2-c4b3e74ba5e4"/>
    <ds:schemaRef ds:uri="http://purl.org/dc/elements/1.1/"/>
    <ds:schemaRef ds:uri="http://schemas.microsoft.com/office/2006/metadata/properties"/>
    <ds:schemaRef ds:uri="92fac17d-6bf2-43e0-8062-237a3e0069f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44474B79-1015-41E1-9EBD-70CF94927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41f85-a657-4eb9-a227-203e80c9c418"/>
    <ds:schemaRef ds:uri="dbddb092-ea66-4d4f-9ad2-c4b3e74ba5e4"/>
    <ds:schemaRef ds:uri="92fac17d-6bf2-43e0-8062-237a3e006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3296</TotalTime>
  <Words>611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Lub Dub Medium</vt:lpstr>
      <vt:lpstr>Times New Roman</vt:lpstr>
      <vt:lpstr>Office Theme</vt:lpstr>
      <vt:lpstr>SELECT 2: Randomized Trial of Endovascular Thrombectomy Versus Medical Management for Ischemic Stroke with A Large Ischemic Core on Non-Contrast CT Or Perfusion Imaging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Perkins</dc:creator>
  <cp:lastModifiedBy>Paul St. Laurent</cp:lastModifiedBy>
  <cp:revision>63</cp:revision>
  <dcterms:created xsi:type="dcterms:W3CDTF">2018-08-07T17:30:22Z</dcterms:created>
  <dcterms:modified xsi:type="dcterms:W3CDTF">2023-02-10T17:52:02Z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0x0101001AA53823A7280F48939A9462EAD672B4</vt:lpwstr>
  </property>
</Properties>
</file>