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E21"/>
    <a:srgbClr val="E8E8E8"/>
    <a:srgbClr val="C0C0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4BE5B8-2109-49B6-9406-7A0D18062E86}" v="4" dt="2023-02-10T17:59:40.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754" autoAdjust="0"/>
    <p:restoredTop sz="90129" autoAdjust="0"/>
  </p:normalViewPr>
  <p:slideViewPr>
    <p:cSldViewPr snapToGrid="0">
      <p:cViewPr varScale="1">
        <p:scale>
          <a:sx n="75" d="100"/>
          <a:sy n="75" d="100"/>
        </p:scale>
        <p:origin x="1550" y="48"/>
      </p:cViewPr>
      <p:guideLst/>
    </p:cSldViewPr>
  </p:slideViewPr>
  <p:notesTextViewPr>
    <p:cViewPr>
      <p:scale>
        <a:sx n="150" d="100"/>
        <a:sy n="15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t. Laurent" userId="2e46ad51-cb08-4cb1-833f-88978fb9af81" providerId="ADAL" clId="{D94BE5B8-2109-49B6-9406-7A0D18062E86}"/>
    <pc:docChg chg="modSld">
      <pc:chgData name="Paul St. Laurent" userId="2e46ad51-cb08-4cb1-833f-88978fb9af81" providerId="ADAL" clId="{D94BE5B8-2109-49B6-9406-7A0D18062E86}" dt="2023-02-10T17:59:02.560" v="43" actId="20577"/>
      <pc:docMkLst>
        <pc:docMk/>
      </pc:docMkLst>
      <pc:sldChg chg="modSp mod">
        <pc:chgData name="Paul St. Laurent" userId="2e46ad51-cb08-4cb1-833f-88978fb9af81" providerId="ADAL" clId="{D94BE5B8-2109-49B6-9406-7A0D18062E86}" dt="2023-02-10T17:59:02.560" v="43" actId="20577"/>
        <pc:sldMkLst>
          <pc:docMk/>
          <pc:sldMk cId="30099073" sldId="262"/>
        </pc:sldMkLst>
        <pc:spChg chg="mod">
          <ac:chgData name="Paul St. Laurent" userId="2e46ad51-cb08-4cb1-833f-88978fb9af81" providerId="ADAL" clId="{D94BE5B8-2109-49B6-9406-7A0D18062E86}" dt="2023-02-10T17:59:02.560" v="43" actId="20577"/>
          <ac:spMkLst>
            <pc:docMk/>
            <pc:sldMk cId="30099073" sldId="262"/>
            <ac:spMk id="3" creationId="{EEFC40A7-8CA2-4814-92E7-F4A8758623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846B69-13FF-4A27-B7D4-6AC2679571BF}" type="datetimeFigureOut">
              <a:rPr lang="en-US" smtClean="0"/>
              <a:t>2/10/2023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6D26EA-EDDA-4E35-BBF3-B1D7D10A4CEC}" type="slidenum">
              <a:rPr lang="en-US" smtClean="0"/>
              <a:t>‹#›</a:t>
            </a:fld>
            <a:endParaRPr lang="en-US"/>
          </a:p>
        </p:txBody>
      </p:sp>
    </p:spTree>
    <p:extLst>
      <p:ext uri="{BB962C8B-B14F-4D97-AF65-F5344CB8AC3E}">
        <p14:creationId xmlns:p14="http://schemas.microsoft.com/office/powerpoint/2010/main" val="2093810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6D26EA-EDDA-4E35-BBF3-B1D7D10A4CEC}" type="slidenum">
              <a:rPr lang="en-US" smtClean="0"/>
              <a:t>1</a:t>
            </a:fld>
            <a:endParaRPr lang="en-US"/>
          </a:p>
        </p:txBody>
      </p:sp>
    </p:spTree>
    <p:extLst>
      <p:ext uri="{BB962C8B-B14F-4D97-AF65-F5344CB8AC3E}">
        <p14:creationId xmlns:p14="http://schemas.microsoft.com/office/powerpoint/2010/main" val="41325610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E571-E56E-490E-89B7-F29CEE9CF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71629D-23BB-45D8-A1B7-DBA07FF271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37E449-7B17-4D6A-B059-5CEA66F19F20}"/>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5" name="Footer Placeholder 4">
            <a:extLst>
              <a:ext uri="{FF2B5EF4-FFF2-40B4-BE49-F238E27FC236}">
                <a16:creationId xmlns:a16="http://schemas.microsoft.com/office/drawing/2014/main" id="{607FCF06-0920-4C89-8E90-7F7A6B277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5593D-C782-4C12-9C2C-3DE4FDC15A41}"/>
              </a:ext>
            </a:extLst>
          </p:cNvPr>
          <p:cNvSpPr>
            <a:spLocks noGrp="1"/>
          </p:cNvSpPr>
          <p:nvPr>
            <p:ph type="sldNum" sz="quarter" idx="12"/>
          </p:nvPr>
        </p:nvSpPr>
        <p:spPr/>
        <p:txBody>
          <a:bodyPr/>
          <a:lstStyle/>
          <a:p>
            <a:fld id="{59CC36BF-4CFE-42C0-A5BA-3B6B15497FEF}" type="slidenum">
              <a:rPr lang="en-US" smtClean="0"/>
              <a:t>‹#›</a:t>
            </a:fld>
            <a:endParaRPr lang="en-US"/>
          </a:p>
        </p:txBody>
      </p:sp>
      <p:pic>
        <p:nvPicPr>
          <p:cNvPr id="7" name="Picture 6">
            <a:extLst>
              <a:ext uri="{FF2B5EF4-FFF2-40B4-BE49-F238E27FC236}">
                <a16:creationId xmlns:a16="http://schemas.microsoft.com/office/drawing/2014/main" id="{95445ABE-95E3-4261-ADEB-46EA6BDED4CE}"/>
              </a:ext>
            </a:extLst>
          </p:cNvPr>
          <p:cNvPicPr>
            <a:picLocks noChangeAspect="1"/>
          </p:cNvPicPr>
          <p:nvPr userDrawn="1"/>
        </p:nvPicPr>
        <p:blipFill>
          <a:blip r:embed="rId2"/>
          <a:stretch>
            <a:fillRect/>
          </a:stretch>
        </p:blipFill>
        <p:spPr>
          <a:xfrm>
            <a:off x="11216214" y="150853"/>
            <a:ext cx="829417" cy="447353"/>
          </a:xfrm>
          <a:prstGeom prst="rect">
            <a:avLst/>
          </a:prstGeom>
        </p:spPr>
      </p:pic>
    </p:spTree>
    <p:extLst>
      <p:ext uri="{BB962C8B-B14F-4D97-AF65-F5344CB8AC3E}">
        <p14:creationId xmlns:p14="http://schemas.microsoft.com/office/powerpoint/2010/main" val="37898271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5DAF2-580D-4013-BFB2-5BF44617D4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A03BD4-C01D-46A1-A286-8B8CFD8457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266BB5-D8BD-4CCB-A2F7-3F8848318728}"/>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5" name="Footer Placeholder 4">
            <a:extLst>
              <a:ext uri="{FF2B5EF4-FFF2-40B4-BE49-F238E27FC236}">
                <a16:creationId xmlns:a16="http://schemas.microsoft.com/office/drawing/2014/main" id="{801AF5D1-8302-46FA-B257-3BDC71D7B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580DF3-8872-4F19-950D-29182C11D463}"/>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23596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137F26-50AA-48BF-AD23-F22E251B8A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54CF59-7AB0-4F0F-8C35-17D6EFDD4F0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11D4C6-9F65-48CA-8E40-40FCB1B278DD}"/>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5" name="Footer Placeholder 4">
            <a:extLst>
              <a:ext uri="{FF2B5EF4-FFF2-40B4-BE49-F238E27FC236}">
                <a16:creationId xmlns:a16="http://schemas.microsoft.com/office/drawing/2014/main" id="{090EEBD9-345F-44A8-A15E-2ED3B632D3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40B63C-A7BD-470E-B685-D9F3AA1D6CC7}"/>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850314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CFDC9-3806-4DD1-AA03-7B51FA3354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1B20F0-8E38-4069-A0B6-D12CE67C2E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8F89EA-10ED-4994-993F-AA9CD6FA70D0}"/>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5" name="Footer Placeholder 4">
            <a:extLst>
              <a:ext uri="{FF2B5EF4-FFF2-40B4-BE49-F238E27FC236}">
                <a16:creationId xmlns:a16="http://schemas.microsoft.com/office/drawing/2014/main" id="{40457C4A-E5AD-470A-9CD6-45ED761E2E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06EC1-95F6-49CE-A776-F8409AC94DD6}"/>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4269674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5A8F0-E5F1-4423-BF76-3630BAA4BA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DAB073-FE26-4211-905E-6DB1027196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7FC3FB9-9BEA-41F6-99AC-C85BFAA3BC90}"/>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5" name="Footer Placeholder 4">
            <a:extLst>
              <a:ext uri="{FF2B5EF4-FFF2-40B4-BE49-F238E27FC236}">
                <a16:creationId xmlns:a16="http://schemas.microsoft.com/office/drawing/2014/main" id="{7CBB1549-C244-4CA8-91CF-B2CE942F6D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B19AD-7B05-4C2D-90E8-4A9567F37BD8}"/>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120534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F2110-8D4C-44E1-AEE8-FF78BB4152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73BE25-A768-4DEF-B78F-49B909C0A20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628CF-1B8E-4C59-80A2-AE457156494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19F692-8225-4A46-95B3-5C4AEC60206E}"/>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6" name="Footer Placeholder 5">
            <a:extLst>
              <a:ext uri="{FF2B5EF4-FFF2-40B4-BE49-F238E27FC236}">
                <a16:creationId xmlns:a16="http://schemas.microsoft.com/office/drawing/2014/main" id="{2EA1049B-B6D1-4E63-9A53-6431E6617D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EE6654-561E-4141-9302-82C03F8E5B89}"/>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07007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0AB80-AF7F-4054-944B-5E625339A0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5A570-A6F0-4FFC-8DCE-29ADA73E84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A439BB2-7749-415A-B79E-3DC919AE41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D998CD-42B7-4691-A521-FE124FAB50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3630E4C-79E8-44B5-AE08-50BE3C7D9F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FDCC36-585E-48F4-9E49-7238D6E98E80}"/>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8" name="Footer Placeholder 7">
            <a:extLst>
              <a:ext uri="{FF2B5EF4-FFF2-40B4-BE49-F238E27FC236}">
                <a16:creationId xmlns:a16="http://schemas.microsoft.com/office/drawing/2014/main" id="{E94D6633-E765-424D-B474-B38959A2F6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50D688-335E-4B12-BA12-6B4863A3D077}"/>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1214324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B4E69-D1D4-42B6-BF8D-B8CD710FE4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46EC23-0817-4180-8829-A1F2E746CED8}"/>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4" name="Footer Placeholder 3">
            <a:extLst>
              <a:ext uri="{FF2B5EF4-FFF2-40B4-BE49-F238E27FC236}">
                <a16:creationId xmlns:a16="http://schemas.microsoft.com/office/drawing/2014/main" id="{295E5ECB-45C1-45A0-BB9F-457A6C8C55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EB442A-1A5F-477A-AAFE-EAEE824D236F}"/>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892770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324479-F43C-4A6D-8D99-4CB7A34458C7}"/>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3" name="Footer Placeholder 2">
            <a:extLst>
              <a:ext uri="{FF2B5EF4-FFF2-40B4-BE49-F238E27FC236}">
                <a16:creationId xmlns:a16="http://schemas.microsoft.com/office/drawing/2014/main" id="{0D9003C4-3571-42F6-8671-FAEBB0C9D7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F17439-C642-491A-A8E5-D21E92C74895}"/>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56248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B2D82-525E-4E97-B4CE-262FCB3F55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BEC859-BBBE-4BD3-914D-A89BEC35E8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D78FC4-4B79-48B3-924B-9E137C20C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AD945E-6D92-4AB9-8CD0-54B9AB1D26CE}"/>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6" name="Footer Placeholder 5">
            <a:extLst>
              <a:ext uri="{FF2B5EF4-FFF2-40B4-BE49-F238E27FC236}">
                <a16:creationId xmlns:a16="http://schemas.microsoft.com/office/drawing/2014/main" id="{BF611785-B04F-4EA1-B908-C50C237786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C225D8-2D05-4B1D-995F-DF5F4DD62B00}"/>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734637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76702-CD38-4133-BE79-FE91030A6B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6FBB66-D05A-4A7F-B82F-65356B2F7C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9E6915-EDC3-455C-9562-7F48447BC4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2004CB-1565-437D-8F03-25A5534E22FD}"/>
              </a:ext>
            </a:extLst>
          </p:cNvPr>
          <p:cNvSpPr>
            <a:spLocks noGrp="1"/>
          </p:cNvSpPr>
          <p:nvPr>
            <p:ph type="dt" sz="half" idx="10"/>
          </p:nvPr>
        </p:nvSpPr>
        <p:spPr/>
        <p:txBody>
          <a:bodyPr/>
          <a:lstStyle/>
          <a:p>
            <a:fld id="{E2F08163-F10E-4107-911E-E0457879E381}" type="datetimeFigureOut">
              <a:rPr lang="en-US" smtClean="0"/>
              <a:t>2/10/2023</a:t>
            </a:fld>
            <a:endParaRPr lang="en-US"/>
          </a:p>
        </p:txBody>
      </p:sp>
      <p:sp>
        <p:nvSpPr>
          <p:cNvPr id="6" name="Footer Placeholder 5">
            <a:extLst>
              <a:ext uri="{FF2B5EF4-FFF2-40B4-BE49-F238E27FC236}">
                <a16:creationId xmlns:a16="http://schemas.microsoft.com/office/drawing/2014/main" id="{7CF8D098-4C90-4E40-86E0-17CD0A5999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E0F6A2-4645-4A8E-9E90-5940874FC69C}"/>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67127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7A776E-FEDA-4CE9-ADF2-A42228E0FD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B55060-793D-452D-9C5F-C9114CFE30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E9044-E576-4151-81D1-0BED29DB93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08163-F10E-4107-911E-E0457879E381}" type="datetimeFigureOut">
              <a:rPr lang="en-US" smtClean="0"/>
              <a:t>2/10/2023</a:t>
            </a:fld>
            <a:endParaRPr lang="en-US"/>
          </a:p>
        </p:txBody>
      </p:sp>
      <p:sp>
        <p:nvSpPr>
          <p:cNvPr id="5" name="Footer Placeholder 4">
            <a:extLst>
              <a:ext uri="{FF2B5EF4-FFF2-40B4-BE49-F238E27FC236}">
                <a16:creationId xmlns:a16="http://schemas.microsoft.com/office/drawing/2014/main" id="{DFD200AF-E3E9-49E6-B4EC-574DF03D2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CDBBD6-946D-4602-A3CF-55F76BADCE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CC36BF-4CFE-42C0-A5BA-3B6B15497FEF}" type="slidenum">
              <a:rPr lang="en-US" smtClean="0"/>
              <a:t>‹#›</a:t>
            </a:fld>
            <a:endParaRPr lang="en-US"/>
          </a:p>
        </p:txBody>
      </p:sp>
    </p:spTree>
    <p:extLst>
      <p:ext uri="{BB962C8B-B14F-4D97-AF65-F5344CB8AC3E}">
        <p14:creationId xmlns:p14="http://schemas.microsoft.com/office/powerpoint/2010/main" val="367477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DB253-F823-4A2A-A36A-8FF21C101FC8}"/>
              </a:ext>
            </a:extLst>
          </p:cNvPr>
          <p:cNvSpPr>
            <a:spLocks noGrp="1"/>
          </p:cNvSpPr>
          <p:nvPr>
            <p:ph type="ctrTitle"/>
          </p:nvPr>
        </p:nvSpPr>
        <p:spPr>
          <a:xfrm>
            <a:off x="234950" y="133350"/>
            <a:ext cx="11683534" cy="853917"/>
          </a:xfrm>
        </p:spPr>
        <p:txBody>
          <a:bodyPr>
            <a:normAutofit fontScale="90000"/>
          </a:bodyPr>
          <a:lstStyle/>
          <a:p>
            <a:r>
              <a:rPr lang="en-US" sz="3200" b="1" dirty="0">
                <a:latin typeface="Lub Dub Medium" panose="020B0603030403020204" pitchFamily="34" charset="0"/>
                <a:cs typeface="Arial Narrow"/>
              </a:rPr>
              <a:t> Tirofiban for Disabling Stroke </a:t>
            </a:r>
            <a:br>
              <a:rPr lang="en-US" sz="3200" b="1" dirty="0">
                <a:latin typeface="Lub Dub Medium" panose="020B0603030403020204" pitchFamily="34" charset="0"/>
                <a:cs typeface="Arial Narrow"/>
              </a:rPr>
            </a:br>
            <a:r>
              <a:rPr lang="en-US" sz="3200" b="1" dirty="0">
                <a:latin typeface="Lub Dub Medium" panose="020B0603030403020204" pitchFamily="34" charset="0"/>
                <a:cs typeface="Arial Narrow"/>
              </a:rPr>
              <a:t>without Large or Medium Vessel Occlusion (RESCUE-BT2)</a:t>
            </a:r>
            <a:endParaRPr lang="en-US" sz="2000" b="1" i="1" dirty="0">
              <a:latin typeface="Lub Dub Medium" panose="020B0603030403020204" pitchFamily="34" charset="0"/>
            </a:endParaRPr>
          </a:p>
        </p:txBody>
      </p:sp>
      <p:sp>
        <p:nvSpPr>
          <p:cNvPr id="3" name="Subtitle 2">
            <a:extLst>
              <a:ext uri="{FF2B5EF4-FFF2-40B4-BE49-F238E27FC236}">
                <a16:creationId xmlns:a16="http://schemas.microsoft.com/office/drawing/2014/main" id="{EEFC40A7-8CA2-4814-92E7-F4A87586234B}"/>
              </a:ext>
            </a:extLst>
          </p:cNvPr>
          <p:cNvSpPr>
            <a:spLocks noGrp="1"/>
          </p:cNvSpPr>
          <p:nvPr>
            <p:ph type="subTitle" idx="1"/>
          </p:nvPr>
        </p:nvSpPr>
        <p:spPr>
          <a:xfrm>
            <a:off x="204513" y="1168661"/>
            <a:ext cx="5813094" cy="4775328"/>
          </a:xfrm>
        </p:spPr>
        <p:txBody>
          <a:bodyPr vert="horz" lIns="91440" tIns="45720" rIns="91440" bIns="45720" rtlCol="0" anchor="t">
            <a:normAutofit lnSpcReduction="10000"/>
          </a:bodyPr>
          <a:lstStyle/>
          <a:p>
            <a:pPr algn="l">
              <a:lnSpc>
                <a:spcPct val="100000"/>
              </a:lnSpc>
            </a:pPr>
            <a:r>
              <a:rPr lang="en-US" sz="1400" b="1" dirty="0">
                <a:latin typeface="Lub Dub Medium" panose="020B0603030403020204" pitchFamily="34" charset="0"/>
                <a:cs typeface="Arial" panose="020B0604020202020204" pitchFamily="34" charset="0"/>
              </a:rPr>
              <a:t>Purpose</a:t>
            </a:r>
            <a:r>
              <a:rPr lang="en-US" sz="1400" dirty="0">
                <a:latin typeface="Lub Dub Medium" panose="020B0603030403020204" pitchFamily="34" charset="0"/>
                <a:cs typeface="Arial" panose="020B0604020202020204" pitchFamily="34" charset="0"/>
              </a:rPr>
              <a:t>: Assess the efficacy and safety of the glycoprotein IIb/IIIa receptor inhibitor tirofiban compared with low-dose oral aspirin for patients with acute ischemic stroke without large or medium size vessel occlusion within 24h of stroke onset or stroke symptom progression. </a:t>
            </a:r>
          </a:p>
          <a:p>
            <a:pPr algn="l">
              <a:lnSpc>
                <a:spcPct val="100000"/>
              </a:lnSpc>
            </a:pPr>
            <a:r>
              <a:rPr lang="en-US" sz="1400" b="1" dirty="0">
                <a:latin typeface="Lub Dub Medium" panose="020B0603030403020204" pitchFamily="34" charset="0"/>
                <a:cs typeface="Arial" panose="020B0604020202020204" pitchFamily="34" charset="0"/>
              </a:rPr>
              <a:t>Trial Design</a:t>
            </a:r>
            <a:r>
              <a:rPr lang="en-US" sz="1400" dirty="0">
                <a:latin typeface="Lub Dub Medium" panose="020B0603030403020204" pitchFamily="34" charset="0"/>
                <a:cs typeface="Arial" panose="020B0604020202020204" pitchFamily="34" charset="0"/>
              </a:rPr>
              <a:t>:  Multicenter, randomized, double-blind, double-dummy trial includes 1158 patients enrolled from 117 sites in China, between Oct 2020 and June 2022, and randomly assigned patients to  intravenous tirofiban with oral placebo therapy (tirofiban group) or oral aspirin with intravenous placebo therapy (aspirin group). </a:t>
            </a:r>
          </a:p>
          <a:p>
            <a:pPr algn="l">
              <a:lnSpc>
                <a:spcPct val="100000"/>
              </a:lnSpc>
            </a:pPr>
            <a:r>
              <a:rPr lang="en-US" sz="1400" b="1" dirty="0">
                <a:latin typeface="Lub Dub Medium" panose="020B0603030403020204" pitchFamily="34" charset="0"/>
                <a:cs typeface="Arial" panose="020B0604020202020204" pitchFamily="34" charset="0"/>
              </a:rPr>
              <a:t>Primary Endpoint:</a:t>
            </a:r>
            <a:r>
              <a:rPr lang="en-US" sz="1400" dirty="0">
                <a:latin typeface="Lub Dub Medium" panose="020B0603030403020204" pitchFamily="34" charset="0"/>
                <a:cs typeface="Arial" panose="020B0604020202020204" pitchFamily="34" charset="0"/>
              </a:rPr>
              <a:t> Excellent outcome, defined as a modified Rankin Scale (mRS) of 0 or 1 at 90 days. </a:t>
            </a:r>
          </a:p>
          <a:p>
            <a:pPr algn="l">
              <a:lnSpc>
                <a:spcPct val="100000"/>
              </a:lnSpc>
            </a:pPr>
            <a:r>
              <a:rPr lang="en-US" sz="1400" b="1" dirty="0">
                <a:latin typeface="Lub Dub Medium" panose="020B0603030403020204" pitchFamily="34" charset="0"/>
                <a:cs typeface="Arial" panose="020B0604020202020204" pitchFamily="34" charset="0"/>
              </a:rPr>
              <a:t>Safety Endpoints: </a:t>
            </a:r>
            <a:r>
              <a:rPr lang="en-US" sz="1400" dirty="0">
                <a:latin typeface="Lub Dub Medium" panose="020B0603030403020204" pitchFamily="34" charset="0"/>
                <a:cs typeface="Arial" panose="020B0604020202020204" pitchFamily="34" charset="0"/>
              </a:rPr>
              <a:t>Death at 90 days or symptomatic intracranial hemorrhage (sICH) within 48 hours. </a:t>
            </a:r>
          </a:p>
          <a:p>
            <a:pPr algn="l">
              <a:lnSpc>
                <a:spcPct val="100000"/>
              </a:lnSpc>
            </a:pPr>
            <a:r>
              <a:rPr lang="en-US" sz="1400" b="1" dirty="0">
                <a:latin typeface="Lub Dub Medium" panose="020B0603030403020204" pitchFamily="34" charset="0"/>
                <a:cs typeface="Arial" panose="020B0604020202020204" pitchFamily="34" charset="0"/>
              </a:rPr>
              <a:t>Key Takeaways for the Clinician:</a:t>
            </a:r>
            <a:r>
              <a:rPr lang="en-US" sz="1400" dirty="0">
                <a:latin typeface="Lub Dub Medium" panose="020B0603030403020204" pitchFamily="34" charset="0"/>
                <a:cs typeface="Arial" panose="020B0604020202020204" pitchFamily="34" charset="0"/>
              </a:rPr>
              <a:t>  Intravenous tirofiban showed excellent neurologic clinical outcomes (mRS 0 or 1) in patients with disabling, acute ischemic stroke without visible large or medium intracranial vessel occlusion within 24 hours of last known well or of onset of stroke symptom progression but had a higher chance of sICH. </a:t>
            </a:r>
            <a:endParaRPr lang="en-US" sz="1700" dirty="0">
              <a:latin typeface="Arial Narrow" panose="020B0606020202030204" pitchFamily="34" charset="0"/>
              <a:cs typeface="Arial Narrow"/>
            </a:endParaRPr>
          </a:p>
          <a:p>
            <a:pPr algn="l">
              <a:lnSpc>
                <a:spcPct val="100000"/>
              </a:lnSpc>
            </a:pPr>
            <a:endParaRPr lang="en-US" sz="1700" dirty="0">
              <a:latin typeface="Arial Narrow" panose="020B0606020202030204" pitchFamily="34" charset="0"/>
              <a:cs typeface="Arial Narrow"/>
            </a:endParaRPr>
          </a:p>
        </p:txBody>
      </p:sp>
      <p:graphicFrame>
        <p:nvGraphicFramePr>
          <p:cNvPr id="4" name="Table 3">
            <a:extLst>
              <a:ext uri="{FF2B5EF4-FFF2-40B4-BE49-F238E27FC236}">
                <a16:creationId xmlns:a16="http://schemas.microsoft.com/office/drawing/2014/main" id="{C03820E9-47E4-4A08-9194-F9BBDD3BB7B7}"/>
              </a:ext>
            </a:extLst>
          </p:cNvPr>
          <p:cNvGraphicFramePr>
            <a:graphicFrameLocks noGrp="1"/>
          </p:cNvGraphicFramePr>
          <p:nvPr>
            <p:extLst>
              <p:ext uri="{D42A27DB-BD31-4B8C-83A1-F6EECF244321}">
                <p14:modId xmlns:p14="http://schemas.microsoft.com/office/powerpoint/2010/main" val="1415901184"/>
              </p:ext>
            </p:extLst>
          </p:nvPr>
        </p:nvGraphicFramePr>
        <p:xfrm>
          <a:off x="6174394" y="1147213"/>
          <a:ext cx="5635257" cy="4825816"/>
        </p:xfrm>
        <a:graphic>
          <a:graphicData uri="http://schemas.openxmlformats.org/drawingml/2006/table">
            <a:tbl>
              <a:tblPr firstRow="1" bandRow="1">
                <a:tableStyleId>{5C22544A-7EE6-4342-B048-85BDC9FD1C3A}</a:tableStyleId>
              </a:tblPr>
              <a:tblGrid>
                <a:gridCol w="1770820">
                  <a:extLst>
                    <a:ext uri="{9D8B030D-6E8A-4147-A177-3AD203B41FA5}">
                      <a16:colId xmlns:a16="http://schemas.microsoft.com/office/drawing/2014/main" val="1434452672"/>
                    </a:ext>
                  </a:extLst>
                </a:gridCol>
                <a:gridCol w="1163591">
                  <a:extLst>
                    <a:ext uri="{9D8B030D-6E8A-4147-A177-3AD203B41FA5}">
                      <a16:colId xmlns:a16="http://schemas.microsoft.com/office/drawing/2014/main" val="285141486"/>
                    </a:ext>
                  </a:extLst>
                </a:gridCol>
                <a:gridCol w="1128004">
                  <a:extLst>
                    <a:ext uri="{9D8B030D-6E8A-4147-A177-3AD203B41FA5}">
                      <a16:colId xmlns:a16="http://schemas.microsoft.com/office/drawing/2014/main" val="1287198796"/>
                    </a:ext>
                  </a:extLst>
                </a:gridCol>
                <a:gridCol w="1572842">
                  <a:extLst>
                    <a:ext uri="{9D8B030D-6E8A-4147-A177-3AD203B41FA5}">
                      <a16:colId xmlns:a16="http://schemas.microsoft.com/office/drawing/2014/main" val="4044207762"/>
                    </a:ext>
                  </a:extLst>
                </a:gridCol>
              </a:tblGrid>
              <a:tr h="908297">
                <a:tc>
                  <a:txBody>
                    <a:bodyPr/>
                    <a:lstStyle/>
                    <a:p>
                      <a:pPr algn="ctr"/>
                      <a:r>
                        <a:rPr lang="en-US" sz="1400" dirty="0">
                          <a:latin typeface="Lub Dub Medium" panose="020B0603030403020204" pitchFamily="34" charset="0"/>
                          <a:cs typeface="Arial" panose="020B0604020202020204" pitchFamily="34" charset="0"/>
                        </a:rPr>
                        <a:t>RESULTS</a:t>
                      </a:r>
                    </a:p>
                  </a:txBody>
                  <a:tcPr anchor="ctr">
                    <a:solidFill>
                      <a:srgbClr val="C10E21"/>
                    </a:solidFill>
                  </a:tcPr>
                </a:tc>
                <a:tc>
                  <a:txBody>
                    <a:bodyPr/>
                    <a:lstStyle/>
                    <a:p>
                      <a:pPr algn="ctr"/>
                      <a:r>
                        <a:rPr lang="en-US" sz="1600" dirty="0">
                          <a:latin typeface="Lub Dub Medium" panose="020B0603030403020204" pitchFamily="34" charset="0"/>
                          <a:cs typeface="Arial" panose="020B0604020202020204" pitchFamily="34" charset="0"/>
                        </a:rPr>
                        <a:t>Tirofiban group (n=606)</a:t>
                      </a:r>
                    </a:p>
                  </a:txBody>
                  <a:tcPr anchor="ctr">
                    <a:solidFill>
                      <a:srgbClr val="C10E21"/>
                    </a:solidFill>
                  </a:tcPr>
                </a:tc>
                <a:tc>
                  <a:txBody>
                    <a:bodyPr/>
                    <a:lstStyle/>
                    <a:p>
                      <a:pPr algn="ctr"/>
                      <a:r>
                        <a:rPr lang="en-US" sz="1600" dirty="0">
                          <a:latin typeface="Lub Dub Medium" panose="020B0603030403020204" pitchFamily="34" charset="0"/>
                          <a:cs typeface="Arial" panose="020B0604020202020204" pitchFamily="34" charset="0"/>
                        </a:rPr>
                        <a:t>Aspirin Group (n=571)</a:t>
                      </a:r>
                    </a:p>
                  </a:txBody>
                  <a:tcPr anchor="ctr">
                    <a:solidFill>
                      <a:srgbClr val="C10E21"/>
                    </a:solidFill>
                  </a:tcPr>
                </a:tc>
                <a:tc>
                  <a:txBody>
                    <a:bodyPr/>
                    <a:lstStyle/>
                    <a:p>
                      <a:pPr algn="ctr"/>
                      <a:endParaRPr lang="en-US" sz="1600" dirty="0">
                        <a:latin typeface="Lub Dub Medium" panose="020B0603030403020204" pitchFamily="34" charset="0"/>
                        <a:cs typeface="Arial" panose="020B0604020202020204" pitchFamily="34" charset="0"/>
                      </a:endParaRPr>
                    </a:p>
                    <a:p>
                      <a:pPr algn="ctr"/>
                      <a:r>
                        <a:rPr lang="en-US" sz="1600" dirty="0">
                          <a:latin typeface="Lub Dub Medium" panose="020B0603030403020204" pitchFamily="34" charset="0"/>
                          <a:cs typeface="Arial" panose="020B0604020202020204" pitchFamily="34" charset="0"/>
                        </a:rPr>
                        <a:t>P-value</a:t>
                      </a:r>
                    </a:p>
                  </a:txBody>
                  <a:tcPr>
                    <a:solidFill>
                      <a:srgbClr val="C10E21"/>
                    </a:solidFill>
                  </a:tcPr>
                </a:tc>
                <a:extLst>
                  <a:ext uri="{0D108BD9-81ED-4DB2-BD59-A6C34878D82A}">
                    <a16:rowId xmlns:a16="http://schemas.microsoft.com/office/drawing/2014/main" val="977085222"/>
                  </a:ext>
                </a:extLst>
              </a:tr>
              <a:tr h="37518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Lub Dub Medium" panose="020B0603030403020204" pitchFamily="34" charset="0"/>
                          <a:cs typeface="Arial" panose="020B0604020202020204" pitchFamily="34" charset="0"/>
                        </a:rPr>
                        <a:t>Primary Endpoint:</a:t>
                      </a:r>
                    </a:p>
                  </a:txBody>
                  <a:tcPr>
                    <a:solidFill>
                      <a:srgbClr val="C0C0C1"/>
                    </a:solidFill>
                  </a:tcPr>
                </a:tc>
                <a:tc hMerge="1">
                  <a:txBody>
                    <a:bodyPr/>
                    <a:lstStyle/>
                    <a:p>
                      <a:endParaRPr lang="en-GB" dirty="0"/>
                    </a:p>
                  </a:txBody>
                  <a:tcPr>
                    <a:solidFill>
                      <a:srgbClr val="C0C0C1"/>
                    </a:solidFill>
                  </a:tcPr>
                </a:tc>
                <a:tc hMerge="1">
                  <a:txBody>
                    <a:bodyPr/>
                    <a:lstStyle/>
                    <a:p>
                      <a:endParaRPr lang="en-GB"/>
                    </a:p>
                  </a:txBody>
                  <a:tcPr>
                    <a:solidFill>
                      <a:srgbClr val="C0C0C1"/>
                    </a:solidFill>
                  </a:tcPr>
                </a:tc>
                <a:tc hMerge="1">
                  <a:txBody>
                    <a:bodyPr/>
                    <a:lstStyle/>
                    <a:p>
                      <a:endParaRPr lang="en-GB"/>
                    </a:p>
                  </a:txBody>
                  <a:tcPr>
                    <a:solidFill>
                      <a:srgbClr val="C0C0C1"/>
                    </a:solidFill>
                  </a:tcPr>
                </a:tc>
                <a:extLst>
                  <a:ext uri="{0D108BD9-81ED-4DB2-BD59-A6C34878D82A}">
                    <a16:rowId xmlns:a16="http://schemas.microsoft.com/office/drawing/2014/main" val="4073919216"/>
                  </a:ext>
                </a:extLst>
              </a:tr>
              <a:tr h="639172">
                <a:tc>
                  <a:txBody>
                    <a:bodyPr/>
                    <a:lstStyle/>
                    <a:p>
                      <a:r>
                        <a:rPr lang="en-US" sz="1600" b="0" dirty="0" err="1">
                          <a:latin typeface="Lub Dub Medium" panose="020B0603030403020204" pitchFamily="34" charset="0"/>
                          <a:cs typeface="Arial" panose="020B0604020202020204" pitchFamily="34" charset="0"/>
                        </a:rPr>
                        <a:t>mRS</a:t>
                      </a:r>
                      <a:r>
                        <a:rPr lang="en-US" sz="1600" b="0" dirty="0">
                          <a:latin typeface="Lub Dub Medium" panose="020B0603030403020204" pitchFamily="34" charset="0"/>
                          <a:cs typeface="Arial" panose="020B0604020202020204" pitchFamily="34" charset="0"/>
                        </a:rPr>
                        <a:t> 0 or 1 </a:t>
                      </a:r>
                    </a:p>
                    <a:p>
                      <a:r>
                        <a:rPr lang="en-US" sz="1600" b="0" dirty="0">
                          <a:latin typeface="Lub Dub Medium" panose="020B0603030403020204" pitchFamily="34" charset="0"/>
                          <a:cs typeface="Arial" panose="020B0604020202020204" pitchFamily="34" charset="0"/>
                        </a:rPr>
                        <a:t>at 90 days</a:t>
                      </a:r>
                    </a:p>
                  </a:txBody>
                  <a:tcPr>
                    <a:solidFill>
                      <a:srgbClr val="E8E8E8"/>
                    </a:solidFill>
                  </a:tcPr>
                </a:tc>
                <a:tc>
                  <a:txBody>
                    <a:bodyPr/>
                    <a:lstStyle/>
                    <a:p>
                      <a:pPr algn="ctr"/>
                      <a:r>
                        <a:rPr lang="en-GB" sz="1600" dirty="0">
                          <a:latin typeface="Lub Dub Medium" panose="020B0603030403020204" pitchFamily="34" charset="0"/>
                        </a:rPr>
                        <a:t>29.1%</a:t>
                      </a:r>
                    </a:p>
                  </a:txBody>
                  <a:tcPr>
                    <a:solidFill>
                      <a:srgbClr val="E8E8E8"/>
                    </a:solidFill>
                  </a:tcPr>
                </a:tc>
                <a:tc>
                  <a:txBody>
                    <a:bodyPr/>
                    <a:lstStyle/>
                    <a:p>
                      <a:pPr algn="ctr"/>
                      <a:r>
                        <a:rPr lang="en-GB" sz="1600" dirty="0">
                          <a:latin typeface="Lub Dub Medium" panose="020B0603030403020204" pitchFamily="34" charset="0"/>
                        </a:rPr>
                        <a:t>22.2%</a:t>
                      </a:r>
                    </a:p>
                  </a:txBody>
                  <a:tcPr>
                    <a:solidFill>
                      <a:srgbClr val="E8E8E8"/>
                    </a:solidFill>
                  </a:tcPr>
                </a:tc>
                <a:tc>
                  <a:txBody>
                    <a:bodyPr/>
                    <a:lstStyle/>
                    <a:p>
                      <a:pPr algn="ctr"/>
                      <a:r>
                        <a:rPr lang="en-GB" sz="1600" dirty="0">
                          <a:latin typeface="Lub Dub Medium" panose="020B0603030403020204" pitchFamily="34" charset="0"/>
                        </a:rPr>
                        <a:t>0.02</a:t>
                      </a:r>
                    </a:p>
                  </a:txBody>
                  <a:tcPr>
                    <a:solidFill>
                      <a:srgbClr val="E8E8E8"/>
                    </a:solidFill>
                  </a:tcPr>
                </a:tc>
                <a:extLst>
                  <a:ext uri="{0D108BD9-81ED-4DB2-BD59-A6C34878D82A}">
                    <a16:rowId xmlns:a16="http://schemas.microsoft.com/office/drawing/2014/main" val="2184017522"/>
                  </a:ext>
                </a:extLst>
              </a:tr>
              <a:tr h="370047">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Lub Dub Medium" panose="020B0603030403020204" pitchFamily="34" charset="0"/>
                          <a:cs typeface="Arial" panose="020B0604020202020204" pitchFamily="34" charset="0"/>
                        </a:rPr>
                        <a:t>Safety Endpoints:</a:t>
                      </a:r>
                    </a:p>
                  </a:txBody>
                  <a:tcPr>
                    <a:solidFill>
                      <a:srgbClr val="C0C0C1"/>
                    </a:solidFill>
                  </a:tcPr>
                </a:tc>
                <a:tc hMerge="1">
                  <a:txBody>
                    <a:bodyPr/>
                    <a:lstStyle/>
                    <a:p>
                      <a:endParaRPr lang="en-GB" dirty="0"/>
                    </a:p>
                  </a:txBody>
                  <a:tcPr>
                    <a:solidFill>
                      <a:srgbClr val="C0C0C1"/>
                    </a:solidFill>
                  </a:tcPr>
                </a:tc>
                <a:tc hMerge="1">
                  <a:txBody>
                    <a:bodyPr/>
                    <a:lstStyle/>
                    <a:p>
                      <a:endParaRPr lang="en-GB"/>
                    </a:p>
                  </a:txBody>
                  <a:tcPr>
                    <a:solidFill>
                      <a:srgbClr val="C0C0C1"/>
                    </a:solidFill>
                  </a:tcPr>
                </a:tc>
                <a:tc hMerge="1">
                  <a:txBody>
                    <a:bodyPr/>
                    <a:lstStyle/>
                    <a:p>
                      <a:endParaRPr lang="en-GB"/>
                    </a:p>
                  </a:txBody>
                  <a:tcPr>
                    <a:solidFill>
                      <a:srgbClr val="C0C0C1"/>
                    </a:solidFill>
                  </a:tcPr>
                </a:tc>
                <a:extLst>
                  <a:ext uri="{0D108BD9-81ED-4DB2-BD59-A6C34878D82A}">
                    <a16:rowId xmlns:a16="http://schemas.microsoft.com/office/drawing/2014/main" val="1935338229"/>
                  </a:ext>
                </a:extLst>
              </a:tr>
              <a:tr h="370047">
                <a:tc>
                  <a:txBody>
                    <a:bodyPr/>
                    <a:lstStyle/>
                    <a:p>
                      <a:r>
                        <a:rPr lang="en-US" sz="1600" dirty="0">
                          <a:latin typeface="Lub Dub Medium" panose="020B0603030403020204" pitchFamily="34" charset="0"/>
                          <a:cs typeface="Arial" panose="020B0604020202020204" pitchFamily="34" charset="0"/>
                        </a:rPr>
                        <a:t>Death</a:t>
                      </a:r>
                    </a:p>
                  </a:txBody>
                  <a:tcPr>
                    <a:solidFill>
                      <a:srgbClr val="E8E8E8"/>
                    </a:solidFill>
                  </a:tcPr>
                </a:tc>
                <a:tc>
                  <a:txBody>
                    <a:bodyPr/>
                    <a:lstStyle/>
                    <a:p>
                      <a:pPr algn="ctr"/>
                      <a:r>
                        <a:rPr lang="en-GB" sz="1600" dirty="0">
                          <a:latin typeface="Lub Dub Medium" panose="020B0603030403020204" pitchFamily="34" charset="0"/>
                        </a:rPr>
                        <a:t>3.8%</a:t>
                      </a:r>
                    </a:p>
                  </a:txBody>
                  <a:tcPr>
                    <a:solidFill>
                      <a:srgbClr val="E8E8E8"/>
                    </a:solidFill>
                  </a:tcPr>
                </a:tc>
                <a:tc>
                  <a:txBody>
                    <a:bodyPr/>
                    <a:lstStyle/>
                    <a:p>
                      <a:pPr algn="ctr"/>
                      <a:r>
                        <a:rPr lang="en-GB" sz="1600" dirty="0">
                          <a:latin typeface="Lub Dub Medium" panose="020B0603030403020204" pitchFamily="34" charset="0"/>
                        </a:rPr>
                        <a:t>2.65%</a:t>
                      </a:r>
                    </a:p>
                  </a:txBody>
                  <a:tcPr>
                    <a:solidFill>
                      <a:srgbClr val="E8E8E8"/>
                    </a:solidFill>
                  </a:tcPr>
                </a:tc>
                <a:tc>
                  <a:txBody>
                    <a:bodyPr/>
                    <a:lstStyle/>
                    <a:p>
                      <a:pPr algn="ctr"/>
                      <a:r>
                        <a:rPr lang="en-GB" sz="1600" dirty="0">
                          <a:latin typeface="Lub Dub Medium" panose="020B0603030403020204" pitchFamily="34" charset="0"/>
                        </a:rPr>
                        <a:t>0.12</a:t>
                      </a:r>
                    </a:p>
                  </a:txBody>
                  <a:tcPr>
                    <a:solidFill>
                      <a:srgbClr val="E8E8E8"/>
                    </a:solidFill>
                  </a:tcPr>
                </a:tc>
                <a:extLst>
                  <a:ext uri="{0D108BD9-81ED-4DB2-BD59-A6C34878D82A}">
                    <a16:rowId xmlns:a16="http://schemas.microsoft.com/office/drawing/2014/main" val="1262249676"/>
                  </a:ext>
                </a:extLst>
              </a:tr>
              <a:tr h="370047">
                <a:tc>
                  <a:txBody>
                    <a:bodyPr/>
                    <a:lstStyle/>
                    <a:p>
                      <a:r>
                        <a:rPr lang="en-US" sz="1600" dirty="0" err="1">
                          <a:latin typeface="Lub Dub Medium" panose="020B0603030403020204" pitchFamily="34" charset="0"/>
                          <a:cs typeface="Arial" panose="020B0604020202020204" pitchFamily="34" charset="0"/>
                        </a:rPr>
                        <a:t>sICH</a:t>
                      </a:r>
                      <a:endParaRPr lang="en-US" sz="1600" dirty="0">
                        <a:latin typeface="Lub Dub Medium" panose="020B0603030403020204" pitchFamily="34" charset="0"/>
                        <a:cs typeface="Arial" panose="020B0604020202020204" pitchFamily="34" charset="0"/>
                      </a:endParaRPr>
                    </a:p>
                  </a:txBody>
                  <a:tcPr>
                    <a:solidFill>
                      <a:srgbClr val="E8E8E8"/>
                    </a:solidFill>
                  </a:tcPr>
                </a:tc>
                <a:tc>
                  <a:txBody>
                    <a:bodyPr/>
                    <a:lstStyle/>
                    <a:p>
                      <a:pPr algn="ctr"/>
                      <a:r>
                        <a:rPr lang="en-GB" sz="1600" dirty="0">
                          <a:latin typeface="Lub Dub Medium" panose="020B0603030403020204" pitchFamily="34" charset="0"/>
                        </a:rPr>
                        <a:t>0.99%</a:t>
                      </a:r>
                    </a:p>
                  </a:txBody>
                  <a:tcPr>
                    <a:solidFill>
                      <a:srgbClr val="E8E8E8"/>
                    </a:solidFill>
                  </a:tcPr>
                </a:tc>
                <a:tc>
                  <a:txBody>
                    <a:bodyPr/>
                    <a:lstStyle/>
                    <a:p>
                      <a:pPr algn="ctr"/>
                      <a:r>
                        <a:rPr lang="en-GB" sz="1600" dirty="0">
                          <a:latin typeface="Lub Dub Medium" panose="020B0603030403020204" pitchFamily="34" charset="0"/>
                        </a:rPr>
                        <a:t>0%</a:t>
                      </a:r>
                    </a:p>
                  </a:txBody>
                  <a:tcPr>
                    <a:solidFill>
                      <a:srgbClr val="E8E8E8"/>
                    </a:solidFill>
                  </a:tcPr>
                </a:tc>
                <a:tc>
                  <a:txBody>
                    <a:bodyPr/>
                    <a:lstStyle/>
                    <a:p>
                      <a:pPr algn="ctr"/>
                      <a:r>
                        <a:rPr lang="en-GB" sz="1600" dirty="0">
                          <a:latin typeface="Lub Dub Medium" panose="020B0603030403020204" pitchFamily="34" charset="0"/>
                        </a:rPr>
                        <a:t>0.03</a:t>
                      </a:r>
                    </a:p>
                  </a:txBody>
                  <a:tcPr>
                    <a:solidFill>
                      <a:srgbClr val="E8E8E8"/>
                    </a:solidFill>
                  </a:tcPr>
                </a:tc>
                <a:extLst>
                  <a:ext uri="{0D108BD9-81ED-4DB2-BD59-A6C34878D82A}">
                    <a16:rowId xmlns:a16="http://schemas.microsoft.com/office/drawing/2014/main" val="542711231"/>
                  </a:ext>
                </a:extLst>
              </a:tr>
              <a:tr h="1793017">
                <a:tc gridSpan="4">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lang="en-US" sz="1500" b="1" kern="1200" dirty="0">
                          <a:solidFill>
                            <a:schemeClr val="tx1"/>
                          </a:solidFill>
                          <a:latin typeface="Lub Dub Medium" panose="020B0603030403020204" pitchFamily="34" charset="0"/>
                          <a:ea typeface="+mn-ea"/>
                          <a:cs typeface="Arial" panose="020B0604020202020204" pitchFamily="34" charset="0"/>
                        </a:rPr>
                        <a:t>Results: </a:t>
                      </a:r>
                      <a:r>
                        <a:rPr lang="en-US" sz="1500" b="0" kern="1200" dirty="0">
                          <a:solidFill>
                            <a:schemeClr val="tx1"/>
                          </a:solidFill>
                          <a:latin typeface="Lub Dub Medium" panose="020B0603030403020204" pitchFamily="34" charset="0"/>
                          <a:ea typeface="+mn-ea"/>
                          <a:cs typeface="Arial" panose="020B0604020202020204" pitchFamily="34" charset="0"/>
                        </a:rPr>
                        <a:t>In this cohort of Asian patients, compared to aspirin, i</a:t>
                      </a:r>
                      <a:r>
                        <a:rPr lang="en-US" altLang="zh-CN" sz="1500" kern="100" dirty="0">
                          <a:solidFill>
                            <a:schemeClr val="tx1"/>
                          </a:solidFill>
                          <a:effectLst/>
                          <a:latin typeface="Lub Dub Medium" panose="020B0603030403020204" pitchFamily="34" charset="0"/>
                          <a:ea typeface="宋体" panose="02010600030101010101" pitchFamily="2" charset="-122"/>
                          <a:cs typeface="Times New Roman" panose="02020603050405020304" pitchFamily="18" charset="0"/>
                        </a:rPr>
                        <a:t>ntravenous tirofiban significantly improved the proportion of </a:t>
                      </a:r>
                      <a:r>
                        <a:rPr lang="en-US" altLang="zh-CN" sz="1500" kern="100" dirty="0" err="1">
                          <a:solidFill>
                            <a:schemeClr val="tx1"/>
                          </a:solidFill>
                          <a:effectLst/>
                          <a:latin typeface="Lub Dub Medium" panose="020B0603030403020204" pitchFamily="34" charset="0"/>
                          <a:ea typeface="宋体" panose="02010600030101010101" pitchFamily="2" charset="-122"/>
                          <a:cs typeface="Times New Roman" panose="02020603050405020304" pitchFamily="18" charset="0"/>
                        </a:rPr>
                        <a:t>mRS</a:t>
                      </a:r>
                      <a:r>
                        <a:rPr lang="en-US" altLang="zh-CN" sz="1500" kern="100" dirty="0">
                          <a:solidFill>
                            <a:schemeClr val="tx1"/>
                          </a:solidFill>
                          <a:effectLst/>
                          <a:latin typeface="Lub Dub Medium" panose="020B0603030403020204" pitchFamily="34" charset="0"/>
                          <a:ea typeface="宋体" panose="02010600030101010101" pitchFamily="2" charset="-122"/>
                          <a:cs typeface="Times New Roman" panose="02020603050405020304" pitchFamily="18" charset="0"/>
                        </a:rPr>
                        <a:t> 0-1 at 90 days in patients with disabling stroke without visible large or medium intracranial vessel occlusion within 24 hours of last known well or of onset of stroke symptom progression.</a:t>
                      </a:r>
                    </a:p>
                  </a:txBody>
                  <a:tcPr>
                    <a:solidFill>
                      <a:srgbClr val="C0C0C1"/>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06033337"/>
                  </a:ext>
                </a:extLst>
              </a:tr>
            </a:tbl>
          </a:graphicData>
        </a:graphic>
      </p:graphicFrame>
      <p:sp>
        <p:nvSpPr>
          <p:cNvPr id="5" name="TextBox 4">
            <a:extLst>
              <a:ext uri="{FF2B5EF4-FFF2-40B4-BE49-F238E27FC236}">
                <a16:creationId xmlns:a16="http://schemas.microsoft.com/office/drawing/2014/main" id="{6337D953-16A7-40B9-A0DA-BE76C7827B89}"/>
              </a:ext>
            </a:extLst>
          </p:cNvPr>
          <p:cNvSpPr txBox="1"/>
          <p:nvPr/>
        </p:nvSpPr>
        <p:spPr>
          <a:xfrm>
            <a:off x="204513" y="5994475"/>
            <a:ext cx="5488886" cy="400110"/>
          </a:xfrm>
          <a:prstGeom prst="rect">
            <a:avLst/>
          </a:prstGeom>
          <a:noFill/>
        </p:spPr>
        <p:txBody>
          <a:bodyPr wrap="square" lIns="91440" tIns="45720" rIns="91440" bIns="45720" rtlCol="0" anchor="t">
            <a:spAutoFit/>
          </a:bodyPr>
          <a:lstStyle/>
          <a:p>
            <a:r>
              <a:rPr lang="en-US" sz="1000" dirty="0">
                <a:latin typeface="Lub Dub Medium" panose="020B0603030403020204" pitchFamily="34" charset="0"/>
              </a:rPr>
              <a:t>Presented by:  Wenjie Zi,  International Stroke Conference 2023. </a:t>
            </a:r>
          </a:p>
          <a:p>
            <a:r>
              <a:rPr lang="en-US" sz="1000" dirty="0">
                <a:latin typeface="Lub Dub Medium" panose="020B0603030403020204" pitchFamily="34" charset="0"/>
              </a:rPr>
              <a:t>© 2023, American Heart | American Stroke Association. All rights reserved.</a:t>
            </a:r>
          </a:p>
        </p:txBody>
      </p:sp>
      <p:sp>
        <p:nvSpPr>
          <p:cNvPr id="7" name="TextBox 1">
            <a:extLst>
              <a:ext uri="{FF2B5EF4-FFF2-40B4-BE49-F238E27FC236}">
                <a16:creationId xmlns:a16="http://schemas.microsoft.com/office/drawing/2014/main" id="{6603FF00-F95E-46BA-B625-196DEB22884E}"/>
              </a:ext>
            </a:extLst>
          </p:cNvPr>
          <p:cNvSpPr txBox="1"/>
          <p:nvPr/>
        </p:nvSpPr>
        <p:spPr>
          <a:xfrm>
            <a:off x="7493647" y="6132975"/>
            <a:ext cx="4698353"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100" i="1" dirty="0">
                <a:effectLst/>
                <a:latin typeface="Lub Dub Medium" panose="020B0603030403020204" pitchFamily="34" charset="0"/>
                <a:ea typeface="Calibri" panose="020F0502020204030204" pitchFamily="34" charset="0"/>
              </a:rPr>
              <a:t>Results reflect the data available at the time of presentation.</a:t>
            </a:r>
          </a:p>
        </p:txBody>
      </p:sp>
      <p:sp>
        <p:nvSpPr>
          <p:cNvPr id="9" name="Rectangle 8">
            <a:extLst>
              <a:ext uri="{FF2B5EF4-FFF2-40B4-BE49-F238E27FC236}">
                <a16:creationId xmlns:a16="http://schemas.microsoft.com/office/drawing/2014/main" id="{F0B407E1-7B73-4372-88F1-42E1F16E4FB3}"/>
              </a:ext>
            </a:extLst>
          </p:cNvPr>
          <p:cNvSpPr/>
          <p:nvPr/>
        </p:nvSpPr>
        <p:spPr>
          <a:xfrm>
            <a:off x="-1330" y="6409974"/>
            <a:ext cx="12193330" cy="440314"/>
          </a:xfrm>
          <a:prstGeom prst="rect">
            <a:avLst/>
          </a:prstGeom>
          <a:solidFill>
            <a:srgbClr val="C10E20"/>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BDDFD2AF-EB6D-4453-8528-61E71A5A753B}"/>
              </a:ext>
            </a:extLst>
          </p:cNvPr>
          <p:cNvSpPr txBox="1"/>
          <p:nvPr/>
        </p:nvSpPr>
        <p:spPr>
          <a:xfrm>
            <a:off x="10910388" y="6468932"/>
            <a:ext cx="1281612" cy="369332"/>
          </a:xfrm>
          <a:prstGeom prst="rect">
            <a:avLst/>
          </a:prstGeom>
          <a:noFill/>
        </p:spPr>
        <p:txBody>
          <a:bodyPr wrap="square" rtlCol="0">
            <a:spAutoFit/>
          </a:bodyPr>
          <a:lstStyle/>
          <a:p>
            <a:pPr algn="r"/>
            <a:r>
              <a:rPr lang="en-US" dirty="0">
                <a:solidFill>
                  <a:schemeClr val="bg1"/>
                </a:solidFill>
                <a:latin typeface="Arial" panose="020B0604020202020204" pitchFamily="34" charset="0"/>
                <a:cs typeface="Arial" panose="020B0604020202020204" pitchFamily="34" charset="0"/>
              </a:rPr>
              <a:t>#ISC23</a:t>
            </a:r>
          </a:p>
        </p:txBody>
      </p:sp>
      <p:pic>
        <p:nvPicPr>
          <p:cNvPr id="12" name="Picture 11">
            <a:extLst>
              <a:ext uri="{FF2B5EF4-FFF2-40B4-BE49-F238E27FC236}">
                <a16:creationId xmlns:a16="http://schemas.microsoft.com/office/drawing/2014/main" id="{6241A514-7CCD-48B8-8446-0F4437E41144}"/>
              </a:ext>
            </a:extLst>
          </p:cNvPr>
          <p:cNvPicPr>
            <a:picLocks noChangeAspect="1"/>
          </p:cNvPicPr>
          <p:nvPr/>
        </p:nvPicPr>
        <p:blipFill>
          <a:blip r:embed="rId3"/>
          <a:srcRect/>
          <a:stretch/>
        </p:blipFill>
        <p:spPr>
          <a:xfrm>
            <a:off x="-1330" y="6359488"/>
            <a:ext cx="1416698" cy="541286"/>
          </a:xfrm>
          <a:prstGeom prst="rect">
            <a:avLst/>
          </a:prstGeom>
        </p:spPr>
      </p:pic>
    </p:spTree>
    <p:extLst>
      <p:ext uri="{BB962C8B-B14F-4D97-AF65-F5344CB8AC3E}">
        <p14:creationId xmlns:p14="http://schemas.microsoft.com/office/powerpoint/2010/main" val="300990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f4f22ede-e726-4d3d-b195-8dfd25ae0d91" ContentTypeId="0x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rchive xmlns="92fac17d-6bf2-43e0-8062-237a3e0069f0">true</Archive>
    <SharedWithUsers xmlns="a8141f85-a657-4eb9-a227-203e80c9c418">
      <UserInfo>
        <DisplayName>Anne Leonard</DisplayName>
        <AccountId>1942</AccountId>
        <AccountType/>
      </UserInfo>
    </SharedWithUser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1AA53823A7280F48939A9462EAD672B4" ma:contentTypeVersion="22" ma:contentTypeDescription="Create a new document." ma:contentTypeScope="" ma:versionID="63938a1e1aeaa18a028c7d080f3df363">
  <xsd:schema xmlns:xsd="http://www.w3.org/2001/XMLSchema" xmlns:xs="http://www.w3.org/2001/XMLSchema" xmlns:p="http://schemas.microsoft.com/office/2006/metadata/properties" xmlns:ns2="a8141f85-a657-4eb9-a227-203e80c9c418" xmlns:ns3="dbddb092-ea66-4d4f-9ad2-c4b3e74ba5e4" xmlns:ns4="92fac17d-6bf2-43e0-8062-237a3e0069f0" targetNamespace="http://schemas.microsoft.com/office/2006/metadata/properties" ma:root="true" ma:fieldsID="58fb07f35e9f78e3609e800a62046986" ns2:_="" ns3:_="" ns4:_="">
    <xsd:import namespace="a8141f85-a657-4eb9-a227-203e80c9c418"/>
    <xsd:import namespace="dbddb092-ea66-4d4f-9ad2-c4b3e74ba5e4"/>
    <xsd:import namespace="92fac17d-6bf2-43e0-8062-237a3e0069f0"/>
    <xsd:element name="properties">
      <xsd:complexType>
        <xsd:sequence>
          <xsd:element name="documentManagement">
            <xsd:complexType>
              <xsd:all>
                <xsd:element ref="ns2:SharedWithUsers" minOccurs="0"/>
                <xsd:element ref="ns2:SharingHintHash" minOccurs="0"/>
                <xsd:element ref="ns3:SharedWithDetails" minOccurs="0"/>
                <xsd:element ref="ns3:LastSharedByUser" minOccurs="0"/>
                <xsd:element ref="ns3:LastSharedByTime" minOccurs="0"/>
                <xsd:element ref="ns4:Archive"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141f85-a657-4eb9-a227-203e80c9c41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ddb092-ea66-4d4f-9ad2-c4b3e74ba5e4" elementFormDefault="qualified">
    <xsd:import namespace="http://schemas.microsoft.com/office/2006/documentManagement/types"/>
    <xsd:import namespace="http://schemas.microsoft.com/office/infopath/2007/PartnerControls"/>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2fac17d-6bf2-43e0-8062-237a3e0069f0" elementFormDefault="qualified">
    <xsd:import namespace="http://schemas.microsoft.com/office/2006/documentManagement/types"/>
    <xsd:import namespace="http://schemas.microsoft.com/office/infopath/2007/PartnerControls"/>
    <xsd:element name="Archive" ma:index="13" nillable="true" ma:displayName="Archive" ma:default="1" ma:indexed="true" ma:internalName="Archive">
      <xsd:simpleType>
        <xsd:restriction base="dms:Boolean"/>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80D529-D70D-4962-B69B-BFEF9417265F}">
  <ds:schemaRefs>
    <ds:schemaRef ds:uri="Microsoft.SharePoint.Taxonomy.ContentTypeSync"/>
  </ds:schemaRefs>
</ds:datastoreItem>
</file>

<file path=customXml/itemProps2.xml><?xml version="1.0" encoding="utf-8"?>
<ds:datastoreItem xmlns:ds="http://schemas.openxmlformats.org/officeDocument/2006/customXml" ds:itemID="{526B3A63-FCAA-4BDD-AE8B-FE707AE19D11}">
  <ds:schemaRefs>
    <ds:schemaRef ds:uri="http://schemas.microsoft.com/sharepoint/v3/contenttype/forms"/>
  </ds:schemaRefs>
</ds:datastoreItem>
</file>

<file path=customXml/itemProps3.xml><?xml version="1.0" encoding="utf-8"?>
<ds:datastoreItem xmlns:ds="http://schemas.openxmlformats.org/officeDocument/2006/customXml" ds:itemID="{0EB76963-FFE7-42A8-86B3-1363934A7BCF}">
  <ds:schemaRefs>
    <ds:schemaRef ds:uri="a8141f85-a657-4eb9-a227-203e80c9c418"/>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bddb092-ea66-4d4f-9ad2-c4b3e74ba5e4"/>
    <ds:schemaRef ds:uri="http://purl.org/dc/elements/1.1/"/>
    <ds:schemaRef ds:uri="http://schemas.microsoft.com/office/2006/metadata/properties"/>
    <ds:schemaRef ds:uri="92fac17d-6bf2-43e0-8062-237a3e0069f0"/>
    <ds:schemaRef ds:uri="http://www.w3.org/XML/1998/namespace"/>
    <ds:schemaRef ds:uri="http://purl.org/dc/dcmitype/"/>
  </ds:schemaRefs>
</ds:datastoreItem>
</file>

<file path=customXml/itemProps4.xml><?xml version="1.0" encoding="utf-8"?>
<ds:datastoreItem xmlns:ds="http://schemas.openxmlformats.org/officeDocument/2006/customXml" ds:itemID="{44474B79-1015-41E1-9EBD-70CF949270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141f85-a657-4eb9-a227-203e80c9c418"/>
    <ds:schemaRef ds:uri="dbddb092-ea66-4d4f-9ad2-c4b3e74ba5e4"/>
    <ds:schemaRef ds:uri="92fac17d-6bf2-43e0-8062-237a3e0069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1381</TotalTime>
  <Words>349</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Calibri Light</vt:lpstr>
      <vt:lpstr>Lub Dub Medium</vt:lpstr>
      <vt:lpstr>Office Theme</vt:lpstr>
      <vt:lpstr> Tirofiban for Disabling Stroke  without Large or Medium Vessel Occlusion (RESCUE-BT2)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Perkins</dc:creator>
  <cp:lastModifiedBy>Paul St. Laurent</cp:lastModifiedBy>
  <cp:revision>61</cp:revision>
  <dcterms:created xsi:type="dcterms:W3CDTF">2018-08-07T17:30:22Z</dcterms:created>
  <dcterms:modified xsi:type="dcterms:W3CDTF">2023-02-10T17:59:50Z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0x0101001AA53823A7280F48939A9462EAD672B4</vt:lpwstr>
  </property>
</Properties>
</file>