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9" r:id="rId6"/>
    <p:sldId id="25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7556CD4-00DD-75EC-8970-AF2F248C1C92}" name="Susan Kunish" initials="SK" userId="S::susan.kunish@heart.org::25be4c66-db58-4981-b5c2-7588e713a76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98B65-5473-A8D2-212A-8574B8949A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2B0F75-F0FF-35BE-1110-569B063527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4DAA8A-8843-4667-16AF-87D5B24A7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D2107-534B-4E72-BCD7-AC2A1568839A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B4C675-AAD3-3D0E-82D0-41334EC6C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9D1E87-18BB-D0CD-C012-23FC2AEE6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F18E8-A6E3-43F4-BED0-2C292F89B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256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1970BA-0953-50F1-07D2-B9B3F8D3B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75B203-BE33-2228-A767-34290B8BD0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EA7B0C-981F-F372-0132-2DD7E46E2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D2107-534B-4E72-BCD7-AC2A1568839A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BA2A44-6EA6-C16D-FAD8-E37FB8205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60195D-E5A7-11BB-E7AC-EA3FE8D88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F18E8-A6E3-43F4-BED0-2C292F89B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454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E4112F4-6C7E-061F-FD7E-9927DCAB4D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D3CC37-7DD5-8159-B349-0FB9B69BE0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B08F83-B2FB-118B-8379-5F669735A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D2107-534B-4E72-BCD7-AC2A1568839A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BAEA49-C8B6-3131-0259-7C812B4A9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7059D4-C9C1-4DC3-6004-A7DA4FC41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F18E8-A6E3-43F4-BED0-2C292F89B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553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946FE-C748-E8E2-D433-BFAD471D8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201B83-2FC1-0E9B-A655-BB9FA3C6C2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3A2349-4898-AB53-7362-2D9645EAD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D2107-534B-4E72-BCD7-AC2A1568839A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CED984-021B-AF09-4204-86BD09B0B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662E23-D859-B17B-FB76-EF39A0794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F18E8-A6E3-43F4-BED0-2C292F89B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585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F40CC-A5BA-B182-459F-106F4C1763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9A7917-AA00-C359-94E3-41A0E371B8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45934C-84AF-9438-BDF8-62EED62F0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D2107-534B-4E72-BCD7-AC2A1568839A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ED94D2-CBEB-00EE-E33A-05C4D7C90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47D591-3EE0-55B6-8883-52BDDDC17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F18E8-A6E3-43F4-BED0-2C292F89B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266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BB848E-3DDE-5063-6340-63BAA0E3F7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2FEAC9-FBE6-592E-06EB-65C323D50D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3E94B8-9C8F-A033-FC25-A9E79D5E87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984248-CA90-B85D-7F09-F5A911A2A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D2107-534B-4E72-BCD7-AC2A1568839A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9C720C-883F-8968-BE3C-66D638658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B46C1C-199E-3867-2402-53E9B1634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F18E8-A6E3-43F4-BED0-2C292F89B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329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20ED9-85EC-16E6-0C1C-99DDB090D8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BE69B6-B865-C16A-6434-D256AC49DC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323971-AE99-5B38-301B-FE72C50A83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C82C95-D2B8-D543-AC08-1BD46BDE59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9C599F-5B1D-B7DB-23F9-23399EC64E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893947F-2022-CA15-FE02-FEFD98AD5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D2107-534B-4E72-BCD7-AC2A1568839A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689F51C-C6FC-7A17-812F-5F0B4F8975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FB25524-8FB6-CBB6-AB2E-884B60755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F18E8-A6E3-43F4-BED0-2C292F89B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093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8AB02F-6E88-719C-3B1E-3E71C46B7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043966-EEB6-37E1-15E1-F17D352D6E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D2107-534B-4E72-BCD7-AC2A1568839A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B101B9-75DC-ECD8-0C0C-B38304459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09A46B-7AF6-01D2-0BC4-563255A3C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F18E8-A6E3-43F4-BED0-2C292F89B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768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6466DA3-2160-BE64-5914-A1EC5ECBE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D2107-534B-4E72-BCD7-AC2A1568839A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C7C20F-837C-3559-F58A-3F55AD5D4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86A44B-4C2B-58D1-AAF8-860C3F997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F18E8-A6E3-43F4-BED0-2C292F89B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255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06AD34-8975-02E9-D2BB-578D7373CC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22A74C-8989-09D8-6E43-086174EEC8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ADF4D2-8797-3566-8F49-D15E5C8EB4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19A2F7-DCDA-1CAE-C1D0-3EC6C24ED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D2107-534B-4E72-BCD7-AC2A1568839A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12CF8E-4BAD-BB94-7F09-A843109DB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37E2EB-0213-B861-C9F7-FD782CE83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F18E8-A6E3-43F4-BED0-2C292F89B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465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CC9AD-9622-4D3C-712C-0B5970EC1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935E931-075C-7509-2D57-C9C1D8893A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C1B265-2837-676C-E693-1E140F8E56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03B31D-04B8-B8F7-6236-E38022299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D2107-534B-4E72-BCD7-AC2A1568839A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921AFF-A744-9152-635C-ED9C3ED5E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69B24F-202F-FA6D-3012-040704AC9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F18E8-A6E3-43F4-BED0-2C292F89B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427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EDE2C15-4E10-3836-4A90-0656E6C97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2F7710-9599-193F-55FB-CF32AE5A03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12A3F2-1330-47D6-70D6-E46A00ADAB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D2107-534B-4E72-BCD7-AC2A1568839A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FDC558-002D-97AA-8A42-0F71110213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37C40B-A94E-23AC-10BB-A518386425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2F18E8-A6E3-43F4-BED0-2C292F89B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473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rofessional.heart.org/hypertensionsessions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professional.heart.org/hypertensionsessions" TargetMode="External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D5E083E-C4FC-4491-94A5-D65663B606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-30498"/>
            <a:ext cx="12192000" cy="1478596"/>
          </a:xfrm>
          <a:prstGeom prst="rect">
            <a:avLst/>
          </a:prstGeom>
          <a:solidFill>
            <a:srgbClr val="C00000"/>
          </a:solidFill>
          <a:ln>
            <a:solidFill>
              <a:srgbClr val="C823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60"/>
          </a:p>
        </p:txBody>
      </p:sp>
      <p:pic>
        <p:nvPicPr>
          <p:cNvPr id="4" name="Picture 3" descr="Logo for American Heart Association's scientific conference 'Hypertension'. The logo features a white circle with a graphic of a blood pressure cuff inside.">
            <a:extLst>
              <a:ext uri="{FF2B5EF4-FFF2-40B4-BE49-F238E27FC236}">
                <a16:creationId xmlns:a16="http://schemas.microsoft.com/office/drawing/2014/main" id="{315C42E1-5355-2154-F5AA-B21A94D1BC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101" y="141426"/>
            <a:ext cx="5189854" cy="107354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2F42186-A2B8-4455-B658-9090BB13A73E}"/>
              </a:ext>
            </a:extLst>
          </p:cNvPr>
          <p:cNvSpPr txBox="1"/>
          <p:nvPr/>
        </p:nvSpPr>
        <p:spPr>
          <a:xfrm>
            <a:off x="956627" y="2044989"/>
            <a:ext cx="10654348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Lub Dub Heavy"/>
              </a:rPr>
              <a:t>Join us at Hypertension Scientific Sessions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A634C67-3C88-4D44-BC96-D356349AAB22}"/>
              </a:ext>
            </a:extLst>
          </p:cNvPr>
          <p:cNvSpPr txBox="1"/>
          <p:nvPr/>
        </p:nvSpPr>
        <p:spPr>
          <a:xfrm>
            <a:off x="956627" y="2563005"/>
            <a:ext cx="9882823" cy="230832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marR="0" lvl="0" indent="-28575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b="1" dirty="0">
                <a:latin typeface="Lub Dub Medium"/>
              </a:rPr>
              <a:t>Attend </a:t>
            </a:r>
            <a:r>
              <a:rPr lang="en-US" dirty="0">
                <a:latin typeface="Lub Dub Medium"/>
              </a:rPr>
              <a:t>the keynote lecture, Networking sessions, Award Lecture sessions and more!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Lub Dub Medium"/>
              </a:rPr>
              <a:t>Participate </a:t>
            </a:r>
            <a:r>
              <a:rPr lang="en-US" dirty="0">
                <a:latin typeface="Lub Dub Medium"/>
              </a:rPr>
              <a:t>and</a:t>
            </a:r>
            <a:r>
              <a:rPr lang="en-US" b="1" dirty="0">
                <a:latin typeface="Lub Dub Medium"/>
              </a:rPr>
              <a:t> </a:t>
            </a:r>
            <a:r>
              <a:rPr lang="en-US" dirty="0">
                <a:latin typeface="Lub Dub Medium"/>
              </a:rPr>
              <a:t>create meaningful dialogue with your colleagues to discuss the latest science </a:t>
            </a:r>
            <a:endParaRPr lang="en-US" dirty="0">
              <a:latin typeface="Lub Dub Medium" panose="020B06030304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Lub Dub Medium"/>
              </a:rPr>
              <a:t>Connect with your community – </a:t>
            </a:r>
            <a:r>
              <a:rPr lang="en-US" dirty="0">
                <a:latin typeface="Lub Dub Medium"/>
              </a:rPr>
              <a:t>easily identify with your peers and prioritize programming based on your specialty </a:t>
            </a:r>
            <a:endParaRPr lang="en-US" dirty="0">
              <a:latin typeface="Lub Dub Medium" panose="020B06030304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Lub Dub Medium"/>
              </a:rPr>
              <a:t>Access cutting edge education – </a:t>
            </a:r>
            <a:r>
              <a:rPr lang="en-US" dirty="0">
                <a:latin typeface="Lub Dub Medium"/>
              </a:rPr>
              <a:t>stay up to date with the latest science and redeem available CE Credits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Lub Dub Medium"/>
              </a:rPr>
              <a:t>Join or Renew</a:t>
            </a:r>
            <a:r>
              <a:rPr lang="en-US" dirty="0">
                <a:latin typeface="Lub Dub Medium"/>
              </a:rPr>
              <a:t> as an AHA Professional Member to get the best pricing</a:t>
            </a:r>
            <a:endParaRPr lang="en-US" dirty="0">
              <a:latin typeface="Lub Dub Medium" panose="020B0603030403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86A679B-0E92-4613-976D-E18FEEB5BCB7}"/>
              </a:ext>
            </a:extLst>
          </p:cNvPr>
          <p:cNvSpPr txBox="1"/>
          <p:nvPr/>
        </p:nvSpPr>
        <p:spPr>
          <a:xfrm>
            <a:off x="4033603" y="5060487"/>
            <a:ext cx="41247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>
                <a:solidFill>
                  <a:srgbClr val="C00000"/>
                </a:solidFill>
                <a:latin typeface="Lub Dub Heavy" panose="020B0903030403020204" pitchFamily="34" charset="0"/>
              </a:rPr>
              <a:t>Register today!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81EA1CD-882C-49A2-96D7-CEA8DE651A80}"/>
              </a:ext>
            </a:extLst>
          </p:cNvPr>
          <p:cNvSpPr txBox="1"/>
          <p:nvPr/>
        </p:nvSpPr>
        <p:spPr>
          <a:xfrm>
            <a:off x="2968820" y="5645262"/>
            <a:ext cx="625436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600" u="sng">
                <a:latin typeface="Lub Dub Medium" panose="020B0603030403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https://professional.heart.org/hypertensionsessions</a:t>
            </a:r>
            <a:endParaRPr lang="en-US" sz="1600">
              <a:latin typeface="Lub Dub Medium" panose="020B0603030403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EB53225-B264-4ADB-82DC-BBD83E0357F2}"/>
              </a:ext>
            </a:extLst>
          </p:cNvPr>
          <p:cNvSpPr txBox="1"/>
          <p:nvPr/>
        </p:nvSpPr>
        <p:spPr>
          <a:xfrm>
            <a:off x="214950" y="6334563"/>
            <a:ext cx="3215464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>
                <a:latin typeface="Lub Dub Medium"/>
              </a:rPr>
              <a:t>#Hypertension25</a:t>
            </a:r>
            <a:endParaRPr lang="en-US">
              <a:latin typeface="Lub Dub Medium" panose="020B0603030403020204" pitchFamily="34" charset="0"/>
            </a:endParaRPr>
          </a:p>
        </p:txBody>
      </p:sp>
      <p:pic>
        <p:nvPicPr>
          <p:cNvPr id="11" name="Picture 10" descr="Logo for the American Heart Association. The logo features a graphic heart with a white torch inside.">
            <a:extLst>
              <a:ext uri="{FF2B5EF4-FFF2-40B4-BE49-F238E27FC236}">
                <a16:creationId xmlns:a16="http://schemas.microsoft.com/office/drawing/2014/main" id="{AC3E9351-1FE1-4154-94F0-6081355CE3D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5625" y="6020203"/>
            <a:ext cx="1261425" cy="68369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AC21A96-5A7F-5432-BFA7-CF5E0B7009AF}"/>
              </a:ext>
            </a:extLst>
          </p:cNvPr>
          <p:cNvSpPr txBox="1"/>
          <p:nvPr/>
        </p:nvSpPr>
        <p:spPr>
          <a:xfrm>
            <a:off x="6088538" y="286703"/>
            <a:ext cx="5881363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400">
                <a:solidFill>
                  <a:schemeClr val="bg1"/>
                </a:solidFill>
                <a:latin typeface="Lub Dub Medium"/>
              </a:rPr>
              <a:t>Baltimore</a:t>
            </a:r>
            <a:r>
              <a:rPr lang="en-US" sz="2400" i="0">
                <a:solidFill>
                  <a:schemeClr val="bg1"/>
                </a:solidFill>
                <a:effectLst/>
                <a:latin typeface="Lub Dub Medium"/>
              </a:rPr>
              <a:t>,</a:t>
            </a:r>
            <a:r>
              <a:rPr lang="en-US" sz="2400">
                <a:solidFill>
                  <a:schemeClr val="bg1"/>
                </a:solidFill>
                <a:latin typeface="Lub Dub Medium"/>
              </a:rPr>
              <a:t> MD</a:t>
            </a:r>
            <a:endParaRPr lang="en-US" sz="2400" i="0">
              <a:solidFill>
                <a:schemeClr val="bg1"/>
              </a:solidFill>
              <a:effectLst/>
              <a:latin typeface="Lub Dub Medium"/>
            </a:endParaRPr>
          </a:p>
          <a:p>
            <a:pPr algn="ctr"/>
            <a:r>
              <a:rPr lang="en-US" sz="2400" b="0" i="0">
                <a:solidFill>
                  <a:schemeClr val="bg1"/>
                </a:solidFill>
                <a:effectLst/>
                <a:latin typeface="Lub Dub Medium"/>
              </a:rPr>
              <a:t>September </a:t>
            </a:r>
            <a:r>
              <a:rPr lang="en-US" sz="2400">
                <a:solidFill>
                  <a:schemeClr val="bg1"/>
                </a:solidFill>
                <a:latin typeface="Lub Dub Medium"/>
              </a:rPr>
              <a:t>4-7</a:t>
            </a:r>
            <a:r>
              <a:rPr lang="en-US" sz="2400" b="0" i="0">
                <a:solidFill>
                  <a:schemeClr val="bg1"/>
                </a:solidFill>
                <a:effectLst/>
                <a:latin typeface="Lub Dub Medium"/>
              </a:rPr>
              <a:t>, </a:t>
            </a:r>
            <a:r>
              <a:rPr lang="en-US" sz="2400">
                <a:solidFill>
                  <a:schemeClr val="bg1"/>
                </a:solidFill>
                <a:latin typeface="Lub Dub Medium"/>
              </a:rPr>
              <a:t>2025</a:t>
            </a:r>
            <a:endParaRPr lang="en-US" sz="2400" b="0" i="0">
              <a:solidFill>
                <a:schemeClr val="bg1"/>
              </a:solidFill>
              <a:effectLst/>
              <a:latin typeface="Lub Dub Medium"/>
            </a:endParaRPr>
          </a:p>
        </p:txBody>
      </p:sp>
    </p:spTree>
    <p:extLst>
      <p:ext uri="{BB962C8B-B14F-4D97-AF65-F5344CB8AC3E}">
        <p14:creationId xmlns:p14="http://schemas.microsoft.com/office/powerpoint/2010/main" val="3122199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D5E083E-C4FC-4491-94A5-D65663B606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-30498"/>
            <a:ext cx="12192000" cy="1478596"/>
          </a:xfrm>
          <a:prstGeom prst="rect">
            <a:avLst/>
          </a:prstGeom>
          <a:solidFill>
            <a:srgbClr val="C00000"/>
          </a:solidFill>
          <a:ln>
            <a:solidFill>
              <a:srgbClr val="C823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60"/>
          </a:p>
        </p:txBody>
      </p:sp>
      <p:pic>
        <p:nvPicPr>
          <p:cNvPr id="3" name="Picture 2" descr="Logo for American Heart Association's scientific conference 'Hypertension'. The logo features a white circle with a graphic of a blood pressure cuff inside.">
            <a:extLst>
              <a:ext uri="{FF2B5EF4-FFF2-40B4-BE49-F238E27FC236}">
                <a16:creationId xmlns:a16="http://schemas.microsoft.com/office/drawing/2014/main" id="{170A2BF2-4A57-5B45-346B-0E9033BBFB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101" y="141426"/>
            <a:ext cx="5189854" cy="107354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2A1AFCF-3629-7C70-3AFC-BF0EADDB6278}"/>
              </a:ext>
            </a:extLst>
          </p:cNvPr>
          <p:cNvSpPr txBox="1"/>
          <p:nvPr/>
        </p:nvSpPr>
        <p:spPr>
          <a:xfrm>
            <a:off x="6088538" y="286703"/>
            <a:ext cx="5881363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400">
                <a:solidFill>
                  <a:schemeClr val="bg1"/>
                </a:solidFill>
                <a:latin typeface="Lub Dub Medium"/>
              </a:rPr>
              <a:t>Baltimore</a:t>
            </a:r>
            <a:r>
              <a:rPr lang="en-US" sz="2400" i="0">
                <a:solidFill>
                  <a:schemeClr val="bg1"/>
                </a:solidFill>
                <a:effectLst/>
                <a:latin typeface="Lub Dub Medium"/>
              </a:rPr>
              <a:t>,</a:t>
            </a:r>
            <a:r>
              <a:rPr lang="en-US" sz="2400">
                <a:solidFill>
                  <a:schemeClr val="bg1"/>
                </a:solidFill>
                <a:latin typeface="Lub Dub Medium"/>
              </a:rPr>
              <a:t> MD</a:t>
            </a:r>
            <a:endParaRPr lang="en-US" sz="2400" i="0">
              <a:solidFill>
                <a:schemeClr val="bg1"/>
              </a:solidFill>
              <a:effectLst/>
              <a:latin typeface="Lub Dub Medium"/>
            </a:endParaRPr>
          </a:p>
          <a:p>
            <a:pPr algn="ctr"/>
            <a:r>
              <a:rPr lang="en-US" sz="2400" b="0" i="0">
                <a:solidFill>
                  <a:schemeClr val="bg1"/>
                </a:solidFill>
                <a:effectLst/>
                <a:latin typeface="Lub Dub Medium"/>
              </a:rPr>
              <a:t>September </a:t>
            </a:r>
            <a:r>
              <a:rPr lang="en-US" sz="2400">
                <a:solidFill>
                  <a:schemeClr val="bg1"/>
                </a:solidFill>
                <a:latin typeface="Lub Dub Medium"/>
              </a:rPr>
              <a:t>4-7</a:t>
            </a:r>
            <a:r>
              <a:rPr lang="en-US" sz="2400" b="0" i="0">
                <a:solidFill>
                  <a:schemeClr val="bg1"/>
                </a:solidFill>
                <a:effectLst/>
                <a:latin typeface="Lub Dub Medium"/>
              </a:rPr>
              <a:t>, </a:t>
            </a:r>
            <a:r>
              <a:rPr lang="en-US" sz="2400">
                <a:solidFill>
                  <a:schemeClr val="bg1"/>
                </a:solidFill>
                <a:latin typeface="Lub Dub Medium"/>
              </a:rPr>
              <a:t>2025</a:t>
            </a:r>
            <a:endParaRPr lang="en-US" sz="2400" b="0" i="0">
              <a:solidFill>
                <a:schemeClr val="bg1"/>
              </a:solidFill>
              <a:effectLst/>
              <a:latin typeface="Lub Dub Medium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2F42186-A2B8-4455-B658-9090BB13A73E}"/>
              </a:ext>
            </a:extLst>
          </p:cNvPr>
          <p:cNvSpPr txBox="1"/>
          <p:nvPr/>
        </p:nvSpPr>
        <p:spPr>
          <a:xfrm>
            <a:off x="901155" y="1730723"/>
            <a:ext cx="449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Lub Dub Heavy" panose="020B0903030403020204" pitchFamily="34" charset="0"/>
              </a:rPr>
              <a:t>What to Expect</a:t>
            </a:r>
          </a:p>
        </p:txBody>
      </p:sp>
      <p:pic>
        <p:nvPicPr>
          <p:cNvPr id="14" name="Picture 13" descr="Graphic of a laptop with an outline of a person speaking on the screen">
            <a:extLst>
              <a:ext uri="{FF2B5EF4-FFF2-40B4-BE49-F238E27FC236}">
                <a16:creationId xmlns:a16="http://schemas.microsoft.com/office/drawing/2014/main" id="{C4FE23FA-5C4E-4F4D-AAA9-794D778A12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68756" y="2312323"/>
            <a:ext cx="680792" cy="561462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7D1A5E42-8274-425B-9CC5-A82C2791D886}"/>
              </a:ext>
            </a:extLst>
          </p:cNvPr>
          <p:cNvSpPr txBox="1"/>
          <p:nvPr/>
        </p:nvSpPr>
        <p:spPr>
          <a:xfrm>
            <a:off x="1718598" y="2313777"/>
            <a:ext cx="4389633" cy="8463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700" b="1" dirty="0">
                <a:latin typeface="Lub Dub Medium"/>
              </a:rPr>
              <a:t>4 days of presentations </a:t>
            </a:r>
            <a:r>
              <a:rPr lang="en-US" sz="1600" dirty="0">
                <a:latin typeface="Lub Dub Medium"/>
              </a:rPr>
              <a:t>intended to maximize thought-provoking discussions among clinicians and scientists.</a:t>
            </a:r>
            <a:endParaRPr lang="en-US" sz="1700" dirty="0">
              <a:latin typeface="Lub Dub Medium"/>
            </a:endParaRPr>
          </a:p>
        </p:txBody>
      </p:sp>
      <p:pic>
        <p:nvPicPr>
          <p:cNvPr id="22" name="Picture 21" descr="Graphic of a check list">
            <a:extLst>
              <a:ext uri="{FF2B5EF4-FFF2-40B4-BE49-F238E27FC236}">
                <a16:creationId xmlns:a16="http://schemas.microsoft.com/office/drawing/2014/main" id="{8397E380-B03D-4160-8011-DEEA2A1D353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5229" y="3442735"/>
            <a:ext cx="807846" cy="720267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39DCE97D-8CD5-41C7-A517-D11D42E3FF75}"/>
              </a:ext>
            </a:extLst>
          </p:cNvPr>
          <p:cNvSpPr txBox="1"/>
          <p:nvPr/>
        </p:nvSpPr>
        <p:spPr>
          <a:xfrm>
            <a:off x="1713075" y="3324865"/>
            <a:ext cx="4720537" cy="281615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700" b="1" dirty="0">
                <a:latin typeface="Lub Dub Medium" panose="020B0603030403020204" pitchFamily="34" charset="0"/>
              </a:rPr>
              <a:t>Networking and Programming Highlights</a:t>
            </a:r>
          </a:p>
          <a:p>
            <a:pPr marL="342900" marR="0" lvl="0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600" dirty="0">
                <a:effectLst/>
                <a:latin typeface="Lub Dub Medium" panose="020B06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Keynote Lecture/Opening session</a:t>
            </a:r>
          </a:p>
          <a:p>
            <a:pPr marL="342900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600" dirty="0">
                <a:effectLst/>
                <a:latin typeface="Lub Dub Medium" panose="020B0603030403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Participate and create meaningful dialogue with your colleagues to discuss the latest science and clinical advancements  </a:t>
            </a:r>
            <a:endParaRPr lang="en-US" sz="1600" dirty="0">
              <a:effectLst/>
              <a:latin typeface="Lub Dub Medium" panose="020B0603030403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600" dirty="0">
                <a:effectLst/>
                <a:latin typeface="Lub Dub Medium" panose="020B06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Networking events</a:t>
            </a:r>
            <a:endParaRPr lang="en-US" sz="1600" dirty="0">
              <a:effectLst/>
              <a:latin typeface="Lub Dub Medium" panose="020B0603030403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600" dirty="0">
                <a:effectLst/>
                <a:latin typeface="Lub Dub Medium" panose="020B06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Clinical Practice/Clinical Science and Primary Care Track sessions</a:t>
            </a:r>
            <a:endParaRPr lang="en-US" sz="1600" dirty="0">
              <a:effectLst/>
              <a:latin typeface="Lub Dub Medium" panose="020B0603030403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600" dirty="0">
                <a:effectLst/>
                <a:latin typeface="Lub Dub Medium" panose="020B06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Oral and poster abstracts</a:t>
            </a:r>
            <a:endParaRPr lang="en-US" sz="1600" dirty="0">
              <a:effectLst/>
              <a:latin typeface="Lub Dub Medium" panose="020B0603030403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600" dirty="0">
                <a:effectLst/>
                <a:latin typeface="Lub Dub Medium" panose="020B06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more!</a:t>
            </a:r>
            <a:endParaRPr lang="en-US" sz="1600" dirty="0">
              <a:effectLst/>
              <a:latin typeface="Lub Dub Medium" panose="020B0603030403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6" name="Picture 25" descr="Graphic of a person giving a presentation to a group of three people. The speaker is standing in front of a poster diagram flowchart">
            <a:extLst>
              <a:ext uri="{FF2B5EF4-FFF2-40B4-BE49-F238E27FC236}">
                <a16:creationId xmlns:a16="http://schemas.microsoft.com/office/drawing/2014/main" id="{33FE26F9-771E-4C05-BFF7-4FC05F54501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49833" y="2365616"/>
            <a:ext cx="740105" cy="672823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7E585149-401D-4F7F-80ED-8E741576F124}"/>
              </a:ext>
            </a:extLst>
          </p:cNvPr>
          <p:cNvSpPr txBox="1"/>
          <p:nvPr/>
        </p:nvSpPr>
        <p:spPr>
          <a:xfrm>
            <a:off x="7764542" y="2264859"/>
            <a:ext cx="3371849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Lub Dub Medium" panose="020B0603030403020204" pitchFamily="34" charset="0"/>
              </a:rPr>
              <a:t>Attend</a:t>
            </a:r>
            <a:r>
              <a:rPr lang="en-US" dirty="0">
                <a:latin typeface="Lub Dub Medium" panose="020B0603030403020204" pitchFamily="34" charset="0"/>
              </a:rPr>
              <a:t> </a:t>
            </a:r>
            <a:r>
              <a:rPr lang="en-US" dirty="0">
                <a:effectLst/>
                <a:latin typeface="Lub Dub Medium" panose="020B06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latin typeface="Lub Dub Medium" panose="020B06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dirty="0">
                <a:effectLst/>
                <a:latin typeface="Lub Dub Medium" panose="020B06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eynote lecture,</a:t>
            </a:r>
            <a:r>
              <a:rPr lang="en-US" dirty="0">
                <a:latin typeface="Lub Dub Medium" panose="020B06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effectLst/>
                <a:latin typeface="Lub Dub Medium" panose="020B06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networking sessions, award </a:t>
            </a:r>
            <a:r>
              <a:rPr lang="en-US" dirty="0">
                <a:latin typeface="Lub Dub Medium" panose="020B06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dirty="0">
                <a:effectLst/>
                <a:latin typeface="Lub Dub Medium" panose="020B06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ecture sessions and more!</a:t>
            </a:r>
            <a:endParaRPr lang="en-US" dirty="0">
              <a:effectLst/>
              <a:latin typeface="Lub Dub Medium" panose="020B0603030403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1700" dirty="0">
              <a:latin typeface="Lub Dub Medium" panose="020B0603030403020204" pitchFamily="34" charset="0"/>
            </a:endParaRPr>
          </a:p>
        </p:txBody>
      </p:sp>
      <p:pic>
        <p:nvPicPr>
          <p:cNvPr id="29" name="Picture 28" descr="Graphic of a circle with the word 'credits' inside">
            <a:extLst>
              <a:ext uri="{FF2B5EF4-FFF2-40B4-BE49-F238E27FC236}">
                <a16:creationId xmlns:a16="http://schemas.microsoft.com/office/drawing/2014/main" id="{18E52A3B-893C-4CAE-AC9D-94CABB0990E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15197" y="3455296"/>
            <a:ext cx="674741" cy="584775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7B4F9C62-B735-4364-9851-CD45EB4224A9}"/>
              </a:ext>
            </a:extLst>
          </p:cNvPr>
          <p:cNvSpPr txBox="1"/>
          <p:nvPr/>
        </p:nvSpPr>
        <p:spPr>
          <a:xfrm>
            <a:off x="7764542" y="3567021"/>
            <a:ext cx="30065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Lub Dub Medium" panose="020B0603030403020204" pitchFamily="34" charset="0"/>
              </a:rPr>
              <a:t>CE credits </a:t>
            </a:r>
            <a:r>
              <a:rPr lang="en-US" dirty="0">
                <a:latin typeface="Lub Dub Medium" panose="020B0603030403020204" pitchFamily="34" charset="0"/>
              </a:rPr>
              <a:t>available </a:t>
            </a:r>
          </a:p>
        </p:txBody>
      </p:sp>
      <p:pic>
        <p:nvPicPr>
          <p:cNvPr id="32" name="Picture 31" descr="Graphic of a laptop that is connected to the internet. The connection allows for communication.">
            <a:extLst>
              <a:ext uri="{FF2B5EF4-FFF2-40B4-BE49-F238E27FC236}">
                <a16:creationId xmlns:a16="http://schemas.microsoft.com/office/drawing/2014/main" id="{8C13FB62-E642-4A27-9A19-A0EE7AA2E92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35784" y="4190772"/>
            <a:ext cx="1054154" cy="717587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6F5B22B4-E6E7-4806-9685-B764F485C208}"/>
              </a:ext>
            </a:extLst>
          </p:cNvPr>
          <p:cNvSpPr txBox="1"/>
          <p:nvPr/>
        </p:nvSpPr>
        <p:spPr>
          <a:xfrm>
            <a:off x="7764542" y="4312716"/>
            <a:ext cx="33718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Lub Dub Medium" panose="020B0603030403020204" pitchFamily="34" charset="0"/>
              </a:rPr>
              <a:t>Engagement opportunities </a:t>
            </a:r>
            <a:r>
              <a:rPr lang="en-US" dirty="0">
                <a:latin typeface="Lub Dub Medium" panose="020B0603030403020204" pitchFamily="34" charset="0"/>
              </a:rPr>
              <a:t>such as networking events and early career events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2A2B3D5-B64D-8F30-190A-039620FE59F5}"/>
              </a:ext>
            </a:extLst>
          </p:cNvPr>
          <p:cNvSpPr txBox="1"/>
          <p:nvPr/>
        </p:nvSpPr>
        <p:spPr>
          <a:xfrm>
            <a:off x="4033603" y="5857092"/>
            <a:ext cx="41247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C00000"/>
                </a:solidFill>
                <a:latin typeface="Lub Dub Heavy" panose="020B0903030403020204" pitchFamily="34" charset="0"/>
              </a:rPr>
              <a:t>Register today!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B000665-93A9-491C-07F2-FBBFCCFA631F}"/>
              </a:ext>
            </a:extLst>
          </p:cNvPr>
          <p:cNvSpPr txBox="1"/>
          <p:nvPr/>
        </p:nvSpPr>
        <p:spPr>
          <a:xfrm>
            <a:off x="2961358" y="6320143"/>
            <a:ext cx="625436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600" u="sng">
                <a:latin typeface="Lub Dub Medium" panose="020B0603030403020204" pitchFamily="34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https://professional.heart.org/hypertensionsessions</a:t>
            </a:r>
            <a:endParaRPr lang="en-US" sz="1600">
              <a:latin typeface="Lub Dub Medium" panose="020B0603030403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766A336-E026-58A9-2A7E-4006DF307A30}"/>
              </a:ext>
            </a:extLst>
          </p:cNvPr>
          <p:cNvSpPr txBox="1"/>
          <p:nvPr/>
        </p:nvSpPr>
        <p:spPr>
          <a:xfrm>
            <a:off x="214950" y="6334563"/>
            <a:ext cx="3215464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>
                <a:latin typeface="Lub Dub Medium"/>
              </a:rPr>
              <a:t>#Hypertension25</a:t>
            </a:r>
            <a:endParaRPr lang="en-US">
              <a:latin typeface="Lub Dub Medium" panose="020B0603030403020204" pitchFamily="34" charset="0"/>
            </a:endParaRPr>
          </a:p>
        </p:txBody>
      </p:sp>
      <p:pic>
        <p:nvPicPr>
          <p:cNvPr id="11" name="Picture 10" descr="Logo for the American Heart Association. The logo features a graphic heart with a white torch inside.">
            <a:extLst>
              <a:ext uri="{FF2B5EF4-FFF2-40B4-BE49-F238E27FC236}">
                <a16:creationId xmlns:a16="http://schemas.microsoft.com/office/drawing/2014/main" id="{AC3E9351-1FE1-4154-94F0-6081355CE3D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5605" y="5922632"/>
            <a:ext cx="1441446" cy="781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47095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f19eaed-a1c0-4f9e-95fd-cecd2666e177">
      <Terms xmlns="http://schemas.microsoft.com/office/infopath/2007/PartnerControls"/>
    </lcf76f155ced4ddcb4097134ff3c332f>
    <TaxCatchAll xmlns="9c53b943-690c-4a82-9bc4-371637f8cdb2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haredContentType xmlns="Microsoft.SharePoint.Taxonomy.ContentTypeSync" SourceId="f4f22ede-e726-4d3d-b195-8dfd25ae0d91" ContentTypeId="0x01" PreviousValue="false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5ACF6EA1AA3814592B979FCD99D439E" ma:contentTypeVersion="21" ma:contentTypeDescription="Create a new document." ma:contentTypeScope="" ma:versionID="29929510675aa458a0dc1f2bd3053b36">
  <xsd:schema xmlns:xsd="http://www.w3.org/2001/XMLSchema" xmlns:xs="http://www.w3.org/2001/XMLSchema" xmlns:p="http://schemas.microsoft.com/office/2006/metadata/properties" xmlns:ns2="0f19eaed-a1c0-4f9e-95fd-cecd2666e177" xmlns:ns3="9c53b943-690c-4a82-9bc4-371637f8cdb2" targetNamespace="http://schemas.microsoft.com/office/2006/metadata/properties" ma:root="true" ma:fieldsID="090bd426b8c2057550e485278fa6adb5" ns2:_="" ns3:_="">
    <xsd:import namespace="0f19eaed-a1c0-4f9e-95fd-cecd2666e177"/>
    <xsd:import namespace="9c53b943-690c-4a82-9bc4-371637f8cdb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19eaed-a1c0-4f9e-95fd-cecd2666e17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f4f22ede-e726-4d3d-b195-8dfd25ae0d9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53b943-690c-4a82-9bc4-371637f8cdb2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0137279a-eefe-4937-b404-ff77d498a6a2}" ma:internalName="TaxCatchAll" ma:showField="CatchAllData" ma:web="9c53b943-690c-4a82-9bc4-371637f8cd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C4F687F-E8F1-49FE-8AB8-C1F9E6DC158D}">
  <ds:schemaRefs>
    <ds:schemaRef ds:uri="0f19eaed-a1c0-4f9e-95fd-cecd2666e177"/>
    <ds:schemaRef ds:uri="9c53b943-690c-4a82-9bc4-371637f8cdb2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7C7D089-4BFD-4D8A-A8B5-843B0744475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8CEBAF3-7191-4667-8F46-CBCE6084D63C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0C3979CF-E9D3-4DCA-9490-FE18A001386D}">
  <ds:schemaRefs>
    <ds:schemaRef ds:uri="0f19eaed-a1c0-4f9e-95fd-cecd2666e177"/>
    <ds:schemaRef ds:uri="9c53b943-690c-4a82-9bc4-371637f8cdb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211</Words>
  <Application>Microsoft Office PowerPoint</Application>
  <PresentationFormat>Widescreen</PresentationFormat>
  <Paragraphs>28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Lub Dub Heavy</vt:lpstr>
      <vt:lpstr>Lub Dub Medium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Destiny Thomas (NAT Marketing &amp; Communication Consultant)</dc:creator>
  <cp:lastModifiedBy>Laura Felker</cp:lastModifiedBy>
  <cp:revision>3</cp:revision>
  <dcterms:created xsi:type="dcterms:W3CDTF">2023-05-30T18:38:48Z</dcterms:created>
  <dcterms:modified xsi:type="dcterms:W3CDTF">2025-07-07T19:31:33Z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0x010100B5ACF6EA1AA3814592B979FCD99D439E</vt:lpwstr>
  </property>
  <property fmtid="{D5CDD505-2E9C-101B-9397-08002B2CF9AE}" pid="3" name="MediaServiceImageTags">
    <vt:lpwstr/>
  </property>
</Properties>
</file>