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sldIdLst>
    <p:sldId id="258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31481F2-6A48-B573-E67B-CD6E627E3935}" name="Jaeden Wells (NAT Marketing &amp; Communications Consultant)" initials="JW(M&amp;CC" userId="S::t-Jaeden.Wells@heart.org::85301c82-689a-4ea2-b161-a6bab4118b2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4CD96AE-3658-4C2A-AF6D-227E468466D5}" v="1" dt="2026-07-31T15:18:18.84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72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5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13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microsoft.com/office/2016/11/relationships/changesInfo" Target="changesInfos/changesInfo1.xml"/><Relationship Id="rId5" Type="http://schemas.openxmlformats.org/officeDocument/2006/relationships/slideMaster" Target="slideMasters/slideMaster1.xml"/><Relationship Id="rId10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tthew Welsh" userId="08822953-2fa1-4c86-8f90-9d2a4e63af33" providerId="ADAL" clId="{95FFBA8B-3099-4447-A760-1063B5B28001}"/>
    <pc:docChg chg="undo custSel modSld">
      <pc:chgData name="Matthew Welsh" userId="08822953-2fa1-4c86-8f90-9d2a4e63af33" providerId="ADAL" clId="{95FFBA8B-3099-4447-A760-1063B5B28001}" dt="2026-07-31T15:19:09.318" v="93" actId="20577"/>
      <pc:docMkLst>
        <pc:docMk/>
      </pc:docMkLst>
      <pc:sldChg chg="modSp mod">
        <pc:chgData name="Matthew Welsh" userId="08822953-2fa1-4c86-8f90-9d2a4e63af33" providerId="ADAL" clId="{95FFBA8B-3099-4447-A760-1063B5B28001}" dt="2026-07-31T15:19:09.318" v="93" actId="20577"/>
        <pc:sldMkLst>
          <pc:docMk/>
          <pc:sldMk cId="1364709568" sldId="258"/>
        </pc:sldMkLst>
        <pc:spChg chg="mod">
          <ac:chgData name="Matthew Welsh" userId="08822953-2fa1-4c86-8f90-9d2a4e63af33" providerId="ADAL" clId="{95FFBA8B-3099-4447-A760-1063B5B28001}" dt="2026-07-31T15:14:50.336" v="4" actId="20577"/>
          <ac:spMkLst>
            <pc:docMk/>
            <pc:sldMk cId="1364709568" sldId="258"/>
            <ac:spMk id="5" creationId="{12F42186-A2B8-4455-B658-9090BB13A73E}"/>
          </ac:spMkLst>
        </pc:spChg>
        <pc:spChg chg="mod">
          <ac:chgData name="Matthew Welsh" userId="08822953-2fa1-4c86-8f90-9d2a4e63af33" providerId="ADAL" clId="{95FFBA8B-3099-4447-A760-1063B5B28001}" dt="2026-07-31T15:17:05.395" v="60" actId="20577"/>
          <ac:spMkLst>
            <pc:docMk/>
            <pc:sldMk cId="1364709568" sldId="258"/>
            <ac:spMk id="7" creationId="{E86A679B-0E92-4613-976D-E18FEEB5BCB7}"/>
          </ac:spMkLst>
        </pc:spChg>
        <pc:spChg chg="mod">
          <ac:chgData name="Matthew Welsh" userId="08822953-2fa1-4c86-8f90-9d2a4e63af33" providerId="ADAL" clId="{95FFBA8B-3099-4447-A760-1063B5B28001}" dt="2026-07-31T15:18:50.017" v="70" actId="1076"/>
          <ac:spMkLst>
            <pc:docMk/>
            <pc:sldMk cId="1364709568" sldId="258"/>
            <ac:spMk id="10" creationId="{7D5E083E-C4FC-4491-94A5-D65663B6068D}"/>
          </ac:spMkLst>
        </pc:spChg>
        <pc:spChg chg="mod">
          <ac:chgData name="Matthew Welsh" userId="08822953-2fa1-4c86-8f90-9d2a4e63af33" providerId="ADAL" clId="{95FFBA8B-3099-4447-A760-1063B5B28001}" dt="2026-07-31T15:16:12.463" v="57" actId="20577"/>
          <ac:spMkLst>
            <pc:docMk/>
            <pc:sldMk cId="1364709568" sldId="258"/>
            <ac:spMk id="24" creationId="{39DCE97D-8CD5-41C7-A517-D11D42E3FF75}"/>
          </ac:spMkLst>
        </pc:spChg>
        <pc:spChg chg="mod">
          <ac:chgData name="Matthew Welsh" userId="08822953-2fa1-4c86-8f90-9d2a4e63af33" providerId="ADAL" clId="{95FFBA8B-3099-4447-A760-1063B5B28001}" dt="2026-07-31T15:17:21.241" v="62" actId="20577"/>
          <ac:spMkLst>
            <pc:docMk/>
            <pc:sldMk cId="1364709568" sldId="258"/>
            <ac:spMk id="25" creationId="{2E163F64-D286-4024-8328-402CA8CD5E43}"/>
          </ac:spMkLst>
        </pc:spChg>
        <pc:spChg chg="mod">
          <ac:chgData name="Matthew Welsh" userId="08822953-2fa1-4c86-8f90-9d2a4e63af33" providerId="ADAL" clId="{95FFBA8B-3099-4447-A760-1063B5B28001}" dt="2026-07-31T15:19:09.318" v="93" actId="20577"/>
          <ac:spMkLst>
            <pc:docMk/>
            <pc:sldMk cId="1364709568" sldId="258"/>
            <ac:spMk id="34" creationId="{EB9C6BB4-0ED1-4A3E-A115-EE2C9696027D}"/>
          </ac:spMkLst>
        </pc:spChg>
        <pc:picChg chg="mod">
          <ac:chgData name="Matthew Welsh" userId="08822953-2fa1-4c86-8f90-9d2a4e63af33" providerId="ADAL" clId="{95FFBA8B-3099-4447-A760-1063B5B28001}" dt="2026-07-31T15:15:26.530" v="15" actId="1076"/>
          <ac:picMkLst>
            <pc:docMk/>
            <pc:sldMk cId="1364709568" sldId="258"/>
            <ac:picMk id="4" creationId="{E1179895-FFE4-F01C-49BA-1816862E3B90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0D3EFC-425A-49E2-96F0-37E8DCBE7C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FEF9CCF-23EA-4F6D-90A3-20D258EDCC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2107BB-AA8F-483E-89E2-1AAA3C7DA4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17D92-B639-448A-BAC7-ACE457FE7DE0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35156F-A175-47DB-8213-3AEC922D36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1F827D-CB00-4E21-8FB0-70F8A02FB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85DE4-2430-46BC-9AD2-711D4507D1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97205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26A11F-C61E-4A09-83EF-36305F26E7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C9C8537-DCDF-4EDF-B750-1291907E30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083B04-7008-461F-859D-CEF471622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17D92-B639-448A-BAC7-ACE457FE7DE0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313A31-0DA3-4C4A-A26E-810C67C239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3B93F2-3EF2-4FF0-AE26-34ED4CC80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85DE4-2430-46BC-9AD2-711D4507D1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83568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66B7841-D08D-465E-8414-0CC8D3075DA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0E8A3FA-6BF7-4BBE-954D-F06726FEEF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24874E-3B7C-4FB4-B9ED-BE45344F60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17D92-B639-448A-BAC7-ACE457FE7DE0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DEB3DA-9282-4E1B-B52C-DDD7A73E42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0601EF-9BB0-43B0-8651-3665511258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85DE4-2430-46BC-9AD2-711D4507D1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797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534958-0CB8-4E6A-95BC-66577A30FA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A8DF20-E671-40A7-81FD-D8805F59F5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5FDFF5-DBF5-4DE0-8D3A-1091D0AF72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17D92-B639-448A-BAC7-ACE457FE7DE0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B95598-3D5B-4548-8E2E-CDE2180E20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D3EECF-A386-4F7F-A9B2-0487F2BE03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85DE4-2430-46BC-9AD2-711D4507D1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717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3E5893-04AF-4493-B322-7BBDFF9B79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2B699B-4B8E-4138-BBF7-43AEA0FB36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E1ABEC-44C0-4174-ACFB-B6164ABB53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17D92-B639-448A-BAC7-ACE457FE7DE0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65DD2D-58AE-43CA-B668-19B53F1E37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3EB7C5-86BD-4A6F-8DE2-D4ACDB3C39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85DE4-2430-46BC-9AD2-711D4507D1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46485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CAC477-DD45-4F0B-95F1-26F8D326C8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61C26D-ADA5-4ECB-9DBE-78A3D9BFF2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E96E5B8-2540-48C6-9C74-3C405F0FC1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90EAEB4-E6D1-46E9-B5AD-A238C7D05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17D92-B639-448A-BAC7-ACE457FE7DE0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ECE45D-6B2B-465D-8162-CF683AC330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7A96EA-D5DB-4DEE-9F9C-AEABB84722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85DE4-2430-46BC-9AD2-711D4507D1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5309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10806-9FF1-4D09-B2A4-5B3FD963C3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FE43E6-DBD0-4A2E-92BA-6051485A72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A97960-0338-4D6F-968C-BC2A201FD6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954C8EE-CAC7-4A1F-A5BD-9F47AC8B32B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C453F80-C98C-4D72-8ED0-8D34241F3F0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D2E556B-9C7C-4D50-8322-E593E07293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17D92-B639-448A-BAC7-ACE457FE7DE0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09EE566-F5D6-4C03-9D26-50E7538E1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640F862-6D47-4295-962A-F13315F09D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85DE4-2430-46BC-9AD2-711D4507D1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35795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451739-A97D-41E2-8E53-9038F01412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14ADCE-2446-4D61-94A2-EAAFA1C298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17D92-B639-448A-BAC7-ACE457FE7DE0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897C673-D364-4D6B-8493-B3392F8D84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8E97F9B-08D2-4AD8-9714-3C764BA479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85DE4-2430-46BC-9AD2-711D4507D1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4187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1B29BA5-B9A4-4A35-9834-EFC1B95594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17D92-B639-448A-BAC7-ACE457FE7DE0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5C4C8A2-ED5F-481D-9E92-680424C4B7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8E52AA-A49A-455F-87C9-0ED1E2C5AF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85DE4-2430-46BC-9AD2-711D4507D1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88771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A835D7-33BB-4D04-A4FC-9ED87B3C4F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9B0B0E-C51E-498C-8BA8-ADC86CB846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6E763BF-6593-4DD0-A466-47FE07866C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D15E1A-1E97-4CEA-B02A-EBC9C1BD60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17D92-B639-448A-BAC7-ACE457FE7DE0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53A954-0328-45D2-9709-D03DEA0FB9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0F101C-EA24-44BC-AEFA-8B70EA6BB2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85DE4-2430-46BC-9AD2-711D4507D1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80070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92EA24-8EAD-4FDA-AB7D-EEBCB8E7DD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C964DA8-6304-4ED0-9705-30F7F1D80E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3BDBA3-64A4-4F72-9004-4065693ACE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455D8C-A3DC-49A8-AC76-A3D6591DFC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17D92-B639-448A-BAC7-ACE457FE7DE0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451080-0198-463E-919E-09ACD7DDCF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58405E-C832-4936-A57D-A60F4C1EE1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85DE4-2430-46BC-9AD2-711D4507D1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0197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9FA9A19-7E43-4E77-9B04-B2670EC607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60E0B2-E9EF-4DD8-862A-C5DD11AFC5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0D0B10-EC42-4822-8BF4-0DE6097EE72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E17D92-B639-448A-BAC7-ACE457FE7DE0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DC5D84-F26B-4FA1-B10D-5085201F190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979924-9F58-4069-966B-08BF9D2E9A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885DE4-2430-46BC-9AD2-711D4507D1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2927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D5E083E-C4FC-4491-94A5-D65663B6068D}"/>
              </a:ext>
            </a:extLst>
          </p:cNvPr>
          <p:cNvSpPr/>
          <p:nvPr/>
        </p:nvSpPr>
        <p:spPr>
          <a:xfrm>
            <a:off x="0" y="-30498"/>
            <a:ext cx="12192000" cy="1478596"/>
          </a:xfrm>
          <a:prstGeom prst="rect">
            <a:avLst/>
          </a:prstGeom>
          <a:solidFill>
            <a:srgbClr val="C00000"/>
          </a:solidFill>
          <a:ln>
            <a:solidFill>
              <a:srgbClr val="C8233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60" dirty="0"/>
          </a:p>
        </p:txBody>
      </p:sp>
      <p:sp>
        <p:nvSpPr>
          <p:cNvPr id="21" name="Subtitle 1">
            <a:extLst>
              <a:ext uri="{FF2B5EF4-FFF2-40B4-BE49-F238E27FC236}">
                <a16:creationId xmlns:a16="http://schemas.microsoft.com/office/drawing/2014/main" id="{44A4E0AB-835F-4CB2-A7B4-38817C7C7174}"/>
              </a:ext>
            </a:extLst>
          </p:cNvPr>
          <p:cNvSpPr txBox="1">
            <a:spLocks/>
          </p:cNvSpPr>
          <p:nvPr/>
        </p:nvSpPr>
        <p:spPr>
          <a:xfrm>
            <a:off x="2611814" y="0"/>
            <a:ext cx="4127434" cy="1012776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800" b="0" i="0">
                <a:solidFill>
                  <a:srgbClr val="636466"/>
                </a:solidFill>
                <a:latin typeface="Lub Dub Medium" panose="020B0603030403020204" pitchFamily="34" charset="77"/>
                <a:ea typeface="+mn-ea"/>
                <a:cs typeface="+mn-cs"/>
              </a:defRPr>
            </a:lvl1pPr>
            <a:lvl2pPr marL="4572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eaLnBrk="1" hangingPunct="1">
              <a:buNone/>
              <a:defRPr sz="1600">
                <a:latin typeface="+mn-lt"/>
                <a:ea typeface="+mn-ea"/>
                <a:cs typeface="+mn-cs"/>
              </a:defRPr>
            </a:lvl6pPr>
            <a:lvl7pPr marL="2743200" indent="0" algn="ctr" eaLnBrk="1" hangingPunct="1">
              <a:buNone/>
              <a:defRPr sz="1600">
                <a:latin typeface="+mn-lt"/>
                <a:ea typeface="+mn-ea"/>
                <a:cs typeface="+mn-cs"/>
              </a:defRPr>
            </a:lvl7pPr>
            <a:lvl8pPr marL="3200400" indent="0" algn="ctr" eaLnBrk="1" hangingPunct="1">
              <a:buNone/>
              <a:defRPr sz="1600">
                <a:latin typeface="+mn-lt"/>
                <a:ea typeface="+mn-ea"/>
                <a:cs typeface="+mn-cs"/>
              </a:defRPr>
            </a:lvl8pPr>
            <a:lvl9pPr marL="3657600" indent="0" algn="ctr" eaLnBrk="1" hangingPunct="1">
              <a:buNone/>
              <a:defRPr sz="1600">
                <a:latin typeface="+mn-lt"/>
                <a:ea typeface="+mn-ea"/>
                <a:cs typeface="+mn-cs"/>
              </a:defRPr>
            </a:lvl9pPr>
          </a:lstStyle>
          <a:p>
            <a:endParaRPr lang="en-US" sz="3667" kern="0" dirty="0">
              <a:solidFill>
                <a:schemeClr val="bg1"/>
              </a:solidFill>
            </a:endParaRPr>
          </a:p>
        </p:txBody>
      </p:sp>
      <p:sp>
        <p:nvSpPr>
          <p:cNvPr id="23" name="Title 3">
            <a:extLst>
              <a:ext uri="{FF2B5EF4-FFF2-40B4-BE49-F238E27FC236}">
                <a16:creationId xmlns:a16="http://schemas.microsoft.com/office/drawing/2014/main" id="{AA0D767C-8EA4-45D2-ADFE-1D295901DFC7}"/>
              </a:ext>
            </a:extLst>
          </p:cNvPr>
          <p:cNvSpPr txBox="1">
            <a:spLocks/>
          </p:cNvSpPr>
          <p:nvPr/>
        </p:nvSpPr>
        <p:spPr>
          <a:xfrm>
            <a:off x="2901157" y="442206"/>
            <a:ext cx="6530676" cy="761999"/>
          </a:xfrm>
          <a:prstGeom prst="rect">
            <a:avLst/>
          </a:prstGeom>
        </p:spPr>
        <p:txBody>
          <a:bodyPr anchor="b"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7800" b="1" i="0" spc="300">
                <a:solidFill>
                  <a:srgbClr val="C10E21"/>
                </a:solidFill>
                <a:latin typeface="Lub Dub Heavy" panose="020B0603030403020204" pitchFamily="34" charset="77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Calibri" panose="020F050202020403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Calibri" panose="020F050202020403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Calibri" panose="020F050202020403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Calibri" panose="020F050202020403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Calibri" panose="020F050202020403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Calibri" panose="020F050202020403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Calibri" panose="020F050202020403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Calibri" panose="020F0502020204030204" pitchFamily="34" charset="0"/>
              </a:defRPr>
            </a:lvl9pPr>
          </a:lstStyle>
          <a:p>
            <a:endParaRPr lang="en-US" sz="5000" kern="0" dirty="0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2F42186-A2B8-4455-B658-9090BB13A73E}"/>
              </a:ext>
            </a:extLst>
          </p:cNvPr>
          <p:cNvSpPr txBox="1"/>
          <p:nvPr/>
        </p:nvSpPr>
        <p:spPr>
          <a:xfrm>
            <a:off x="285749" y="1710285"/>
            <a:ext cx="7534907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  <a:latin typeface="Lub Dub Heavy"/>
              </a:rPr>
              <a:t>Submit your Abstracts to #EPILifestyle27</a:t>
            </a:r>
            <a:endParaRPr lang="en-US" sz="2400" b="1" dirty="0">
              <a:solidFill>
                <a:srgbClr val="C00000"/>
              </a:solidFill>
              <a:latin typeface="Lub Dub Heavy" panose="020B0903030403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86A679B-0E92-4613-976D-E18FEEB5BCB7}"/>
              </a:ext>
            </a:extLst>
          </p:cNvPr>
          <p:cNvSpPr txBox="1"/>
          <p:nvPr/>
        </p:nvSpPr>
        <p:spPr>
          <a:xfrm>
            <a:off x="2854516" y="5979464"/>
            <a:ext cx="6839582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600" dirty="0">
                <a:solidFill>
                  <a:srgbClr val="C00000"/>
                </a:solidFill>
                <a:latin typeface="Lub Dub Medium"/>
              </a:rPr>
              <a:t>Abstracts close Thursday, October 14 at 6 p.m. CDT </a:t>
            </a:r>
            <a:endParaRPr lang="en-US" sz="1600" baseline="30000" dirty="0">
              <a:solidFill>
                <a:srgbClr val="C00000"/>
              </a:solidFill>
              <a:latin typeface="Lub Dub Medium"/>
            </a:endParaRPr>
          </a:p>
          <a:p>
            <a:r>
              <a:rPr lang="en-US" sz="1600" u="sng" dirty="0">
                <a:solidFill>
                  <a:srgbClr val="C00000"/>
                </a:solidFill>
                <a:latin typeface="Lub Dub Heavy" panose="020B0903030403020204" pitchFamily="34" charset="0"/>
              </a:rPr>
              <a:t>https://professional.heart.org/en/meetings/epi-lifestyle</a:t>
            </a:r>
            <a:endParaRPr lang="en-US" sz="16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D1A5E42-8274-425B-9CC5-A82C2791D886}"/>
              </a:ext>
            </a:extLst>
          </p:cNvPr>
          <p:cNvSpPr txBox="1"/>
          <p:nvPr/>
        </p:nvSpPr>
        <p:spPr>
          <a:xfrm>
            <a:off x="1833213" y="4017051"/>
            <a:ext cx="34372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Lub Dub Medium" panose="020B0603030403020204" pitchFamily="34" charset="0"/>
              </a:rPr>
              <a:t>Opportunity to present your accepted abstracts</a:t>
            </a:r>
            <a:r>
              <a:rPr lang="en-US" dirty="0">
                <a:latin typeface="Lub Dub Medium" panose="020B0603030403020204" pitchFamily="34" charset="0"/>
              </a:rPr>
              <a:t> in-person and be considered for abstract based awards.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9DCE97D-8CD5-41C7-A517-D11D42E3FF75}"/>
              </a:ext>
            </a:extLst>
          </p:cNvPr>
          <p:cNvSpPr txBox="1"/>
          <p:nvPr/>
        </p:nvSpPr>
        <p:spPr>
          <a:xfrm>
            <a:off x="7745825" y="2418501"/>
            <a:ext cx="3143250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b="1" dirty="0">
                <a:latin typeface="Lub Dub Medium"/>
              </a:rPr>
              <a:t>46 Abstract Categories </a:t>
            </a:r>
            <a:r>
              <a:rPr lang="en-US" dirty="0">
                <a:latin typeface="Lub Dub Medium"/>
              </a:rPr>
              <a:t>tailored to your field of study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33FE26F9-771E-4C05-BFF7-4FC05F5450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3684" y="4147039"/>
            <a:ext cx="698953" cy="672823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7E585149-401D-4F7F-80ED-8E741576F124}"/>
              </a:ext>
            </a:extLst>
          </p:cNvPr>
          <p:cNvSpPr txBox="1"/>
          <p:nvPr/>
        </p:nvSpPr>
        <p:spPr>
          <a:xfrm>
            <a:off x="1833213" y="2425222"/>
            <a:ext cx="34372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Lub Dub Medium" panose="020B0603030403020204" pitchFamily="34" charset="0"/>
              </a:rPr>
              <a:t>Engage </a:t>
            </a:r>
            <a:r>
              <a:rPr lang="en-US" dirty="0">
                <a:latin typeface="Lub Dub Medium" panose="020B0603030403020204" pitchFamily="34" charset="0"/>
              </a:rPr>
              <a:t>in thought provoking conversations through interactive oral abstract presentations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B4F9C62-B735-4364-9851-CD45EB4224A9}"/>
              </a:ext>
            </a:extLst>
          </p:cNvPr>
          <p:cNvSpPr txBox="1"/>
          <p:nvPr/>
        </p:nvSpPr>
        <p:spPr>
          <a:xfrm>
            <a:off x="7764543" y="3613426"/>
            <a:ext cx="300656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Lub Dub Medium" panose="020B0603030403020204" pitchFamily="34" charset="0"/>
              </a:rPr>
              <a:t>Accepted Abstracts </a:t>
            </a:r>
            <a:r>
              <a:rPr lang="en-US" sz="1600" dirty="0">
                <a:latin typeface="Lub Dub Medium" panose="020B0603030403020204" pitchFamily="34" charset="0"/>
              </a:rPr>
              <a:t>published in AHA’s Scientific Journal</a:t>
            </a:r>
            <a:r>
              <a:rPr lang="en-US" sz="1600" i="1" dirty="0">
                <a:latin typeface="Lub Dub Medium" panose="020B0603030403020204" pitchFamily="34" charset="0"/>
              </a:rPr>
              <a:t>, Circulation</a:t>
            </a:r>
            <a:endParaRPr lang="en-US" i="1" dirty="0">
              <a:latin typeface="Lub Dub Medium" panose="020B0603030403020204" pitchFamily="34" charset="0"/>
            </a:endParaRP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8C13FB62-E642-4A27-9A19-A0EE7AA2E9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3851" y="4672829"/>
            <a:ext cx="1054154" cy="717587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6F5B22B4-E6E7-4806-9685-B764F485C208}"/>
              </a:ext>
            </a:extLst>
          </p:cNvPr>
          <p:cNvSpPr txBox="1"/>
          <p:nvPr/>
        </p:nvSpPr>
        <p:spPr>
          <a:xfrm>
            <a:off x="7745908" y="4790762"/>
            <a:ext cx="33718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Lub Dub Medium" panose="020B0603030403020204" pitchFamily="34" charset="0"/>
              </a:rPr>
              <a:t>Grow your professional network </a:t>
            </a:r>
            <a:r>
              <a:rPr lang="en-US" dirty="0">
                <a:latin typeface="Lub Dub Medium" panose="020B0603030403020204" pitchFamily="34" charset="0"/>
              </a:rPr>
              <a:t>and reconnect with colleagues in person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B9C6BB4-0ED1-4A3E-A115-EE2C9696027D}"/>
              </a:ext>
            </a:extLst>
          </p:cNvPr>
          <p:cNvSpPr txBox="1"/>
          <p:nvPr/>
        </p:nvSpPr>
        <p:spPr>
          <a:xfrm>
            <a:off x="6296784" y="377885"/>
            <a:ext cx="5572275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Lub Dub Medium" panose="020B0603030403020204" pitchFamily="34" charset="0"/>
              </a:rPr>
              <a:t>Event Location: </a:t>
            </a:r>
            <a:r>
              <a:rPr lang="en-US" sz="2000" dirty="0">
                <a:solidFill>
                  <a:schemeClr val="bg1"/>
                </a:solidFill>
                <a:latin typeface="Lub Dub Medium" panose="020B0603030403020204" pitchFamily="34" charset="0"/>
              </a:rPr>
              <a:t>Westin Boston Seaport</a:t>
            </a:r>
          </a:p>
          <a:p>
            <a:pPr algn="ctr"/>
            <a:r>
              <a:rPr lang="en-US" sz="2000" dirty="0">
                <a:solidFill>
                  <a:schemeClr val="bg1"/>
                </a:solidFill>
                <a:latin typeface="Lub Dub Medium"/>
              </a:rPr>
              <a:t>Boston, MA </a:t>
            </a:r>
            <a:r>
              <a:rPr lang="en-US" sz="2000" i="0" dirty="0">
                <a:solidFill>
                  <a:schemeClr val="bg1"/>
                </a:solidFill>
                <a:effectLst/>
                <a:latin typeface="Lub Dub Medium"/>
              </a:rPr>
              <a:t>| March 1-4, 2027</a:t>
            </a:r>
            <a:endParaRPr lang="en-US" sz="2000" b="0" i="0" dirty="0">
              <a:solidFill>
                <a:schemeClr val="bg1"/>
              </a:solidFill>
              <a:effectLst/>
              <a:latin typeface="Lub Dub Medium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BEF8DE2-AC74-422A-A72E-A236AF3C43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54905" y="3631052"/>
            <a:ext cx="635033" cy="495325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51630548-55A6-4C2D-A7D9-D0505F49A4C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9176" y="2565047"/>
            <a:ext cx="769424" cy="693742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818FAFCF-8A05-49A2-AC68-9062C2BE61B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21553" y="2404587"/>
            <a:ext cx="666246" cy="720267"/>
          </a:xfrm>
          <a:prstGeom prst="rect">
            <a:avLst/>
          </a:prstGeom>
        </p:spPr>
      </p:pic>
      <p:sp>
        <p:nvSpPr>
          <p:cNvPr id="25" name="TextBox 7">
            <a:extLst>
              <a:ext uri="{FF2B5EF4-FFF2-40B4-BE49-F238E27FC236}">
                <a16:creationId xmlns:a16="http://schemas.microsoft.com/office/drawing/2014/main" id="{2E163F64-D286-4024-8328-402CA8CD5E43}"/>
              </a:ext>
            </a:extLst>
          </p:cNvPr>
          <p:cNvSpPr txBox="1"/>
          <p:nvPr/>
        </p:nvSpPr>
        <p:spPr>
          <a:xfrm>
            <a:off x="220130" y="6312831"/>
            <a:ext cx="3087631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>
                <a:latin typeface="Lub Dub Heavy"/>
              </a:rPr>
              <a:t>#EPILifestyle27</a:t>
            </a:r>
            <a:endParaRPr lang="en-US" sz="1600" dirty="0">
              <a:latin typeface="Lub Dub Heavy" panose="020B0903030403020204" pitchFamily="34" charset="0"/>
            </a:endParaRPr>
          </a:p>
        </p:txBody>
      </p:sp>
      <p:pic>
        <p:nvPicPr>
          <p:cNvPr id="2" name="Picture 1" descr="A black and white logo&#10;&#10;Description automatically generated">
            <a:extLst>
              <a:ext uri="{FF2B5EF4-FFF2-40B4-BE49-F238E27FC236}">
                <a16:creationId xmlns:a16="http://schemas.microsoft.com/office/drawing/2014/main" id="{1D2678DF-0F84-5ADA-56A6-53B73236C4D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3931" y="168257"/>
            <a:ext cx="4298175" cy="946474"/>
          </a:xfrm>
          <a:prstGeom prst="rect">
            <a:avLst/>
          </a:prstGeom>
        </p:spPr>
      </p:pic>
      <p:pic>
        <p:nvPicPr>
          <p:cNvPr id="4" name="Picture 3" descr="A red heart with a flame on it&#10;&#10;Description automatically generated">
            <a:extLst>
              <a:ext uri="{FF2B5EF4-FFF2-40B4-BE49-F238E27FC236}">
                <a16:creationId xmlns:a16="http://schemas.microsoft.com/office/drawing/2014/main" id="{E1179895-FFE4-F01C-49BA-1816862E3B9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364526" y="5979464"/>
            <a:ext cx="1358772" cy="749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47095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5ACF6EA1AA3814592B979FCD99D439E" ma:contentTypeVersion="21" ma:contentTypeDescription="Create a new document." ma:contentTypeScope="" ma:versionID="29929510675aa458a0dc1f2bd3053b36">
  <xsd:schema xmlns:xsd="http://www.w3.org/2001/XMLSchema" xmlns:xs="http://www.w3.org/2001/XMLSchema" xmlns:p="http://schemas.microsoft.com/office/2006/metadata/properties" xmlns:ns2="0f19eaed-a1c0-4f9e-95fd-cecd2666e177" xmlns:ns3="9c53b943-690c-4a82-9bc4-371637f8cdb2" targetNamespace="http://schemas.microsoft.com/office/2006/metadata/properties" ma:root="true" ma:fieldsID="090bd426b8c2057550e485278fa6adb5" ns2:_="" ns3:_="">
    <xsd:import namespace="0f19eaed-a1c0-4f9e-95fd-cecd2666e177"/>
    <xsd:import namespace="9c53b943-690c-4a82-9bc4-371637f8cdb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f19eaed-a1c0-4f9e-95fd-cecd2666e17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f4f22ede-e726-4d3d-b195-8dfd25ae0d9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53b943-690c-4a82-9bc4-371637f8cdb2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0137279a-eefe-4937-b404-ff77d498a6a2}" ma:internalName="TaxCatchAll" ma:showField="CatchAllData" ma:web="9c53b943-690c-4a82-9bc4-371637f8cdb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haredContentType xmlns="Microsoft.SharePoint.Taxonomy.ContentTypeSync" SourceId="f4f22ede-e726-4d3d-b195-8dfd25ae0d91" ContentTypeId="0x01" PreviousValue="false"/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f19eaed-a1c0-4f9e-95fd-cecd2666e177">
      <Terms xmlns="http://schemas.microsoft.com/office/infopath/2007/PartnerControls"/>
    </lcf76f155ced4ddcb4097134ff3c332f>
    <TaxCatchAll xmlns="9c53b943-690c-4a82-9bc4-371637f8cdb2" xsi:nil="true"/>
  </documentManagement>
</p:properties>
</file>

<file path=customXml/itemProps1.xml><?xml version="1.0" encoding="utf-8"?>
<ds:datastoreItem xmlns:ds="http://schemas.openxmlformats.org/officeDocument/2006/customXml" ds:itemID="{4AD4439B-70F4-4DBA-8AA4-76E003F9246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f19eaed-a1c0-4f9e-95fd-cecd2666e177"/>
    <ds:schemaRef ds:uri="9c53b943-690c-4a82-9bc4-371637f8cdb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9DA4EFC-CE6E-407B-8B57-46F08149BB4E}">
  <ds:schemaRefs>
    <ds:schemaRef ds:uri="Microsoft.SharePoint.Taxonomy.ContentTypeSync"/>
  </ds:schemaRefs>
</ds:datastoreItem>
</file>

<file path=customXml/itemProps3.xml><?xml version="1.0" encoding="utf-8"?>
<ds:datastoreItem xmlns:ds="http://schemas.openxmlformats.org/officeDocument/2006/customXml" ds:itemID="{682BB787-9F72-4259-8712-C1E2CF304CDD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834CE035-EC4B-4441-8FE6-BC1CE32E337F}">
  <ds:schemaRefs>
    <ds:schemaRef ds:uri="9c53b943-690c-4a82-9bc4-371637f8cdb2"/>
    <ds:schemaRef ds:uri="http://purl.org/dc/dcmitype/"/>
    <ds:schemaRef ds:uri="http://schemas.microsoft.com/office/2006/metadata/properties"/>
    <ds:schemaRef ds:uri="0f19eaed-a1c0-4f9e-95fd-cecd2666e177"/>
    <ds:schemaRef ds:uri="http://schemas.microsoft.com/office/2006/documentManagement/types"/>
    <ds:schemaRef ds:uri="http://purl.org/dc/elements/1.1/"/>
    <ds:schemaRef ds:uri="http://www.w3.org/XML/1998/namespace"/>
    <ds:schemaRef ds:uri="http://schemas.openxmlformats.org/package/2006/metadata/core-properties"/>
    <ds:schemaRef ds:uri="http://schemas.microsoft.com/office/infopath/2007/PartnerControls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1500</TotalTime>
  <Words>101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Lub Dub Heavy</vt:lpstr>
      <vt:lpstr>Lub Dub Medium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Cat Fernandez (NAT Science Operations Consultant)</dc:creator>
  <cp:lastModifiedBy>Matthew Welsh</cp:lastModifiedBy>
  <cp:revision>65</cp:revision>
  <dcterms:created xsi:type="dcterms:W3CDTF">2021-06-04T15:42:18Z</dcterms:created>
  <dcterms:modified xsi:type="dcterms:W3CDTF">2026-07-31T15:19:13Z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0x010100B5ACF6EA1AA3814592B979FCD99D439E</vt:lpwstr>
  </property>
</Properties>
</file>