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5E7321-10DE-0244-3E50-6A13757A0690}" v="176" dt="2026-04-03T15:33:38.5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itlin Johannsen" userId="S::caitlin.johannsen@heart.org::6c473db7-0686-4760-ac1a-dfb4cd72799d" providerId="AD" clId="Web-{785E7321-10DE-0244-3E50-6A13757A0690}"/>
    <pc:docChg chg="modSld">
      <pc:chgData name="Caitlin Johannsen" userId="S::caitlin.johannsen@heart.org::6c473db7-0686-4760-ac1a-dfb4cd72799d" providerId="AD" clId="Web-{785E7321-10DE-0244-3E50-6A13757A0690}" dt="2026-04-03T15:33:38.565" v="105" actId="14100"/>
      <pc:docMkLst>
        <pc:docMk/>
      </pc:docMkLst>
      <pc:sldChg chg="addSp modSp">
        <pc:chgData name="Caitlin Johannsen" userId="S::caitlin.johannsen@heart.org::6c473db7-0686-4760-ac1a-dfb4cd72799d" providerId="AD" clId="Web-{785E7321-10DE-0244-3E50-6A13757A0690}" dt="2026-04-03T15:33:38.565" v="105" actId="14100"/>
        <pc:sldMkLst>
          <pc:docMk/>
          <pc:sldMk cId="1049207201" sldId="259"/>
        </pc:sldMkLst>
        <pc:spChg chg="mod">
          <ac:chgData name="Caitlin Johannsen" userId="S::caitlin.johannsen@heart.org::6c473db7-0686-4760-ac1a-dfb4cd72799d" providerId="AD" clId="Web-{785E7321-10DE-0244-3E50-6A13757A0690}" dt="2026-04-03T15:20:16.461" v="4" actId="1076"/>
          <ac:spMkLst>
            <pc:docMk/>
            <pc:sldMk cId="1049207201" sldId="259"/>
            <ac:spMk id="2" creationId="{09398F8B-FEE2-CAEC-9EA0-67B0FC92843C}"/>
          </ac:spMkLst>
        </pc:spChg>
        <pc:spChg chg="add mod">
          <ac:chgData name="Caitlin Johannsen" userId="S::caitlin.johannsen@heart.org::6c473db7-0686-4760-ac1a-dfb4cd72799d" providerId="AD" clId="Web-{785E7321-10DE-0244-3E50-6A13757A0690}" dt="2026-04-03T15:33:38.565" v="105" actId="14100"/>
          <ac:spMkLst>
            <pc:docMk/>
            <pc:sldMk cId="1049207201" sldId="259"/>
            <ac:spMk id="4" creationId="{EC043594-4FC9-74A5-999A-C06E5CB743C4}"/>
          </ac:spMkLst>
        </pc:spChg>
        <pc:spChg chg="mod">
          <ac:chgData name="Caitlin Johannsen" userId="S::caitlin.johannsen@heart.org::6c473db7-0686-4760-ac1a-dfb4cd72799d" providerId="AD" clId="Web-{785E7321-10DE-0244-3E50-6A13757A0690}" dt="2026-04-03T15:19:00.929" v="0" actId="20577"/>
          <ac:spMkLst>
            <pc:docMk/>
            <pc:sldMk cId="1049207201" sldId="259"/>
            <ac:spMk id="6" creationId="{9272A765-43A7-15B0-0A58-9F25F5AE5D35}"/>
          </ac:spMkLst>
        </pc:spChg>
        <pc:spChg chg="mod">
          <ac:chgData name="Caitlin Johannsen" userId="S::caitlin.johannsen@heart.org::6c473db7-0686-4760-ac1a-dfb4cd72799d" providerId="AD" clId="Web-{785E7321-10DE-0244-3E50-6A13757A0690}" dt="2026-04-03T15:25:37.802" v="25" actId="14100"/>
          <ac:spMkLst>
            <pc:docMk/>
            <pc:sldMk cId="1049207201" sldId="259"/>
            <ac:spMk id="17" creationId="{7D1A5E42-8274-425B-9CC5-A82C2791D886}"/>
          </ac:spMkLst>
        </pc:spChg>
        <pc:spChg chg="mod">
          <ac:chgData name="Caitlin Johannsen" userId="S::caitlin.johannsen@heart.org::6c473db7-0686-4760-ac1a-dfb4cd72799d" providerId="AD" clId="Web-{785E7321-10DE-0244-3E50-6A13757A0690}" dt="2026-04-03T15:26:27.289" v="38" actId="20577"/>
          <ac:spMkLst>
            <pc:docMk/>
            <pc:sldMk cId="1049207201" sldId="259"/>
            <ac:spMk id="24" creationId="{39DCE97D-8CD5-41C7-A517-D11D42E3FF75}"/>
          </ac:spMkLst>
        </pc:spChg>
        <pc:spChg chg="mod">
          <ac:chgData name="Caitlin Johannsen" userId="S::caitlin.johannsen@heart.org::6c473db7-0686-4760-ac1a-dfb4cd72799d" providerId="AD" clId="Web-{785E7321-10DE-0244-3E50-6A13757A0690}" dt="2026-04-03T15:31:47.314" v="79" actId="20577"/>
          <ac:spMkLst>
            <pc:docMk/>
            <pc:sldMk cId="1049207201" sldId="259"/>
            <ac:spMk id="27" creationId="{7E585149-401D-4F7F-80ED-8E741576F124}"/>
          </ac:spMkLst>
        </pc:spChg>
        <pc:spChg chg="mod">
          <ac:chgData name="Caitlin Johannsen" userId="S::caitlin.johannsen@heart.org::6c473db7-0686-4760-ac1a-dfb4cd72799d" providerId="AD" clId="Web-{785E7321-10DE-0244-3E50-6A13757A0690}" dt="2026-04-03T15:31:07.141" v="75" actId="1076"/>
          <ac:spMkLst>
            <pc:docMk/>
            <pc:sldMk cId="1049207201" sldId="259"/>
            <ac:spMk id="30" creationId="{7B4F9C62-B735-4364-9851-CD45EB4224A9}"/>
          </ac:spMkLst>
        </pc:spChg>
        <pc:picChg chg="add mod">
          <ac:chgData name="Caitlin Johannsen" userId="S::caitlin.johannsen@heart.org::6c473db7-0686-4760-ac1a-dfb4cd72799d" providerId="AD" clId="Web-{785E7321-10DE-0244-3E50-6A13757A0690}" dt="2026-04-03T15:31:57.329" v="80" actId="1076"/>
          <ac:picMkLst>
            <pc:docMk/>
            <pc:sldMk cId="1049207201" sldId="259"/>
            <ac:picMk id="3" creationId="{85A73114-15DB-5961-03EF-6A6B060C77AD}"/>
          </ac:picMkLst>
        </pc:picChg>
        <pc:picChg chg="mod">
          <ac:chgData name="Caitlin Johannsen" userId="S::caitlin.johannsen@heart.org::6c473db7-0686-4760-ac1a-dfb4cd72799d" providerId="AD" clId="Web-{785E7321-10DE-0244-3E50-6A13757A0690}" dt="2026-04-03T15:25:34.599" v="21" actId="14100"/>
          <ac:picMkLst>
            <pc:docMk/>
            <pc:sldMk cId="1049207201" sldId="259"/>
            <ac:picMk id="14" creationId="{C4FE23FA-5C4E-4F4D-AAA9-794D778A1278}"/>
          </ac:picMkLst>
        </pc:picChg>
        <pc:picChg chg="mod">
          <ac:chgData name="Caitlin Johannsen" userId="S::caitlin.johannsen@heart.org::6c473db7-0686-4760-ac1a-dfb4cd72799d" providerId="AD" clId="Web-{785E7321-10DE-0244-3E50-6A13757A0690}" dt="2026-04-03T15:25:34.614" v="23" actId="14100"/>
          <ac:picMkLst>
            <pc:docMk/>
            <pc:sldMk cId="1049207201" sldId="259"/>
            <ac:picMk id="22" creationId="{8397E380-B03D-4160-8011-DEEA2A1D3537}"/>
          </ac:picMkLst>
        </pc:picChg>
        <pc:picChg chg="mod">
          <ac:chgData name="Caitlin Johannsen" userId="S::caitlin.johannsen@heart.org::6c473db7-0686-4760-ac1a-dfb4cd72799d" providerId="AD" clId="Web-{785E7321-10DE-0244-3E50-6A13757A0690}" dt="2026-04-03T15:26:37.383" v="39" actId="1076"/>
          <ac:picMkLst>
            <pc:docMk/>
            <pc:sldMk cId="1049207201" sldId="259"/>
            <ac:picMk id="29" creationId="{18E52A3B-893C-4CAE-AC9D-94CABB0990E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D3EFC-425A-49E2-96F0-37E8DCBE7C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EF9CCF-23EA-4F6D-90A3-20D258EDC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107BB-AA8F-483E-89E2-1AAA3C7DA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5156F-A175-47DB-8213-3AEC922D3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F827D-CB00-4E21-8FB0-70F8A02F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720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6A11F-C61E-4A09-83EF-36305F26E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9C8537-DCDF-4EDF-B750-1291907E3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83B04-7008-461F-859D-CEF471622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313A31-0DA3-4C4A-A26E-810C67C23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B93F2-3EF2-4FF0-AE26-34ED4CC8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5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6B7841-D08D-465E-8414-0CC8D3075D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E8A3FA-6BF7-4BBE-954D-F06726FEEF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4874E-3B7C-4FB4-B9ED-BE45344F6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EB3DA-9282-4E1B-B52C-DDD7A73E4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601EF-9BB0-43B0-8651-366551125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9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34958-0CB8-4E6A-95BC-66577A30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8DF20-E671-40A7-81FD-D8805F59F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FDFF5-DBF5-4DE0-8D3A-1091D0AF7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95598-3D5B-4548-8E2E-CDE2180E2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3EECF-A386-4F7F-A9B2-0487F2BE0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17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E5893-04AF-4493-B322-7BBDFF9B7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2B699B-4B8E-4138-BBF7-43AEA0FB3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1ABEC-44C0-4174-ACFB-B6164ABB5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5DD2D-58AE-43CA-B668-19B53F1E3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EB7C5-86BD-4A6F-8DE2-D4ACDB3C3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648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AC477-DD45-4F0B-95F1-26F8D326C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1C26D-ADA5-4ECB-9DBE-78A3D9BFF2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96E5B8-2540-48C6-9C74-3C405F0FC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0EAEB4-E6D1-46E9-B5AD-A238C7D05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CE45D-6B2B-465D-8162-CF683AC33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96EA-D5DB-4DEE-9F9C-AEABB8472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3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10806-9FF1-4D09-B2A4-5B3FD963C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FE43E6-DBD0-4A2E-92BA-6051485A7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97960-0338-4D6F-968C-BC2A201FD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54C8EE-CAC7-4A1F-A5BD-9F47AC8B32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453F80-C98C-4D72-8ED0-8D34241F3F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2E556B-9C7C-4D50-8322-E593E0729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9EE566-F5D6-4C03-9D26-50E7538E1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40F862-6D47-4295-962A-F13315F09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57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51739-A97D-41E2-8E53-9038F0141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14ADCE-2446-4D61-94A2-EAAFA1C29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97C673-D364-4D6B-8493-B3392F8D8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E97F9B-08D2-4AD8-9714-3C764BA47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41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B29BA5-B9A4-4A35-9834-EFC1B9559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C4C8A2-ED5F-481D-9E92-680424C4B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8E52AA-A49A-455F-87C9-0ED1E2C5A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87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835D7-33BB-4D04-A4FC-9ED87B3C4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B0B0E-C51E-498C-8BA8-ADC86CB84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E763BF-6593-4DD0-A466-47FE07866C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D15E1A-1E97-4CEA-B02A-EBC9C1BD6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3A954-0328-45D2-9709-D03DEA0FB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F101C-EA24-44BC-AEFA-8B70EA6BB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007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2EA24-8EAD-4FDA-AB7D-EEBCB8E7D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964DA8-6304-4ED0-9705-30F7F1D80E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3BDBA3-64A4-4F72-9004-4065693ACE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455D8C-A3DC-49A8-AC76-A3D6591DF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51080-0198-463E-919E-09ACD7DDC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58405E-C832-4936-A57D-A60F4C1EE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FA9A19-7E43-4E77-9B04-B2670EC60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60E0B2-E9EF-4DD8-862A-C5DD11AFC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D0B10-EC42-4822-8BF4-0DE6097EE7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17D92-B639-448A-BAC7-ACE457FE7DE0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C5D84-F26B-4FA1-B10D-5085201F19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79924-9F58-4069-966B-08BF9D2E9A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85DE4-2430-46BC-9AD2-711D4507D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27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D5E083E-C4FC-4491-94A5-D65663B606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30498"/>
            <a:ext cx="12192000" cy="1478596"/>
          </a:xfrm>
          <a:prstGeom prst="rect">
            <a:avLst/>
          </a:prstGeom>
          <a:solidFill>
            <a:srgbClr val="C00000"/>
          </a:solidFill>
          <a:ln>
            <a:solidFill>
              <a:srgbClr val="C823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60"/>
          </a:p>
        </p:txBody>
      </p:sp>
      <p:pic>
        <p:nvPicPr>
          <p:cNvPr id="7" name="Picture 6" descr="Logo for Basic Cardiovascular Sciences Scientific Sessions. The logo mark is a white circle with a graphic of an erlenmeyer flask">
            <a:extLst>
              <a:ext uri="{FF2B5EF4-FFF2-40B4-BE49-F238E27FC236}">
                <a16:creationId xmlns:a16="http://schemas.microsoft.com/office/drawing/2014/main" id="{9F678795-E578-9B03-6493-5B303A7DAF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950" y="328362"/>
            <a:ext cx="7017104" cy="87584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9398F8B-FEE2-CAEC-9EA0-67B0FC92843C}"/>
              </a:ext>
            </a:extLst>
          </p:cNvPr>
          <p:cNvSpPr txBox="1"/>
          <p:nvPr/>
        </p:nvSpPr>
        <p:spPr>
          <a:xfrm>
            <a:off x="6469341" y="531329"/>
            <a:ext cx="6906574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Lub Dub Medium"/>
              </a:rPr>
              <a:t>Boston, MA </a:t>
            </a:r>
            <a:r>
              <a:rPr lang="en-US" sz="2400" b="1" i="0">
                <a:solidFill>
                  <a:schemeClr val="bg1"/>
                </a:solidFill>
                <a:effectLst/>
                <a:latin typeface="Lub Dub Medium"/>
              </a:rPr>
              <a:t>| </a:t>
            </a:r>
            <a:r>
              <a:rPr lang="en-US" sz="2400" b="1">
                <a:solidFill>
                  <a:schemeClr val="bg1"/>
                </a:solidFill>
                <a:latin typeface="Lub Dub Medium"/>
              </a:rPr>
              <a:t>July 13–16, 2026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F42186-A2B8-4455-B658-9090BB13A73E}"/>
              </a:ext>
            </a:extLst>
          </p:cNvPr>
          <p:cNvSpPr txBox="1"/>
          <p:nvPr/>
        </p:nvSpPr>
        <p:spPr>
          <a:xfrm>
            <a:off x="1052195" y="1624186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C00000"/>
                </a:solidFill>
                <a:latin typeface="Lub Dub Heavy" panose="020B0903030403020204" pitchFamily="34" charset="0"/>
              </a:rPr>
              <a:t>What to Expect</a:t>
            </a:r>
          </a:p>
        </p:txBody>
      </p:sp>
      <p:pic>
        <p:nvPicPr>
          <p:cNvPr id="14" name="Picture 13" descr="Graphic of a person on a laptop screen, there is a speech bubble coming from them">
            <a:extLst>
              <a:ext uri="{FF2B5EF4-FFF2-40B4-BE49-F238E27FC236}">
                <a16:creationId xmlns:a16="http://schemas.microsoft.com/office/drawing/2014/main" id="{C4FE23FA-5C4E-4F4D-AAA9-794D778A12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4623" y="2312323"/>
            <a:ext cx="654074" cy="56146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D1A5E42-8274-425B-9CC5-A82C2791D886}"/>
              </a:ext>
            </a:extLst>
          </p:cNvPr>
          <p:cNvSpPr txBox="1"/>
          <p:nvPr/>
        </p:nvSpPr>
        <p:spPr>
          <a:xfrm>
            <a:off x="1184465" y="2264931"/>
            <a:ext cx="4902224" cy="6001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700" b="1">
                <a:latin typeface="Lub Dub Medium"/>
              </a:rPr>
              <a:t>3 1/2 days of presentations </a:t>
            </a:r>
            <a:r>
              <a:rPr lang="en-US" sz="1600">
                <a:latin typeface="Lub Dub Medium"/>
              </a:rPr>
              <a:t>intended to maximize thought-provoking discussions among scientists.</a:t>
            </a:r>
            <a:endParaRPr lang="en-US" sz="1700">
              <a:latin typeface="Lub Dub Medium"/>
            </a:endParaRPr>
          </a:p>
        </p:txBody>
      </p:sp>
      <p:pic>
        <p:nvPicPr>
          <p:cNvPr id="22" name="Picture 21" descr="Graphic of a check list">
            <a:extLst>
              <a:ext uri="{FF2B5EF4-FFF2-40B4-BE49-F238E27FC236}">
                <a16:creationId xmlns:a16="http://schemas.microsoft.com/office/drawing/2014/main" id="{8397E380-B03D-4160-8011-DEEA2A1D35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38" y="3552334"/>
            <a:ext cx="772495" cy="720267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39DCE97D-8CD5-41C7-A517-D11D42E3FF75}"/>
              </a:ext>
            </a:extLst>
          </p:cNvPr>
          <p:cNvSpPr txBox="1"/>
          <p:nvPr/>
        </p:nvSpPr>
        <p:spPr>
          <a:xfrm>
            <a:off x="1086970" y="3368649"/>
            <a:ext cx="5762670" cy="2831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700" b="1" dirty="0">
                <a:latin typeface="Lub Dub Medium"/>
              </a:rPr>
              <a:t>Networking and Programming Highlights</a:t>
            </a:r>
          </a:p>
          <a:p>
            <a:pPr indent="-457200"/>
            <a:r>
              <a:rPr lang="en-US" sz="1600" dirty="0">
                <a:latin typeface="Lub Dub Medium"/>
                <a:ea typeface="Calibri"/>
                <a:cs typeface="Arial"/>
              </a:rPr>
              <a:t>•</a:t>
            </a:r>
            <a:r>
              <a:rPr lang="en-US" sz="1600">
                <a:latin typeface="Lub Dub Medium"/>
                <a:ea typeface="Calibri"/>
                <a:cs typeface="Calibri"/>
              </a:rPr>
              <a:t> Cardio-Immunology Meets Cardio-Metabolism Pre-Conference </a:t>
            </a:r>
            <a:r>
              <a:rPr lang="en-US" sz="1600" dirty="0">
                <a:latin typeface="Lub Dub Medium"/>
                <a:ea typeface="Calibri"/>
                <a:cs typeface="Calibri"/>
              </a:rPr>
              <a:t>Symposium (ticketed event)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indent="-457200"/>
            <a:r>
              <a:rPr lang="en-US" sz="1600">
                <a:latin typeface="Lub Dub Medium"/>
                <a:ea typeface="Calibri"/>
                <a:cs typeface="Calibri"/>
              </a:rPr>
              <a:t>• Asian Cardiovascular Pre-Conference Symposium (ticketed </a:t>
            </a:r>
            <a:r>
              <a:rPr lang="en-US" sz="1600" dirty="0">
                <a:latin typeface="Lub Dub Medium"/>
                <a:ea typeface="Calibri"/>
                <a:cs typeface="Calibri"/>
              </a:rPr>
              <a:t>event)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indent="-457200"/>
            <a:r>
              <a:rPr lang="en-US" sz="1600">
                <a:latin typeface="Lub Dub Medium"/>
                <a:ea typeface="Calibri"/>
                <a:cs typeface="Calibri"/>
              </a:rPr>
              <a:t>• Early Career Pre-Conference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indent="-457200"/>
            <a:r>
              <a:rPr lang="en-US" sz="1600">
                <a:latin typeface="Lub Dub Medium"/>
                <a:ea typeface="Calibri"/>
                <a:cs typeface="Arial"/>
              </a:rPr>
              <a:t>•</a:t>
            </a:r>
            <a:r>
              <a:rPr lang="en-US" sz="1600">
                <a:latin typeface="Lub Dub Medium"/>
                <a:ea typeface="Calibri"/>
                <a:cs typeface="Calibri"/>
              </a:rPr>
              <a:t> BCVS 2026 Keynote Lecture</a:t>
            </a:r>
          </a:p>
          <a:p>
            <a:pPr indent="-457200"/>
            <a:r>
              <a:rPr lang="en-US" sz="1600">
                <a:latin typeface="Lub Dub Medium"/>
                <a:ea typeface="Calibri"/>
                <a:cs typeface="Arial"/>
              </a:rPr>
              <a:t>•</a:t>
            </a:r>
            <a:r>
              <a:rPr lang="en-US" sz="1600">
                <a:latin typeface="Lub Dub Medium"/>
                <a:ea typeface="Calibri"/>
                <a:cs typeface="Calibri"/>
              </a:rPr>
              <a:t> Women in Science Breakfast (ticketed event)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indent="-457200"/>
            <a:r>
              <a:rPr lang="en-US" sz="1600">
                <a:latin typeface="Lub Dub Medium"/>
                <a:ea typeface="Calibri"/>
                <a:cs typeface="Calibri"/>
              </a:rPr>
              <a:t>• Bench to Business Networking Panel (ticketed event)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endParaRPr lang="en-US" sz="1600" dirty="0">
              <a:latin typeface="Lub Dub Medium"/>
              <a:ea typeface="Calibri"/>
              <a:cs typeface="Calibri"/>
            </a:endParaRPr>
          </a:p>
          <a:p>
            <a:endParaRPr lang="en-US" sz="1700" b="1">
              <a:latin typeface="Lub Dub Medium" panose="020B0603030403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en-US" sz="1600">
              <a:latin typeface="Lub Dub Medium" panose="020B0603030403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26" name="Picture 25" descr="Graphic of a person standing in front of a display or diagram, speaking to a group of three people">
            <a:extLst>
              <a:ext uri="{FF2B5EF4-FFF2-40B4-BE49-F238E27FC236}">
                <a16:creationId xmlns:a16="http://schemas.microsoft.com/office/drawing/2014/main" id="{33FE26F9-771E-4C05-BFF7-4FC05F5450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49833" y="2365616"/>
            <a:ext cx="740105" cy="672823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7E585149-401D-4F7F-80ED-8E741576F124}"/>
              </a:ext>
            </a:extLst>
          </p:cNvPr>
          <p:cNvSpPr txBox="1"/>
          <p:nvPr/>
        </p:nvSpPr>
        <p:spPr>
          <a:xfrm>
            <a:off x="7803618" y="2303935"/>
            <a:ext cx="3635618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dirty="0">
                <a:latin typeface="Lub Dub Medium"/>
              </a:rPr>
              <a:t>Attend</a:t>
            </a:r>
            <a:r>
              <a:rPr lang="en-US" dirty="0">
                <a:latin typeface="Lub Dub Medium"/>
              </a:rPr>
              <a:t> the </a:t>
            </a:r>
            <a:r>
              <a:rPr lang="en-US" dirty="0">
                <a:effectLst/>
                <a:latin typeface="Lub Dub Medium"/>
                <a:ea typeface="Times New Roman" panose="02020603050405020304" pitchFamily="18" charset="0"/>
              </a:rPr>
              <a:t>Keynote Lecture, Plenary Sessions, Early Career Sessions, Poster sessions and more!</a:t>
            </a:r>
            <a:endParaRPr lang="en-US" dirty="0">
              <a:latin typeface="Lub Dub Medium"/>
            </a:endParaRPr>
          </a:p>
        </p:txBody>
      </p:sp>
      <p:pic>
        <p:nvPicPr>
          <p:cNvPr id="29" name="Picture 28" descr="Graphic of a circle with the word 'credits' inside">
            <a:extLst>
              <a:ext uri="{FF2B5EF4-FFF2-40B4-BE49-F238E27FC236}">
                <a16:creationId xmlns:a16="http://schemas.microsoft.com/office/drawing/2014/main" id="{18E52A3B-893C-4CAE-AC9D-94CABB0990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95659" y="3787450"/>
            <a:ext cx="674741" cy="584775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7B4F9C62-B735-4364-9851-CD45EB4224A9}"/>
              </a:ext>
            </a:extLst>
          </p:cNvPr>
          <p:cNvSpPr txBox="1"/>
          <p:nvPr/>
        </p:nvSpPr>
        <p:spPr>
          <a:xfrm>
            <a:off x="7803620" y="3904549"/>
            <a:ext cx="3006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Lub Dub Medium" panose="020B0603030403020204" pitchFamily="34" charset="0"/>
              </a:rPr>
              <a:t>CE credits </a:t>
            </a:r>
            <a:r>
              <a:rPr lang="en-US">
                <a:latin typeface="Lub Dub Medium" panose="020B0603030403020204" pitchFamily="34" charset="0"/>
              </a:rPr>
              <a:t>available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72A765-43A7-15B0-0A58-9F25F5AE5D35}"/>
              </a:ext>
            </a:extLst>
          </p:cNvPr>
          <p:cNvSpPr txBox="1"/>
          <p:nvPr/>
        </p:nvSpPr>
        <p:spPr>
          <a:xfrm>
            <a:off x="214950" y="6068917"/>
            <a:ext cx="321546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Lub Dub Medium"/>
              </a:rPr>
              <a:t>Register today #BCVS26</a:t>
            </a:r>
            <a:endParaRPr lang="en-US" sz="1600">
              <a:latin typeface="Lub Dub Medium" panose="020B0603030403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9C3015-F552-51CA-988E-AE49624B5F45}"/>
              </a:ext>
            </a:extLst>
          </p:cNvPr>
          <p:cNvSpPr txBox="1"/>
          <p:nvPr/>
        </p:nvSpPr>
        <p:spPr>
          <a:xfrm>
            <a:off x="214950" y="6350819"/>
            <a:ext cx="6254360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400" u="sng">
                <a:solidFill>
                  <a:srgbClr val="C00000"/>
                </a:solidFill>
                <a:latin typeface="Lub Dub Medium"/>
              </a:rPr>
              <a:t>https://professional.heart.org/bcvssessions</a:t>
            </a:r>
            <a:endParaRPr lang="en-US" sz="1400">
              <a:latin typeface="Lub Dub Medium"/>
            </a:endParaRPr>
          </a:p>
        </p:txBody>
      </p:sp>
      <p:pic>
        <p:nvPicPr>
          <p:cNvPr id="11" name="Picture 10" descr="A logo for a heart&#10;&#10;AI-generated content may be incorrect.">
            <a:extLst>
              <a:ext uri="{FF2B5EF4-FFF2-40B4-BE49-F238E27FC236}">
                <a16:creationId xmlns:a16="http://schemas.microsoft.com/office/drawing/2014/main" id="{A0C02114-322D-8187-7D43-749E93D2085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03547" y="6017967"/>
            <a:ext cx="1264628" cy="718772"/>
          </a:xfrm>
          <a:prstGeom prst="rect">
            <a:avLst/>
          </a:prstGeom>
        </p:spPr>
      </p:pic>
      <p:pic>
        <p:nvPicPr>
          <p:cNvPr id="3" name="Graphic 2" descr="Laptop with solid fill">
            <a:extLst>
              <a:ext uri="{FF2B5EF4-FFF2-40B4-BE49-F238E27FC236}">
                <a16:creationId xmlns:a16="http://schemas.microsoft.com/office/drawing/2014/main" id="{85A73114-15DB-5961-03EF-6A6B060C77A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908800" y="4788877"/>
            <a:ext cx="738555" cy="80693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C043594-4FC9-74A5-999A-C06E5CB743C4}"/>
              </a:ext>
            </a:extLst>
          </p:cNvPr>
          <p:cNvSpPr txBox="1"/>
          <p:nvPr/>
        </p:nvSpPr>
        <p:spPr>
          <a:xfrm>
            <a:off x="7803621" y="4891241"/>
            <a:ext cx="4120253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 dirty="0">
                <a:latin typeface="Lub Dub Medium"/>
              </a:rPr>
              <a:t>BCVS OnDemand </a:t>
            </a:r>
            <a:r>
              <a:rPr lang="en-US">
                <a:latin typeface="Lub Dub Medium"/>
              </a:rPr>
              <a:t>free for American Heart Association Professional Members who </a:t>
            </a:r>
            <a:r>
              <a:rPr lang="en-US" dirty="0">
                <a:latin typeface="Lub Dub Medium"/>
              </a:rPr>
              <a:t>register</a:t>
            </a:r>
          </a:p>
        </p:txBody>
      </p:sp>
    </p:spTree>
    <p:extLst>
      <p:ext uri="{BB962C8B-B14F-4D97-AF65-F5344CB8AC3E}">
        <p14:creationId xmlns:p14="http://schemas.microsoft.com/office/powerpoint/2010/main" val="1049207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ACF6EA1AA3814592B979FCD99D439E" ma:contentTypeVersion="21" ma:contentTypeDescription="Create a new document." ma:contentTypeScope="" ma:versionID="29929510675aa458a0dc1f2bd3053b36">
  <xsd:schema xmlns:xsd="http://www.w3.org/2001/XMLSchema" xmlns:xs="http://www.w3.org/2001/XMLSchema" xmlns:p="http://schemas.microsoft.com/office/2006/metadata/properties" xmlns:ns2="0f19eaed-a1c0-4f9e-95fd-cecd2666e177" xmlns:ns3="9c53b943-690c-4a82-9bc4-371637f8cdb2" targetNamespace="http://schemas.microsoft.com/office/2006/metadata/properties" ma:root="true" ma:fieldsID="090bd426b8c2057550e485278fa6adb5" ns2:_="" ns3:_="">
    <xsd:import namespace="0f19eaed-a1c0-4f9e-95fd-cecd2666e177"/>
    <xsd:import namespace="9c53b943-690c-4a82-9bc4-371637f8cd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19eaed-a1c0-4f9e-95fd-cecd2666e1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4f22ede-e726-4d3d-b195-8dfd25ae0d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3b943-690c-4a82-9bc4-371637f8cdb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137279a-eefe-4937-b404-ff77d498a6a2}" ma:internalName="TaxCatchAll" ma:showField="CatchAllData" ma:web="9c53b943-690c-4a82-9bc4-371637f8cd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19eaed-a1c0-4f9e-95fd-cecd2666e177">
      <Terms xmlns="http://schemas.microsoft.com/office/infopath/2007/PartnerControls"/>
    </lcf76f155ced4ddcb4097134ff3c332f>
    <TaxCatchAll xmlns="9c53b943-690c-4a82-9bc4-371637f8cdb2" xsi:nil="true"/>
  </documentManagement>
</p:properties>
</file>

<file path=customXml/item4.xml><?xml version="1.0" encoding="utf-8"?>
<?mso-contentType ?>
<SharedContentType xmlns="Microsoft.SharePoint.Taxonomy.ContentTypeSync" SourceId="f4f22ede-e726-4d3d-b195-8dfd25ae0d91" ContentTypeId="0x01" PreviousValue="false"/>
</file>

<file path=customXml/itemProps1.xml><?xml version="1.0" encoding="utf-8"?>
<ds:datastoreItem xmlns:ds="http://schemas.openxmlformats.org/officeDocument/2006/customXml" ds:itemID="{23074C5E-D502-46E3-8C8E-A659E27E10F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3B6552-7905-49E5-AC81-A8D32AB6658F}">
  <ds:schemaRefs>
    <ds:schemaRef ds:uri="0f19eaed-a1c0-4f9e-95fd-cecd2666e177"/>
    <ds:schemaRef ds:uri="9c53b943-690c-4a82-9bc4-371637f8cdb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CCF6054-4B5E-4460-8926-CC3BFCA32141}">
  <ds:schemaRefs>
    <ds:schemaRef ds:uri="0f19eaed-a1c0-4f9e-95fd-cecd2666e177"/>
    <ds:schemaRef ds:uri="9c53b943-690c-4a82-9bc4-371637f8cdb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FFC9AC81-670D-42BB-81A7-82F52DD98AF2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 Fernandez (NAT Science Operations Consultant)</dc:creator>
  <cp:revision>46</cp:revision>
  <dcterms:created xsi:type="dcterms:W3CDTF">2021-06-04T15:42:18Z</dcterms:created>
  <dcterms:modified xsi:type="dcterms:W3CDTF">2026-04-03T15:33:42Z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0x010100B5ACF6EA1AA3814592B979FCD99D439E</vt:lpwstr>
  </property>
  <property fmtid="{D5CDD505-2E9C-101B-9397-08002B2CF9AE}" pid="3" name="MediaServiceImageTags">
    <vt:lpwstr/>
  </property>
</Properties>
</file>