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4" r:id="rId5"/>
    <p:sldMasterId id="2147483703" r:id="rId6"/>
    <p:sldMasterId id="2147483689" r:id="rId7"/>
    <p:sldMasterId id="2147483698" r:id="rId8"/>
    <p:sldMasterId id="2147483721" r:id="rId9"/>
    <p:sldMasterId id="2147483726" r:id="rId10"/>
  </p:sldMasterIdLst>
  <p:notesMasterIdLst>
    <p:notesMasterId r:id="rId46"/>
  </p:notesMasterIdLst>
  <p:sldIdLst>
    <p:sldId id="256" r:id="rId11"/>
    <p:sldId id="268" r:id="rId12"/>
    <p:sldId id="319" r:id="rId13"/>
    <p:sldId id="304" r:id="rId14"/>
    <p:sldId id="309" r:id="rId15"/>
    <p:sldId id="305" r:id="rId16"/>
    <p:sldId id="310" r:id="rId17"/>
    <p:sldId id="314" r:id="rId18"/>
    <p:sldId id="306" r:id="rId19"/>
    <p:sldId id="311" r:id="rId20"/>
    <p:sldId id="315" r:id="rId21"/>
    <p:sldId id="307" r:id="rId22"/>
    <p:sldId id="312" r:id="rId23"/>
    <p:sldId id="316" r:id="rId24"/>
    <p:sldId id="308" r:id="rId25"/>
    <p:sldId id="313" r:id="rId26"/>
    <p:sldId id="317" r:id="rId27"/>
    <p:sldId id="318" r:id="rId28"/>
    <p:sldId id="262" r:id="rId29"/>
    <p:sldId id="288" r:id="rId30"/>
    <p:sldId id="289" r:id="rId31"/>
    <p:sldId id="297" r:id="rId32"/>
    <p:sldId id="290" r:id="rId33"/>
    <p:sldId id="298" r:id="rId34"/>
    <p:sldId id="291" r:id="rId35"/>
    <p:sldId id="299" r:id="rId36"/>
    <p:sldId id="292" r:id="rId37"/>
    <p:sldId id="300" r:id="rId38"/>
    <p:sldId id="293" r:id="rId39"/>
    <p:sldId id="301" r:id="rId40"/>
    <p:sldId id="294" r:id="rId41"/>
    <p:sldId id="302" r:id="rId42"/>
    <p:sldId id="295" r:id="rId43"/>
    <p:sldId id="303" r:id="rId44"/>
    <p:sldId id="296" r:id="rId4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17">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6B6FD8-AB76-4644-8B78-05DF1000F758}" v="3" dt="2026-01-27T16:27:23.8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64"/>
    <p:restoredTop sz="94704"/>
  </p:normalViewPr>
  <p:slideViewPr>
    <p:cSldViewPr snapToGrid="0" snapToObjects="1">
      <p:cViewPr varScale="1">
        <p:scale>
          <a:sx n="105" d="100"/>
          <a:sy n="105" d="100"/>
        </p:scale>
        <p:origin x="1170" y="96"/>
      </p:cViewPr>
      <p:guideLst>
        <p:guide orient="horz" pos="3717"/>
        <p:guide pos="3840"/>
      </p:guideLst>
    </p:cSldViewPr>
  </p:slideViewPr>
  <p:outlineViewPr>
    <p:cViewPr>
      <p:scale>
        <a:sx n="33" d="100"/>
        <a:sy n="33" d="100"/>
      </p:scale>
      <p:origin x="0" y="-49904"/>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 Type="http://schemas.openxmlformats.org/officeDocument/2006/relationships/slideMaster" Target="slideMasters/slideMaster1.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theme" Target="theme/theme1.xml"/><Relationship Id="rId10" Type="http://schemas.openxmlformats.org/officeDocument/2006/relationships/slideMaster" Target="slideMasters/slideMaster6.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viewProps" Target="viewProps.xml"/><Relationship Id="rId8" Type="http://schemas.openxmlformats.org/officeDocument/2006/relationships/slideMaster" Target="slideMasters/slideMaster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notesMaster" Target="notesMasters/notesMaster1.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 Leonard" userId="79b9fe69-82f6-4b13-83a9-214424175e62" providerId="ADAL" clId="{E69A1166-F832-42CD-A6FF-91FE1EE1848E}"/>
    <pc:docChg chg="undo custSel addSld modSld modNotesMaster">
      <pc:chgData name="Anne Leonard" userId="79b9fe69-82f6-4b13-83a9-214424175e62" providerId="ADAL" clId="{E69A1166-F832-42CD-A6FF-91FE1EE1848E}" dt="2026-01-27T19:39:54.104" v="264" actId="113"/>
      <pc:docMkLst>
        <pc:docMk/>
      </pc:docMkLst>
      <pc:sldChg chg="modSp mod">
        <pc:chgData name="Anne Leonard" userId="79b9fe69-82f6-4b13-83a9-214424175e62" providerId="ADAL" clId="{E69A1166-F832-42CD-A6FF-91FE1EE1848E}" dt="2026-01-27T13:59:46.051" v="103" actId="27636"/>
        <pc:sldMkLst>
          <pc:docMk/>
          <pc:sldMk cId="349111820" sldId="256"/>
        </pc:sldMkLst>
        <pc:spChg chg="mod">
          <ac:chgData name="Anne Leonard" userId="79b9fe69-82f6-4b13-83a9-214424175e62" providerId="ADAL" clId="{E69A1166-F832-42CD-A6FF-91FE1EE1848E}" dt="2026-01-16T14:12:55.798" v="8" actId="14100"/>
          <ac:spMkLst>
            <pc:docMk/>
            <pc:sldMk cId="349111820" sldId="256"/>
            <ac:spMk id="5" creationId="{94A1C8F6-6DF6-1147-99D7-302828D59E88}"/>
          </ac:spMkLst>
        </pc:spChg>
        <pc:spChg chg="mod">
          <ac:chgData name="Anne Leonard" userId="79b9fe69-82f6-4b13-83a9-214424175e62" providerId="ADAL" clId="{E69A1166-F832-42CD-A6FF-91FE1EE1848E}" dt="2026-01-27T13:59:46.051" v="103" actId="27636"/>
          <ac:spMkLst>
            <pc:docMk/>
            <pc:sldMk cId="349111820" sldId="256"/>
            <ac:spMk id="6" creationId="{30A13920-4F2C-2F49-9F06-277D29A38DE4}"/>
          </ac:spMkLst>
        </pc:spChg>
      </pc:sldChg>
      <pc:sldChg chg="modSp mod">
        <pc:chgData name="Anne Leonard" userId="79b9fe69-82f6-4b13-83a9-214424175e62" providerId="ADAL" clId="{E69A1166-F832-42CD-A6FF-91FE1EE1848E}" dt="2026-01-27T14:01:42.557" v="229" actId="20577"/>
        <pc:sldMkLst>
          <pc:docMk/>
          <pc:sldMk cId="2852047112" sldId="268"/>
        </pc:sldMkLst>
        <pc:spChg chg="mod">
          <ac:chgData name="Anne Leonard" userId="79b9fe69-82f6-4b13-83a9-214424175e62" providerId="ADAL" clId="{E69A1166-F832-42CD-A6FF-91FE1EE1848E}" dt="2026-01-27T14:01:42.557" v="229" actId="20577"/>
          <ac:spMkLst>
            <pc:docMk/>
            <pc:sldMk cId="2852047112" sldId="268"/>
            <ac:spMk id="6" creationId="{30A13920-4F2C-2F49-9F06-277D29A38DE4}"/>
          </ac:spMkLst>
        </pc:spChg>
      </pc:sldChg>
      <pc:sldChg chg="modSp mod">
        <pc:chgData name="Anne Leonard" userId="79b9fe69-82f6-4b13-83a9-214424175e62" providerId="ADAL" clId="{E69A1166-F832-42CD-A6FF-91FE1EE1848E}" dt="2026-01-26T20:09:49.664" v="26" actId="27636"/>
        <pc:sldMkLst>
          <pc:docMk/>
          <pc:sldMk cId="947612038" sldId="288"/>
        </pc:sldMkLst>
        <pc:spChg chg="mod">
          <ac:chgData name="Anne Leonard" userId="79b9fe69-82f6-4b13-83a9-214424175e62" providerId="ADAL" clId="{E69A1166-F832-42CD-A6FF-91FE1EE1848E}" dt="2026-01-26T20:09:49.664" v="26" actId="27636"/>
          <ac:spMkLst>
            <pc:docMk/>
            <pc:sldMk cId="947612038" sldId="288"/>
            <ac:spMk id="4" creationId="{048518E0-73A2-9FE2-E922-9DFE4498B160}"/>
          </ac:spMkLst>
        </pc:spChg>
      </pc:sldChg>
      <pc:sldChg chg="modSp mod">
        <pc:chgData name="Anne Leonard" userId="79b9fe69-82f6-4b13-83a9-214424175e62" providerId="ADAL" clId="{E69A1166-F832-42CD-A6FF-91FE1EE1848E}" dt="2026-01-26T20:09:49.671" v="27" actId="27636"/>
        <pc:sldMkLst>
          <pc:docMk/>
          <pc:sldMk cId="1920570203" sldId="289"/>
        </pc:sldMkLst>
        <pc:spChg chg="mod">
          <ac:chgData name="Anne Leonard" userId="79b9fe69-82f6-4b13-83a9-214424175e62" providerId="ADAL" clId="{E69A1166-F832-42CD-A6FF-91FE1EE1848E}" dt="2026-01-26T20:09:49.671" v="27" actId="27636"/>
          <ac:spMkLst>
            <pc:docMk/>
            <pc:sldMk cId="1920570203" sldId="289"/>
            <ac:spMk id="4" creationId="{74A6B9B5-762B-3FA2-99E4-FE2CACA6D862}"/>
          </ac:spMkLst>
        </pc:spChg>
      </pc:sldChg>
      <pc:sldChg chg="modSp mod">
        <pc:chgData name="Anne Leonard" userId="79b9fe69-82f6-4b13-83a9-214424175e62" providerId="ADAL" clId="{E69A1166-F832-42CD-A6FF-91FE1EE1848E}" dt="2026-01-26T20:10:18.559" v="31" actId="20577"/>
        <pc:sldMkLst>
          <pc:docMk/>
          <pc:sldMk cId="2519446909" sldId="290"/>
        </pc:sldMkLst>
        <pc:spChg chg="mod">
          <ac:chgData name="Anne Leonard" userId="79b9fe69-82f6-4b13-83a9-214424175e62" providerId="ADAL" clId="{E69A1166-F832-42CD-A6FF-91FE1EE1848E}" dt="2026-01-26T20:10:18.559" v="31" actId="20577"/>
          <ac:spMkLst>
            <pc:docMk/>
            <pc:sldMk cId="2519446909" sldId="290"/>
            <ac:spMk id="4" creationId="{22F74F3B-FEB7-FAD1-333C-4C1C131A38B0}"/>
          </ac:spMkLst>
        </pc:spChg>
        <pc:graphicFrameChg chg="mod modGraphic">
          <ac:chgData name="Anne Leonard" userId="79b9fe69-82f6-4b13-83a9-214424175e62" providerId="ADAL" clId="{E69A1166-F832-42CD-A6FF-91FE1EE1848E}" dt="2026-01-26T20:09:53.257" v="28" actId="14100"/>
          <ac:graphicFrameMkLst>
            <pc:docMk/>
            <pc:sldMk cId="2519446909" sldId="290"/>
            <ac:graphicFrameMk id="6" creationId="{9841639F-E763-6363-2509-4A02AD2F042D}"/>
          </ac:graphicFrameMkLst>
        </pc:graphicFrameChg>
      </pc:sldChg>
      <pc:sldChg chg="modSp mod">
        <pc:chgData name="Anne Leonard" userId="79b9fe69-82f6-4b13-83a9-214424175e62" providerId="ADAL" clId="{E69A1166-F832-42CD-A6FF-91FE1EE1848E}" dt="2026-01-26T20:09:49.563" v="15" actId="27636"/>
        <pc:sldMkLst>
          <pc:docMk/>
          <pc:sldMk cId="1986248041" sldId="291"/>
        </pc:sldMkLst>
        <pc:spChg chg="mod">
          <ac:chgData name="Anne Leonard" userId="79b9fe69-82f6-4b13-83a9-214424175e62" providerId="ADAL" clId="{E69A1166-F832-42CD-A6FF-91FE1EE1848E}" dt="2026-01-26T20:09:49.563" v="15" actId="27636"/>
          <ac:spMkLst>
            <pc:docMk/>
            <pc:sldMk cId="1986248041" sldId="291"/>
            <ac:spMk id="4" creationId="{8DC9CEF7-135E-31A7-2F53-E24738EB5DF6}"/>
          </ac:spMkLst>
        </pc:spChg>
      </pc:sldChg>
      <pc:sldChg chg="modSp mod">
        <pc:chgData name="Anne Leonard" userId="79b9fe69-82f6-4b13-83a9-214424175e62" providerId="ADAL" clId="{E69A1166-F832-42CD-A6FF-91FE1EE1848E}" dt="2026-01-26T20:09:49.571" v="16" actId="27636"/>
        <pc:sldMkLst>
          <pc:docMk/>
          <pc:sldMk cId="1503146395" sldId="292"/>
        </pc:sldMkLst>
        <pc:spChg chg="mod">
          <ac:chgData name="Anne Leonard" userId="79b9fe69-82f6-4b13-83a9-214424175e62" providerId="ADAL" clId="{E69A1166-F832-42CD-A6FF-91FE1EE1848E}" dt="2026-01-26T20:09:49.571" v="16" actId="27636"/>
          <ac:spMkLst>
            <pc:docMk/>
            <pc:sldMk cId="1503146395" sldId="292"/>
            <ac:spMk id="4" creationId="{3D666163-BE32-C933-BDAD-993E68F52808}"/>
          </ac:spMkLst>
        </pc:spChg>
      </pc:sldChg>
      <pc:sldChg chg="modSp mod">
        <pc:chgData name="Anne Leonard" userId="79b9fe69-82f6-4b13-83a9-214424175e62" providerId="ADAL" clId="{E69A1166-F832-42CD-A6FF-91FE1EE1848E}" dt="2026-01-26T20:09:49.580" v="17" actId="27636"/>
        <pc:sldMkLst>
          <pc:docMk/>
          <pc:sldMk cId="961360297" sldId="295"/>
        </pc:sldMkLst>
        <pc:spChg chg="mod">
          <ac:chgData name="Anne Leonard" userId="79b9fe69-82f6-4b13-83a9-214424175e62" providerId="ADAL" clId="{E69A1166-F832-42CD-A6FF-91FE1EE1848E}" dt="2026-01-26T20:09:49.580" v="17" actId="27636"/>
          <ac:spMkLst>
            <pc:docMk/>
            <pc:sldMk cId="961360297" sldId="295"/>
            <ac:spMk id="4" creationId="{E4DB4675-573E-64FE-D21C-70C8601E3288}"/>
          </ac:spMkLst>
        </pc:spChg>
      </pc:sldChg>
      <pc:sldChg chg="modSp mod">
        <pc:chgData name="Anne Leonard" userId="79b9fe69-82f6-4b13-83a9-214424175e62" providerId="ADAL" clId="{E69A1166-F832-42CD-A6FF-91FE1EE1848E}" dt="2026-01-27T19:39:14.244" v="263" actId="20577"/>
        <pc:sldMkLst>
          <pc:docMk/>
          <pc:sldMk cId="2004464993" sldId="296"/>
        </pc:sldMkLst>
        <pc:spChg chg="mod">
          <ac:chgData name="Anne Leonard" userId="79b9fe69-82f6-4b13-83a9-214424175e62" providerId="ADAL" clId="{E69A1166-F832-42CD-A6FF-91FE1EE1848E}" dt="2026-01-27T19:39:14.244" v="263" actId="20577"/>
          <ac:spMkLst>
            <pc:docMk/>
            <pc:sldMk cId="2004464993" sldId="296"/>
            <ac:spMk id="4" creationId="{3C0C94B2-444A-4E93-665C-15ECA52E54A9}"/>
          </ac:spMkLst>
        </pc:spChg>
      </pc:sldChg>
      <pc:sldChg chg="modSp mod">
        <pc:chgData name="Anne Leonard" userId="79b9fe69-82f6-4b13-83a9-214424175e62" providerId="ADAL" clId="{E69A1166-F832-42CD-A6FF-91FE1EE1848E}" dt="2026-01-26T20:09:49.613" v="19" actId="27636"/>
        <pc:sldMkLst>
          <pc:docMk/>
          <pc:sldMk cId="985807843" sldId="310"/>
        </pc:sldMkLst>
        <pc:spChg chg="mod">
          <ac:chgData name="Anne Leonard" userId="79b9fe69-82f6-4b13-83a9-214424175e62" providerId="ADAL" clId="{E69A1166-F832-42CD-A6FF-91FE1EE1848E}" dt="2026-01-26T20:09:49.613" v="19" actId="27636"/>
          <ac:spMkLst>
            <pc:docMk/>
            <pc:sldMk cId="985807843" sldId="310"/>
            <ac:spMk id="4" creationId="{4C030EDB-105B-0EEA-514C-CAA2E17D00EF}"/>
          </ac:spMkLst>
        </pc:spChg>
      </pc:sldChg>
      <pc:sldChg chg="modSp mod">
        <pc:chgData name="Anne Leonard" userId="79b9fe69-82f6-4b13-83a9-214424175e62" providerId="ADAL" clId="{E69A1166-F832-42CD-A6FF-91FE1EE1848E}" dt="2026-01-26T20:09:49.626" v="21" actId="27636"/>
        <pc:sldMkLst>
          <pc:docMk/>
          <pc:sldMk cId="2166778065" sldId="311"/>
        </pc:sldMkLst>
        <pc:spChg chg="mod">
          <ac:chgData name="Anne Leonard" userId="79b9fe69-82f6-4b13-83a9-214424175e62" providerId="ADAL" clId="{E69A1166-F832-42CD-A6FF-91FE1EE1848E}" dt="2026-01-26T20:09:49.626" v="21" actId="27636"/>
          <ac:spMkLst>
            <pc:docMk/>
            <pc:sldMk cId="2166778065" sldId="311"/>
            <ac:spMk id="4" creationId="{D3DC87E0-29CF-FD08-493C-FA14982B82B7}"/>
          </ac:spMkLst>
        </pc:spChg>
      </pc:sldChg>
      <pc:sldChg chg="modSp mod">
        <pc:chgData name="Anne Leonard" userId="79b9fe69-82f6-4b13-83a9-214424175e62" providerId="ADAL" clId="{E69A1166-F832-42CD-A6FF-91FE1EE1848E}" dt="2026-01-26T20:09:49.652" v="24" actId="27636"/>
        <pc:sldMkLst>
          <pc:docMk/>
          <pc:sldMk cId="2698244918" sldId="313"/>
        </pc:sldMkLst>
        <pc:spChg chg="mod">
          <ac:chgData name="Anne Leonard" userId="79b9fe69-82f6-4b13-83a9-214424175e62" providerId="ADAL" clId="{E69A1166-F832-42CD-A6FF-91FE1EE1848E}" dt="2026-01-26T20:09:49.652" v="24" actId="27636"/>
          <ac:spMkLst>
            <pc:docMk/>
            <pc:sldMk cId="2698244918" sldId="313"/>
            <ac:spMk id="4" creationId="{D8F80C0F-110C-C6BD-5AA8-33C0DAF2F907}"/>
          </ac:spMkLst>
        </pc:spChg>
      </pc:sldChg>
      <pc:sldChg chg="modSp mod">
        <pc:chgData name="Anne Leonard" userId="79b9fe69-82f6-4b13-83a9-214424175e62" providerId="ADAL" clId="{E69A1166-F832-42CD-A6FF-91FE1EE1848E}" dt="2026-01-26T20:09:49.621" v="20" actId="27636"/>
        <pc:sldMkLst>
          <pc:docMk/>
          <pc:sldMk cId="3407469894" sldId="314"/>
        </pc:sldMkLst>
        <pc:spChg chg="mod">
          <ac:chgData name="Anne Leonard" userId="79b9fe69-82f6-4b13-83a9-214424175e62" providerId="ADAL" clId="{E69A1166-F832-42CD-A6FF-91FE1EE1848E}" dt="2026-01-26T20:09:49.621" v="20" actId="27636"/>
          <ac:spMkLst>
            <pc:docMk/>
            <pc:sldMk cId="3407469894" sldId="314"/>
            <ac:spMk id="4" creationId="{1421DED2-4D54-CC42-746D-D88597D8E618}"/>
          </ac:spMkLst>
        </pc:spChg>
      </pc:sldChg>
      <pc:sldChg chg="modSp mod">
        <pc:chgData name="Anne Leonard" userId="79b9fe69-82f6-4b13-83a9-214424175e62" providerId="ADAL" clId="{E69A1166-F832-42CD-A6FF-91FE1EE1848E}" dt="2026-01-26T20:09:49.634" v="22" actId="27636"/>
        <pc:sldMkLst>
          <pc:docMk/>
          <pc:sldMk cId="3750626303" sldId="315"/>
        </pc:sldMkLst>
        <pc:spChg chg="mod">
          <ac:chgData name="Anne Leonard" userId="79b9fe69-82f6-4b13-83a9-214424175e62" providerId="ADAL" clId="{E69A1166-F832-42CD-A6FF-91FE1EE1848E}" dt="2026-01-26T20:09:49.634" v="22" actId="27636"/>
          <ac:spMkLst>
            <pc:docMk/>
            <pc:sldMk cId="3750626303" sldId="315"/>
            <ac:spMk id="4" creationId="{D16516B8-8F32-4FE8-65E0-9BF2EC6491C1}"/>
          </ac:spMkLst>
        </pc:spChg>
      </pc:sldChg>
      <pc:sldChg chg="modSp mod">
        <pc:chgData name="Anne Leonard" userId="79b9fe69-82f6-4b13-83a9-214424175e62" providerId="ADAL" clId="{E69A1166-F832-42CD-A6FF-91FE1EE1848E}" dt="2026-01-26T20:09:49.643" v="23" actId="27636"/>
        <pc:sldMkLst>
          <pc:docMk/>
          <pc:sldMk cId="3366058662" sldId="316"/>
        </pc:sldMkLst>
        <pc:spChg chg="mod">
          <ac:chgData name="Anne Leonard" userId="79b9fe69-82f6-4b13-83a9-214424175e62" providerId="ADAL" clId="{E69A1166-F832-42CD-A6FF-91FE1EE1848E}" dt="2026-01-26T20:09:49.643" v="23" actId="27636"/>
          <ac:spMkLst>
            <pc:docMk/>
            <pc:sldMk cId="3366058662" sldId="316"/>
            <ac:spMk id="4" creationId="{69DA97EE-7555-0DB5-C994-CBB6754E2AF6}"/>
          </ac:spMkLst>
        </pc:spChg>
      </pc:sldChg>
      <pc:sldChg chg="modSp mod">
        <pc:chgData name="Anne Leonard" userId="79b9fe69-82f6-4b13-83a9-214424175e62" providerId="ADAL" clId="{E69A1166-F832-42CD-A6FF-91FE1EE1848E}" dt="2026-01-26T20:09:49.658" v="25" actId="27636"/>
        <pc:sldMkLst>
          <pc:docMk/>
          <pc:sldMk cId="368819477" sldId="317"/>
        </pc:sldMkLst>
        <pc:spChg chg="mod">
          <ac:chgData name="Anne Leonard" userId="79b9fe69-82f6-4b13-83a9-214424175e62" providerId="ADAL" clId="{E69A1166-F832-42CD-A6FF-91FE1EE1848E}" dt="2026-01-26T20:09:49.658" v="25" actId="27636"/>
          <ac:spMkLst>
            <pc:docMk/>
            <pc:sldMk cId="368819477" sldId="317"/>
            <ac:spMk id="4" creationId="{32C7353E-B005-4E74-F446-C258CC292E87}"/>
          </ac:spMkLst>
        </pc:spChg>
      </pc:sldChg>
      <pc:sldChg chg="modSp new mod">
        <pc:chgData name="Anne Leonard" userId="79b9fe69-82f6-4b13-83a9-214424175e62" providerId="ADAL" clId="{E69A1166-F832-42CD-A6FF-91FE1EE1848E}" dt="2026-01-27T19:39:54.104" v="264" actId="113"/>
        <pc:sldMkLst>
          <pc:docMk/>
          <pc:sldMk cId="577284691" sldId="319"/>
        </pc:sldMkLst>
        <pc:spChg chg="mod">
          <ac:chgData name="Anne Leonard" userId="79b9fe69-82f6-4b13-83a9-214424175e62" providerId="ADAL" clId="{E69A1166-F832-42CD-A6FF-91FE1EE1848E}" dt="2026-01-27T19:39:54.104" v="264" actId="113"/>
          <ac:spMkLst>
            <pc:docMk/>
            <pc:sldMk cId="577284691" sldId="319"/>
            <ac:spMk id="2" creationId="{253C9EA3-0463-F00E-6199-A048539F55E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4249BB0E-4FBC-3646-922E-B3EE5123099C}" type="datetimeFigureOut">
              <a:rPr lang="en-US" smtClean="0"/>
              <a:t>1/27/2026</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637E5D83-AD5B-4D48-B55A-D6E9EDB1B56F}" type="slidenum">
              <a:rPr lang="en-US" smtClean="0"/>
              <a:t>‹#›</a:t>
            </a:fld>
            <a:endParaRPr lang="en-US"/>
          </a:p>
        </p:txBody>
      </p:sp>
    </p:spTree>
    <p:extLst>
      <p:ext uri="{BB962C8B-B14F-4D97-AF65-F5344CB8AC3E}">
        <p14:creationId xmlns:p14="http://schemas.microsoft.com/office/powerpoint/2010/main" val="58539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7E5D83-AD5B-4D48-B55A-D6E9EDB1B56F}" type="slidenum">
              <a:rPr lang="en-US" smtClean="0"/>
              <a:t>1</a:t>
            </a:fld>
            <a:endParaRPr lang="en-US"/>
          </a:p>
        </p:txBody>
      </p:sp>
    </p:spTree>
    <p:extLst>
      <p:ext uri="{BB962C8B-B14F-4D97-AF65-F5344CB8AC3E}">
        <p14:creationId xmlns:p14="http://schemas.microsoft.com/office/powerpoint/2010/main" val="2445616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7E5D83-AD5B-4D48-B55A-D6E9EDB1B56F}" type="slidenum">
              <a:rPr lang="en-US" smtClean="0"/>
              <a:t>2</a:t>
            </a:fld>
            <a:endParaRPr lang="en-US"/>
          </a:p>
        </p:txBody>
      </p:sp>
    </p:spTree>
    <p:extLst>
      <p:ext uri="{BB962C8B-B14F-4D97-AF65-F5344CB8AC3E}">
        <p14:creationId xmlns:p14="http://schemas.microsoft.com/office/powerpoint/2010/main" val="12588091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AHA title 0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1253359" y="1122363"/>
            <a:ext cx="7291551" cy="2387600"/>
          </a:xfrm>
        </p:spPr>
        <p:txBody>
          <a:bodyPr anchor="b">
            <a:normAutofit/>
          </a:bodyPr>
          <a:lstStyle>
            <a:lvl1pPr algn="l">
              <a:defRPr sz="5400">
                <a:solidFill>
                  <a:schemeClr val="tx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773C6EE-05A4-BE4B-8F63-A24ECBE0F2BF}"/>
              </a:ext>
            </a:extLst>
          </p:cNvPr>
          <p:cNvSpPr>
            <a:spLocks noGrp="1"/>
          </p:cNvSpPr>
          <p:nvPr>
            <p:ph type="subTitle" idx="1"/>
          </p:nvPr>
        </p:nvSpPr>
        <p:spPr>
          <a:xfrm>
            <a:off x="1253359" y="3602038"/>
            <a:ext cx="7291551" cy="1655762"/>
          </a:xfrm>
        </p:spPr>
        <p:txBody>
          <a:bodyPr>
            <a:normAutofit/>
          </a:bodyPr>
          <a:lstStyle>
            <a:lvl1pPr marL="0" indent="0" algn="l">
              <a:buNone/>
              <a:defRPr sz="2000" cap="none"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792332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AHA text 01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A38B-6E59-484D-B776-7712244BCB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27711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AHA text 01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8931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AHA text 02 -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2B795-87F2-B745-ADF4-DB43B11E3C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C8629B-0A95-1B4C-B422-138F5DB0F6EC}"/>
              </a:ext>
            </a:extLst>
          </p:cNvPr>
          <p:cNvSpPr>
            <a:spLocks noGrp="1"/>
          </p:cNvSpPr>
          <p:nvPr>
            <p:ph idx="1"/>
          </p:nvPr>
        </p:nvSpPr>
        <p:spPr>
          <a:xfrm>
            <a:off x="838200" y="1256232"/>
            <a:ext cx="10515600" cy="442672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40298287"/>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AHA text 02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4CFD-BD8E-CA44-95EF-CF6D1428D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E9E0CA-17A6-EE4A-8F3C-2582D8C9ABAE}"/>
              </a:ext>
            </a:extLst>
          </p:cNvPr>
          <p:cNvSpPr>
            <a:spLocks noGrp="1"/>
          </p:cNvSpPr>
          <p:nvPr>
            <p:ph sz="half" idx="1"/>
          </p:nvPr>
        </p:nvSpPr>
        <p:spPr>
          <a:xfrm>
            <a:off x="838200" y="1256232"/>
            <a:ext cx="5119688" cy="446090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D25C42A-52E2-5844-82AF-9C4BB98A62DA}"/>
              </a:ext>
            </a:extLst>
          </p:cNvPr>
          <p:cNvSpPr>
            <a:spLocks noGrp="1"/>
          </p:cNvSpPr>
          <p:nvPr>
            <p:ph sz="half" idx="2"/>
          </p:nvPr>
        </p:nvSpPr>
        <p:spPr>
          <a:xfrm>
            <a:off x="6234112" y="1256232"/>
            <a:ext cx="5119687" cy="446090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2172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AHA text 02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A38B-6E59-484D-B776-7712244BCB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96017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AHA text 02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8721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AHA text 03 -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2B795-87F2-B745-ADF4-DB43B11E3C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C8629B-0A95-1B4C-B422-138F5DB0F6EC}"/>
              </a:ext>
            </a:extLst>
          </p:cNvPr>
          <p:cNvSpPr>
            <a:spLocks noGrp="1"/>
          </p:cNvSpPr>
          <p:nvPr>
            <p:ph idx="1"/>
          </p:nvPr>
        </p:nvSpPr>
        <p:spPr>
          <a:xfrm>
            <a:off x="838200" y="1256232"/>
            <a:ext cx="10515600" cy="45463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1163814"/>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AHA text 03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4CFD-BD8E-CA44-95EF-CF6D1428D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E9E0CA-17A6-EE4A-8F3C-2582D8C9ABAE}"/>
              </a:ext>
            </a:extLst>
          </p:cNvPr>
          <p:cNvSpPr>
            <a:spLocks noGrp="1"/>
          </p:cNvSpPr>
          <p:nvPr>
            <p:ph sz="half" idx="1"/>
          </p:nvPr>
        </p:nvSpPr>
        <p:spPr>
          <a:xfrm>
            <a:off x="838200" y="1256232"/>
            <a:ext cx="5119688" cy="45463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D25C42A-52E2-5844-82AF-9C4BB98A62DA}"/>
              </a:ext>
            </a:extLst>
          </p:cNvPr>
          <p:cNvSpPr>
            <a:spLocks noGrp="1"/>
          </p:cNvSpPr>
          <p:nvPr>
            <p:ph sz="half" idx="2"/>
          </p:nvPr>
        </p:nvSpPr>
        <p:spPr>
          <a:xfrm>
            <a:off x="6234112" y="1256232"/>
            <a:ext cx="5119687" cy="45463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315022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AHA text 03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A38B-6E59-484D-B776-7712244BCB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82856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AHA text 03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1901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AHA titl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4306529" y="1122363"/>
            <a:ext cx="7037353" cy="2387600"/>
          </a:xfrm>
        </p:spPr>
        <p:txBody>
          <a:bodyPr anchor="b">
            <a:normAutofit/>
          </a:bodyPr>
          <a:lstStyle>
            <a:lvl1pPr algn="r">
              <a:defRPr sz="5400">
                <a:solidFill>
                  <a:schemeClr val="bg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773C6EE-05A4-BE4B-8F63-A24ECBE0F2BF}"/>
              </a:ext>
            </a:extLst>
          </p:cNvPr>
          <p:cNvSpPr>
            <a:spLocks noGrp="1"/>
          </p:cNvSpPr>
          <p:nvPr>
            <p:ph type="subTitle" idx="1"/>
          </p:nvPr>
        </p:nvSpPr>
        <p:spPr>
          <a:xfrm>
            <a:off x="4306529" y="3602038"/>
            <a:ext cx="7037353" cy="1655762"/>
          </a:xfrm>
        </p:spPr>
        <p:txBody>
          <a:bodyPr>
            <a:normAutofit/>
          </a:bodyPr>
          <a:lstStyle>
            <a:lvl1pPr marL="0" indent="0" algn="r">
              <a:buNone/>
              <a:defRPr sz="2000" cap="none"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503135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AHA text 01 -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2B795-87F2-B745-ADF4-DB43B11E3C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C8629B-0A95-1B4C-B422-138F5DB0F6EC}"/>
              </a:ext>
            </a:extLst>
          </p:cNvPr>
          <p:cNvSpPr>
            <a:spLocks noGrp="1"/>
          </p:cNvSpPr>
          <p:nvPr>
            <p:ph idx="1"/>
          </p:nvPr>
        </p:nvSpPr>
        <p:spPr>
          <a:xfrm>
            <a:off x="838200" y="1256232"/>
            <a:ext cx="10515600" cy="528237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5098100"/>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AHA text 01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4CFD-BD8E-CA44-95EF-CF6D1428D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E9E0CA-17A6-EE4A-8F3C-2582D8C9ABAE}"/>
              </a:ext>
            </a:extLst>
          </p:cNvPr>
          <p:cNvSpPr>
            <a:spLocks noGrp="1"/>
          </p:cNvSpPr>
          <p:nvPr>
            <p:ph sz="half" idx="1"/>
          </p:nvPr>
        </p:nvSpPr>
        <p:spPr>
          <a:xfrm>
            <a:off x="838200" y="1256232"/>
            <a:ext cx="5119688" cy="52863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D25C42A-52E2-5844-82AF-9C4BB98A62DA}"/>
              </a:ext>
            </a:extLst>
          </p:cNvPr>
          <p:cNvSpPr>
            <a:spLocks noGrp="1"/>
          </p:cNvSpPr>
          <p:nvPr>
            <p:ph sz="half" idx="2"/>
          </p:nvPr>
        </p:nvSpPr>
        <p:spPr>
          <a:xfrm>
            <a:off x="6234112" y="1256232"/>
            <a:ext cx="5119687" cy="52863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86574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AHA text 01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A38B-6E59-484D-B776-7712244BCB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898436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AHA text 01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41350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AHA text 01 -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2B795-87F2-B745-ADF4-DB43B11E3C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C8629B-0A95-1B4C-B422-138F5DB0F6EC}"/>
              </a:ext>
            </a:extLst>
          </p:cNvPr>
          <p:cNvSpPr>
            <a:spLocks noGrp="1"/>
          </p:cNvSpPr>
          <p:nvPr>
            <p:ph idx="1"/>
          </p:nvPr>
        </p:nvSpPr>
        <p:spPr>
          <a:xfrm>
            <a:off x="838200" y="1256232"/>
            <a:ext cx="10515600" cy="464450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4711880"/>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AHA text 01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4CFD-BD8E-CA44-95EF-CF6D1428D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E9E0CA-17A6-EE4A-8F3C-2582D8C9ABAE}"/>
              </a:ext>
            </a:extLst>
          </p:cNvPr>
          <p:cNvSpPr>
            <a:spLocks noGrp="1"/>
          </p:cNvSpPr>
          <p:nvPr>
            <p:ph sz="half" idx="1"/>
          </p:nvPr>
        </p:nvSpPr>
        <p:spPr>
          <a:xfrm>
            <a:off x="838200" y="1264778"/>
            <a:ext cx="5119688" cy="46359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D25C42A-52E2-5844-82AF-9C4BB98A62DA}"/>
              </a:ext>
            </a:extLst>
          </p:cNvPr>
          <p:cNvSpPr>
            <a:spLocks noGrp="1"/>
          </p:cNvSpPr>
          <p:nvPr>
            <p:ph sz="half" idx="2"/>
          </p:nvPr>
        </p:nvSpPr>
        <p:spPr>
          <a:xfrm>
            <a:off x="6234112" y="1264778"/>
            <a:ext cx="5119687" cy="46359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92312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AHA text 01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A38B-6E59-484D-B776-7712244BCB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936224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AHA text 01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5522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AHA title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4306529" y="1122363"/>
            <a:ext cx="7037353" cy="2387600"/>
          </a:xfrm>
        </p:spPr>
        <p:txBody>
          <a:bodyPr anchor="b">
            <a:normAutofit/>
          </a:bodyPr>
          <a:lstStyle>
            <a:lvl1pPr algn="r">
              <a:defRPr sz="5400">
                <a:solidFill>
                  <a:schemeClr val="bg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773C6EE-05A4-BE4B-8F63-A24ECBE0F2BF}"/>
              </a:ext>
            </a:extLst>
          </p:cNvPr>
          <p:cNvSpPr>
            <a:spLocks noGrp="1"/>
          </p:cNvSpPr>
          <p:nvPr>
            <p:ph type="subTitle" idx="1"/>
          </p:nvPr>
        </p:nvSpPr>
        <p:spPr>
          <a:xfrm>
            <a:off x="4306529" y="3602038"/>
            <a:ext cx="7037353" cy="1655762"/>
          </a:xfrm>
        </p:spPr>
        <p:txBody>
          <a:bodyPr>
            <a:normAutofit/>
          </a:bodyPr>
          <a:lstStyle>
            <a:lvl1pPr marL="0" indent="0" algn="r">
              <a:buNone/>
              <a:defRPr sz="2000" cap="none"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8706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AHA title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4306529" y="1122363"/>
            <a:ext cx="7037353" cy="2387600"/>
          </a:xfrm>
        </p:spPr>
        <p:txBody>
          <a:bodyPr anchor="b">
            <a:normAutofit/>
          </a:bodyPr>
          <a:lstStyle>
            <a:lvl1pPr algn="r">
              <a:defRPr sz="5400">
                <a:solidFill>
                  <a:schemeClr val="bg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773C6EE-05A4-BE4B-8F63-A24ECBE0F2BF}"/>
              </a:ext>
            </a:extLst>
          </p:cNvPr>
          <p:cNvSpPr>
            <a:spLocks noGrp="1"/>
          </p:cNvSpPr>
          <p:nvPr>
            <p:ph type="subTitle" idx="1"/>
          </p:nvPr>
        </p:nvSpPr>
        <p:spPr>
          <a:xfrm>
            <a:off x="4306529" y="3602038"/>
            <a:ext cx="7037353" cy="1655762"/>
          </a:xfrm>
        </p:spPr>
        <p:txBody>
          <a:bodyPr>
            <a:normAutofit/>
          </a:bodyPr>
          <a:lstStyle>
            <a:lvl1pPr marL="0" indent="0" algn="r">
              <a:buNone/>
              <a:defRPr sz="2000" cap="none"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4997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AHA title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838201" y="2235200"/>
            <a:ext cx="10505682" cy="2387600"/>
          </a:xfrm>
        </p:spPr>
        <p:txBody>
          <a:bodyPr anchor="ctr">
            <a:normAutofit/>
          </a:bodyPr>
          <a:lstStyle>
            <a:lvl1pPr algn="ctr">
              <a:defRPr sz="5400">
                <a:solidFill>
                  <a:schemeClr val="bg2"/>
                </a:solidFill>
              </a:defRPr>
            </a:lvl1pPr>
          </a:lstStyle>
          <a:p>
            <a:r>
              <a:rPr lang="en-US"/>
              <a:t>Click to edit Master title style</a:t>
            </a:r>
            <a:endParaRPr lang="en-US" dirty="0"/>
          </a:p>
        </p:txBody>
      </p:sp>
      <p:sp>
        <p:nvSpPr>
          <p:cNvPr id="7" name="TextBox 6">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bg1"/>
                </a:solidFill>
                <a:latin typeface="Lub Dub Medium" panose="020B0603030403020204" pitchFamily="34" charset="77"/>
              </a:rPr>
              <a:t>‹#›</a:t>
            </a:fld>
            <a:endParaRPr lang="en-US" sz="1000" dirty="0">
              <a:solidFill>
                <a:schemeClr val="bg1"/>
              </a:solidFill>
              <a:latin typeface="Lub Dub Medium" panose="020B0603030403020204" pitchFamily="34" charset="77"/>
            </a:endParaRPr>
          </a:p>
        </p:txBody>
      </p:sp>
    </p:spTree>
    <p:extLst>
      <p:ext uri="{BB962C8B-B14F-4D97-AF65-F5344CB8AC3E}">
        <p14:creationId xmlns:p14="http://schemas.microsoft.com/office/powerpoint/2010/main" val="628670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AHA title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8DC020-9C31-2F45-A263-4A06588AA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2" name="Title 1">
            <a:extLst>
              <a:ext uri="{FF2B5EF4-FFF2-40B4-BE49-F238E27FC236}">
                <a16:creationId xmlns:a16="http://schemas.microsoft.com/office/drawing/2014/main" id="{8B00EB70-CA4D-A148-8EDA-9CBB9D489F06}"/>
              </a:ext>
            </a:extLst>
          </p:cNvPr>
          <p:cNvSpPr>
            <a:spLocks noGrp="1"/>
          </p:cNvSpPr>
          <p:nvPr>
            <p:ph type="ctrTitle"/>
          </p:nvPr>
        </p:nvSpPr>
        <p:spPr>
          <a:xfrm>
            <a:off x="838201" y="2235200"/>
            <a:ext cx="10505682" cy="2387600"/>
          </a:xfrm>
        </p:spPr>
        <p:txBody>
          <a:bodyPr anchor="ctr">
            <a:normAutofit/>
          </a:bodyPr>
          <a:lstStyle>
            <a:lvl1pPr algn="ctr">
              <a:defRPr sz="5400">
                <a:solidFill>
                  <a:schemeClr val="bg2"/>
                </a:solidFill>
              </a:defRPr>
            </a:lvl1pPr>
          </a:lstStyle>
          <a:p>
            <a:r>
              <a:rPr lang="en-US"/>
              <a:t>Click to edit Master title style</a:t>
            </a:r>
            <a:endParaRPr lang="en-US" dirty="0"/>
          </a:p>
        </p:txBody>
      </p:sp>
      <p:sp>
        <p:nvSpPr>
          <p:cNvPr id="5" name="TextBox 4">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bg1"/>
                </a:solidFill>
                <a:latin typeface="Lub Dub Medium" panose="020B0603030403020204" pitchFamily="34" charset="77"/>
              </a:rPr>
              <a:t>‹#›</a:t>
            </a:fld>
            <a:endParaRPr lang="en-US" sz="1000" dirty="0">
              <a:solidFill>
                <a:schemeClr val="bg1"/>
              </a:solidFill>
              <a:latin typeface="Lub Dub Medium" panose="020B0603030403020204" pitchFamily="34" charset="77"/>
            </a:endParaRPr>
          </a:p>
        </p:txBody>
      </p:sp>
    </p:spTree>
    <p:extLst>
      <p:ext uri="{BB962C8B-B14F-4D97-AF65-F5344CB8AC3E}">
        <p14:creationId xmlns:p14="http://schemas.microsoft.com/office/powerpoint/2010/main" val="2947744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AHA text 03 -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2B795-87F2-B745-ADF4-DB43B11E3C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C8629B-0A95-1B4C-B422-138F5DB0F6EC}"/>
              </a:ext>
            </a:extLst>
          </p:cNvPr>
          <p:cNvSpPr>
            <a:spLocks noGrp="1"/>
          </p:cNvSpPr>
          <p:nvPr>
            <p:ph idx="1"/>
          </p:nvPr>
        </p:nvSpPr>
        <p:spPr>
          <a:xfrm>
            <a:off x="838200" y="1256232"/>
            <a:ext cx="10515600" cy="45463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519089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AHA text 01 -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2B795-87F2-B745-ADF4-DB43B11E3C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C8629B-0A95-1B4C-B422-138F5DB0F6EC}"/>
              </a:ext>
            </a:extLst>
          </p:cNvPr>
          <p:cNvSpPr>
            <a:spLocks noGrp="1"/>
          </p:cNvSpPr>
          <p:nvPr>
            <p:ph idx="1"/>
          </p:nvPr>
        </p:nvSpPr>
        <p:spPr>
          <a:xfrm>
            <a:off x="838200" y="1281869"/>
            <a:ext cx="10515600" cy="44865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211219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AHA text 01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4CFD-BD8E-CA44-95EF-CF6D1428D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E9E0CA-17A6-EE4A-8F3C-2582D8C9ABAE}"/>
              </a:ext>
            </a:extLst>
          </p:cNvPr>
          <p:cNvSpPr>
            <a:spLocks noGrp="1"/>
          </p:cNvSpPr>
          <p:nvPr>
            <p:ph sz="half" idx="1"/>
          </p:nvPr>
        </p:nvSpPr>
        <p:spPr>
          <a:xfrm>
            <a:off x="838200" y="1256232"/>
            <a:ext cx="5119688" cy="4520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D25C42A-52E2-5844-82AF-9C4BB98A62DA}"/>
              </a:ext>
            </a:extLst>
          </p:cNvPr>
          <p:cNvSpPr>
            <a:spLocks noGrp="1"/>
          </p:cNvSpPr>
          <p:nvPr>
            <p:ph sz="half" idx="2"/>
          </p:nvPr>
        </p:nvSpPr>
        <p:spPr>
          <a:xfrm>
            <a:off x="6234112" y="1256232"/>
            <a:ext cx="5119687" cy="4520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57924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8.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7.jpg"/><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9.jpg"/><Relationship Id="rId5" Type="http://schemas.openxmlformats.org/officeDocument/2006/relationships/theme" Target="../theme/theme3.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8.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theme" Target="../theme/theme4.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8.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theme" Target="../theme/theme5.xml"/><Relationship Id="rId4"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8.png"/><Relationship Id="rId5" Type="http://schemas.openxmlformats.org/officeDocument/2006/relationships/theme" Target="../theme/theme6.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9"/>
            <a:ext cx="10515600" cy="4739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64778"/>
            <a:ext cx="10515600" cy="52836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tx2"/>
                </a:solidFill>
                <a:latin typeface="Lub Dub Medium" panose="020B0603030403020204" pitchFamily="34" charset="77"/>
              </a:rPr>
              <a:t>‹#›</a:t>
            </a:fld>
            <a:endParaRPr lang="en-US" sz="1000" dirty="0">
              <a:solidFill>
                <a:schemeClr val="tx2"/>
              </a:solidFill>
              <a:latin typeface="Lub Dub Medium" panose="020B0603030403020204" pitchFamily="34" charset="77"/>
            </a:endParaRPr>
          </a:p>
        </p:txBody>
      </p:sp>
    </p:spTree>
    <p:extLst>
      <p:ext uri="{BB962C8B-B14F-4D97-AF65-F5344CB8AC3E}">
        <p14:creationId xmlns:p14="http://schemas.microsoft.com/office/powerpoint/2010/main" val="712373914"/>
      </p:ext>
    </p:extLst>
  </p:cSld>
  <p:clrMap bg1="lt1" tx1="dk1" bg2="lt2" tx2="dk2" accent1="accent1" accent2="accent2" accent3="accent3" accent4="accent4" accent5="accent5" accent6="accent6" hlink="hlink" folHlink="folHlink"/>
  <p:sldLayoutIdLst>
    <p:sldLayoutId id="2147483675" r:id="rId1"/>
    <p:sldLayoutId id="2147483686" r:id="rId2"/>
    <p:sldLayoutId id="2147483687" r:id="rId3"/>
    <p:sldLayoutId id="2147483688" r:id="rId4"/>
    <p:sldLayoutId id="2147483718" r:id="rId5"/>
    <p:sldLayoutId id="2147483720" r:id="rId6"/>
    <p:sldLayoutId id="2147483731" r:id="rId7"/>
  </p:sldLayoutIdLst>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userDrawn="1">
          <p15:clr>
            <a:srgbClr val="F26B43"/>
          </p15:clr>
        </p15:guide>
        <p15:guide id="2" orient="horz" pos="879" userDrawn="1">
          <p15:clr>
            <a:srgbClr val="F26B43"/>
          </p15:clr>
        </p15:guide>
        <p15:guide id="3" orient="horz" pos="229" userDrawn="1">
          <p15:clr>
            <a:srgbClr val="F26B43"/>
          </p15:clr>
        </p15:guide>
        <p15:guide id="4" orient="horz" pos="4125" userDrawn="1">
          <p15:clr>
            <a:srgbClr val="F26B43"/>
          </p15:clr>
        </p15:guide>
        <p15:guide id="5" pos="3840" userDrawn="1">
          <p15:clr>
            <a:srgbClr val="F26B43"/>
          </p15:clr>
        </p15:guide>
        <p15:guide id="6" pos="528" userDrawn="1">
          <p15:clr>
            <a:srgbClr val="F26B43"/>
          </p15:clr>
        </p15:guide>
        <p15:guide id="7" pos="7152" userDrawn="1">
          <p15:clr>
            <a:srgbClr val="F26B43"/>
          </p15:clr>
        </p15:guide>
        <p15:guide id="8" pos="254" userDrawn="1">
          <p15:clr>
            <a:srgbClr val="F26B43"/>
          </p15:clr>
        </p15:guide>
        <p15:guide id="9" pos="3753" userDrawn="1">
          <p15:clr>
            <a:srgbClr val="F26B43"/>
          </p15:clr>
        </p15:guide>
        <p15:guide id="10" pos="392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9"/>
            <a:ext cx="10515600" cy="559408"/>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86486"/>
            <a:ext cx="10515600" cy="448192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F65DBE82-8B1D-9A45-84F6-1BE3FB96CD22}"/>
              </a:ext>
            </a:extLst>
          </p:cNvPr>
          <p:cNvPicPr>
            <a:picLocks noChangeAspect="1"/>
          </p:cNvPicPr>
          <p:nvPr userDrawn="1"/>
        </p:nvPicPr>
        <p:blipFill>
          <a:blip r:embed="rId7"/>
          <a:stretch>
            <a:fillRect/>
          </a:stretch>
        </p:blipFill>
        <p:spPr>
          <a:xfrm>
            <a:off x="10505806" y="5843503"/>
            <a:ext cx="1339850" cy="726566"/>
          </a:xfrm>
          <a:prstGeom prst="rect">
            <a:avLst/>
          </a:prstGeom>
        </p:spPr>
      </p:pic>
      <p:sp>
        <p:nvSpPr>
          <p:cNvPr id="6" name="TextBox 5">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tx2"/>
                </a:solidFill>
                <a:latin typeface="Lub Dub Medium" panose="020B0603030403020204" pitchFamily="34" charset="77"/>
              </a:rPr>
              <a:t>‹#›</a:t>
            </a:fld>
            <a:endParaRPr lang="en-US" sz="1000" dirty="0">
              <a:solidFill>
                <a:schemeClr val="tx2"/>
              </a:solidFill>
              <a:latin typeface="Lub Dub Medium" panose="020B0603030403020204" pitchFamily="34" charset="77"/>
            </a:endParaRPr>
          </a:p>
        </p:txBody>
      </p:sp>
    </p:spTree>
    <p:extLst>
      <p:ext uri="{BB962C8B-B14F-4D97-AF65-F5344CB8AC3E}">
        <p14:creationId xmlns:p14="http://schemas.microsoft.com/office/powerpoint/2010/main" val="330100438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Lst>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p15:clr>
            <a:srgbClr val="F26B43"/>
          </p15:clr>
        </p15:guide>
        <p15:guide id="2" orient="horz" pos="879">
          <p15:clr>
            <a:srgbClr val="F26B43"/>
          </p15:clr>
        </p15:guide>
        <p15:guide id="3" orient="horz" pos="229">
          <p15:clr>
            <a:srgbClr val="F26B43"/>
          </p15:clr>
        </p15:guide>
        <p15:guide id="4" orient="horz" pos="4125">
          <p15:clr>
            <a:srgbClr val="F26B43"/>
          </p15:clr>
        </p15:guide>
        <p15:guide id="5" pos="3840">
          <p15:clr>
            <a:srgbClr val="F26B43"/>
          </p15:clr>
        </p15:guide>
        <p15:guide id="6" pos="528">
          <p15:clr>
            <a:srgbClr val="F26B43"/>
          </p15:clr>
        </p15:guide>
        <p15:guide id="7" pos="7152">
          <p15:clr>
            <a:srgbClr val="F26B43"/>
          </p15:clr>
        </p15:guide>
        <p15:guide id="8" pos="254">
          <p15:clr>
            <a:srgbClr val="F26B43"/>
          </p15:clr>
        </p15:guide>
        <p15:guide id="9" pos="3753">
          <p15:clr>
            <a:srgbClr val="F26B43"/>
          </p15:clr>
        </p15:guide>
        <p15:guide id="10" pos="392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8"/>
            <a:ext cx="10515600" cy="51667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56231"/>
            <a:ext cx="10515600" cy="446090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F65DBE82-8B1D-9A45-84F6-1BE3FB96CD22}"/>
              </a:ext>
            </a:extLst>
          </p:cNvPr>
          <p:cNvPicPr>
            <a:picLocks noChangeAspect="1"/>
          </p:cNvPicPr>
          <p:nvPr userDrawn="1"/>
        </p:nvPicPr>
        <p:blipFill>
          <a:blip r:embed="rId7"/>
          <a:stretch>
            <a:fillRect/>
          </a:stretch>
        </p:blipFill>
        <p:spPr>
          <a:xfrm>
            <a:off x="10505806" y="5843503"/>
            <a:ext cx="1339850" cy="726566"/>
          </a:xfrm>
          <a:prstGeom prst="rect">
            <a:avLst/>
          </a:prstGeom>
        </p:spPr>
      </p:pic>
      <p:sp>
        <p:nvSpPr>
          <p:cNvPr id="6" name="TextBox 5">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bg2"/>
                </a:solidFill>
                <a:latin typeface="Lub Dub Medium" panose="020B0603030403020204" pitchFamily="34" charset="77"/>
              </a:rPr>
              <a:t>‹#›</a:t>
            </a:fld>
            <a:endParaRPr lang="en-US" sz="1000" dirty="0">
              <a:solidFill>
                <a:schemeClr val="bg2"/>
              </a:solidFill>
              <a:latin typeface="Lub Dub Medium" panose="020B0603030403020204" pitchFamily="34" charset="77"/>
            </a:endParaRPr>
          </a:p>
        </p:txBody>
      </p:sp>
    </p:spTree>
    <p:extLst>
      <p:ext uri="{BB962C8B-B14F-4D97-AF65-F5344CB8AC3E}">
        <p14:creationId xmlns:p14="http://schemas.microsoft.com/office/powerpoint/2010/main" val="380001057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Lst>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p15:clr>
            <a:srgbClr val="F26B43"/>
          </p15:clr>
        </p15:guide>
        <p15:guide id="2" orient="horz" pos="879">
          <p15:clr>
            <a:srgbClr val="F26B43"/>
          </p15:clr>
        </p15:guide>
        <p15:guide id="3" orient="horz" pos="229">
          <p15:clr>
            <a:srgbClr val="F26B43"/>
          </p15:clr>
        </p15:guide>
        <p15:guide id="4" orient="horz" pos="4125">
          <p15:clr>
            <a:srgbClr val="F26B43"/>
          </p15:clr>
        </p15:guide>
        <p15:guide id="5" pos="3840">
          <p15:clr>
            <a:srgbClr val="F26B43"/>
          </p15:clr>
        </p15:guide>
        <p15:guide id="6" pos="528">
          <p15:clr>
            <a:srgbClr val="F26B43"/>
          </p15:clr>
        </p15:guide>
        <p15:guide id="7" pos="7152">
          <p15:clr>
            <a:srgbClr val="F26B43"/>
          </p15:clr>
        </p15:guide>
        <p15:guide id="8" pos="254">
          <p15:clr>
            <a:srgbClr val="F26B43"/>
          </p15:clr>
        </p15:guide>
        <p15:guide id="9" pos="3753">
          <p15:clr>
            <a:srgbClr val="F26B43"/>
          </p15:clr>
        </p15:guide>
        <p15:guide id="10" pos="392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8"/>
            <a:ext cx="10515600" cy="491041"/>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22049"/>
            <a:ext cx="10515600" cy="452927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F65DBE82-8B1D-9A45-84F6-1BE3FB96CD22}"/>
              </a:ext>
            </a:extLst>
          </p:cNvPr>
          <p:cNvPicPr>
            <a:picLocks noChangeAspect="1"/>
          </p:cNvPicPr>
          <p:nvPr userDrawn="1"/>
        </p:nvPicPr>
        <p:blipFill>
          <a:blip r:embed="rId7"/>
          <a:stretch>
            <a:fillRect/>
          </a:stretch>
        </p:blipFill>
        <p:spPr>
          <a:xfrm>
            <a:off x="10505806" y="5843503"/>
            <a:ext cx="1339850" cy="726566"/>
          </a:xfrm>
          <a:prstGeom prst="rect">
            <a:avLst/>
          </a:prstGeom>
        </p:spPr>
      </p:pic>
      <p:sp>
        <p:nvSpPr>
          <p:cNvPr id="6" name="TextBox 5">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tx2"/>
                </a:solidFill>
                <a:latin typeface="Lub Dub Medium" panose="020B0603030403020204" pitchFamily="34" charset="77"/>
              </a:rPr>
              <a:t>‹#›</a:t>
            </a:fld>
            <a:endParaRPr lang="en-US" sz="1000" dirty="0">
              <a:solidFill>
                <a:schemeClr val="tx2"/>
              </a:solidFill>
              <a:latin typeface="Lub Dub Medium" panose="020B0603030403020204" pitchFamily="34" charset="77"/>
            </a:endParaRPr>
          </a:p>
        </p:txBody>
      </p:sp>
    </p:spTree>
    <p:extLst>
      <p:ext uri="{BB962C8B-B14F-4D97-AF65-F5344CB8AC3E}">
        <p14:creationId xmlns:p14="http://schemas.microsoft.com/office/powerpoint/2010/main" val="403005238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Lst>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p15:clr>
            <a:srgbClr val="F26B43"/>
          </p15:clr>
        </p15:guide>
        <p15:guide id="2" orient="horz" pos="879">
          <p15:clr>
            <a:srgbClr val="F26B43"/>
          </p15:clr>
        </p15:guide>
        <p15:guide id="3" orient="horz" pos="229">
          <p15:clr>
            <a:srgbClr val="F26B43"/>
          </p15:clr>
        </p15:guide>
        <p15:guide id="4" orient="horz" pos="4125">
          <p15:clr>
            <a:srgbClr val="F26B43"/>
          </p15:clr>
        </p15:guide>
        <p15:guide id="5" pos="3840">
          <p15:clr>
            <a:srgbClr val="F26B43"/>
          </p15:clr>
        </p15:guide>
        <p15:guide id="6" pos="528">
          <p15:clr>
            <a:srgbClr val="F26B43"/>
          </p15:clr>
        </p15:guide>
        <p15:guide id="7" pos="7152">
          <p15:clr>
            <a:srgbClr val="F26B43"/>
          </p15:clr>
        </p15:guide>
        <p15:guide id="8" pos="254">
          <p15:clr>
            <a:srgbClr val="F26B43"/>
          </p15:clr>
        </p15:guide>
        <p15:guide id="9" pos="3753">
          <p15:clr>
            <a:srgbClr val="F26B43"/>
          </p15:clr>
        </p15:guide>
        <p15:guide id="10" pos="392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6">
            <a:extLst>
              <a:ext uri="{28A0092B-C50C-407E-A947-70E740481C1C}">
                <a14:useLocalDpi xmlns:a14="http://schemas.microsoft.com/office/drawing/2010/main" val="0"/>
              </a:ext>
            </a:extLst>
          </a:blip>
          <a:srcRect r="50000"/>
          <a:stretch/>
        </p:blipFill>
        <p:spPr>
          <a:xfrm flipH="1">
            <a:off x="6096000" y="0"/>
            <a:ext cx="6096000" cy="6858000"/>
          </a:xfrm>
          <a:prstGeom prst="rect">
            <a:avLst/>
          </a:prstGeom>
        </p:spPr>
      </p:pic>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9"/>
            <a:ext cx="10515600" cy="49379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20872"/>
            <a:ext cx="10515600" cy="519702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F65DBE82-8B1D-9A45-84F6-1BE3FB96CD22}"/>
              </a:ext>
            </a:extLst>
          </p:cNvPr>
          <p:cNvPicPr>
            <a:picLocks noChangeAspect="1"/>
          </p:cNvPicPr>
          <p:nvPr userDrawn="1"/>
        </p:nvPicPr>
        <p:blipFill rotWithShape="1">
          <a:blip r:embed="rId7"/>
          <a:srcRect r="56108"/>
          <a:stretch/>
        </p:blipFill>
        <p:spPr>
          <a:xfrm>
            <a:off x="168275" y="130766"/>
            <a:ext cx="588094" cy="726566"/>
          </a:xfrm>
          <a:prstGeom prst="rect">
            <a:avLst/>
          </a:prstGeom>
        </p:spPr>
      </p:pic>
      <p:sp>
        <p:nvSpPr>
          <p:cNvPr id="6" name="TextBox 5">
            <a:extLst>
              <a:ext uri="{FF2B5EF4-FFF2-40B4-BE49-F238E27FC236}">
                <a16:creationId xmlns:a16="http://schemas.microsoft.com/office/drawing/2014/main" id="{92C7C95E-9636-EC40-820E-A92F998AECDA}"/>
              </a:ext>
            </a:extLst>
          </p:cNvPr>
          <p:cNvSpPr txBox="1"/>
          <p:nvPr userDrawn="1"/>
        </p:nvSpPr>
        <p:spPr>
          <a:xfrm>
            <a:off x="401785" y="6314016"/>
            <a:ext cx="354584" cy="246221"/>
          </a:xfrm>
          <a:prstGeom prst="rect">
            <a:avLst/>
          </a:prstGeom>
          <a:noFill/>
        </p:spPr>
        <p:txBody>
          <a:bodyPr wrap="none" rtlCol="0">
            <a:spAutoFit/>
          </a:bodyPr>
          <a:lstStyle/>
          <a:p>
            <a:fld id="{E10E28FC-07D4-BA4F-AD9D-B327F88D264D}" type="slidenum">
              <a:rPr lang="en-US" sz="1000" smtClean="0">
                <a:solidFill>
                  <a:schemeClr val="tx2"/>
                </a:solidFill>
                <a:latin typeface="Lub Dub Medium" panose="020B0603030403020204" pitchFamily="34" charset="77"/>
              </a:rPr>
              <a:t>‹#›</a:t>
            </a:fld>
            <a:endParaRPr lang="en-US" sz="1000" dirty="0">
              <a:solidFill>
                <a:schemeClr val="tx2"/>
              </a:solidFill>
              <a:latin typeface="Lub Dub Medium" panose="020B0603030403020204" pitchFamily="34" charset="77"/>
            </a:endParaRPr>
          </a:p>
        </p:txBody>
      </p:sp>
    </p:spTree>
    <p:extLst>
      <p:ext uri="{BB962C8B-B14F-4D97-AF65-F5344CB8AC3E}">
        <p14:creationId xmlns:p14="http://schemas.microsoft.com/office/powerpoint/2010/main" val="13775384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Lst>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p15:clr>
            <a:srgbClr val="F26B43"/>
          </p15:clr>
        </p15:guide>
        <p15:guide id="2" orient="horz" pos="879">
          <p15:clr>
            <a:srgbClr val="F26B43"/>
          </p15:clr>
        </p15:guide>
        <p15:guide id="3" orient="horz" pos="229">
          <p15:clr>
            <a:srgbClr val="F26B43"/>
          </p15:clr>
        </p15:guide>
        <p15:guide id="4" orient="horz" pos="4125">
          <p15:clr>
            <a:srgbClr val="F26B43"/>
          </p15:clr>
        </p15:guide>
        <p15:guide id="5" pos="3840">
          <p15:clr>
            <a:srgbClr val="F26B43"/>
          </p15:clr>
        </p15:guide>
        <p15:guide id="6" pos="528">
          <p15:clr>
            <a:srgbClr val="F26B43"/>
          </p15:clr>
        </p15:guide>
        <p15:guide id="7" pos="7152">
          <p15:clr>
            <a:srgbClr val="F26B43"/>
          </p15:clr>
        </p15:guide>
        <p15:guide id="8" pos="254">
          <p15:clr>
            <a:srgbClr val="F26B43"/>
          </p15:clr>
        </p15:guide>
        <p15:guide id="9" pos="3753">
          <p15:clr>
            <a:srgbClr val="F26B43"/>
          </p15:clr>
        </p15:guide>
        <p15:guide id="10" pos="392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F2F005-CB0D-9E4E-8CDE-9B8E452477BF}"/>
              </a:ext>
            </a:extLst>
          </p:cNvPr>
          <p:cNvSpPr>
            <a:spLocks noGrp="1"/>
          </p:cNvSpPr>
          <p:nvPr>
            <p:ph type="title"/>
          </p:nvPr>
        </p:nvSpPr>
        <p:spPr>
          <a:xfrm>
            <a:off x="838200" y="363538"/>
            <a:ext cx="10515600" cy="491041"/>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B7374D9E-65D3-9143-A1F3-630FCEAA4F5B}"/>
              </a:ext>
            </a:extLst>
          </p:cNvPr>
          <p:cNvSpPr>
            <a:spLocks noGrp="1"/>
          </p:cNvSpPr>
          <p:nvPr>
            <p:ph type="body" idx="1"/>
          </p:nvPr>
        </p:nvSpPr>
        <p:spPr>
          <a:xfrm>
            <a:off x="838200" y="1264778"/>
            <a:ext cx="10515600" cy="476855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92C7C95E-9636-EC40-820E-A92F998AECDA}"/>
              </a:ext>
            </a:extLst>
          </p:cNvPr>
          <p:cNvSpPr txBox="1"/>
          <p:nvPr userDrawn="1"/>
        </p:nvSpPr>
        <p:spPr>
          <a:xfrm>
            <a:off x="11419853" y="6314016"/>
            <a:ext cx="354584" cy="246221"/>
          </a:xfrm>
          <a:prstGeom prst="rect">
            <a:avLst/>
          </a:prstGeom>
          <a:noFill/>
        </p:spPr>
        <p:txBody>
          <a:bodyPr wrap="none" rtlCol="0">
            <a:spAutoFit/>
          </a:bodyPr>
          <a:lstStyle/>
          <a:p>
            <a:fld id="{E10E28FC-07D4-BA4F-AD9D-B327F88D264D}" type="slidenum">
              <a:rPr lang="en-US" sz="1000" smtClean="0">
                <a:solidFill>
                  <a:schemeClr val="tx2"/>
                </a:solidFill>
                <a:latin typeface="Lub Dub Medium" panose="020B0603030403020204" pitchFamily="34" charset="77"/>
              </a:rPr>
              <a:t>‹#›</a:t>
            </a:fld>
            <a:endParaRPr lang="en-US" sz="1000" dirty="0">
              <a:solidFill>
                <a:schemeClr val="tx2"/>
              </a:solidFill>
              <a:latin typeface="Lub Dub Medium" panose="020B0603030403020204" pitchFamily="34" charset="77"/>
            </a:endParaRPr>
          </a:p>
        </p:txBody>
      </p:sp>
      <p:pic>
        <p:nvPicPr>
          <p:cNvPr id="8" name="Picture 7">
            <a:extLst>
              <a:ext uri="{FF2B5EF4-FFF2-40B4-BE49-F238E27FC236}">
                <a16:creationId xmlns:a16="http://schemas.microsoft.com/office/drawing/2014/main" id="{F65DBE82-8B1D-9A45-84F6-1BE3FB96CD22}"/>
              </a:ext>
            </a:extLst>
          </p:cNvPr>
          <p:cNvPicPr>
            <a:picLocks noChangeAspect="1"/>
          </p:cNvPicPr>
          <p:nvPr userDrawn="1"/>
        </p:nvPicPr>
        <p:blipFill>
          <a:blip r:embed="rId6"/>
          <a:stretch>
            <a:fillRect/>
          </a:stretch>
        </p:blipFill>
        <p:spPr>
          <a:xfrm>
            <a:off x="190577" y="5892521"/>
            <a:ext cx="1339850" cy="726566"/>
          </a:xfrm>
          <a:prstGeom prst="rect">
            <a:avLst/>
          </a:prstGeom>
        </p:spPr>
      </p:pic>
    </p:spTree>
    <p:extLst>
      <p:ext uri="{BB962C8B-B14F-4D97-AF65-F5344CB8AC3E}">
        <p14:creationId xmlns:p14="http://schemas.microsoft.com/office/powerpoint/2010/main" val="110687337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Lst>
  <p:txStyles>
    <p:titleStyle>
      <a:lvl1pPr algn="l" defTabSz="914400" rtl="0" eaLnBrk="1" latinLnBrk="0" hangingPunct="1">
        <a:lnSpc>
          <a:spcPct val="90000"/>
        </a:lnSpc>
        <a:spcBef>
          <a:spcPct val="0"/>
        </a:spcBef>
        <a:buNone/>
        <a:defRPr sz="2800" b="1" i="0" kern="1200" cap="all" baseline="0">
          <a:solidFill>
            <a:schemeClr val="tx2"/>
          </a:solidFill>
          <a:latin typeface="Lub Dub" panose="020B0603030403020204" pitchFamily="34" charset="77"/>
          <a:ea typeface="+mj-ea"/>
          <a:cs typeface="+mj-cs"/>
        </a:defRPr>
      </a:lvl1pPr>
    </p:titleStyle>
    <p:bodyStyle>
      <a:lvl1pPr marL="0" indent="0" algn="l" defTabSz="914400" rtl="0" eaLnBrk="1" latinLnBrk="0" hangingPunct="1">
        <a:lnSpc>
          <a:spcPct val="90000"/>
        </a:lnSpc>
        <a:spcBef>
          <a:spcPts val="2000"/>
        </a:spcBef>
        <a:buFont typeface="Arial" panose="020B0604020202020204" pitchFamily="34" charset="0"/>
        <a:buNone/>
        <a:defRPr sz="1800" kern="1200" cap="all" baseline="0">
          <a:solidFill>
            <a:schemeClr val="accent1"/>
          </a:solidFill>
          <a:latin typeface="Lub Dub Medium" panose="020B0603030403020204" pitchFamily="34" charset="77"/>
          <a:ea typeface="+mn-ea"/>
          <a:cs typeface="+mn-cs"/>
        </a:defRPr>
      </a:lvl1pPr>
      <a:lvl2pPr marL="234950" indent="-228600" algn="l" defTabSz="914400" rtl="0" eaLnBrk="1" latinLnBrk="0" hangingPunct="1">
        <a:lnSpc>
          <a:spcPct val="90000"/>
        </a:lnSpc>
        <a:spcBef>
          <a:spcPts val="1000"/>
        </a:spcBef>
        <a:buFont typeface="Arial" panose="020B0604020202020204" pitchFamily="34" charset="0"/>
        <a:buChar char="•"/>
        <a:tabLst/>
        <a:defRPr sz="1800" kern="1200">
          <a:solidFill>
            <a:schemeClr val="tx2"/>
          </a:solidFill>
          <a:latin typeface="Lub Dub Medium" panose="020B0603030403020204" pitchFamily="34" charset="77"/>
          <a:ea typeface="+mn-ea"/>
          <a:cs typeface="+mn-cs"/>
        </a:defRPr>
      </a:lvl2pPr>
      <a:lvl3pPr marL="406400" indent="-171450"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Lub Dub Medium" panose="020B0603030403020204" pitchFamily="34" charset="77"/>
          <a:ea typeface="+mn-ea"/>
          <a:cs typeface="+mn-cs"/>
        </a:defRPr>
      </a:lvl3pPr>
      <a:lvl4pPr marL="571500" indent="-165100"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4pPr>
      <a:lvl5pPr marL="688975" indent="-117475" algn="l" defTabSz="914400" rtl="0" eaLnBrk="1" latinLnBrk="0" hangingPunct="1">
        <a:lnSpc>
          <a:spcPct val="90000"/>
        </a:lnSpc>
        <a:spcBef>
          <a:spcPts val="500"/>
        </a:spcBef>
        <a:buFont typeface="Arial" panose="020B0604020202020204" pitchFamily="34" charset="0"/>
        <a:buChar char="•"/>
        <a:tabLst/>
        <a:defRPr sz="1400" kern="1200">
          <a:solidFill>
            <a:schemeClr val="tx2"/>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0">
          <p15:clr>
            <a:srgbClr val="F26B43"/>
          </p15:clr>
        </p15:guide>
        <p15:guide id="2" orient="horz" pos="879">
          <p15:clr>
            <a:srgbClr val="F26B43"/>
          </p15:clr>
        </p15:guide>
        <p15:guide id="3" orient="horz" pos="229">
          <p15:clr>
            <a:srgbClr val="F26B43"/>
          </p15:clr>
        </p15:guide>
        <p15:guide id="4" orient="horz" pos="4125">
          <p15:clr>
            <a:srgbClr val="F26B43"/>
          </p15:clr>
        </p15:guide>
        <p15:guide id="5" pos="3840">
          <p15:clr>
            <a:srgbClr val="F26B43"/>
          </p15:clr>
        </p15:guide>
        <p15:guide id="6" pos="528">
          <p15:clr>
            <a:srgbClr val="F26B43"/>
          </p15:clr>
        </p15:guide>
        <p15:guide id="7" pos="7152">
          <p15:clr>
            <a:srgbClr val="F26B43"/>
          </p15:clr>
        </p15:guide>
        <p15:guide id="8" pos="254">
          <p15:clr>
            <a:srgbClr val="F26B43"/>
          </p15:clr>
        </p15:guide>
        <p15:guide id="9" pos="3753">
          <p15:clr>
            <a:srgbClr val="F26B43"/>
          </p15:clr>
        </p15:guide>
        <p15:guide id="10" pos="392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1.tif"/><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hyperlink" Target="https://www.ahajournals.org/doi/10.1161/STR.0000000000000517" TargetMode="Externa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A1C8F6-6DF6-1147-99D7-302828D59E88}"/>
              </a:ext>
            </a:extLst>
          </p:cNvPr>
          <p:cNvSpPr>
            <a:spLocks noGrp="1"/>
          </p:cNvSpPr>
          <p:nvPr>
            <p:ph type="ctrTitle"/>
          </p:nvPr>
        </p:nvSpPr>
        <p:spPr>
          <a:xfrm>
            <a:off x="1078993" y="868680"/>
            <a:ext cx="7465918" cy="2641283"/>
          </a:xfrm>
        </p:spPr>
        <p:txBody>
          <a:bodyPr>
            <a:noAutofit/>
          </a:bodyPr>
          <a:lstStyle/>
          <a:p>
            <a:r>
              <a:rPr lang="en-US" sz="4400" dirty="0"/>
              <a:t>Classification and management of ischemic stroke in patients with active cancer</a:t>
            </a:r>
          </a:p>
        </p:txBody>
      </p:sp>
      <p:sp>
        <p:nvSpPr>
          <p:cNvPr id="6" name="Subtitle 5">
            <a:extLst>
              <a:ext uri="{FF2B5EF4-FFF2-40B4-BE49-F238E27FC236}">
                <a16:creationId xmlns:a16="http://schemas.microsoft.com/office/drawing/2014/main" id="{30A13920-4F2C-2F49-9F06-277D29A38DE4}"/>
              </a:ext>
            </a:extLst>
          </p:cNvPr>
          <p:cNvSpPr>
            <a:spLocks noGrp="1"/>
          </p:cNvSpPr>
          <p:nvPr>
            <p:ph type="subTitle" idx="1"/>
          </p:nvPr>
        </p:nvSpPr>
        <p:spPr>
          <a:xfrm>
            <a:off x="1078993" y="3602038"/>
            <a:ext cx="6446519" cy="2641282"/>
          </a:xfrm>
        </p:spPr>
        <p:txBody>
          <a:bodyPr>
            <a:normAutofit/>
          </a:bodyPr>
          <a:lstStyle/>
          <a:p>
            <a:r>
              <a:rPr lang="en-US" dirty="0"/>
              <a:t>A Scientific Statement from the American Heart Association</a:t>
            </a:r>
          </a:p>
          <a:p>
            <a:r>
              <a:rPr lang="en-US" sz="1900" dirty="0">
                <a:solidFill>
                  <a:schemeClr val="tx2"/>
                </a:solidFill>
              </a:rPr>
              <a:t>Babak B. Navi (Chair), Scott E. Kasner, Mary Cushman, Tochi M. </a:t>
            </a:r>
            <a:r>
              <a:rPr lang="en-US" sz="1900" dirty="0" err="1">
                <a:solidFill>
                  <a:schemeClr val="tx2"/>
                </a:solidFill>
              </a:rPr>
              <a:t>Okwuosa</a:t>
            </a:r>
            <a:r>
              <a:rPr lang="en-US" sz="1900" dirty="0">
                <a:solidFill>
                  <a:schemeClr val="tx2"/>
                </a:solidFill>
              </a:rPr>
              <a:t>, Nathaniel H. Fleming, Jacqueline M. Behr, Jennifer J. Yang, Ajay Gupta, Lisa M. DeAngelis (Vice Chair), on behalf of the American Heart Association Stroke Council; and Council on Cardiovascular and Stroke Nursing  </a:t>
            </a:r>
          </a:p>
        </p:txBody>
      </p:sp>
    </p:spTree>
    <p:extLst>
      <p:ext uri="{BB962C8B-B14F-4D97-AF65-F5344CB8AC3E}">
        <p14:creationId xmlns:p14="http://schemas.microsoft.com/office/powerpoint/2010/main" val="349111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164F7-0BC0-AA1B-9033-65C62C61D33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13DCDAB-3CCB-758C-CC2F-F29627F3E927}"/>
              </a:ext>
            </a:extLst>
          </p:cNvPr>
          <p:cNvSpPr>
            <a:spLocks noGrp="1"/>
          </p:cNvSpPr>
          <p:nvPr>
            <p:ph type="title"/>
          </p:nvPr>
        </p:nvSpPr>
        <p:spPr/>
        <p:txBody>
          <a:bodyPr/>
          <a:lstStyle/>
          <a:p>
            <a:r>
              <a:rPr lang="en-US" dirty="0"/>
              <a:t>Clinical presentation</a:t>
            </a:r>
          </a:p>
        </p:txBody>
      </p:sp>
      <p:sp>
        <p:nvSpPr>
          <p:cNvPr id="4" name="Content Placeholder 3">
            <a:extLst>
              <a:ext uri="{FF2B5EF4-FFF2-40B4-BE49-F238E27FC236}">
                <a16:creationId xmlns:a16="http://schemas.microsoft.com/office/drawing/2014/main" id="{D3DC87E0-29CF-FD08-493C-FA14982B82B7}"/>
              </a:ext>
            </a:extLst>
          </p:cNvPr>
          <p:cNvSpPr>
            <a:spLocks noGrp="1"/>
          </p:cNvSpPr>
          <p:nvPr>
            <p:ph idx="1"/>
          </p:nvPr>
        </p:nvSpPr>
        <p:spPr/>
        <p:txBody>
          <a:bodyPr>
            <a:normAutofit fontScale="85000" lnSpcReduction="10000"/>
          </a:bodyPr>
          <a:lstStyle/>
          <a:p>
            <a:r>
              <a:rPr lang="en-US" dirty="0"/>
              <a:t>Cancer presenting as stroke</a:t>
            </a:r>
          </a:p>
          <a:p>
            <a:pPr marL="285750" indent="-285750">
              <a:buFont typeface="Arial" panose="020B0604020202020204" pitchFamily="34" charset="0"/>
              <a:buChar char="•"/>
            </a:pPr>
            <a:r>
              <a:rPr lang="en-US" cap="none" dirty="0">
                <a:solidFill>
                  <a:schemeClr val="tx2"/>
                </a:solidFill>
              </a:rPr>
              <a:t>Anywhere from 1.5%-10% of patients with acute ischemic stroke will be diagnosed with a new malignancy within one year, with cryptogenic mechanisms and dedicated cancer screening conferring higher risks</a:t>
            </a:r>
          </a:p>
          <a:p>
            <a:pPr marL="285750" indent="-285750">
              <a:buFont typeface="Arial" panose="020B0604020202020204" pitchFamily="34" charset="0"/>
              <a:buChar char="•"/>
            </a:pPr>
            <a:r>
              <a:rPr lang="en-US" cap="none" dirty="0">
                <a:solidFill>
                  <a:schemeClr val="tx2"/>
                </a:solidFill>
              </a:rPr>
              <a:t>The OCCULT-5 score uses older age, female sex, multi-territorial infarction pattern, elevated D-dime and ESUS phenotype to predict occult malignancy in patients with acute ischemic stroke</a:t>
            </a:r>
          </a:p>
          <a:p>
            <a:pPr marL="285750" indent="-285750">
              <a:buFont typeface="Arial" panose="020B0604020202020204" pitchFamily="34" charset="0"/>
              <a:buChar char="•"/>
            </a:pPr>
            <a:r>
              <a:rPr lang="en-US" cap="none" dirty="0">
                <a:solidFill>
                  <a:schemeClr val="tx2"/>
                </a:solidFill>
              </a:rPr>
              <a:t>Ongoing INVISIBLE-1 and INCOGNITO trials are evaluating the diagnostic utility and clinical impact of dedicated cancer screening in patients with cryptogenic stroke</a:t>
            </a:r>
          </a:p>
          <a:p>
            <a:pPr marL="285750" indent="-285750">
              <a:buFont typeface="Arial" panose="020B0604020202020204" pitchFamily="34" charset="0"/>
              <a:buChar char="•"/>
            </a:pPr>
            <a:r>
              <a:rPr lang="en-US" cap="none" dirty="0">
                <a:solidFill>
                  <a:schemeClr val="tx2"/>
                </a:solidFill>
              </a:rPr>
              <a:t>Authors approach:</a:t>
            </a:r>
          </a:p>
          <a:p>
            <a:pPr marL="520700" lvl="1" indent="-285750"/>
            <a:r>
              <a:rPr lang="en-US" dirty="0"/>
              <a:t>Assess all patients with acute ischemic stroke for typical symptoms and signs of cancer and if present, </a:t>
            </a:r>
            <a:r>
              <a:rPr lang="en-US" cap="none" dirty="0">
                <a:solidFill>
                  <a:schemeClr val="tx2"/>
                </a:solidFill>
              </a:rPr>
              <a:t>pursue focused cancer screening targetin</a:t>
            </a:r>
            <a:r>
              <a:rPr lang="en-US" dirty="0"/>
              <a:t>g the organ or system involved</a:t>
            </a:r>
          </a:p>
          <a:p>
            <a:pPr marL="520700" lvl="1" indent="-285750"/>
            <a:r>
              <a:rPr lang="en-US" cap="none" dirty="0">
                <a:solidFill>
                  <a:schemeClr val="tx2"/>
                </a:solidFill>
              </a:rPr>
              <a:t>Ensure that patients with acute ischemic stroke are up-to-date with appropriate guideline-directed cancer screening</a:t>
            </a:r>
          </a:p>
          <a:p>
            <a:pPr marL="520700" lvl="1" indent="-285750"/>
            <a:r>
              <a:rPr lang="en-US" dirty="0"/>
              <a:t>Although not unreasonable to pursue body imaging with contrast-enhanced CT or PET-CT with cryptogenic stroke and clinical characteristics associated with cancer-related stroke, this approach is not supported by the data and it remains to be proven whether earlier identification of occult cancer in patients with acute ischemic stroke improves outcomes</a:t>
            </a:r>
            <a:endParaRPr lang="en-US" cap="none" dirty="0">
              <a:solidFill>
                <a:schemeClr val="tx2"/>
              </a:solidFill>
            </a:endParaRPr>
          </a:p>
        </p:txBody>
      </p:sp>
    </p:spTree>
    <p:extLst>
      <p:ext uri="{BB962C8B-B14F-4D97-AF65-F5344CB8AC3E}">
        <p14:creationId xmlns:p14="http://schemas.microsoft.com/office/powerpoint/2010/main" val="2166778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AB312-72F8-4B16-A6B9-3248EED9BB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55E93C6-4683-91AB-BF67-1BA5073D441A}"/>
              </a:ext>
            </a:extLst>
          </p:cNvPr>
          <p:cNvSpPr>
            <a:spLocks noGrp="1"/>
          </p:cNvSpPr>
          <p:nvPr>
            <p:ph type="title"/>
          </p:nvPr>
        </p:nvSpPr>
        <p:spPr/>
        <p:txBody>
          <a:bodyPr/>
          <a:lstStyle/>
          <a:p>
            <a:r>
              <a:rPr lang="en-US" dirty="0"/>
              <a:t>Clinical presentation</a:t>
            </a:r>
          </a:p>
        </p:txBody>
      </p:sp>
      <p:sp>
        <p:nvSpPr>
          <p:cNvPr id="4" name="Content Placeholder 3">
            <a:extLst>
              <a:ext uri="{FF2B5EF4-FFF2-40B4-BE49-F238E27FC236}">
                <a16:creationId xmlns:a16="http://schemas.microsoft.com/office/drawing/2014/main" id="{D16516B8-8F32-4FE8-65E0-9BF2EC6491C1}"/>
              </a:ext>
            </a:extLst>
          </p:cNvPr>
          <p:cNvSpPr>
            <a:spLocks noGrp="1"/>
          </p:cNvSpPr>
          <p:nvPr>
            <p:ph idx="1"/>
          </p:nvPr>
        </p:nvSpPr>
        <p:spPr/>
        <p:txBody>
          <a:bodyPr>
            <a:normAutofit fontScale="92500" lnSpcReduction="20000"/>
          </a:bodyPr>
          <a:lstStyle/>
          <a:p>
            <a:r>
              <a:rPr lang="en-US" dirty="0"/>
              <a:t>Stroke with known cancer</a:t>
            </a:r>
          </a:p>
          <a:p>
            <a:pPr marL="285750" indent="-285750">
              <a:buFont typeface="Arial" panose="020B0604020202020204" pitchFamily="34" charset="0"/>
              <a:buChar char="•"/>
            </a:pPr>
            <a:r>
              <a:rPr lang="en-US" cap="none" dirty="0">
                <a:solidFill>
                  <a:schemeClr val="tx2"/>
                </a:solidFill>
              </a:rPr>
              <a:t>Compared to the general acute ischemic stroke population, patients with comorbid cancer tend to be older and have lower rates of hypertension and dyslipidemia but higher rates of smoking and venous thromboembolism</a:t>
            </a:r>
          </a:p>
          <a:p>
            <a:pPr marL="285750" indent="-285750">
              <a:buFont typeface="Arial" panose="020B0604020202020204" pitchFamily="34" charset="0"/>
              <a:buChar char="•"/>
            </a:pPr>
            <a:r>
              <a:rPr lang="en-US" cap="none" dirty="0">
                <a:solidFill>
                  <a:schemeClr val="tx2"/>
                </a:solidFill>
              </a:rPr>
              <a:t>Malignancy-associated infarcts are frequently multi-focal, manifested clinically with higher average stroke severity due to more widespread cerebral involvement and encephalopathy</a:t>
            </a:r>
          </a:p>
          <a:p>
            <a:pPr marL="285750" indent="-285750">
              <a:buFont typeface="Arial" panose="020B0604020202020204" pitchFamily="34" charset="0"/>
              <a:buChar char="•"/>
            </a:pPr>
            <a:r>
              <a:rPr lang="en-US" cap="none" dirty="0">
                <a:solidFill>
                  <a:schemeClr val="tx2"/>
                </a:solidFill>
              </a:rPr>
              <a:t>Radiographically, the “three-territory sign”, describing involvement of the bilateral anterior and posterior cerebral circulations is more common in malignancy-associated stroke, occurring in 30-50% of cases</a:t>
            </a:r>
          </a:p>
          <a:p>
            <a:pPr marL="285750" indent="-285750">
              <a:buFont typeface="Arial" panose="020B0604020202020204" pitchFamily="34" charset="0"/>
              <a:buChar char="•"/>
            </a:pPr>
            <a:r>
              <a:rPr lang="en-US" cap="none" dirty="0">
                <a:solidFill>
                  <a:schemeClr val="tx2"/>
                </a:solidFill>
              </a:rPr>
              <a:t>In patients with cancer and acute ischemic stroke, markers of systemic hypercoagulability and inflammation are often elevated, with D-dimer being the most validated hematologic biomarker to discriminate malignancy-associated acute ischemic stroke</a:t>
            </a:r>
          </a:p>
          <a:p>
            <a:pPr marL="285750" indent="-285750">
              <a:buFont typeface="Arial" panose="020B0604020202020204" pitchFamily="34" charset="0"/>
              <a:buChar char="•"/>
            </a:pPr>
            <a:r>
              <a:rPr lang="en-US" cap="none" dirty="0">
                <a:solidFill>
                  <a:schemeClr val="tx2"/>
                </a:solidFill>
              </a:rPr>
              <a:t>Low hemoglobin and elevated neutrophil-to-lymphocyte ratio has also been described</a:t>
            </a:r>
          </a:p>
          <a:p>
            <a:pPr marL="285750" indent="-285750">
              <a:buFont typeface="Arial" panose="020B0604020202020204" pitchFamily="34" charset="0"/>
              <a:buChar char="•"/>
            </a:pPr>
            <a:r>
              <a:rPr lang="en-US" cap="none" dirty="0">
                <a:solidFill>
                  <a:schemeClr val="tx2"/>
                </a:solidFill>
              </a:rPr>
              <a:t>On transcranial doppler ultrasound, </a:t>
            </a:r>
            <a:r>
              <a:rPr lang="en-US" cap="none" dirty="0" err="1">
                <a:solidFill>
                  <a:schemeClr val="tx2"/>
                </a:solidFill>
              </a:rPr>
              <a:t>microembolic</a:t>
            </a:r>
            <a:r>
              <a:rPr lang="en-US" cap="none" dirty="0">
                <a:solidFill>
                  <a:schemeClr val="tx2"/>
                </a:solidFill>
              </a:rPr>
              <a:t> signals are common and often bilateral</a:t>
            </a:r>
          </a:p>
        </p:txBody>
      </p:sp>
    </p:spTree>
    <p:extLst>
      <p:ext uri="{BB962C8B-B14F-4D97-AF65-F5344CB8AC3E}">
        <p14:creationId xmlns:p14="http://schemas.microsoft.com/office/powerpoint/2010/main" val="3750626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AF9B3-1BCF-8D27-8CDE-486A18FB0C0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B6AF9EE-3A2B-FA46-2C42-A287C681C50D}"/>
              </a:ext>
            </a:extLst>
          </p:cNvPr>
          <p:cNvSpPr>
            <a:spLocks noGrp="1"/>
          </p:cNvSpPr>
          <p:nvPr>
            <p:ph type="ctrTitle"/>
          </p:nvPr>
        </p:nvSpPr>
        <p:spPr/>
        <p:txBody>
          <a:bodyPr/>
          <a:lstStyle/>
          <a:p>
            <a:r>
              <a:rPr lang="en-US" dirty="0"/>
              <a:t>Biological pathways implicated in heightened stroke risk</a:t>
            </a:r>
          </a:p>
        </p:txBody>
      </p:sp>
    </p:spTree>
    <p:extLst>
      <p:ext uri="{BB962C8B-B14F-4D97-AF65-F5344CB8AC3E}">
        <p14:creationId xmlns:p14="http://schemas.microsoft.com/office/powerpoint/2010/main" val="54799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FA4BE-F2BF-98C7-BF48-88B81B5BC1B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D5DF650-EB3A-2B08-2E16-2F8B1D9C5402}"/>
              </a:ext>
            </a:extLst>
          </p:cNvPr>
          <p:cNvSpPr>
            <a:spLocks noGrp="1"/>
          </p:cNvSpPr>
          <p:nvPr>
            <p:ph type="title"/>
          </p:nvPr>
        </p:nvSpPr>
        <p:spPr/>
        <p:txBody>
          <a:bodyPr/>
          <a:lstStyle/>
          <a:p>
            <a:r>
              <a:rPr lang="en-US" dirty="0"/>
              <a:t>Biological pathways implicated in heightened stroke risk</a:t>
            </a:r>
          </a:p>
        </p:txBody>
      </p:sp>
      <p:sp>
        <p:nvSpPr>
          <p:cNvPr id="4" name="Content Placeholder 3">
            <a:extLst>
              <a:ext uri="{FF2B5EF4-FFF2-40B4-BE49-F238E27FC236}">
                <a16:creationId xmlns:a16="http://schemas.microsoft.com/office/drawing/2014/main" id="{E8CFDF6B-5405-0120-ADC2-71B7A64096E9}"/>
              </a:ext>
            </a:extLst>
          </p:cNvPr>
          <p:cNvSpPr>
            <a:spLocks noGrp="1"/>
          </p:cNvSpPr>
          <p:nvPr>
            <p:ph idx="1"/>
          </p:nvPr>
        </p:nvSpPr>
        <p:spPr/>
        <p:txBody>
          <a:bodyPr/>
          <a:lstStyle/>
          <a:p>
            <a:r>
              <a:rPr lang="en-US" cap="none" dirty="0"/>
              <a:t>THE LARGEST DRIVER OF STROKE RISK IN PATIENTS WITH CANCER IS CANCER-MEDIATED HYPERCOAGULABILITY</a:t>
            </a:r>
          </a:p>
          <a:p>
            <a:pPr marL="285750" indent="-285750">
              <a:buFont typeface="Arial" panose="020B0604020202020204" pitchFamily="34" charset="0"/>
              <a:buChar char="•"/>
            </a:pPr>
            <a:r>
              <a:rPr lang="en-US" cap="none" dirty="0">
                <a:solidFill>
                  <a:schemeClr val="tx2"/>
                </a:solidFill>
              </a:rPr>
              <a:t>A complicated multifactorial process involving several linked pathways, including broad activation of the platelet, coagulation, and endothelial systems</a:t>
            </a:r>
          </a:p>
          <a:p>
            <a:pPr marL="520700" lvl="1" indent="-285750"/>
            <a:r>
              <a:rPr lang="en-US" cap="none" dirty="0">
                <a:solidFill>
                  <a:schemeClr val="tx2"/>
                </a:solidFill>
              </a:rPr>
              <a:t>In the prospective MOST-Cancer study, markers of platelet (P-selectin), coagulation (D-dimer), and endothelial (thrombomodulin, soluble intercellular adhesion molecule-1, soluble vascular cell adhesion molecule-1) activation were higher in patients with active cancer and acute ischemic stroke than in acute ischemic stroke-only matched controls</a:t>
            </a:r>
          </a:p>
          <a:p>
            <a:pPr marL="692150" lvl="2" indent="-285750"/>
            <a:r>
              <a:rPr lang="en-US" dirty="0"/>
              <a:t>D-dimer had the largest absolute and relative numeric difference between groups</a:t>
            </a:r>
          </a:p>
          <a:p>
            <a:pPr marL="520700" lvl="1" indent="-285750"/>
            <a:r>
              <a:rPr lang="en-US" cap="none" dirty="0">
                <a:solidFill>
                  <a:schemeClr val="tx2"/>
                </a:solidFill>
              </a:rPr>
              <a:t>In the prospective SCAN study, among 90 patients with active cancer and acute ischemic stroke, Von Willebrand Factor (</a:t>
            </a:r>
            <a:r>
              <a:rPr lang="en-US" cap="none" dirty="0" err="1">
                <a:solidFill>
                  <a:schemeClr val="tx2"/>
                </a:solidFill>
              </a:rPr>
              <a:t>vWF</a:t>
            </a:r>
            <a:r>
              <a:rPr lang="en-US" cap="none" dirty="0">
                <a:solidFill>
                  <a:schemeClr val="tx2"/>
                </a:solidFill>
              </a:rPr>
              <a:t>) antigen levels were associated with stroke severity, multi-territorial infarctions, cryptogenic mechanisms, and mortality at 1 year.</a:t>
            </a:r>
          </a:p>
          <a:p>
            <a:pPr marL="692150" lvl="2" indent="-285750"/>
            <a:r>
              <a:rPr lang="en-US" dirty="0" err="1"/>
              <a:t>vWF</a:t>
            </a:r>
            <a:r>
              <a:rPr lang="en-US" dirty="0"/>
              <a:t> is an acute phase reactant associated with infarct size, and its relationship with cancer-related stroke may be an epi-phenomenon and not causal</a:t>
            </a:r>
            <a:endParaRPr lang="en-US" cap="none" dirty="0">
              <a:solidFill>
                <a:schemeClr val="tx2"/>
              </a:solidFill>
            </a:endParaRPr>
          </a:p>
        </p:txBody>
      </p:sp>
    </p:spTree>
    <p:extLst>
      <p:ext uri="{BB962C8B-B14F-4D97-AF65-F5344CB8AC3E}">
        <p14:creationId xmlns:p14="http://schemas.microsoft.com/office/powerpoint/2010/main" val="941669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3AB0A-F1FD-B211-B208-433746D5139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1E063DD-35DD-21E7-F331-0F581658CEBA}"/>
              </a:ext>
            </a:extLst>
          </p:cNvPr>
          <p:cNvSpPr>
            <a:spLocks noGrp="1"/>
          </p:cNvSpPr>
          <p:nvPr>
            <p:ph type="title"/>
          </p:nvPr>
        </p:nvSpPr>
        <p:spPr/>
        <p:txBody>
          <a:bodyPr/>
          <a:lstStyle/>
          <a:p>
            <a:r>
              <a:rPr lang="en-US" dirty="0"/>
              <a:t>Biological pathways implicated in heightened stroke risk</a:t>
            </a:r>
          </a:p>
        </p:txBody>
      </p:sp>
      <p:sp>
        <p:nvSpPr>
          <p:cNvPr id="4" name="Content Placeholder 3">
            <a:extLst>
              <a:ext uri="{FF2B5EF4-FFF2-40B4-BE49-F238E27FC236}">
                <a16:creationId xmlns:a16="http://schemas.microsoft.com/office/drawing/2014/main" id="{69DA97EE-7555-0DB5-C994-CBB6754E2AF6}"/>
              </a:ext>
            </a:extLst>
          </p:cNvPr>
          <p:cNvSpPr>
            <a:spLocks noGrp="1"/>
          </p:cNvSpPr>
          <p:nvPr>
            <p:ph idx="1"/>
          </p:nvPr>
        </p:nvSpPr>
        <p:spPr/>
        <p:txBody>
          <a:bodyPr>
            <a:normAutofit fontScale="92500" lnSpcReduction="10000"/>
          </a:bodyPr>
          <a:lstStyle/>
          <a:p>
            <a:r>
              <a:rPr lang="en-US" cap="none" dirty="0"/>
              <a:t>THE LARGEST DRIVER OF STROKE RISK IN PATIENTS WITH CANCER IS CANCER-MEDIATED HYPERCOAGULABILITY</a:t>
            </a:r>
          </a:p>
          <a:p>
            <a:pPr marL="285750" indent="-285750">
              <a:buFont typeface="Arial" panose="020B0604020202020204" pitchFamily="34" charset="0"/>
              <a:buChar char="•"/>
            </a:pPr>
            <a:r>
              <a:rPr lang="en-US" cap="none" dirty="0" err="1">
                <a:solidFill>
                  <a:schemeClr val="tx2"/>
                </a:solidFill>
              </a:rPr>
              <a:t>Thromboinflammation</a:t>
            </a:r>
            <a:r>
              <a:rPr lang="en-US" cap="none" dirty="0">
                <a:solidFill>
                  <a:schemeClr val="tx2"/>
                </a:solidFill>
              </a:rPr>
              <a:t> via neutrophil extracellular trap formation (</a:t>
            </a:r>
            <a:r>
              <a:rPr lang="en-US" cap="none" dirty="0" err="1">
                <a:solidFill>
                  <a:schemeClr val="tx2"/>
                </a:solidFill>
              </a:rPr>
              <a:t>NETosis</a:t>
            </a:r>
            <a:r>
              <a:rPr lang="en-US" cap="none" dirty="0">
                <a:solidFill>
                  <a:schemeClr val="tx2"/>
                </a:solidFill>
              </a:rPr>
              <a:t>) is another important contributor to acute ischemic stroke development in patients with cancer</a:t>
            </a:r>
          </a:p>
          <a:p>
            <a:pPr marL="520700" lvl="1" indent="-285750"/>
            <a:r>
              <a:rPr lang="en-US" dirty="0"/>
              <a:t>Activated neutrophils release decondensed chromatin leading to extracellular DNA lattices that can trap other blood cells and cause thrombus formation</a:t>
            </a:r>
          </a:p>
          <a:p>
            <a:pPr marL="520700" lvl="1" indent="-285750"/>
            <a:r>
              <a:rPr lang="en-US" dirty="0"/>
              <a:t>It has been postulated that circulating cancer cells interact with neutrophils to trigger </a:t>
            </a:r>
            <a:r>
              <a:rPr lang="en-US" dirty="0" err="1"/>
              <a:t>NETosis</a:t>
            </a:r>
            <a:r>
              <a:rPr lang="en-US" dirty="0"/>
              <a:t> and subsequently acute ischemic stroke</a:t>
            </a:r>
          </a:p>
          <a:p>
            <a:pPr marL="285750" indent="-285750">
              <a:buFont typeface="Arial" panose="020B0604020202020204" pitchFamily="34" charset="0"/>
              <a:buChar char="•"/>
            </a:pPr>
            <a:r>
              <a:rPr lang="en-US" cap="none" dirty="0">
                <a:solidFill>
                  <a:schemeClr val="tx2"/>
                </a:solidFill>
              </a:rPr>
              <a:t>In the prospective OASIS-Cancer study, compared to 100 matched controls, including those with acute ischemic stroke-only or cancer-only, 38 patients with cancer-related acute ischemic stroke had: </a:t>
            </a:r>
          </a:p>
          <a:p>
            <a:pPr marL="520700" lvl="1" indent="-285750"/>
            <a:r>
              <a:rPr lang="en-US" dirty="0"/>
              <a:t>H</a:t>
            </a:r>
            <a:r>
              <a:rPr lang="en-US" cap="none" dirty="0">
                <a:solidFill>
                  <a:schemeClr val="tx2"/>
                </a:solidFill>
              </a:rPr>
              <a:t>igher plasma DNA and nucleosome levels and these </a:t>
            </a:r>
            <a:r>
              <a:rPr lang="en-US" cap="none" dirty="0" err="1">
                <a:solidFill>
                  <a:schemeClr val="tx2"/>
                </a:solidFill>
              </a:rPr>
              <a:t>NETosis</a:t>
            </a:r>
            <a:r>
              <a:rPr lang="en-US" cap="none" dirty="0">
                <a:solidFill>
                  <a:schemeClr val="tx2"/>
                </a:solidFill>
              </a:rPr>
              <a:t> markers correlated with D-dimer levels</a:t>
            </a:r>
          </a:p>
          <a:p>
            <a:pPr marL="520700" lvl="1" indent="-285750"/>
            <a:r>
              <a:rPr lang="en-US" dirty="0"/>
              <a:t>Cancer cell-derived extracellular </a:t>
            </a:r>
            <a:r>
              <a:rPr lang="en-US" dirty="0" err="1"/>
              <a:t>microvesicle</a:t>
            </a:r>
            <a:r>
              <a:rPr lang="en-US" dirty="0"/>
              <a:t> levels were higher in the cancer-related stroke group than in control groups, and the </a:t>
            </a:r>
            <a:r>
              <a:rPr lang="en-US" dirty="0" err="1"/>
              <a:t>microvesicle</a:t>
            </a:r>
            <a:r>
              <a:rPr lang="en-US" dirty="0"/>
              <a:t> levels were associated with hypercoagulability, measured by D-dimer, through tissue-factor independent pathways</a:t>
            </a:r>
            <a:endParaRPr lang="en-US" cap="none" dirty="0">
              <a:solidFill>
                <a:schemeClr val="tx2"/>
              </a:solidFill>
            </a:endParaRPr>
          </a:p>
        </p:txBody>
      </p:sp>
    </p:spTree>
    <p:extLst>
      <p:ext uri="{BB962C8B-B14F-4D97-AF65-F5344CB8AC3E}">
        <p14:creationId xmlns:p14="http://schemas.microsoft.com/office/powerpoint/2010/main" val="3366058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B6F70-73D4-62B9-90BD-FB384061625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890C8DF-9624-7C7E-B228-8FB450014B2A}"/>
              </a:ext>
            </a:extLst>
          </p:cNvPr>
          <p:cNvSpPr>
            <a:spLocks noGrp="1"/>
          </p:cNvSpPr>
          <p:nvPr>
            <p:ph type="ctrTitle"/>
          </p:nvPr>
        </p:nvSpPr>
        <p:spPr/>
        <p:txBody>
          <a:bodyPr/>
          <a:lstStyle/>
          <a:p>
            <a:r>
              <a:rPr lang="en-US" dirty="0"/>
              <a:t>Stroke mechanisms</a:t>
            </a:r>
          </a:p>
        </p:txBody>
      </p:sp>
    </p:spTree>
    <p:extLst>
      <p:ext uri="{BB962C8B-B14F-4D97-AF65-F5344CB8AC3E}">
        <p14:creationId xmlns:p14="http://schemas.microsoft.com/office/powerpoint/2010/main" val="1149962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37A20-B500-46A8-4C3C-D06A3947854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A10AEE7-BAC5-12CD-8829-94C62ABD2E96}"/>
              </a:ext>
            </a:extLst>
          </p:cNvPr>
          <p:cNvSpPr>
            <a:spLocks noGrp="1"/>
          </p:cNvSpPr>
          <p:nvPr>
            <p:ph type="title"/>
          </p:nvPr>
        </p:nvSpPr>
        <p:spPr/>
        <p:txBody>
          <a:bodyPr/>
          <a:lstStyle/>
          <a:p>
            <a:r>
              <a:rPr lang="en-US" dirty="0"/>
              <a:t>Stroke mechanisms</a:t>
            </a:r>
          </a:p>
        </p:txBody>
      </p:sp>
      <p:sp>
        <p:nvSpPr>
          <p:cNvPr id="4" name="Content Placeholder 3">
            <a:extLst>
              <a:ext uri="{FF2B5EF4-FFF2-40B4-BE49-F238E27FC236}">
                <a16:creationId xmlns:a16="http://schemas.microsoft.com/office/drawing/2014/main" id="{D8F80C0F-110C-C6BD-5AA8-33C0DAF2F907}"/>
              </a:ext>
            </a:extLst>
          </p:cNvPr>
          <p:cNvSpPr>
            <a:spLocks noGrp="1"/>
          </p:cNvSpPr>
          <p:nvPr>
            <p:ph idx="1"/>
          </p:nvPr>
        </p:nvSpPr>
        <p:spPr/>
        <p:txBody>
          <a:bodyPr>
            <a:normAutofit fontScale="85000" lnSpcReduction="20000"/>
          </a:bodyPr>
          <a:lstStyle/>
          <a:p>
            <a:r>
              <a:rPr lang="en-US" dirty="0"/>
              <a:t>Conventional stroke mechanisms</a:t>
            </a:r>
          </a:p>
          <a:p>
            <a:pPr marL="285750" indent="-285750">
              <a:buFont typeface="Arial" panose="020B0604020202020204" pitchFamily="34" charset="0"/>
              <a:buChar char="•"/>
            </a:pPr>
            <a:r>
              <a:rPr lang="en-US" cap="none" dirty="0">
                <a:solidFill>
                  <a:schemeClr val="tx2"/>
                </a:solidFill>
              </a:rPr>
              <a:t>Conventional stroke mechanisms account for about half of acute ischemic stroke in patients with active cancer</a:t>
            </a:r>
          </a:p>
          <a:p>
            <a:pPr marL="285750" indent="-285750">
              <a:buFont typeface="Arial" panose="020B0604020202020204" pitchFamily="34" charset="0"/>
              <a:buChar char="•"/>
            </a:pPr>
            <a:r>
              <a:rPr lang="en-US" cap="none" dirty="0">
                <a:solidFill>
                  <a:schemeClr val="tx2"/>
                </a:solidFill>
              </a:rPr>
              <a:t>Large artery atherosclerosis is a frequent stroke mechanism</a:t>
            </a:r>
          </a:p>
          <a:p>
            <a:pPr marL="520700" lvl="1" indent="-285750"/>
            <a:r>
              <a:rPr lang="en-US" dirty="0"/>
              <a:t>High smoking rates</a:t>
            </a:r>
          </a:p>
          <a:p>
            <a:pPr marL="520700" lvl="1" indent="-285750"/>
            <a:r>
              <a:rPr lang="en-US" cap="none" dirty="0">
                <a:solidFill>
                  <a:schemeClr val="tx2"/>
                </a:solidFill>
              </a:rPr>
              <a:t>Immunotherapy with immune checkpoint inhibitors has been associated with accelerated progression of atherosclerosis and a threefold higher risk for ischemic cardiovascular events</a:t>
            </a:r>
          </a:p>
          <a:p>
            <a:pPr marL="520700" lvl="1" indent="-285750"/>
            <a:r>
              <a:rPr lang="en-US" dirty="0"/>
              <a:t>Radiotherapy also promotes atherosclerosis, most often affecting the cervical internal carotid arteries in patients with head and neck cancer and the intracranial vasculature in patients with primary brain tumors</a:t>
            </a:r>
          </a:p>
          <a:p>
            <a:pPr marL="285750" indent="-285750">
              <a:buFont typeface="Arial" panose="020B0604020202020204" pitchFamily="34" charset="0"/>
              <a:buChar char="•"/>
            </a:pPr>
            <a:r>
              <a:rPr lang="en-US" cap="none" dirty="0" err="1">
                <a:solidFill>
                  <a:schemeClr val="tx2"/>
                </a:solidFill>
              </a:rPr>
              <a:t>Cardioembolism</a:t>
            </a:r>
            <a:r>
              <a:rPr lang="en-US" cap="none" dirty="0">
                <a:solidFill>
                  <a:schemeClr val="tx2"/>
                </a:solidFill>
              </a:rPr>
              <a:t> is common in patients with malignancy </a:t>
            </a:r>
          </a:p>
          <a:p>
            <a:pPr marL="520700" lvl="1" indent="-285750"/>
            <a:r>
              <a:rPr lang="en-US" dirty="0"/>
              <a:t>C</a:t>
            </a:r>
            <a:r>
              <a:rPr lang="en-US" cap="none" dirty="0">
                <a:solidFill>
                  <a:schemeClr val="tx2"/>
                </a:solidFill>
              </a:rPr>
              <a:t>ancer increases the risk for atrial fibrillation</a:t>
            </a:r>
          </a:p>
          <a:p>
            <a:pPr marL="520700" lvl="1" indent="-285750"/>
            <a:r>
              <a:rPr lang="en-US" cap="none" dirty="0">
                <a:solidFill>
                  <a:schemeClr val="tx2"/>
                </a:solidFill>
              </a:rPr>
              <a:t>Some cancer treatments can cause cardiomyopathy</a:t>
            </a:r>
          </a:p>
          <a:p>
            <a:pPr marL="520700" lvl="1" indent="-285750"/>
            <a:r>
              <a:rPr lang="en-US" dirty="0"/>
              <a:t>Immunosuppression and indwelling venous catheters are common in patients with cancer, predisposing them to infective endocarditis and septic emboli</a:t>
            </a:r>
          </a:p>
          <a:p>
            <a:pPr marL="520700" lvl="1" indent="-285750"/>
            <a:r>
              <a:rPr lang="en-US" cap="none" dirty="0">
                <a:solidFill>
                  <a:schemeClr val="tx2"/>
                </a:solidFill>
              </a:rPr>
              <a:t>Cancer greatly heightens VTE risk and this can lead to paradoxical embolization through right-to-left shunts</a:t>
            </a:r>
          </a:p>
          <a:p>
            <a:pPr marL="520700" lvl="1" indent="-285750"/>
            <a:endParaRPr lang="en-US" cap="none" dirty="0">
              <a:solidFill>
                <a:schemeClr val="tx2"/>
              </a:solidFill>
            </a:endParaRPr>
          </a:p>
        </p:txBody>
      </p:sp>
    </p:spTree>
    <p:extLst>
      <p:ext uri="{BB962C8B-B14F-4D97-AF65-F5344CB8AC3E}">
        <p14:creationId xmlns:p14="http://schemas.microsoft.com/office/powerpoint/2010/main" val="2698244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65EA3-747B-D0B9-6E52-65A6B5AD070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A045F42-DA7D-87E1-B2A5-BB66C99FD87A}"/>
              </a:ext>
            </a:extLst>
          </p:cNvPr>
          <p:cNvSpPr>
            <a:spLocks noGrp="1"/>
          </p:cNvSpPr>
          <p:nvPr>
            <p:ph type="title"/>
          </p:nvPr>
        </p:nvSpPr>
        <p:spPr/>
        <p:txBody>
          <a:bodyPr/>
          <a:lstStyle/>
          <a:p>
            <a:r>
              <a:rPr lang="en-US" dirty="0"/>
              <a:t>Stroke mechanisms</a:t>
            </a:r>
          </a:p>
        </p:txBody>
      </p:sp>
      <p:sp>
        <p:nvSpPr>
          <p:cNvPr id="4" name="Content Placeholder 3">
            <a:extLst>
              <a:ext uri="{FF2B5EF4-FFF2-40B4-BE49-F238E27FC236}">
                <a16:creationId xmlns:a16="http://schemas.microsoft.com/office/drawing/2014/main" id="{32C7353E-B005-4E74-F446-C258CC292E87}"/>
              </a:ext>
            </a:extLst>
          </p:cNvPr>
          <p:cNvSpPr>
            <a:spLocks noGrp="1"/>
          </p:cNvSpPr>
          <p:nvPr>
            <p:ph idx="1"/>
          </p:nvPr>
        </p:nvSpPr>
        <p:spPr/>
        <p:txBody>
          <a:bodyPr>
            <a:normAutofit fontScale="77500" lnSpcReduction="20000"/>
          </a:bodyPr>
          <a:lstStyle/>
          <a:p>
            <a:r>
              <a:rPr lang="en-US" dirty="0"/>
              <a:t>Stroke of undetermined source or known cancer-specific mechanisms</a:t>
            </a:r>
          </a:p>
          <a:p>
            <a:pPr marL="285750" indent="-285750">
              <a:buFont typeface="Arial" panose="020B0604020202020204" pitchFamily="34" charset="0"/>
              <a:buChar char="•"/>
            </a:pPr>
            <a:r>
              <a:rPr lang="en-US" cap="none" dirty="0">
                <a:solidFill>
                  <a:schemeClr val="tx2"/>
                </a:solidFill>
              </a:rPr>
              <a:t>The typical phenotype for what historically has been labeled “cancer-related ESUS” is a patient with disseminated solid cancer that is recently diagnosed and untreated or that has progressed through treatment, who has:</a:t>
            </a:r>
          </a:p>
          <a:p>
            <a:pPr marL="520700" lvl="1" indent="-285750"/>
            <a:r>
              <a:rPr lang="en-US" dirty="0"/>
              <a:t>Embolic-appearing acute ischemic stroke in multiple vascular territories</a:t>
            </a:r>
          </a:p>
          <a:p>
            <a:pPr marL="520700" lvl="1" indent="-285750"/>
            <a:r>
              <a:rPr lang="en-US" cap="none" dirty="0">
                <a:solidFill>
                  <a:schemeClr val="tx2"/>
                </a:solidFill>
              </a:rPr>
              <a:t>Elevated blood prothrombotic markers</a:t>
            </a:r>
          </a:p>
          <a:p>
            <a:pPr marL="520700" lvl="1" indent="-285750"/>
            <a:r>
              <a:rPr lang="en-US" dirty="0" err="1"/>
              <a:t>Microemboli</a:t>
            </a:r>
            <a:r>
              <a:rPr lang="en-US" dirty="0"/>
              <a:t> on transcranial doppler ultrasound</a:t>
            </a:r>
          </a:p>
          <a:p>
            <a:pPr marL="342900" indent="-342900">
              <a:buFont typeface="Arial" panose="020B0604020202020204" pitchFamily="34" charset="0"/>
              <a:buChar char="•"/>
            </a:pPr>
            <a:r>
              <a:rPr lang="en-US" cap="none" dirty="0">
                <a:solidFill>
                  <a:schemeClr val="tx2"/>
                </a:solidFill>
              </a:rPr>
              <a:t>Many of these cancer-related ESUS patients may have occult non-bacterial thrombotic endocarditis (NBTE)</a:t>
            </a:r>
          </a:p>
          <a:p>
            <a:pPr marL="577850" lvl="1" indent="-342900"/>
            <a:r>
              <a:rPr lang="en-US" dirty="0"/>
              <a:t>Difficult to detect because valvular vegetations tend to be small and friable</a:t>
            </a:r>
          </a:p>
          <a:p>
            <a:pPr marL="577850" lvl="1" indent="-342900"/>
            <a:r>
              <a:rPr lang="en-US" cap="none" dirty="0">
                <a:solidFill>
                  <a:schemeClr val="tx2"/>
                </a:solidFill>
              </a:rPr>
              <a:t>Attention should be paid to “valve thickening” on echocardiography which may represent NBTE lesions</a:t>
            </a:r>
          </a:p>
          <a:p>
            <a:pPr marL="342900" indent="-342900">
              <a:buFont typeface="Arial" panose="020B0604020202020204" pitchFamily="34" charset="0"/>
              <a:buChar char="•"/>
            </a:pPr>
            <a:r>
              <a:rPr lang="en-US" cap="none" dirty="0">
                <a:solidFill>
                  <a:schemeClr val="tx2"/>
                </a:solidFill>
              </a:rPr>
              <a:t>Disseminated intravascular coagulation causing in situ cerebral artery thrombosis is another possible mechanism</a:t>
            </a:r>
          </a:p>
          <a:p>
            <a:pPr marL="342900" indent="-342900">
              <a:buFont typeface="Arial" panose="020B0604020202020204" pitchFamily="34" charset="0"/>
              <a:buChar char="•"/>
            </a:pPr>
            <a:r>
              <a:rPr lang="en-US" cap="none" dirty="0">
                <a:solidFill>
                  <a:schemeClr val="tx2"/>
                </a:solidFill>
              </a:rPr>
              <a:t>Tumor-embolization, which arises from centrally-located primary or metastatic lung cancers that invade the pulmonary veins or cardiac chambers is another cancer-specific stroke mechanism</a:t>
            </a:r>
          </a:p>
          <a:p>
            <a:pPr marL="577850" lvl="1" indent="-342900"/>
            <a:r>
              <a:rPr lang="en-US" cap="none" dirty="0">
                <a:solidFill>
                  <a:schemeClr val="tx2"/>
                </a:solidFill>
              </a:rPr>
              <a:t>Should be suspected if months later metastases form at the site of stroke</a:t>
            </a:r>
          </a:p>
          <a:p>
            <a:pPr marL="342900" indent="-342900">
              <a:buFont typeface="Arial" panose="020B0604020202020204" pitchFamily="34" charset="0"/>
              <a:buChar char="•"/>
            </a:pPr>
            <a:r>
              <a:rPr lang="en-US" cap="none" dirty="0">
                <a:solidFill>
                  <a:schemeClr val="tx2"/>
                </a:solidFill>
              </a:rPr>
              <a:t>Cancer drugs can cause stroke, but are difficult to assign causality to because of confounding by indication </a:t>
            </a:r>
          </a:p>
          <a:p>
            <a:pPr marL="520700" lvl="1" indent="-285750"/>
            <a:endParaRPr lang="en-US" cap="none" dirty="0">
              <a:solidFill>
                <a:schemeClr val="tx2"/>
              </a:solidFill>
            </a:endParaRPr>
          </a:p>
        </p:txBody>
      </p:sp>
    </p:spTree>
    <p:extLst>
      <p:ext uri="{BB962C8B-B14F-4D97-AF65-F5344CB8AC3E}">
        <p14:creationId xmlns:p14="http://schemas.microsoft.com/office/powerpoint/2010/main" val="368819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92F5C-F7E1-ADD4-C5D1-76D43646F47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3270F25-BCDC-34E0-BBD8-381EB5641E50}"/>
              </a:ext>
            </a:extLst>
          </p:cNvPr>
          <p:cNvSpPr>
            <a:spLocks noGrp="1"/>
          </p:cNvSpPr>
          <p:nvPr>
            <p:ph type="title"/>
          </p:nvPr>
        </p:nvSpPr>
        <p:spPr/>
        <p:txBody>
          <a:bodyPr/>
          <a:lstStyle/>
          <a:p>
            <a:r>
              <a:rPr lang="en-US" dirty="0"/>
              <a:t>Stroke mechanisms</a:t>
            </a:r>
          </a:p>
        </p:txBody>
      </p:sp>
      <p:pic>
        <p:nvPicPr>
          <p:cNvPr id="5" name="Content Placeholder 4" descr="A diagram of a human body&#10;&#10;AI-generated content may be incorrect.">
            <a:extLst>
              <a:ext uri="{FF2B5EF4-FFF2-40B4-BE49-F238E27FC236}">
                <a16:creationId xmlns:a16="http://schemas.microsoft.com/office/drawing/2014/main" id="{D0879E91-3640-1264-560B-27481477B7A1}"/>
              </a:ext>
            </a:extLst>
          </p:cNvPr>
          <p:cNvPicPr>
            <a:picLocks noGrp="1" noChangeAspect="1"/>
          </p:cNvPicPr>
          <p:nvPr>
            <p:ph idx="1"/>
          </p:nvPr>
        </p:nvPicPr>
        <p:blipFill>
          <a:blip r:embed="rId2"/>
          <a:stretch>
            <a:fillRect/>
          </a:stretch>
        </p:blipFill>
        <p:spPr>
          <a:xfrm>
            <a:off x="2832223" y="922947"/>
            <a:ext cx="6527553" cy="5717186"/>
          </a:xfrm>
        </p:spPr>
      </p:pic>
    </p:spTree>
    <p:extLst>
      <p:ext uri="{BB962C8B-B14F-4D97-AF65-F5344CB8AC3E}">
        <p14:creationId xmlns:p14="http://schemas.microsoft.com/office/powerpoint/2010/main" val="1667290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E80AB6-BBD6-EB45-9D28-2376E4C0F89F}"/>
              </a:ext>
            </a:extLst>
          </p:cNvPr>
          <p:cNvSpPr>
            <a:spLocks noGrp="1"/>
          </p:cNvSpPr>
          <p:nvPr>
            <p:ph type="ctrTitle"/>
          </p:nvPr>
        </p:nvSpPr>
        <p:spPr/>
        <p:txBody>
          <a:bodyPr/>
          <a:lstStyle/>
          <a:p>
            <a:r>
              <a:rPr lang="en-US" dirty="0"/>
              <a:t>Diagnostic evaluation</a:t>
            </a:r>
          </a:p>
        </p:txBody>
      </p:sp>
    </p:spTree>
    <p:extLst>
      <p:ext uri="{BB962C8B-B14F-4D97-AF65-F5344CB8AC3E}">
        <p14:creationId xmlns:p14="http://schemas.microsoft.com/office/powerpoint/2010/main" val="250247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A1C8F6-6DF6-1147-99D7-302828D59E88}"/>
              </a:ext>
            </a:extLst>
          </p:cNvPr>
          <p:cNvSpPr>
            <a:spLocks noGrp="1"/>
          </p:cNvSpPr>
          <p:nvPr>
            <p:ph type="ctrTitle"/>
          </p:nvPr>
        </p:nvSpPr>
        <p:spPr/>
        <p:txBody>
          <a:bodyPr>
            <a:normAutofit fontScale="90000"/>
          </a:bodyPr>
          <a:lstStyle/>
          <a:p>
            <a:r>
              <a:rPr lang="en-US" dirty="0"/>
              <a:t>Stroke council</a:t>
            </a:r>
            <a:br>
              <a:rPr lang="en-US" dirty="0"/>
            </a:br>
            <a:r>
              <a:rPr lang="en-US" dirty="0"/>
              <a:t>SCILL &amp; Professional education committee</a:t>
            </a:r>
          </a:p>
        </p:txBody>
      </p:sp>
      <p:sp>
        <p:nvSpPr>
          <p:cNvPr id="6" name="Subtitle 5">
            <a:extLst>
              <a:ext uri="{FF2B5EF4-FFF2-40B4-BE49-F238E27FC236}">
                <a16:creationId xmlns:a16="http://schemas.microsoft.com/office/drawing/2014/main" id="{30A13920-4F2C-2F49-9F06-277D29A38DE4}"/>
              </a:ext>
            </a:extLst>
          </p:cNvPr>
          <p:cNvSpPr>
            <a:spLocks noGrp="1"/>
          </p:cNvSpPr>
          <p:nvPr>
            <p:ph type="subTitle" idx="1"/>
          </p:nvPr>
        </p:nvSpPr>
        <p:spPr>
          <a:xfrm>
            <a:off x="4306529" y="4014216"/>
            <a:ext cx="7037353" cy="2167128"/>
          </a:xfrm>
        </p:spPr>
        <p:txBody>
          <a:bodyPr>
            <a:normAutofit lnSpcReduction="10000"/>
          </a:bodyPr>
          <a:lstStyle/>
          <a:p>
            <a:r>
              <a:rPr lang="en-US" dirty="0"/>
              <a:t>American Heart Association</a:t>
            </a:r>
          </a:p>
          <a:p>
            <a:r>
              <a:rPr lang="en-US" dirty="0"/>
              <a:t>Slide Presentation Developed by:</a:t>
            </a:r>
          </a:p>
          <a:p>
            <a:r>
              <a:rPr lang="en-US" dirty="0"/>
              <a:t>Joseph Carrera MD &amp; Charles Wira MD</a:t>
            </a:r>
          </a:p>
          <a:p>
            <a:endParaRPr lang="en-US" dirty="0"/>
          </a:p>
          <a:p>
            <a:r>
              <a:rPr lang="en-US" dirty="0"/>
              <a:t>Adapted from the Classification and Management Ischemic Stroke in Patients with Active Cancer </a:t>
            </a:r>
          </a:p>
        </p:txBody>
      </p:sp>
    </p:spTree>
    <p:extLst>
      <p:ext uri="{BB962C8B-B14F-4D97-AF65-F5344CB8AC3E}">
        <p14:creationId xmlns:p14="http://schemas.microsoft.com/office/powerpoint/2010/main" val="2852047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80D2A-10CB-289F-7BB5-E42F85BA636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B5EEFBB-601C-F8CE-E59F-FBCB3E0D088A}"/>
              </a:ext>
            </a:extLst>
          </p:cNvPr>
          <p:cNvSpPr>
            <a:spLocks noGrp="1"/>
          </p:cNvSpPr>
          <p:nvPr>
            <p:ph type="title"/>
          </p:nvPr>
        </p:nvSpPr>
        <p:spPr/>
        <p:txBody>
          <a:bodyPr>
            <a:normAutofit/>
          </a:bodyPr>
          <a:lstStyle/>
          <a:p>
            <a:r>
              <a:rPr lang="en-US" dirty="0"/>
              <a:t>CANCER-RELATED STROKE</a:t>
            </a:r>
          </a:p>
        </p:txBody>
      </p:sp>
      <p:sp>
        <p:nvSpPr>
          <p:cNvPr id="4" name="Content Placeholder 3">
            <a:extLst>
              <a:ext uri="{FF2B5EF4-FFF2-40B4-BE49-F238E27FC236}">
                <a16:creationId xmlns:a16="http://schemas.microsoft.com/office/drawing/2014/main" id="{048518E0-73A2-9FE2-E922-9DFE4498B160}"/>
              </a:ext>
            </a:extLst>
          </p:cNvPr>
          <p:cNvSpPr>
            <a:spLocks noGrp="1"/>
          </p:cNvSpPr>
          <p:nvPr>
            <p:ph idx="1"/>
          </p:nvPr>
        </p:nvSpPr>
        <p:spPr/>
        <p:txBody>
          <a:bodyPr>
            <a:normAutofit lnSpcReduction="10000"/>
          </a:bodyPr>
          <a:lstStyle/>
          <a:p>
            <a:r>
              <a:rPr lang="en-US" sz="2000" dirty="0"/>
              <a:t>DIAGNOSTIC EVALUATION</a:t>
            </a:r>
          </a:p>
          <a:p>
            <a:pPr lvl="1">
              <a:lnSpc>
                <a:spcPct val="100000"/>
              </a:lnSpc>
              <a:tabLst>
                <a:tab pos="3716338" algn="l"/>
              </a:tabLst>
            </a:pPr>
            <a:r>
              <a:rPr lang="en-US" sz="2000" dirty="0"/>
              <a:t>The diagnostic approach to patients with suspected stroke and active cancer must account for additional layers of complexity related to the dual disease process.  </a:t>
            </a:r>
          </a:p>
          <a:p>
            <a:pPr lvl="2">
              <a:lnSpc>
                <a:spcPct val="100000"/>
              </a:lnSpc>
              <a:tabLst>
                <a:tab pos="3716338" algn="l"/>
              </a:tabLst>
            </a:pPr>
            <a:r>
              <a:rPr lang="en-US" sz="1800" dirty="0"/>
              <a:t>For example, a hypodensity on head CT could represent an infarction, metastasis, or infection. </a:t>
            </a:r>
          </a:p>
          <a:p>
            <a:pPr lvl="1"/>
            <a:r>
              <a:rPr lang="en-US" sz="2000" dirty="0"/>
              <a:t>MRI is preferred, although even MRI may be insufficient for an immediate definitive diagnosis. </a:t>
            </a:r>
          </a:p>
          <a:p>
            <a:pPr lvl="2"/>
            <a:r>
              <a:rPr lang="en-US" sz="1800" dirty="0"/>
              <a:t>MRI findings that favor AIS over tumor include: </a:t>
            </a:r>
          </a:p>
          <a:p>
            <a:pPr lvl="3"/>
            <a:r>
              <a:rPr lang="en-US" sz="1600" dirty="0"/>
              <a:t>true restricted diffusion (i.e., bright hyperintensity on diffusion-weighted images with accompanying </a:t>
            </a:r>
            <a:r>
              <a:rPr lang="en-US" sz="1600" dirty="0" err="1"/>
              <a:t>hypointensity</a:t>
            </a:r>
            <a:r>
              <a:rPr lang="en-US" sz="1600" dirty="0"/>
              <a:t> on apparent diffusion coefficient images), </a:t>
            </a:r>
          </a:p>
          <a:p>
            <a:pPr lvl="3"/>
            <a:r>
              <a:rPr lang="en-US" sz="1600" dirty="0"/>
              <a:t>wedge-shaped lesion(s) corresponding to cerebrovascular territories, </a:t>
            </a:r>
          </a:p>
          <a:p>
            <a:pPr lvl="3"/>
            <a:r>
              <a:rPr lang="en-US" sz="1600" dirty="0"/>
              <a:t>edema that involves the cortex and is proportionate to the size of the diffusion-weighted hyperintensity, </a:t>
            </a:r>
          </a:p>
          <a:p>
            <a:pPr lvl="3"/>
            <a:r>
              <a:rPr lang="en-US" sz="1600" dirty="0"/>
              <a:t>and lack of enhancement. </a:t>
            </a:r>
          </a:p>
          <a:p>
            <a:pPr lvl="2"/>
            <a:r>
              <a:rPr lang="en-US" sz="1800" dirty="0"/>
              <a:t>Occasionally a repeat MRI in 1-2 months is necessary to confirm stroke. </a:t>
            </a:r>
          </a:p>
        </p:txBody>
      </p:sp>
    </p:spTree>
    <p:extLst>
      <p:ext uri="{BB962C8B-B14F-4D97-AF65-F5344CB8AC3E}">
        <p14:creationId xmlns:p14="http://schemas.microsoft.com/office/powerpoint/2010/main" val="947612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F0071-CB0A-0D54-E569-A20FE7AAD9E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A2C94A5-1F38-035C-2AFA-24E54DB5D3D8}"/>
              </a:ext>
            </a:extLst>
          </p:cNvPr>
          <p:cNvSpPr>
            <a:spLocks noGrp="1"/>
          </p:cNvSpPr>
          <p:nvPr>
            <p:ph type="title"/>
          </p:nvPr>
        </p:nvSpPr>
        <p:spPr/>
        <p:txBody>
          <a:bodyPr>
            <a:normAutofit/>
          </a:bodyPr>
          <a:lstStyle/>
          <a:p>
            <a:r>
              <a:rPr lang="en-US" dirty="0"/>
              <a:t>CANCER-RELATED STROKE</a:t>
            </a:r>
          </a:p>
        </p:txBody>
      </p:sp>
      <p:sp>
        <p:nvSpPr>
          <p:cNvPr id="4" name="Content Placeholder 3">
            <a:extLst>
              <a:ext uri="{FF2B5EF4-FFF2-40B4-BE49-F238E27FC236}">
                <a16:creationId xmlns:a16="http://schemas.microsoft.com/office/drawing/2014/main" id="{74A6B9B5-762B-3FA2-99E4-FE2CACA6D862}"/>
              </a:ext>
            </a:extLst>
          </p:cNvPr>
          <p:cNvSpPr>
            <a:spLocks noGrp="1"/>
          </p:cNvSpPr>
          <p:nvPr>
            <p:ph idx="1"/>
          </p:nvPr>
        </p:nvSpPr>
        <p:spPr/>
        <p:txBody>
          <a:bodyPr>
            <a:normAutofit fontScale="92500" lnSpcReduction="10000"/>
          </a:bodyPr>
          <a:lstStyle/>
          <a:p>
            <a:r>
              <a:rPr lang="en-US" dirty="0"/>
              <a:t>DIAGNOSTIC EVALUATION (continued)</a:t>
            </a:r>
          </a:p>
          <a:p>
            <a:pPr lvl="1">
              <a:lnSpc>
                <a:spcPct val="100000"/>
              </a:lnSpc>
              <a:tabLst>
                <a:tab pos="3716338" algn="l"/>
              </a:tabLst>
            </a:pPr>
            <a:r>
              <a:rPr lang="en-US" dirty="0"/>
              <a:t>Given the complex relationships between stroke, cancer, and cancer treatments, these patients often need more testing than other AIS patients.  For instance, </a:t>
            </a:r>
          </a:p>
          <a:p>
            <a:pPr lvl="2">
              <a:lnSpc>
                <a:spcPct val="100000"/>
              </a:lnSpc>
              <a:tabLst>
                <a:tab pos="3716338" algn="l"/>
              </a:tabLst>
            </a:pPr>
            <a:r>
              <a:rPr lang="en-US" dirty="0"/>
              <a:t>Vascular imaging should include the aortic arch among patients with prior chest radiation, and thus CTA may be preferred over MRA. </a:t>
            </a:r>
          </a:p>
          <a:p>
            <a:pPr lvl="2">
              <a:lnSpc>
                <a:spcPct val="100000"/>
              </a:lnSpc>
              <a:tabLst>
                <a:tab pos="3716338" algn="l"/>
              </a:tabLst>
            </a:pPr>
            <a:r>
              <a:rPr lang="en-US" dirty="0"/>
              <a:t>Blood cultures should be considered to assess for infectious endocarditis, especially those that are immunosuppressed, have indwelling venous catheters, or endorse systemic symptoms. </a:t>
            </a:r>
          </a:p>
          <a:p>
            <a:pPr lvl="2">
              <a:lnSpc>
                <a:spcPct val="100000"/>
              </a:lnSpc>
              <a:tabLst>
                <a:tab pos="3716338" algn="l"/>
              </a:tabLst>
            </a:pPr>
            <a:r>
              <a:rPr lang="en-US" dirty="0"/>
              <a:t>Plasma D-dimer is generally advised as it can be helpful in relating the cancer to the stroke, stratifying the risk of future stroke and death, and measuring the response to treatment. </a:t>
            </a:r>
          </a:p>
          <a:p>
            <a:pPr lvl="2">
              <a:lnSpc>
                <a:spcPct val="100000"/>
              </a:lnSpc>
              <a:tabLst>
                <a:tab pos="3716338" algn="l"/>
              </a:tabLst>
            </a:pPr>
            <a:r>
              <a:rPr lang="en-US" dirty="0"/>
              <a:t>Echocardiography should generally include an agitated saline injection to assess for right-to-left shunts, as the risk of VTE is markedly elevated with cancer and could lead to paradoxical embolism. </a:t>
            </a:r>
          </a:p>
          <a:p>
            <a:pPr lvl="3">
              <a:lnSpc>
                <a:spcPct val="100000"/>
              </a:lnSpc>
              <a:tabLst>
                <a:tab pos="3716338" algn="l"/>
              </a:tabLst>
            </a:pPr>
            <a:r>
              <a:rPr lang="en-US" dirty="0"/>
              <a:t>If a right-to-left shunt is identified, then venous ultrasound of the extremities may be warranted. </a:t>
            </a:r>
          </a:p>
          <a:p>
            <a:pPr lvl="2">
              <a:lnSpc>
                <a:spcPct val="100000"/>
              </a:lnSpc>
              <a:tabLst>
                <a:tab pos="3716338" algn="l"/>
              </a:tabLst>
            </a:pPr>
            <a:r>
              <a:rPr lang="en-US" dirty="0"/>
              <a:t>Transesophageal echocardiography should be considered because it views the cardiac valves better than transthoracic echocardiography and is more likely to diagnose NBTE </a:t>
            </a:r>
          </a:p>
          <a:p>
            <a:pPr lvl="2">
              <a:lnSpc>
                <a:spcPct val="100000"/>
              </a:lnSpc>
              <a:tabLst>
                <a:tab pos="3716338" algn="l"/>
              </a:tabLst>
            </a:pPr>
            <a:r>
              <a:rPr lang="en-US" dirty="0"/>
              <a:t>As cancer is associated with a heightened risk of AF, prolonged cardiac rhythm monitoring is generally advised </a:t>
            </a:r>
          </a:p>
          <a:p>
            <a:pPr lvl="2">
              <a:lnSpc>
                <a:spcPct val="100000"/>
              </a:lnSpc>
              <a:tabLst>
                <a:tab pos="3716338" algn="l"/>
              </a:tabLst>
            </a:pPr>
            <a:r>
              <a:rPr lang="en-US" dirty="0"/>
              <a:t>In select patients, chest CT might also be considered to assess a centrally-located cancer which could cause tumor embolization </a:t>
            </a:r>
          </a:p>
        </p:txBody>
      </p:sp>
    </p:spTree>
    <p:extLst>
      <p:ext uri="{BB962C8B-B14F-4D97-AF65-F5344CB8AC3E}">
        <p14:creationId xmlns:p14="http://schemas.microsoft.com/office/powerpoint/2010/main" val="1920570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CE244-AC9E-8829-F1E3-046E71CD069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F1B827A-B9DF-7DF6-0C30-DB6A33D3814F}"/>
              </a:ext>
            </a:extLst>
          </p:cNvPr>
          <p:cNvSpPr>
            <a:spLocks noGrp="1"/>
          </p:cNvSpPr>
          <p:nvPr>
            <p:ph type="ctrTitle"/>
          </p:nvPr>
        </p:nvSpPr>
        <p:spPr/>
        <p:txBody>
          <a:bodyPr/>
          <a:lstStyle/>
          <a:p>
            <a:r>
              <a:rPr lang="en-US" dirty="0"/>
              <a:t>New classification for cancer related stroke</a:t>
            </a:r>
          </a:p>
        </p:txBody>
      </p:sp>
    </p:spTree>
    <p:extLst>
      <p:ext uri="{BB962C8B-B14F-4D97-AF65-F5344CB8AC3E}">
        <p14:creationId xmlns:p14="http://schemas.microsoft.com/office/powerpoint/2010/main" val="705899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730C1-4BCB-C0E2-E995-3219CDEEFFE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013ACAB-51EF-4404-4C56-E43066FB1E67}"/>
              </a:ext>
            </a:extLst>
          </p:cNvPr>
          <p:cNvSpPr>
            <a:spLocks noGrp="1"/>
          </p:cNvSpPr>
          <p:nvPr>
            <p:ph type="title"/>
          </p:nvPr>
        </p:nvSpPr>
        <p:spPr/>
        <p:txBody>
          <a:bodyPr>
            <a:normAutofit/>
          </a:bodyPr>
          <a:lstStyle/>
          <a:p>
            <a:r>
              <a:rPr lang="en-US" dirty="0"/>
              <a:t>CANCER-RELATED STROKE</a:t>
            </a:r>
          </a:p>
        </p:txBody>
      </p:sp>
      <p:sp>
        <p:nvSpPr>
          <p:cNvPr id="4" name="Content Placeholder 3">
            <a:extLst>
              <a:ext uri="{FF2B5EF4-FFF2-40B4-BE49-F238E27FC236}">
                <a16:creationId xmlns:a16="http://schemas.microsoft.com/office/drawing/2014/main" id="{22F74F3B-FEB7-FAD1-333C-4C1C131A38B0}"/>
              </a:ext>
            </a:extLst>
          </p:cNvPr>
          <p:cNvSpPr>
            <a:spLocks noGrp="1"/>
          </p:cNvSpPr>
          <p:nvPr>
            <p:ph idx="1"/>
          </p:nvPr>
        </p:nvSpPr>
        <p:spPr>
          <a:xfrm>
            <a:off x="838200" y="854580"/>
            <a:ext cx="10515600" cy="5046160"/>
          </a:xfrm>
        </p:spPr>
        <p:txBody>
          <a:bodyPr>
            <a:normAutofit/>
          </a:bodyPr>
          <a:lstStyle/>
          <a:p>
            <a:r>
              <a:rPr lang="en-US" dirty="0"/>
              <a:t>New Classification for Cancer-Related Stroke</a:t>
            </a:r>
          </a:p>
          <a:p>
            <a:pPr lvl="1">
              <a:lnSpc>
                <a:spcPct val="100000"/>
              </a:lnSpc>
              <a:tabLst>
                <a:tab pos="3716338" algn="l"/>
              </a:tabLst>
            </a:pPr>
            <a:r>
              <a:rPr lang="en-US" sz="1600" dirty="0"/>
              <a:t>There is no standardized classification schema for "cancer-related stroke”.  </a:t>
            </a:r>
          </a:p>
          <a:p>
            <a:pPr lvl="1">
              <a:lnSpc>
                <a:spcPct val="100000"/>
              </a:lnSpc>
              <a:tabLst>
                <a:tab pos="3716338" algn="l"/>
              </a:tabLst>
            </a:pPr>
            <a:r>
              <a:rPr lang="en-US" sz="1600" dirty="0"/>
              <a:t>Proposal for a novel classification system to attribute a stroke to cancer. </a:t>
            </a:r>
          </a:p>
          <a:p>
            <a:pPr lvl="1">
              <a:lnSpc>
                <a:spcPct val="100000"/>
              </a:lnSpc>
              <a:tabLst>
                <a:tab pos="3716338" algn="l"/>
              </a:tabLst>
            </a:pPr>
            <a:endParaRPr lang="en-US" dirty="0"/>
          </a:p>
        </p:txBody>
      </p:sp>
      <p:graphicFrame>
        <p:nvGraphicFramePr>
          <p:cNvPr id="6" name="Table 5">
            <a:extLst>
              <a:ext uri="{FF2B5EF4-FFF2-40B4-BE49-F238E27FC236}">
                <a16:creationId xmlns:a16="http://schemas.microsoft.com/office/drawing/2014/main" id="{9841639F-E763-6363-2509-4A02AD2F042D}"/>
              </a:ext>
            </a:extLst>
          </p:cNvPr>
          <p:cNvGraphicFramePr>
            <a:graphicFrameLocks noGrp="1"/>
          </p:cNvGraphicFramePr>
          <p:nvPr>
            <p:extLst>
              <p:ext uri="{D42A27DB-BD31-4B8C-83A1-F6EECF244321}">
                <p14:modId xmlns:p14="http://schemas.microsoft.com/office/powerpoint/2010/main" val="2196508574"/>
              </p:ext>
            </p:extLst>
          </p:nvPr>
        </p:nvGraphicFramePr>
        <p:xfrm>
          <a:off x="806300" y="2057401"/>
          <a:ext cx="5934746" cy="3991982"/>
        </p:xfrm>
        <a:graphic>
          <a:graphicData uri="http://schemas.openxmlformats.org/drawingml/2006/table">
            <a:tbl>
              <a:tblPr firstRow="1" firstCol="1" bandRow="1">
                <a:tableStyleId>{5C22544A-7EE6-4342-B048-85BDC9FD1C3A}</a:tableStyleId>
              </a:tblPr>
              <a:tblGrid>
                <a:gridCol w="777841">
                  <a:extLst>
                    <a:ext uri="{9D8B030D-6E8A-4147-A177-3AD203B41FA5}">
                      <a16:colId xmlns:a16="http://schemas.microsoft.com/office/drawing/2014/main" val="618524999"/>
                    </a:ext>
                  </a:extLst>
                </a:gridCol>
                <a:gridCol w="1603544">
                  <a:extLst>
                    <a:ext uri="{9D8B030D-6E8A-4147-A177-3AD203B41FA5}">
                      <a16:colId xmlns:a16="http://schemas.microsoft.com/office/drawing/2014/main" val="158530727"/>
                    </a:ext>
                  </a:extLst>
                </a:gridCol>
                <a:gridCol w="2392115">
                  <a:extLst>
                    <a:ext uri="{9D8B030D-6E8A-4147-A177-3AD203B41FA5}">
                      <a16:colId xmlns:a16="http://schemas.microsoft.com/office/drawing/2014/main" val="1992265784"/>
                    </a:ext>
                  </a:extLst>
                </a:gridCol>
                <a:gridCol w="1161246">
                  <a:extLst>
                    <a:ext uri="{9D8B030D-6E8A-4147-A177-3AD203B41FA5}">
                      <a16:colId xmlns:a16="http://schemas.microsoft.com/office/drawing/2014/main" val="1083013971"/>
                    </a:ext>
                  </a:extLst>
                </a:gridCol>
              </a:tblGrid>
              <a:tr h="160235">
                <a:tc gridSpan="4">
                  <a:txBody>
                    <a:bodyPr/>
                    <a:lstStyle/>
                    <a:p>
                      <a:pPr marL="0" marR="0">
                        <a:lnSpc>
                          <a:spcPct val="107000"/>
                        </a:lnSpc>
                        <a:spcAft>
                          <a:spcPts val="800"/>
                        </a:spcAft>
                        <a:buNone/>
                      </a:pPr>
                      <a:r>
                        <a:rPr lang="en-US" sz="950" kern="0" dirty="0">
                          <a:effectLst/>
                        </a:rPr>
                        <a:t>Table 3. Proposed Etiological Classification for the Diagnosis of Cancer-Related Ischemic Stroke</a:t>
                      </a:r>
                      <a:r>
                        <a:rPr lang="en-US" sz="950" kern="100" dirty="0">
                          <a:effectLst/>
                        </a:rPr>
                        <a:t>*† </a:t>
                      </a:r>
                      <a:r>
                        <a:rPr lang="en-US" sz="950" kern="0" dirty="0">
                          <a:effectLst/>
                        </a:rPr>
                        <a:t>  </a:t>
                      </a:r>
                      <a:endParaRPr lang="en-US" sz="9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153" marR="33153"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9784487"/>
                  </a:ext>
                </a:extLst>
              </a:tr>
              <a:tr h="327963">
                <a:tc>
                  <a:txBody>
                    <a:bodyPr/>
                    <a:lstStyle/>
                    <a:p>
                      <a:pPr marL="0" marR="0">
                        <a:lnSpc>
                          <a:spcPct val="107000"/>
                        </a:lnSpc>
                        <a:spcAft>
                          <a:spcPts val="800"/>
                        </a:spcAft>
                        <a:buNone/>
                      </a:pPr>
                      <a:r>
                        <a:rPr lang="en-US" sz="950" kern="0" dirty="0">
                          <a:effectLst/>
                        </a:rPr>
                        <a:t>Degree of Certainty</a:t>
                      </a:r>
                      <a:endParaRPr lang="en-US" sz="9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153" marR="33153" marT="0" marB="0"/>
                </a:tc>
                <a:tc>
                  <a:txBody>
                    <a:bodyPr/>
                    <a:lstStyle/>
                    <a:p>
                      <a:pPr marL="0" marR="0">
                        <a:lnSpc>
                          <a:spcPct val="107000"/>
                        </a:lnSpc>
                        <a:spcAft>
                          <a:spcPts val="800"/>
                        </a:spcAft>
                        <a:buNone/>
                      </a:pPr>
                      <a:r>
                        <a:rPr lang="en-US" sz="950" kern="0">
                          <a:effectLst/>
                        </a:rPr>
                        <a:t>Probable</a:t>
                      </a:r>
                      <a:endParaRPr lang="en-US" sz="950" kern="100">
                        <a:effectLst/>
                        <a:latin typeface="Calibri" panose="020F0502020204030204" pitchFamily="34" charset="0"/>
                        <a:ea typeface="Calibri" panose="020F0502020204030204" pitchFamily="34" charset="0"/>
                        <a:cs typeface="Times New Roman" panose="02020603050405020304" pitchFamily="18" charset="0"/>
                      </a:endParaRPr>
                    </a:p>
                  </a:txBody>
                  <a:tcPr marL="33153" marR="33153" marT="0" marB="0"/>
                </a:tc>
                <a:tc>
                  <a:txBody>
                    <a:bodyPr/>
                    <a:lstStyle/>
                    <a:p>
                      <a:pPr marL="0" marR="0">
                        <a:lnSpc>
                          <a:spcPct val="107000"/>
                        </a:lnSpc>
                        <a:spcAft>
                          <a:spcPts val="800"/>
                        </a:spcAft>
                        <a:buNone/>
                      </a:pPr>
                      <a:r>
                        <a:rPr lang="en-US" sz="950" kern="0">
                          <a:effectLst/>
                        </a:rPr>
                        <a:t>Possible</a:t>
                      </a:r>
                      <a:endParaRPr lang="en-US" sz="950" kern="100">
                        <a:effectLst/>
                        <a:latin typeface="Calibri" panose="020F0502020204030204" pitchFamily="34" charset="0"/>
                        <a:ea typeface="Calibri" panose="020F0502020204030204" pitchFamily="34" charset="0"/>
                        <a:cs typeface="Times New Roman" panose="02020603050405020304" pitchFamily="18" charset="0"/>
                      </a:endParaRPr>
                    </a:p>
                  </a:txBody>
                  <a:tcPr marL="33153" marR="33153" marT="0" marB="0"/>
                </a:tc>
                <a:tc>
                  <a:txBody>
                    <a:bodyPr/>
                    <a:lstStyle/>
                    <a:p>
                      <a:pPr marL="0" marR="0">
                        <a:lnSpc>
                          <a:spcPct val="107000"/>
                        </a:lnSpc>
                        <a:spcAft>
                          <a:spcPts val="800"/>
                        </a:spcAft>
                        <a:buNone/>
                      </a:pPr>
                      <a:r>
                        <a:rPr lang="en-US" sz="950" kern="0">
                          <a:effectLst/>
                        </a:rPr>
                        <a:t>Uncertain Causal Link</a:t>
                      </a:r>
                      <a:endParaRPr lang="en-US" sz="950" kern="100">
                        <a:effectLst/>
                        <a:latin typeface="Calibri" panose="020F0502020204030204" pitchFamily="34" charset="0"/>
                        <a:ea typeface="Calibri" panose="020F0502020204030204" pitchFamily="34" charset="0"/>
                        <a:cs typeface="Times New Roman" panose="02020603050405020304" pitchFamily="18" charset="0"/>
                      </a:endParaRPr>
                    </a:p>
                  </a:txBody>
                  <a:tcPr marL="33153" marR="33153" marT="0" marB="0"/>
                </a:tc>
                <a:extLst>
                  <a:ext uri="{0D108BD9-81ED-4DB2-BD59-A6C34878D82A}">
                    <a16:rowId xmlns:a16="http://schemas.microsoft.com/office/drawing/2014/main" val="1886558421"/>
                  </a:ext>
                </a:extLst>
              </a:tr>
              <a:tr h="3503784">
                <a:tc>
                  <a:txBody>
                    <a:bodyPr/>
                    <a:lstStyle/>
                    <a:p>
                      <a:pPr marL="0" marR="0">
                        <a:lnSpc>
                          <a:spcPct val="107000"/>
                        </a:lnSpc>
                        <a:spcAft>
                          <a:spcPts val="800"/>
                        </a:spcAft>
                        <a:buNone/>
                      </a:pPr>
                      <a:r>
                        <a:rPr lang="en-US" sz="950" kern="0">
                          <a:effectLst/>
                        </a:rPr>
                        <a:t>Criteria </a:t>
                      </a:r>
                      <a:endParaRPr lang="en-US" sz="950" kern="100">
                        <a:effectLst/>
                        <a:latin typeface="Calibri" panose="020F0502020204030204" pitchFamily="34" charset="0"/>
                        <a:ea typeface="Calibri" panose="020F0502020204030204" pitchFamily="34" charset="0"/>
                        <a:cs typeface="Times New Roman" panose="02020603050405020304" pitchFamily="18" charset="0"/>
                      </a:endParaRPr>
                    </a:p>
                  </a:txBody>
                  <a:tcPr marL="33153" marR="33153" marT="0" marB="0"/>
                </a:tc>
                <a:tc>
                  <a:txBody>
                    <a:bodyPr/>
                    <a:lstStyle/>
                    <a:p>
                      <a:pPr marL="0" marR="0">
                        <a:lnSpc>
                          <a:spcPct val="107000"/>
                        </a:lnSpc>
                        <a:spcAft>
                          <a:spcPts val="800"/>
                        </a:spcAft>
                        <a:buNone/>
                      </a:pPr>
                      <a:r>
                        <a:rPr lang="en-US" sz="950" kern="0" dirty="0">
                          <a:effectLst/>
                        </a:rPr>
                        <a:t>Meeting </a:t>
                      </a:r>
                      <a:r>
                        <a:rPr lang="en-US" sz="950" kern="100" dirty="0">
                          <a:effectLst/>
                          <a:sym typeface="Symbol" pitchFamily="2" charset="2"/>
                        </a:rPr>
                        <a:t></a:t>
                      </a:r>
                      <a:r>
                        <a:rPr lang="en-US" sz="950" kern="100" dirty="0">
                          <a:effectLst/>
                        </a:rPr>
                        <a:t>1 </a:t>
                      </a:r>
                      <a:r>
                        <a:rPr lang="en-US" sz="950" kern="0" dirty="0">
                          <a:effectLst/>
                        </a:rPr>
                        <a:t>of the following criteria:</a:t>
                      </a:r>
                      <a:endParaRPr lang="en-US" sz="950" kern="100" dirty="0">
                        <a:effectLst/>
                      </a:endParaRPr>
                    </a:p>
                    <a:p>
                      <a:pPr marL="0" marR="0">
                        <a:lnSpc>
                          <a:spcPct val="107000"/>
                        </a:lnSpc>
                        <a:spcAft>
                          <a:spcPts val="800"/>
                        </a:spcAft>
                        <a:buNone/>
                      </a:pPr>
                      <a:r>
                        <a:rPr lang="en-US" sz="950" kern="0" dirty="0">
                          <a:effectLst/>
                        </a:rPr>
                        <a:t>-Cardiac vegetation(s) with negative blood cultures (i.e., NBTE)</a:t>
                      </a:r>
                      <a:endParaRPr lang="en-US" sz="950" kern="100" dirty="0">
                        <a:effectLst/>
                      </a:endParaRPr>
                    </a:p>
                    <a:p>
                      <a:pPr marL="0" marR="0">
                        <a:lnSpc>
                          <a:spcPct val="107000"/>
                        </a:lnSpc>
                        <a:spcAft>
                          <a:spcPts val="800"/>
                        </a:spcAft>
                        <a:buNone/>
                      </a:pPr>
                      <a:r>
                        <a:rPr lang="en-US" sz="950" kern="0" dirty="0">
                          <a:effectLst/>
                        </a:rPr>
                        <a:t>-ISTH DIC Score </a:t>
                      </a:r>
                      <a:r>
                        <a:rPr lang="en-US" sz="950" kern="100" dirty="0">
                          <a:effectLst/>
                          <a:sym typeface="Symbol" pitchFamily="2" charset="2"/>
                        </a:rPr>
                        <a:t></a:t>
                      </a:r>
                      <a:r>
                        <a:rPr lang="en-US" sz="950" kern="100" dirty="0">
                          <a:effectLst/>
                        </a:rPr>
                        <a:t>5 fulfilling criteria for overt DIC‡</a:t>
                      </a:r>
                    </a:p>
                    <a:p>
                      <a:pPr marL="0" marR="0">
                        <a:lnSpc>
                          <a:spcPct val="107000"/>
                        </a:lnSpc>
                        <a:spcAft>
                          <a:spcPts val="800"/>
                        </a:spcAft>
                        <a:buNone/>
                      </a:pPr>
                      <a:r>
                        <a:rPr lang="en-US" sz="950" kern="100" dirty="0">
                          <a:effectLst/>
                        </a:rPr>
                        <a:t>-Radiographic evidence for tumor invading the left atrium or ventricle, pulmonary veins, or </a:t>
                      </a:r>
                      <a:r>
                        <a:rPr lang="en-US" sz="950" kern="100" dirty="0" err="1">
                          <a:effectLst/>
                        </a:rPr>
                        <a:t>cervicocephalic</a:t>
                      </a:r>
                      <a:r>
                        <a:rPr lang="en-US" sz="950" kern="100" dirty="0">
                          <a:effectLst/>
                        </a:rPr>
                        <a:t> arteries with acute infarction confined to the corresponding cerebrovascular territories§ </a:t>
                      </a:r>
                      <a:endParaRPr lang="en-US" sz="9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153" marR="33153" marT="0" marB="0"/>
                </a:tc>
                <a:tc>
                  <a:txBody>
                    <a:bodyPr/>
                    <a:lstStyle/>
                    <a:p>
                      <a:pPr marL="0" marR="0">
                        <a:lnSpc>
                          <a:spcPct val="107000"/>
                        </a:lnSpc>
                        <a:spcAft>
                          <a:spcPts val="800"/>
                        </a:spcAft>
                        <a:buNone/>
                      </a:pPr>
                      <a:r>
                        <a:rPr lang="en-US" sz="950" kern="100" dirty="0">
                          <a:effectLst/>
                        </a:rPr>
                        <a:t>-Cryptogenic ischemic stroke after standard diagnostic evaluation in a patient with active cancer that has spread beyond the primary site OR recently progressed</a:t>
                      </a:r>
                    </a:p>
                    <a:p>
                      <a:pPr marL="0" marR="0">
                        <a:lnSpc>
                          <a:spcPct val="107000"/>
                        </a:lnSpc>
                        <a:spcAft>
                          <a:spcPts val="800"/>
                        </a:spcAft>
                        <a:buNone/>
                      </a:pPr>
                      <a:r>
                        <a:rPr lang="en-US" sz="950" kern="100" dirty="0">
                          <a:effectLst/>
                        </a:rPr>
                        <a:t>AND meeting </a:t>
                      </a:r>
                      <a:r>
                        <a:rPr lang="en-US" sz="950" kern="100" dirty="0">
                          <a:effectLst/>
                          <a:sym typeface="Symbol" pitchFamily="2" charset="2"/>
                        </a:rPr>
                        <a:t></a:t>
                      </a:r>
                      <a:r>
                        <a:rPr lang="en-US" sz="950" kern="100" dirty="0">
                          <a:effectLst/>
                        </a:rPr>
                        <a:t>1 </a:t>
                      </a:r>
                      <a:r>
                        <a:rPr lang="en-US" sz="950" kern="0" dirty="0">
                          <a:effectLst/>
                        </a:rPr>
                        <a:t>of the following criteria:</a:t>
                      </a:r>
                      <a:endParaRPr lang="en-US" sz="950" kern="100" dirty="0">
                        <a:effectLst/>
                      </a:endParaRPr>
                    </a:p>
                    <a:p>
                      <a:pPr marL="0" marR="0">
                        <a:lnSpc>
                          <a:spcPct val="107000"/>
                        </a:lnSpc>
                        <a:spcAft>
                          <a:spcPts val="800"/>
                        </a:spcAft>
                        <a:buNone/>
                      </a:pPr>
                      <a:r>
                        <a:rPr lang="en-US" sz="950" kern="100" dirty="0">
                          <a:effectLst/>
                        </a:rPr>
                        <a:t>-D-dimer &gt;2500 ng/ml FEU in the absence of an acute venous thromboembolism</a:t>
                      </a:r>
                    </a:p>
                    <a:p>
                      <a:pPr marL="0" marR="0">
                        <a:lnSpc>
                          <a:spcPct val="107000"/>
                        </a:lnSpc>
                        <a:spcAft>
                          <a:spcPts val="800"/>
                        </a:spcAft>
                        <a:buNone/>
                      </a:pPr>
                      <a:r>
                        <a:rPr lang="en-US" sz="950" kern="100" dirty="0">
                          <a:effectLst/>
                        </a:rPr>
                        <a:t>-Acute infarction in multiple cerebrovascular territories (i.e., bilateral anterior, unilateral anterior and posterior, or bilateral anterior and posterior) </a:t>
                      </a:r>
                    </a:p>
                    <a:p>
                      <a:pPr marL="0" marR="0">
                        <a:lnSpc>
                          <a:spcPct val="107000"/>
                        </a:lnSpc>
                        <a:spcAft>
                          <a:spcPts val="800"/>
                        </a:spcAft>
                        <a:buNone/>
                      </a:pPr>
                      <a:r>
                        <a:rPr lang="en-US" sz="950" kern="100" dirty="0">
                          <a:effectLst/>
                        </a:rPr>
                        <a:t>-Bilateral </a:t>
                      </a:r>
                      <a:r>
                        <a:rPr lang="en-US" sz="950" kern="100" dirty="0" err="1">
                          <a:effectLst/>
                        </a:rPr>
                        <a:t>microemboli</a:t>
                      </a:r>
                      <a:r>
                        <a:rPr lang="en-US" sz="950" kern="100" dirty="0">
                          <a:effectLst/>
                        </a:rPr>
                        <a:t> (i.e., HITS) on TCD in the absence of a known central embolic source </a:t>
                      </a:r>
                    </a:p>
                    <a:p>
                      <a:pPr marL="0" marR="0">
                        <a:lnSpc>
                          <a:spcPct val="107000"/>
                        </a:lnSpc>
                        <a:spcAft>
                          <a:spcPts val="800"/>
                        </a:spcAft>
                        <a:buNone/>
                      </a:pPr>
                      <a:r>
                        <a:rPr lang="en-US" sz="950" kern="100" dirty="0">
                          <a:effectLst/>
                        </a:rPr>
                        <a:t>-Absence of the susceptibility vessel sign on MRI despite a confirmed acute intracranial occlusion on vessel imaging </a:t>
                      </a:r>
                      <a:r>
                        <a:rPr lang="en-US" sz="950" kern="1200" dirty="0">
                          <a:solidFill>
                            <a:schemeClr val="dk1"/>
                          </a:solidFill>
                          <a:effectLst/>
                          <a:latin typeface="+mn-lt"/>
                          <a:ea typeface="+mn-ea"/>
                          <a:cs typeface="+mn-cs"/>
                        </a:rPr>
                        <a:t>||</a:t>
                      </a:r>
                      <a:r>
                        <a:rPr lang="en-US" sz="950" dirty="0">
                          <a:effectLst/>
                        </a:rPr>
                        <a:t> </a:t>
                      </a:r>
                      <a:endParaRPr lang="en-US" sz="950" kern="100" dirty="0">
                        <a:effectLst/>
                      </a:endParaRPr>
                    </a:p>
                    <a:p>
                      <a:pPr marL="0" marR="0">
                        <a:lnSpc>
                          <a:spcPct val="107000"/>
                        </a:lnSpc>
                        <a:spcAft>
                          <a:spcPts val="800"/>
                        </a:spcAft>
                        <a:buNone/>
                      </a:pPr>
                      <a:r>
                        <a:rPr lang="en-US" sz="950" kern="0" dirty="0">
                          <a:effectLst/>
                        </a:rPr>
                        <a:t> </a:t>
                      </a:r>
                      <a:endParaRPr lang="en-US" sz="9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153" marR="33153" marT="0" marB="0"/>
                </a:tc>
                <a:tc>
                  <a:txBody>
                    <a:bodyPr/>
                    <a:lstStyle/>
                    <a:p>
                      <a:pPr marL="0" marR="0">
                        <a:lnSpc>
                          <a:spcPct val="107000"/>
                        </a:lnSpc>
                        <a:spcAft>
                          <a:spcPts val="800"/>
                        </a:spcAft>
                        <a:buNone/>
                      </a:pPr>
                      <a:r>
                        <a:rPr lang="en-US" sz="950" kern="0" dirty="0">
                          <a:effectLst/>
                        </a:rPr>
                        <a:t>Not meeting criteria for Probable or Possible causality</a:t>
                      </a:r>
                      <a:endParaRPr lang="en-US" sz="9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153" marR="33153" marT="0" marB="0"/>
                </a:tc>
                <a:extLst>
                  <a:ext uri="{0D108BD9-81ED-4DB2-BD59-A6C34878D82A}">
                    <a16:rowId xmlns:a16="http://schemas.microsoft.com/office/drawing/2014/main" val="318667829"/>
                  </a:ext>
                </a:extLst>
              </a:tr>
            </a:tbl>
          </a:graphicData>
        </a:graphic>
      </p:graphicFrame>
      <p:sp>
        <p:nvSpPr>
          <p:cNvPr id="7" name="TextBox 6">
            <a:extLst>
              <a:ext uri="{FF2B5EF4-FFF2-40B4-BE49-F238E27FC236}">
                <a16:creationId xmlns:a16="http://schemas.microsoft.com/office/drawing/2014/main" id="{A43DBD93-43A4-4CB3-5297-B140AAA9B7DA}"/>
              </a:ext>
            </a:extLst>
          </p:cNvPr>
          <p:cNvSpPr txBox="1"/>
          <p:nvPr/>
        </p:nvSpPr>
        <p:spPr>
          <a:xfrm>
            <a:off x="6826104" y="2391264"/>
            <a:ext cx="5071730" cy="3600986"/>
          </a:xfrm>
          <a:prstGeom prst="rect">
            <a:avLst/>
          </a:prstGeom>
          <a:noFill/>
          <a:ln>
            <a:solidFill>
              <a:schemeClr val="tx1"/>
            </a:solidFill>
          </a:ln>
        </p:spPr>
        <p:txBody>
          <a:bodyPr wrap="square" rtlCol="0">
            <a:spAutoFit/>
          </a:bodyPr>
          <a:lstStyle/>
          <a:p>
            <a:r>
              <a:rPr lang="en-US" sz="950" dirty="0"/>
              <a:t>Nonstandard abbreviations: DIC, disseminated intravascular coagulation; FEU, fibrinogen equivalent units; HITS, high intensity transient signals; ISTH, International Society of Thrombosis and </a:t>
            </a:r>
            <a:r>
              <a:rPr lang="en-US" sz="950" dirty="0" err="1"/>
              <a:t>Haemostasis</a:t>
            </a:r>
            <a:r>
              <a:rPr lang="en-US" sz="950" dirty="0"/>
              <a:t>; NBTE, nonbacterial thrombotic endocarditis; TCD, transcranial Doppler.</a:t>
            </a:r>
          </a:p>
          <a:p>
            <a:endParaRPr lang="en-US" sz="950" dirty="0"/>
          </a:p>
          <a:p>
            <a:r>
              <a:rPr lang="en-US" sz="950" dirty="0"/>
              <a:t>*This classification is specific to patients with active cancer. The prevailing definition for active cancer in prospective studies is a pathological diagnosis or treatment of any cancer other than basal or squamous cell carcinoma of the skin within the past 6 months; known recurrent, regionally advanced, or metastatic cancer; or cancer not in complete remission.</a:t>
            </a:r>
          </a:p>
          <a:p>
            <a:endParaRPr lang="en-US" sz="950" dirty="0"/>
          </a:p>
          <a:p>
            <a:r>
              <a:rPr lang="en-US" sz="950" dirty="0"/>
              <a:t>†This proposed classification is meant to supplement prevailing classification systems such as TOAST. It is intended for strokes that are currently classified as cryptogenic or those that fall under defined mechanistic categories but are directly related to the systemic effects of cancer (i.e., NBTE, DIC, tumor embolism). Under this proposed schema, these “cancer-related strokes” should instead be categorized under the “stroke of other determined etiology” subtype. Stroke mechanisms with defined categories that are not directly related to the systemic effects of cancer should be categorized per conventional criteria even if mediated by cancer or its treatments (i.e., large artery atherosclerosis after radiotherapy).  </a:t>
            </a:r>
            <a:br>
              <a:rPr lang="en-US" sz="950" dirty="0"/>
            </a:br>
            <a:endParaRPr lang="en-US" sz="950" dirty="0"/>
          </a:p>
          <a:p>
            <a:r>
              <a:rPr lang="en-US" sz="950" dirty="0"/>
              <a:t>‡The ISTH DIC Score ranges from 0 to 8. A score </a:t>
            </a:r>
            <a:r>
              <a:rPr lang="en-US" sz="950" dirty="0">
                <a:sym typeface="Symbol" pitchFamily="2" charset="2"/>
              </a:rPr>
              <a:t></a:t>
            </a:r>
            <a:r>
              <a:rPr lang="en-US" sz="950" dirty="0"/>
              <a:t>5 fulfills criteria for overt DIC. Points are assigned based on platelet count (2 points for values &lt;50 x 10</a:t>
            </a:r>
            <a:r>
              <a:rPr lang="en-US" sz="950" baseline="30000" dirty="0"/>
              <a:t>3</a:t>
            </a:r>
            <a:r>
              <a:rPr lang="en-US" sz="950" dirty="0"/>
              <a:t>/</a:t>
            </a:r>
            <a:r>
              <a:rPr lang="en-US" sz="950" dirty="0" err="1"/>
              <a:t>uL</a:t>
            </a:r>
            <a:r>
              <a:rPr lang="en-US" sz="950" dirty="0"/>
              <a:t> or 1 point for values 51-100 x 10</a:t>
            </a:r>
            <a:r>
              <a:rPr lang="en-US" sz="950" baseline="30000" dirty="0"/>
              <a:t>3</a:t>
            </a:r>
            <a:r>
              <a:rPr lang="en-US" sz="950" dirty="0"/>
              <a:t>/</a:t>
            </a:r>
            <a:r>
              <a:rPr lang="en-US" sz="950" dirty="0" err="1"/>
              <a:t>uL</a:t>
            </a:r>
            <a:r>
              <a:rPr lang="en-US" sz="950" dirty="0"/>
              <a:t>), fibrin-related markers such as D-dimer (3 points for severely increased values [&gt;10X upper limit of normal] or 2 points for moderately increased values [&gt;1 to &lt;10X upper limit of normal]), prothrombin time (2 points if prolonged </a:t>
            </a:r>
            <a:r>
              <a:rPr lang="en-US" sz="950" dirty="0">
                <a:sym typeface="Symbol" pitchFamily="2" charset="2"/>
              </a:rPr>
              <a:t></a:t>
            </a:r>
            <a:r>
              <a:rPr lang="en-US" sz="950" dirty="0"/>
              <a:t>6 seconds or 1 point if prolonged 3 to 6 seconds), and fibrinogen level (1 point if &lt;100 mg/dL). </a:t>
            </a:r>
          </a:p>
        </p:txBody>
      </p:sp>
    </p:spTree>
    <p:extLst>
      <p:ext uri="{BB962C8B-B14F-4D97-AF65-F5344CB8AC3E}">
        <p14:creationId xmlns:p14="http://schemas.microsoft.com/office/powerpoint/2010/main" val="2519446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66C9D-E812-0A90-DA46-C9E1A993C0F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C492CB4-11EB-DF66-2612-455C617D552B}"/>
              </a:ext>
            </a:extLst>
          </p:cNvPr>
          <p:cNvSpPr>
            <a:spLocks noGrp="1"/>
          </p:cNvSpPr>
          <p:nvPr>
            <p:ph type="ctrTitle"/>
          </p:nvPr>
        </p:nvSpPr>
        <p:spPr/>
        <p:txBody>
          <a:bodyPr/>
          <a:lstStyle/>
          <a:p>
            <a:r>
              <a:rPr lang="en-US" dirty="0"/>
              <a:t>Goals of care</a:t>
            </a:r>
          </a:p>
        </p:txBody>
      </p:sp>
    </p:spTree>
    <p:extLst>
      <p:ext uri="{BB962C8B-B14F-4D97-AF65-F5344CB8AC3E}">
        <p14:creationId xmlns:p14="http://schemas.microsoft.com/office/powerpoint/2010/main" val="3093138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7361A-BA03-6C2A-AFC9-EA87E0E7A11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B5E409-8B9D-8A5C-77CD-3E9E14EE7CF5}"/>
              </a:ext>
            </a:extLst>
          </p:cNvPr>
          <p:cNvSpPr>
            <a:spLocks noGrp="1"/>
          </p:cNvSpPr>
          <p:nvPr>
            <p:ph type="title"/>
          </p:nvPr>
        </p:nvSpPr>
        <p:spPr/>
        <p:txBody>
          <a:bodyPr>
            <a:normAutofit/>
          </a:bodyPr>
          <a:lstStyle/>
          <a:p>
            <a:r>
              <a:rPr lang="en-US" dirty="0"/>
              <a:t>CANCER-RELATED STROKE</a:t>
            </a:r>
          </a:p>
        </p:txBody>
      </p:sp>
      <p:sp>
        <p:nvSpPr>
          <p:cNvPr id="4" name="Content Placeholder 3">
            <a:extLst>
              <a:ext uri="{FF2B5EF4-FFF2-40B4-BE49-F238E27FC236}">
                <a16:creationId xmlns:a16="http://schemas.microsoft.com/office/drawing/2014/main" id="{8DC9CEF7-135E-31A7-2F53-E24738EB5DF6}"/>
              </a:ext>
            </a:extLst>
          </p:cNvPr>
          <p:cNvSpPr>
            <a:spLocks noGrp="1"/>
          </p:cNvSpPr>
          <p:nvPr>
            <p:ph idx="1"/>
          </p:nvPr>
        </p:nvSpPr>
        <p:spPr/>
        <p:txBody>
          <a:bodyPr>
            <a:normAutofit lnSpcReduction="10000"/>
          </a:bodyPr>
          <a:lstStyle/>
          <a:p>
            <a:r>
              <a:rPr lang="en-US" sz="2000" dirty="0"/>
              <a:t>Goals of care</a:t>
            </a:r>
          </a:p>
          <a:p>
            <a:pPr lvl="1">
              <a:lnSpc>
                <a:spcPct val="100000"/>
              </a:lnSpc>
              <a:tabLst>
                <a:tab pos="3716338" algn="l"/>
              </a:tabLst>
            </a:pPr>
            <a:r>
              <a:rPr lang="en-US" sz="2000" dirty="0"/>
              <a:t>Patients with cancer-related stroke face high rates of disability as well as cancer- and treatment-related complications. </a:t>
            </a:r>
          </a:p>
          <a:p>
            <a:pPr lvl="1">
              <a:lnSpc>
                <a:spcPct val="100000"/>
              </a:lnSpc>
              <a:tabLst>
                <a:tab pos="3716338" algn="l"/>
              </a:tabLst>
            </a:pPr>
            <a:r>
              <a:rPr lang="en-US" sz="2000" dirty="0"/>
              <a:t>It is imperative to periodically reassess these patients’ goals of care, especially as they may change over the course of their illness. </a:t>
            </a:r>
          </a:p>
          <a:p>
            <a:pPr lvl="1">
              <a:lnSpc>
                <a:spcPct val="100000"/>
              </a:lnSpc>
              <a:tabLst>
                <a:tab pos="3716338" algn="l"/>
              </a:tabLst>
            </a:pPr>
            <a:r>
              <a:rPr lang="en-US" sz="2000" dirty="0"/>
              <a:t>Palliative care to control symptoms and enhance quality-of-life should always be considered alongside disease-targeting medical therapies. </a:t>
            </a:r>
          </a:p>
          <a:p>
            <a:pPr lvl="1">
              <a:lnSpc>
                <a:spcPct val="100000"/>
              </a:lnSpc>
              <a:tabLst>
                <a:tab pos="3716338" algn="l"/>
              </a:tabLst>
            </a:pPr>
            <a:r>
              <a:rPr lang="en-US" sz="2000" dirty="0"/>
              <a:t>For an in-depth discussion on palliative care for patients with cardiovascular disease, a previous AHA scientific statement addresses this important topic. </a:t>
            </a:r>
          </a:p>
          <a:p>
            <a:pPr lvl="3">
              <a:lnSpc>
                <a:spcPct val="100000"/>
              </a:lnSpc>
              <a:tabLst>
                <a:tab pos="3716338" algn="l"/>
              </a:tabLst>
            </a:pPr>
            <a:r>
              <a:rPr lang="en-US" sz="1600" dirty="0"/>
              <a:t>Di Palo KE, Feder S, Baggenstos YT, Cornelio CK, Forman DE, Goyal P, Kwak MJ, </a:t>
            </a:r>
            <a:r>
              <a:rPr lang="en-US" sz="1600" dirty="0" err="1"/>
              <a:t>McIlvennan</a:t>
            </a:r>
            <a:r>
              <a:rPr lang="en-US" sz="1600" dirty="0"/>
              <a:t> CK, American Heart Association Clinical Pharmacology Committee of the Council on Clinical Cardiology and Council on Cardiovascular and Stroke Nursing. Palliative Pharmacotherapy for Cardiovascular Disease: A Scientific Statement From the American Heart Association. </a:t>
            </a:r>
            <a:r>
              <a:rPr lang="en-US" sz="1600" i="1" dirty="0"/>
              <a:t>Circ Cardiovasc Qual Outcomes</a:t>
            </a:r>
            <a:r>
              <a:rPr lang="en-US" sz="1600" dirty="0"/>
              <a:t>. 2024;17:e000131. </a:t>
            </a:r>
            <a:r>
              <a:rPr lang="en-US" sz="1600" dirty="0" err="1"/>
              <a:t>doi</a:t>
            </a:r>
            <a:r>
              <a:rPr lang="en-US" sz="1600" dirty="0"/>
              <a:t>: 10.1161/HCQ.0000000000000131 </a:t>
            </a:r>
          </a:p>
        </p:txBody>
      </p:sp>
    </p:spTree>
    <p:extLst>
      <p:ext uri="{BB962C8B-B14F-4D97-AF65-F5344CB8AC3E}">
        <p14:creationId xmlns:p14="http://schemas.microsoft.com/office/powerpoint/2010/main" val="1986248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F5D82-684A-4945-6A20-A6D866EAC5E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9211ACE-9681-357A-245C-A165649ED62F}"/>
              </a:ext>
            </a:extLst>
          </p:cNvPr>
          <p:cNvSpPr>
            <a:spLocks noGrp="1"/>
          </p:cNvSpPr>
          <p:nvPr>
            <p:ph type="ctrTitle"/>
          </p:nvPr>
        </p:nvSpPr>
        <p:spPr/>
        <p:txBody>
          <a:bodyPr/>
          <a:lstStyle/>
          <a:p>
            <a:r>
              <a:rPr lang="en-US" dirty="0"/>
              <a:t>Acute treatment</a:t>
            </a:r>
          </a:p>
        </p:txBody>
      </p:sp>
    </p:spTree>
    <p:extLst>
      <p:ext uri="{BB962C8B-B14F-4D97-AF65-F5344CB8AC3E}">
        <p14:creationId xmlns:p14="http://schemas.microsoft.com/office/powerpoint/2010/main" val="36052125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0F954-2E9C-1AAF-F925-28C02C4839D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B49859F-C630-6636-53E0-89AE7C4365D6}"/>
              </a:ext>
            </a:extLst>
          </p:cNvPr>
          <p:cNvSpPr>
            <a:spLocks noGrp="1"/>
          </p:cNvSpPr>
          <p:nvPr>
            <p:ph type="title"/>
          </p:nvPr>
        </p:nvSpPr>
        <p:spPr/>
        <p:txBody>
          <a:bodyPr>
            <a:normAutofit/>
          </a:bodyPr>
          <a:lstStyle/>
          <a:p>
            <a:r>
              <a:rPr lang="en-US" dirty="0"/>
              <a:t>CANCER-RELATED STROKE</a:t>
            </a:r>
          </a:p>
        </p:txBody>
      </p:sp>
      <p:sp>
        <p:nvSpPr>
          <p:cNvPr id="4" name="Content Placeholder 3">
            <a:extLst>
              <a:ext uri="{FF2B5EF4-FFF2-40B4-BE49-F238E27FC236}">
                <a16:creationId xmlns:a16="http://schemas.microsoft.com/office/drawing/2014/main" id="{3D666163-BE32-C933-BDAD-993E68F52808}"/>
              </a:ext>
            </a:extLst>
          </p:cNvPr>
          <p:cNvSpPr>
            <a:spLocks noGrp="1"/>
          </p:cNvSpPr>
          <p:nvPr>
            <p:ph idx="1"/>
          </p:nvPr>
        </p:nvSpPr>
        <p:spPr>
          <a:xfrm>
            <a:off x="838200" y="1281869"/>
            <a:ext cx="10515600" cy="4955645"/>
          </a:xfrm>
        </p:spPr>
        <p:txBody>
          <a:bodyPr>
            <a:normAutofit fontScale="85000" lnSpcReduction="20000"/>
          </a:bodyPr>
          <a:lstStyle/>
          <a:p>
            <a:r>
              <a:rPr lang="en-US" sz="2000" dirty="0"/>
              <a:t>Acute Treatment</a:t>
            </a:r>
          </a:p>
          <a:p>
            <a:pPr lvl="1">
              <a:lnSpc>
                <a:spcPct val="100000"/>
              </a:lnSpc>
              <a:tabLst>
                <a:tab pos="3716338" algn="l"/>
              </a:tabLst>
            </a:pPr>
            <a:r>
              <a:rPr lang="en-US" sz="2000" dirty="0"/>
              <a:t>Thrombolysis</a:t>
            </a:r>
          </a:p>
          <a:p>
            <a:pPr lvl="2">
              <a:lnSpc>
                <a:spcPct val="100000"/>
              </a:lnSpc>
              <a:tabLst>
                <a:tab pos="3716338" algn="l"/>
              </a:tabLst>
            </a:pPr>
            <a:r>
              <a:rPr lang="en-US" sz="1800" dirty="0"/>
              <a:t>Thrombolysis should be considered for cancer patients with AIS. </a:t>
            </a:r>
          </a:p>
          <a:p>
            <a:pPr lvl="2">
              <a:lnSpc>
                <a:spcPct val="100000"/>
              </a:lnSpc>
              <a:tabLst>
                <a:tab pos="3716338" algn="l"/>
              </a:tabLst>
            </a:pPr>
            <a:r>
              <a:rPr lang="en-US" sz="1800" dirty="0"/>
              <a:t>Cancer is not a contraindication; however, an additional layer of vigilance is warranted in assessing eligibility. </a:t>
            </a:r>
          </a:p>
          <a:p>
            <a:pPr lvl="2">
              <a:lnSpc>
                <a:spcPct val="100000"/>
              </a:lnSpc>
              <a:tabLst>
                <a:tab pos="3716338" algn="l"/>
              </a:tabLst>
            </a:pPr>
            <a:r>
              <a:rPr lang="en-US" sz="1800" dirty="0"/>
              <a:t>As hematologic derangements are common, clinicians may want to wait for the results of complete blood counts and coagulation studies prior to administering treatment. </a:t>
            </a:r>
          </a:p>
          <a:p>
            <a:pPr lvl="2">
              <a:lnSpc>
                <a:spcPct val="100000"/>
              </a:lnSpc>
              <a:tabLst>
                <a:tab pos="3716338" algn="l"/>
              </a:tabLst>
            </a:pPr>
            <a:r>
              <a:rPr lang="en-US" sz="1800" dirty="0"/>
              <a:t>If brain metastases are present on baseline imaging, we would defer intravenous thrombolysis because of the high risk for hemorrhagic complications. </a:t>
            </a:r>
          </a:p>
          <a:p>
            <a:pPr lvl="2">
              <a:lnSpc>
                <a:spcPct val="100000"/>
              </a:lnSpc>
              <a:tabLst>
                <a:tab pos="3716338" algn="l"/>
              </a:tabLst>
            </a:pPr>
            <a:r>
              <a:rPr lang="en-US" sz="1800" dirty="0"/>
              <a:t>Short-term outcomes, including symptomatic intracerebral hemorrhage and in-hospital mortality, are similar in properly selected patients with and without cancer.</a:t>
            </a:r>
          </a:p>
          <a:p>
            <a:pPr lvl="2">
              <a:lnSpc>
                <a:spcPct val="100000"/>
              </a:lnSpc>
              <a:tabLst>
                <a:tab pos="3716338" algn="l"/>
              </a:tabLst>
            </a:pPr>
            <a:r>
              <a:rPr lang="en-US" sz="1800" dirty="0"/>
              <a:t>In general, patients with cancer are less likely to receive thrombolysis. Treatment decisions should be individualized, and palliative approaches may merit consideration.   </a:t>
            </a:r>
          </a:p>
          <a:p>
            <a:pPr lvl="1">
              <a:lnSpc>
                <a:spcPct val="100000"/>
              </a:lnSpc>
              <a:tabLst>
                <a:tab pos="3716338" algn="l"/>
              </a:tabLst>
            </a:pPr>
            <a:r>
              <a:rPr lang="en-US" sz="2000" dirty="0"/>
              <a:t>Thrombectomy</a:t>
            </a:r>
          </a:p>
          <a:p>
            <a:pPr lvl="2">
              <a:lnSpc>
                <a:spcPct val="100000"/>
              </a:lnSpc>
              <a:tabLst>
                <a:tab pos="3716338" algn="l"/>
              </a:tabLst>
            </a:pPr>
            <a:r>
              <a:rPr lang="en-US" sz="1800" dirty="0"/>
              <a:t>Patients with cancer may be eligible for mechanical endovascular thrombectomy if a large vessel occlusion is identified. </a:t>
            </a:r>
          </a:p>
          <a:p>
            <a:pPr lvl="2">
              <a:lnSpc>
                <a:spcPct val="100000"/>
              </a:lnSpc>
              <a:tabLst>
                <a:tab pos="3716338" algn="l"/>
              </a:tabLst>
            </a:pPr>
            <a:r>
              <a:rPr lang="en-US" sz="1800" dirty="0"/>
              <a:t>This procedure has similar rates of technical success and short-term outcomes in patients with vs without cancer. </a:t>
            </a:r>
          </a:p>
          <a:p>
            <a:pPr lvl="2">
              <a:lnSpc>
                <a:spcPct val="100000"/>
              </a:lnSpc>
              <a:tabLst>
                <a:tab pos="3716338" algn="l"/>
              </a:tabLst>
            </a:pPr>
            <a:r>
              <a:rPr lang="en-US" sz="1800" dirty="0"/>
              <a:t>Patients with cancer face a greater probability of death and stroke recurrence because of their malignancy.</a:t>
            </a:r>
          </a:p>
          <a:p>
            <a:pPr lvl="2">
              <a:lnSpc>
                <a:spcPct val="100000"/>
              </a:lnSpc>
              <a:tabLst>
                <a:tab pos="3716338" algn="l"/>
              </a:tabLst>
            </a:pPr>
            <a:r>
              <a:rPr lang="en-US" sz="1800" dirty="0"/>
              <a:t>Treatment decisions should be individualized, and palliative approaches may merit consideration. </a:t>
            </a:r>
          </a:p>
        </p:txBody>
      </p:sp>
    </p:spTree>
    <p:extLst>
      <p:ext uri="{BB962C8B-B14F-4D97-AF65-F5344CB8AC3E}">
        <p14:creationId xmlns:p14="http://schemas.microsoft.com/office/powerpoint/2010/main" val="1503146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916E7-59D0-07CF-AE7F-D158C66C2BD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E0F6196-FA52-6600-BDB9-2E48ABFF6A1C}"/>
              </a:ext>
            </a:extLst>
          </p:cNvPr>
          <p:cNvSpPr>
            <a:spLocks noGrp="1"/>
          </p:cNvSpPr>
          <p:nvPr>
            <p:ph type="ctrTitle"/>
          </p:nvPr>
        </p:nvSpPr>
        <p:spPr/>
        <p:txBody>
          <a:bodyPr/>
          <a:lstStyle/>
          <a:p>
            <a:r>
              <a:rPr lang="en-US" dirty="0"/>
              <a:t>Risk of recurrent stroke &amp; other adverse events</a:t>
            </a:r>
          </a:p>
        </p:txBody>
      </p:sp>
    </p:spTree>
    <p:extLst>
      <p:ext uri="{BB962C8B-B14F-4D97-AF65-F5344CB8AC3E}">
        <p14:creationId xmlns:p14="http://schemas.microsoft.com/office/powerpoint/2010/main" val="5752458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77F65-6F74-F31A-45E6-EC181F791F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94AD3A0-14E8-9368-AD27-B237105BD40F}"/>
              </a:ext>
            </a:extLst>
          </p:cNvPr>
          <p:cNvSpPr>
            <a:spLocks noGrp="1"/>
          </p:cNvSpPr>
          <p:nvPr>
            <p:ph type="title"/>
          </p:nvPr>
        </p:nvSpPr>
        <p:spPr/>
        <p:txBody>
          <a:bodyPr>
            <a:normAutofit/>
          </a:bodyPr>
          <a:lstStyle/>
          <a:p>
            <a:r>
              <a:rPr lang="en-US" dirty="0"/>
              <a:t>CANCER-RELATED STROKE</a:t>
            </a:r>
          </a:p>
        </p:txBody>
      </p:sp>
      <p:sp>
        <p:nvSpPr>
          <p:cNvPr id="4" name="Content Placeholder 3">
            <a:extLst>
              <a:ext uri="{FF2B5EF4-FFF2-40B4-BE49-F238E27FC236}">
                <a16:creationId xmlns:a16="http://schemas.microsoft.com/office/drawing/2014/main" id="{9CEA685A-2325-327D-7D37-9381B0975715}"/>
              </a:ext>
            </a:extLst>
          </p:cNvPr>
          <p:cNvSpPr>
            <a:spLocks noGrp="1"/>
          </p:cNvSpPr>
          <p:nvPr>
            <p:ph idx="1"/>
          </p:nvPr>
        </p:nvSpPr>
        <p:spPr/>
        <p:txBody>
          <a:bodyPr>
            <a:normAutofit/>
          </a:bodyPr>
          <a:lstStyle/>
          <a:p>
            <a:r>
              <a:rPr lang="en-US" sz="2000" dirty="0"/>
              <a:t>Risk of recurrent stroke and other adverse events</a:t>
            </a:r>
          </a:p>
          <a:p>
            <a:pPr lvl="1">
              <a:lnSpc>
                <a:spcPct val="100000"/>
              </a:lnSpc>
              <a:tabLst>
                <a:tab pos="3716338" algn="l"/>
              </a:tabLst>
            </a:pPr>
            <a:r>
              <a:rPr lang="en-US" sz="2000" dirty="0"/>
              <a:t>Cancer-related stroke is one of the highest risk subgroups for stroke recurrence. </a:t>
            </a:r>
          </a:p>
          <a:p>
            <a:pPr lvl="1">
              <a:lnSpc>
                <a:spcPct val="100000"/>
              </a:lnSpc>
              <a:tabLst>
                <a:tab pos="3716338" algn="l"/>
              </a:tabLst>
            </a:pPr>
            <a:r>
              <a:rPr lang="en-US" sz="2000" dirty="0"/>
              <a:t>U-shaped curve for incident and recurrent stroke risk in patients with cancer</a:t>
            </a:r>
          </a:p>
          <a:p>
            <a:pPr lvl="2">
              <a:lnSpc>
                <a:spcPct val="100000"/>
              </a:lnSpc>
              <a:tabLst>
                <a:tab pos="3716338" algn="l"/>
              </a:tabLst>
            </a:pPr>
            <a:r>
              <a:rPr lang="en-US" sz="1800" dirty="0"/>
              <a:t>Highest risk soon after cancer diagnosis (peak hypercoagulability due to amplified cancer activity and treatment), </a:t>
            </a:r>
          </a:p>
          <a:p>
            <a:pPr lvl="2">
              <a:lnSpc>
                <a:spcPct val="100000"/>
              </a:lnSpc>
              <a:tabLst>
                <a:tab pos="3716338" algn="l"/>
              </a:tabLst>
            </a:pPr>
            <a:r>
              <a:rPr lang="en-US" sz="1800" dirty="0"/>
              <a:t>then a reduction in risk during the years following cancer control or cure, </a:t>
            </a:r>
          </a:p>
          <a:p>
            <a:pPr lvl="2">
              <a:lnSpc>
                <a:spcPct val="100000"/>
              </a:lnSpc>
              <a:tabLst>
                <a:tab pos="3716338" algn="l"/>
              </a:tabLst>
            </a:pPr>
            <a:r>
              <a:rPr lang="en-US" sz="1800" dirty="0"/>
              <a:t>followed by a subsequent progressive rise in stroke risk associated with cancer recurrence or long-term effects of cancer treatments.</a:t>
            </a:r>
          </a:p>
          <a:p>
            <a:pPr lvl="1">
              <a:lnSpc>
                <a:spcPct val="100000"/>
              </a:lnSpc>
              <a:tabLst>
                <a:tab pos="3716338" algn="l"/>
              </a:tabLst>
            </a:pPr>
            <a:r>
              <a:rPr lang="en-US" sz="2000" dirty="0"/>
              <a:t>Patients with cancer and AIS are also high risk for major bleeding because of frequent thrombocytopenia, invasive tumors, or cancer therapies impairing hemostasis </a:t>
            </a:r>
          </a:p>
        </p:txBody>
      </p:sp>
    </p:spTree>
    <p:extLst>
      <p:ext uri="{BB962C8B-B14F-4D97-AF65-F5344CB8AC3E}">
        <p14:creationId xmlns:p14="http://schemas.microsoft.com/office/powerpoint/2010/main" val="776559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C9EA3-0463-F00E-6199-A048539F55ED}"/>
              </a:ext>
            </a:extLst>
          </p:cNvPr>
          <p:cNvSpPr>
            <a:spLocks noGrp="1"/>
          </p:cNvSpPr>
          <p:nvPr>
            <p:ph type="ctrTitle"/>
          </p:nvPr>
        </p:nvSpPr>
        <p:spPr>
          <a:xfrm>
            <a:off x="1325879" y="978408"/>
            <a:ext cx="9482329" cy="5248656"/>
          </a:xfrm>
        </p:spPr>
        <p:txBody>
          <a:bodyPr>
            <a:normAutofit fontScale="90000"/>
          </a:bodyPr>
          <a:lstStyle/>
          <a:p>
            <a:pPr>
              <a:lnSpc>
                <a:spcPct val="100000"/>
              </a:lnSpc>
            </a:pPr>
            <a:br>
              <a:rPr lang="en-US" sz="1800" dirty="0">
                <a:solidFill>
                  <a:schemeClr val="bg1"/>
                </a:solidFill>
              </a:rPr>
            </a:br>
            <a:br>
              <a:rPr lang="en-US" sz="1800" dirty="0">
                <a:solidFill>
                  <a:schemeClr val="bg1"/>
                </a:solidFill>
              </a:rPr>
            </a:br>
            <a:r>
              <a:rPr lang="en-US" sz="2200" b="0" dirty="0">
                <a:solidFill>
                  <a:schemeClr val="bg1"/>
                </a:solidFill>
              </a:rPr>
              <a:t>Classification and Management of Ischemic Stroke in Patients With Active Cancer</a:t>
            </a:r>
            <a:br>
              <a:rPr lang="en-US" sz="1800" b="0" dirty="0">
                <a:solidFill>
                  <a:schemeClr val="bg1"/>
                </a:solidFill>
              </a:rPr>
            </a:br>
            <a:r>
              <a:rPr lang="en-US" sz="1800" b="0" dirty="0">
                <a:solidFill>
                  <a:schemeClr val="bg1"/>
                </a:solidFill>
              </a:rPr>
              <a:t> </a:t>
            </a:r>
            <a:br>
              <a:rPr lang="en-US" sz="1800" b="0" dirty="0">
                <a:solidFill>
                  <a:schemeClr val="bg1"/>
                </a:solidFill>
              </a:rPr>
            </a:br>
            <a:r>
              <a:rPr lang="en-US" sz="1800" b="0" dirty="0">
                <a:solidFill>
                  <a:schemeClr val="bg1"/>
                </a:solidFill>
              </a:rPr>
              <a:t>Link:</a:t>
            </a:r>
            <a:br>
              <a:rPr lang="en-US" sz="1800" b="0" dirty="0">
                <a:solidFill>
                  <a:schemeClr val="bg1"/>
                </a:solidFill>
              </a:rPr>
            </a:br>
            <a:r>
              <a:rPr lang="en-US" sz="1800" b="0" u="sng" dirty="0">
                <a:solidFill>
                  <a:schemeClr val="bg1"/>
                </a:solidFill>
                <a:hlinkClick r:id="rId2">
                  <a:extLst>
                    <a:ext uri="{A12FA001-AC4F-418D-AE19-62706E023703}">
                      <ahyp:hlinkClr xmlns:ahyp="http://schemas.microsoft.com/office/drawing/2018/hyperlinkcolor" val="tx"/>
                    </a:ext>
                  </a:extLst>
                </a:hlinkClick>
              </a:rPr>
              <a:t>https://www.ahajournals.org/doi/10.1161/STR.0000000000000517</a:t>
            </a:r>
            <a:br>
              <a:rPr lang="en-US" sz="1800" b="0" dirty="0">
                <a:solidFill>
                  <a:schemeClr val="bg1"/>
                </a:solidFill>
              </a:rPr>
            </a:br>
            <a:r>
              <a:rPr lang="en-US" sz="1800" b="0" dirty="0">
                <a:solidFill>
                  <a:schemeClr val="bg1"/>
                </a:solidFill>
              </a:rPr>
              <a:t> </a:t>
            </a:r>
            <a:br>
              <a:rPr lang="en-US" sz="1800" b="0" dirty="0">
                <a:solidFill>
                  <a:schemeClr val="bg1"/>
                </a:solidFill>
              </a:rPr>
            </a:br>
            <a:r>
              <a:rPr lang="en-US" sz="1800" b="0" dirty="0">
                <a:solidFill>
                  <a:schemeClr val="bg1"/>
                </a:solidFill>
              </a:rPr>
              <a:t>Note: The URL in this message will be live when the statement publishes online.</a:t>
            </a:r>
            <a:br>
              <a:rPr lang="en-US" sz="1800" b="0" dirty="0">
                <a:solidFill>
                  <a:schemeClr val="bg1"/>
                </a:solidFill>
              </a:rPr>
            </a:br>
            <a:r>
              <a:rPr lang="en-US" sz="1800" b="0" dirty="0">
                <a:solidFill>
                  <a:schemeClr val="bg1"/>
                </a:solidFill>
              </a:rPr>
              <a:t> </a:t>
            </a:r>
            <a:br>
              <a:rPr lang="en-US" sz="1800" b="0" dirty="0">
                <a:solidFill>
                  <a:schemeClr val="bg1"/>
                </a:solidFill>
              </a:rPr>
            </a:br>
            <a:r>
              <a:rPr lang="en-US" sz="1800" b="0" dirty="0">
                <a:solidFill>
                  <a:schemeClr val="bg1"/>
                </a:solidFill>
              </a:rPr>
              <a:t>Key words included in the article:</a:t>
            </a:r>
            <a:br>
              <a:rPr lang="en-US" sz="1800" b="0" dirty="0">
                <a:solidFill>
                  <a:schemeClr val="bg1"/>
                </a:solidFill>
              </a:rPr>
            </a:br>
            <a:r>
              <a:rPr lang="en-US" sz="1800" b="0" dirty="0">
                <a:solidFill>
                  <a:schemeClr val="bg1"/>
                </a:solidFill>
              </a:rPr>
              <a:t>classification; ischemic stroke; neoplasms</a:t>
            </a:r>
            <a:br>
              <a:rPr lang="en-US" sz="1800" b="0" dirty="0">
                <a:solidFill>
                  <a:schemeClr val="bg1"/>
                </a:solidFill>
              </a:rPr>
            </a:br>
            <a:r>
              <a:rPr lang="en-US" sz="1800" b="0" dirty="0">
                <a:solidFill>
                  <a:schemeClr val="bg1"/>
                </a:solidFill>
              </a:rPr>
              <a:t> </a:t>
            </a:r>
            <a:br>
              <a:rPr lang="en-US" sz="1800" b="0" dirty="0">
                <a:solidFill>
                  <a:schemeClr val="bg1"/>
                </a:solidFill>
              </a:rPr>
            </a:br>
            <a:r>
              <a:rPr lang="en-US" sz="1800" b="0" dirty="0">
                <a:solidFill>
                  <a:schemeClr val="bg1"/>
                </a:solidFill>
              </a:rPr>
              <a:t>Citation: </a:t>
            </a:r>
            <a:br>
              <a:rPr lang="en-US" sz="1800" b="0" dirty="0">
                <a:solidFill>
                  <a:schemeClr val="bg1"/>
                </a:solidFill>
              </a:rPr>
            </a:br>
            <a:r>
              <a:rPr lang="en-US" sz="1800" b="0" dirty="0">
                <a:solidFill>
                  <a:schemeClr val="bg1"/>
                </a:solidFill>
              </a:rPr>
              <a:t>Navi BB, Kasner SE, Cushman M, Okwuosa TM, Fleming NH, Behr JM, Yang JJ, Gupta A, DeAngelis LM; on behalf of the American Heart Association Stroke Council and Council on Cardiovascular and Stroke Nursing. Classification and management of ischemic stroke in patients with active cancer: a scientific statement from the American Heart Association. </a:t>
            </a:r>
            <a:r>
              <a:rPr lang="en-US" sz="1800" b="0" i="1" dirty="0">
                <a:solidFill>
                  <a:schemeClr val="bg1"/>
                </a:solidFill>
              </a:rPr>
              <a:t>Stroke. </a:t>
            </a:r>
            <a:r>
              <a:rPr lang="en-US" sz="1800" b="0" dirty="0">
                <a:solidFill>
                  <a:schemeClr val="bg1"/>
                </a:solidFill>
              </a:rPr>
              <a:t>Published online February 2, 2026.  </a:t>
            </a:r>
            <a:r>
              <a:rPr lang="en-US" sz="1800" b="0" dirty="0" err="1">
                <a:solidFill>
                  <a:schemeClr val="bg1"/>
                </a:solidFill>
              </a:rPr>
              <a:t>doi</a:t>
            </a:r>
            <a:r>
              <a:rPr lang="en-US" sz="1800" b="0" dirty="0">
                <a:solidFill>
                  <a:schemeClr val="bg1"/>
                </a:solidFill>
              </a:rPr>
              <a:t>: 10.1161/STR.0000000000000517</a:t>
            </a:r>
            <a:br>
              <a:rPr lang="en-US" sz="1800" dirty="0"/>
            </a:br>
            <a:endParaRPr lang="en-US" sz="1800" dirty="0"/>
          </a:p>
        </p:txBody>
      </p:sp>
    </p:spTree>
    <p:extLst>
      <p:ext uri="{BB962C8B-B14F-4D97-AF65-F5344CB8AC3E}">
        <p14:creationId xmlns:p14="http://schemas.microsoft.com/office/powerpoint/2010/main" val="5772846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5E393-9290-67DF-76C6-CD78B0FBA6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80A081B-B9AA-6679-65DD-C0DB5F04F0EA}"/>
              </a:ext>
            </a:extLst>
          </p:cNvPr>
          <p:cNvSpPr>
            <a:spLocks noGrp="1"/>
          </p:cNvSpPr>
          <p:nvPr>
            <p:ph type="ctrTitle"/>
          </p:nvPr>
        </p:nvSpPr>
        <p:spPr/>
        <p:txBody>
          <a:bodyPr/>
          <a:lstStyle/>
          <a:p>
            <a:r>
              <a:rPr lang="en-US" dirty="0"/>
              <a:t>Secondary stroke prevention – known mechanism</a:t>
            </a:r>
          </a:p>
        </p:txBody>
      </p:sp>
    </p:spTree>
    <p:extLst>
      <p:ext uri="{BB962C8B-B14F-4D97-AF65-F5344CB8AC3E}">
        <p14:creationId xmlns:p14="http://schemas.microsoft.com/office/powerpoint/2010/main" val="13143985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0971D-EB94-DEE0-E8FB-E7D13264024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F2496BC-B3D0-A6EB-6F3E-0BF788FFDA84}"/>
              </a:ext>
            </a:extLst>
          </p:cNvPr>
          <p:cNvSpPr>
            <a:spLocks noGrp="1"/>
          </p:cNvSpPr>
          <p:nvPr>
            <p:ph type="title"/>
          </p:nvPr>
        </p:nvSpPr>
        <p:spPr/>
        <p:txBody>
          <a:bodyPr>
            <a:normAutofit/>
          </a:bodyPr>
          <a:lstStyle/>
          <a:p>
            <a:r>
              <a:rPr lang="en-US" dirty="0"/>
              <a:t>CANCER-RELATED STROKE</a:t>
            </a:r>
          </a:p>
        </p:txBody>
      </p:sp>
      <p:sp>
        <p:nvSpPr>
          <p:cNvPr id="4" name="Content Placeholder 3">
            <a:extLst>
              <a:ext uri="{FF2B5EF4-FFF2-40B4-BE49-F238E27FC236}">
                <a16:creationId xmlns:a16="http://schemas.microsoft.com/office/drawing/2014/main" id="{A322E992-6F29-7937-08FF-4CF2D6832DF3}"/>
              </a:ext>
            </a:extLst>
          </p:cNvPr>
          <p:cNvSpPr>
            <a:spLocks noGrp="1"/>
          </p:cNvSpPr>
          <p:nvPr>
            <p:ph idx="1"/>
          </p:nvPr>
        </p:nvSpPr>
        <p:spPr/>
        <p:txBody>
          <a:bodyPr>
            <a:normAutofit/>
          </a:bodyPr>
          <a:lstStyle/>
          <a:p>
            <a:r>
              <a:rPr lang="en-US" sz="2000" dirty="0"/>
              <a:t>Secondary stroke prevention—For patients with known mechanisms</a:t>
            </a:r>
          </a:p>
          <a:p>
            <a:pPr lvl="1">
              <a:lnSpc>
                <a:spcPct val="100000"/>
              </a:lnSpc>
              <a:tabLst>
                <a:tab pos="3716338" algn="l"/>
              </a:tabLst>
            </a:pPr>
            <a:r>
              <a:rPr lang="en-US" sz="2000" dirty="0"/>
              <a:t>Should be tailored to the stroke mechanism.  For instance,  </a:t>
            </a:r>
          </a:p>
          <a:p>
            <a:pPr lvl="2">
              <a:lnSpc>
                <a:spcPct val="100000"/>
              </a:lnSpc>
              <a:tabLst>
                <a:tab pos="3716338" algn="l"/>
              </a:tabLst>
            </a:pPr>
            <a:r>
              <a:rPr lang="en-US" sz="1800" dirty="0"/>
              <a:t>Example 1: Antiplatelet therapy and aggressive risk factor control should be implemented for small vessel disease. </a:t>
            </a:r>
          </a:p>
          <a:p>
            <a:pPr lvl="2">
              <a:lnSpc>
                <a:spcPct val="100000"/>
              </a:lnSpc>
              <a:tabLst>
                <a:tab pos="3716338" algn="l"/>
              </a:tabLst>
            </a:pPr>
            <a:r>
              <a:rPr lang="en-US" sz="1800" dirty="0"/>
              <a:t>Example 2: Direct oral anticoagulant (DOAC) therapy should be administered for nonvalvular AF. </a:t>
            </a:r>
          </a:p>
          <a:p>
            <a:pPr lvl="1">
              <a:lnSpc>
                <a:spcPct val="100000"/>
              </a:lnSpc>
              <a:tabLst>
                <a:tab pos="3716338" algn="l"/>
              </a:tabLst>
            </a:pPr>
            <a:r>
              <a:rPr lang="en-US" sz="2000" dirty="0"/>
              <a:t>Stroke from radiation-induced atherosclerosis of the extracranial carotid artery:  </a:t>
            </a:r>
          </a:p>
          <a:p>
            <a:pPr lvl="2">
              <a:lnSpc>
                <a:spcPct val="100000"/>
              </a:lnSpc>
              <a:tabLst>
                <a:tab pos="3716338" algn="l"/>
              </a:tabLst>
            </a:pPr>
            <a:r>
              <a:rPr lang="en-US" sz="1800" dirty="0"/>
              <a:t>Generally, should be treated with revascularization, typically endovascular stenting because of the perceived higher risks of adverse events related to open surgical dissection through fibrotic soft tissue. </a:t>
            </a:r>
          </a:p>
          <a:p>
            <a:pPr lvl="1">
              <a:lnSpc>
                <a:spcPct val="100000"/>
              </a:lnSpc>
              <a:tabLst>
                <a:tab pos="3716338" algn="l"/>
              </a:tabLst>
            </a:pPr>
            <a:r>
              <a:rPr lang="en-US" sz="2000" dirty="0"/>
              <a:t>For confirmed NBTE or overt DIC, therapeutic-dose anticoagulants are typically prescribed. </a:t>
            </a:r>
          </a:p>
        </p:txBody>
      </p:sp>
    </p:spTree>
    <p:extLst>
      <p:ext uri="{BB962C8B-B14F-4D97-AF65-F5344CB8AC3E}">
        <p14:creationId xmlns:p14="http://schemas.microsoft.com/office/powerpoint/2010/main" val="17751709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3B892-A11D-8F9E-6BD9-FB1A6A97F7B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869D996-8330-68DA-6D0F-FA97CE1B774E}"/>
              </a:ext>
            </a:extLst>
          </p:cNvPr>
          <p:cNvSpPr>
            <a:spLocks noGrp="1"/>
          </p:cNvSpPr>
          <p:nvPr>
            <p:ph type="ctrTitle"/>
          </p:nvPr>
        </p:nvSpPr>
        <p:spPr/>
        <p:txBody>
          <a:bodyPr/>
          <a:lstStyle/>
          <a:p>
            <a:r>
              <a:rPr lang="en-US" dirty="0"/>
              <a:t>Secondary stroke prevention – Unknown mechanism</a:t>
            </a:r>
          </a:p>
        </p:txBody>
      </p:sp>
    </p:spTree>
    <p:extLst>
      <p:ext uri="{BB962C8B-B14F-4D97-AF65-F5344CB8AC3E}">
        <p14:creationId xmlns:p14="http://schemas.microsoft.com/office/powerpoint/2010/main" val="24881033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BC91D-856E-19D2-39AD-52108D791DC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56F8E5F-E14D-2901-4A68-E5B267C0176E}"/>
              </a:ext>
            </a:extLst>
          </p:cNvPr>
          <p:cNvSpPr>
            <a:spLocks noGrp="1"/>
          </p:cNvSpPr>
          <p:nvPr>
            <p:ph type="title"/>
          </p:nvPr>
        </p:nvSpPr>
        <p:spPr/>
        <p:txBody>
          <a:bodyPr>
            <a:normAutofit/>
          </a:bodyPr>
          <a:lstStyle/>
          <a:p>
            <a:r>
              <a:rPr lang="en-US" dirty="0"/>
              <a:t>CANCER-RELATED STROKE</a:t>
            </a:r>
          </a:p>
        </p:txBody>
      </p:sp>
      <p:sp>
        <p:nvSpPr>
          <p:cNvPr id="4" name="Content Placeholder 3">
            <a:extLst>
              <a:ext uri="{FF2B5EF4-FFF2-40B4-BE49-F238E27FC236}">
                <a16:creationId xmlns:a16="http://schemas.microsoft.com/office/drawing/2014/main" id="{E4DB4675-573E-64FE-D21C-70C8601E3288}"/>
              </a:ext>
            </a:extLst>
          </p:cNvPr>
          <p:cNvSpPr>
            <a:spLocks noGrp="1"/>
          </p:cNvSpPr>
          <p:nvPr>
            <p:ph idx="1"/>
          </p:nvPr>
        </p:nvSpPr>
        <p:spPr/>
        <p:txBody>
          <a:bodyPr>
            <a:normAutofit fontScale="85000" lnSpcReduction="10000"/>
          </a:bodyPr>
          <a:lstStyle/>
          <a:p>
            <a:r>
              <a:rPr lang="en-US" dirty="0"/>
              <a:t>Secondary stroke prevention—For patients with Unknown mechanisms</a:t>
            </a:r>
          </a:p>
          <a:p>
            <a:pPr lvl="1">
              <a:lnSpc>
                <a:spcPct val="100000"/>
              </a:lnSpc>
              <a:tabLst>
                <a:tab pos="3716338" algn="l"/>
              </a:tabLst>
            </a:pPr>
            <a:r>
              <a:rPr lang="en-US" dirty="0"/>
              <a:t>The optimal antithrombotic strategy is uncertain, and equipoise exists between anticoagulant and antiplatelet therapy. </a:t>
            </a:r>
          </a:p>
          <a:p>
            <a:pPr lvl="2">
              <a:lnSpc>
                <a:spcPct val="100000"/>
              </a:lnSpc>
              <a:tabLst>
                <a:tab pos="3716338" algn="l"/>
              </a:tabLst>
            </a:pPr>
            <a:r>
              <a:rPr lang="en-US" dirty="0"/>
              <a:t>Drug-drug interactions should be considered when selecting medications, particularly DOACs because of their CYP3A4 and P-glycoprotein metabolism. </a:t>
            </a:r>
          </a:p>
          <a:p>
            <a:pPr lvl="1">
              <a:lnSpc>
                <a:spcPct val="100000"/>
              </a:lnSpc>
              <a:tabLst>
                <a:tab pos="3716338" algn="l"/>
              </a:tabLst>
            </a:pPr>
            <a:r>
              <a:rPr lang="en-US" dirty="0"/>
              <a:t>Vitamin K antagonists are generally avoided in the cancer population because of their narrow therapeutic window, interactions with cancer treatments, and inferiority to other anticoagulants for the treatment of cancer-associated VTE. </a:t>
            </a:r>
          </a:p>
          <a:p>
            <a:pPr lvl="1">
              <a:lnSpc>
                <a:spcPct val="100000"/>
              </a:lnSpc>
              <a:tabLst>
                <a:tab pos="3716338" algn="l"/>
              </a:tabLst>
            </a:pPr>
            <a:r>
              <a:rPr lang="en-US" dirty="0"/>
              <a:t>The role of statins in cancer-related stroke is also uncertain, although observational data suggest that statins may improve survival in patients with cancer and AIS regardless of stroke mechanism. </a:t>
            </a:r>
          </a:p>
          <a:p>
            <a:pPr lvl="1">
              <a:lnSpc>
                <a:spcPct val="100000"/>
              </a:lnSpc>
              <a:tabLst>
                <a:tab pos="3716338" algn="l"/>
              </a:tabLst>
            </a:pPr>
            <a:r>
              <a:rPr lang="en-US" dirty="0"/>
              <a:t>In the absence of clear indications, decisions surrounding secondary stroke prevention should be individualized and guided by multidisciplinary discussions between neurologists and oncologists. </a:t>
            </a:r>
          </a:p>
          <a:p>
            <a:pPr lvl="1">
              <a:lnSpc>
                <a:spcPct val="100000"/>
              </a:lnSpc>
              <a:tabLst>
                <a:tab pos="3716338" algn="l"/>
              </a:tabLst>
            </a:pPr>
            <a:r>
              <a:rPr lang="en-US" dirty="0"/>
              <a:t>Aggressive oncological treatment is critical to reduce the prothrombotic effects of cancer. </a:t>
            </a:r>
          </a:p>
          <a:p>
            <a:pPr lvl="2">
              <a:lnSpc>
                <a:spcPct val="100000"/>
              </a:lnSpc>
              <a:tabLst>
                <a:tab pos="3716338" algn="l"/>
              </a:tabLst>
            </a:pPr>
            <a:r>
              <a:rPr lang="en-US" dirty="0"/>
              <a:t>One exception is when the index stroke is attributed to a cancer medication, in which case the medication should be substituted for comparable alternatives. </a:t>
            </a:r>
          </a:p>
          <a:p>
            <a:pPr lvl="2">
              <a:lnSpc>
                <a:spcPct val="100000"/>
              </a:lnSpc>
              <a:tabLst>
                <a:tab pos="3716338" algn="l"/>
              </a:tabLst>
            </a:pPr>
            <a:r>
              <a:rPr lang="en-US" dirty="0"/>
              <a:t>Emergent cancer surgery may have competing risks and considerations for treating providers. </a:t>
            </a:r>
          </a:p>
        </p:txBody>
      </p:sp>
    </p:spTree>
    <p:extLst>
      <p:ext uri="{BB962C8B-B14F-4D97-AF65-F5344CB8AC3E}">
        <p14:creationId xmlns:p14="http://schemas.microsoft.com/office/powerpoint/2010/main" val="9613602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F2072-9D4D-68E0-C5DE-0F4C9D43743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EBD30E2-1FE4-5A8A-1AEE-A6346CFBBB46}"/>
              </a:ext>
            </a:extLst>
          </p:cNvPr>
          <p:cNvSpPr>
            <a:spLocks noGrp="1"/>
          </p:cNvSpPr>
          <p:nvPr>
            <p:ph type="ctrTitle"/>
          </p:nvPr>
        </p:nvSpPr>
        <p:spPr/>
        <p:txBody>
          <a:bodyPr/>
          <a:lstStyle/>
          <a:p>
            <a:r>
              <a:rPr lang="en-US" dirty="0"/>
              <a:t>Conclusion</a:t>
            </a:r>
          </a:p>
        </p:txBody>
      </p:sp>
    </p:spTree>
    <p:extLst>
      <p:ext uri="{BB962C8B-B14F-4D97-AF65-F5344CB8AC3E}">
        <p14:creationId xmlns:p14="http://schemas.microsoft.com/office/powerpoint/2010/main" val="8189657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0E092-5132-FA81-6C01-CFAD0EA0F70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D6DDC8F-3224-2932-3AD7-78CBBD0A368C}"/>
              </a:ext>
            </a:extLst>
          </p:cNvPr>
          <p:cNvSpPr>
            <a:spLocks noGrp="1"/>
          </p:cNvSpPr>
          <p:nvPr>
            <p:ph type="title"/>
          </p:nvPr>
        </p:nvSpPr>
        <p:spPr/>
        <p:txBody>
          <a:bodyPr>
            <a:normAutofit/>
          </a:bodyPr>
          <a:lstStyle/>
          <a:p>
            <a:r>
              <a:rPr lang="en-US" dirty="0"/>
              <a:t>CANCER-RELATED STROKE</a:t>
            </a:r>
          </a:p>
        </p:txBody>
      </p:sp>
      <p:sp>
        <p:nvSpPr>
          <p:cNvPr id="4" name="Content Placeholder 3">
            <a:extLst>
              <a:ext uri="{FF2B5EF4-FFF2-40B4-BE49-F238E27FC236}">
                <a16:creationId xmlns:a16="http://schemas.microsoft.com/office/drawing/2014/main" id="{3C0C94B2-444A-4E93-665C-15ECA52E54A9}"/>
              </a:ext>
            </a:extLst>
          </p:cNvPr>
          <p:cNvSpPr>
            <a:spLocks noGrp="1"/>
          </p:cNvSpPr>
          <p:nvPr>
            <p:ph idx="1"/>
          </p:nvPr>
        </p:nvSpPr>
        <p:spPr>
          <a:xfrm>
            <a:off x="838200" y="1281868"/>
            <a:ext cx="10515600" cy="4736159"/>
          </a:xfrm>
        </p:spPr>
        <p:txBody>
          <a:bodyPr>
            <a:normAutofit fontScale="92500" lnSpcReduction="20000"/>
          </a:bodyPr>
          <a:lstStyle/>
          <a:p>
            <a:r>
              <a:rPr lang="en-US" dirty="0"/>
              <a:t>conclusion</a:t>
            </a:r>
          </a:p>
          <a:p>
            <a:pPr lvl="1">
              <a:lnSpc>
                <a:spcPct val="100000"/>
              </a:lnSpc>
              <a:tabLst>
                <a:tab pos="3716338" algn="l"/>
              </a:tabLst>
            </a:pPr>
            <a:r>
              <a:rPr lang="en-US" dirty="0"/>
              <a:t>Cancer-related stroke is a growing and high-risk subgroup of AIS, with distinctive clinical features, mechanisms, and outcomes. </a:t>
            </a:r>
          </a:p>
          <a:p>
            <a:pPr lvl="1">
              <a:lnSpc>
                <a:spcPct val="100000"/>
              </a:lnSpc>
              <a:tabLst>
                <a:tab pos="3716338" algn="l"/>
              </a:tabLst>
            </a:pPr>
            <a:r>
              <a:rPr lang="en-US" dirty="0"/>
              <a:t>As cancer treatments continue to improve, the prognosis of cancer-related stroke will likely follow suit. </a:t>
            </a:r>
          </a:p>
          <a:p>
            <a:pPr lvl="1">
              <a:lnSpc>
                <a:spcPct val="100000"/>
              </a:lnSpc>
              <a:tabLst>
                <a:tab pos="3716338" algn="l"/>
              </a:tabLst>
            </a:pPr>
            <a:r>
              <a:rPr lang="en-US" dirty="0"/>
              <a:t>Translational studies have increased our understanding of the molecular and cellular pathogenesis of cancer-related stroke, although much work remains, including a better delineation of the biological causal pathway from cancer to AIS. </a:t>
            </a:r>
          </a:p>
          <a:p>
            <a:pPr lvl="1">
              <a:lnSpc>
                <a:spcPct val="100000"/>
              </a:lnSpc>
              <a:tabLst>
                <a:tab pos="3716338" algn="l"/>
              </a:tabLst>
            </a:pPr>
            <a:r>
              <a:rPr lang="en-US" dirty="0"/>
              <a:t>In general, if standard exclusions are absent, patients with cancer and AIS should be treated with acute reperfusion interventions. </a:t>
            </a:r>
          </a:p>
          <a:p>
            <a:pPr lvl="1">
              <a:lnSpc>
                <a:spcPct val="100000"/>
              </a:lnSpc>
              <a:tabLst>
                <a:tab pos="3716338" algn="l"/>
              </a:tabLst>
            </a:pPr>
            <a:r>
              <a:rPr lang="en-US" dirty="0"/>
              <a:t>Furthermore, all management decisions, including the type of antithrombotic therapy should be individualized and employed according to the patient’s goals-of-care and priorities. </a:t>
            </a:r>
          </a:p>
          <a:p>
            <a:pPr lvl="1">
              <a:lnSpc>
                <a:spcPct val="100000"/>
              </a:lnSpc>
              <a:tabLst>
                <a:tab pos="3716338" algn="l"/>
              </a:tabLst>
            </a:pPr>
            <a:r>
              <a:rPr lang="en-US" dirty="0"/>
              <a:t>This statement proposes a novel classification system for cancer-related stroke to remove it from the ESUS umbrella and enable consistent nomenclature across clinical practice and research. </a:t>
            </a:r>
          </a:p>
          <a:p>
            <a:pPr lvl="1">
              <a:lnSpc>
                <a:spcPct val="100000"/>
              </a:lnSpc>
              <a:tabLst>
                <a:tab pos="3716338" algn="l"/>
              </a:tabLst>
            </a:pPr>
            <a:r>
              <a:rPr lang="en-US" dirty="0"/>
              <a:t>The hope that this novel classification will spur dedicated controlled trials to determine the optimal strategies for acute treatment and secondary prevention for these complex patients.  </a:t>
            </a:r>
            <a:br>
              <a:rPr lang="en-US" b="1" dirty="0"/>
            </a:br>
            <a:endParaRPr lang="en-US" dirty="0"/>
          </a:p>
          <a:p>
            <a:pPr lvl="1">
              <a:lnSpc>
                <a:spcPct val="100000"/>
              </a:lnSpc>
              <a:tabLst>
                <a:tab pos="3716338" algn="l"/>
              </a:tabLst>
            </a:pPr>
            <a:endParaRPr lang="en-US" dirty="0"/>
          </a:p>
        </p:txBody>
      </p:sp>
    </p:spTree>
    <p:extLst>
      <p:ext uri="{BB962C8B-B14F-4D97-AF65-F5344CB8AC3E}">
        <p14:creationId xmlns:p14="http://schemas.microsoft.com/office/powerpoint/2010/main" val="2004464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2C4CE-4130-D2E1-E763-8EAE2DD29E5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553A9BC-1269-961B-8F86-2522ADACCDE6}"/>
              </a:ext>
            </a:extLst>
          </p:cNvPr>
          <p:cNvSpPr>
            <a:spLocks noGrp="1"/>
          </p:cNvSpPr>
          <p:nvPr>
            <p:ph type="ctrTitle"/>
          </p:nvPr>
        </p:nvSpPr>
        <p:spPr/>
        <p:txBody>
          <a:bodyPr/>
          <a:lstStyle/>
          <a:p>
            <a:r>
              <a:rPr lang="en-US" dirty="0"/>
              <a:t>Introduction</a:t>
            </a:r>
          </a:p>
        </p:txBody>
      </p:sp>
    </p:spTree>
    <p:extLst>
      <p:ext uri="{BB962C8B-B14F-4D97-AF65-F5344CB8AC3E}">
        <p14:creationId xmlns:p14="http://schemas.microsoft.com/office/powerpoint/2010/main" val="3689407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70AF30-562F-3B58-E722-96EBF3C35EBD}"/>
              </a:ext>
            </a:extLst>
          </p:cNvPr>
          <p:cNvSpPr>
            <a:spLocks noGrp="1"/>
          </p:cNvSpPr>
          <p:nvPr>
            <p:ph type="title"/>
          </p:nvPr>
        </p:nvSpPr>
        <p:spPr/>
        <p:txBody>
          <a:bodyPr/>
          <a:lstStyle/>
          <a:p>
            <a:r>
              <a:rPr lang="en-US" dirty="0"/>
              <a:t>Introduction</a:t>
            </a:r>
          </a:p>
        </p:txBody>
      </p:sp>
      <p:sp>
        <p:nvSpPr>
          <p:cNvPr id="4" name="Content Placeholder 3">
            <a:extLst>
              <a:ext uri="{FF2B5EF4-FFF2-40B4-BE49-F238E27FC236}">
                <a16:creationId xmlns:a16="http://schemas.microsoft.com/office/drawing/2014/main" id="{E2CEB971-931B-28AA-36CB-FE6DC87C97C2}"/>
              </a:ext>
            </a:extLst>
          </p:cNvPr>
          <p:cNvSpPr>
            <a:spLocks noGrp="1"/>
          </p:cNvSpPr>
          <p:nvPr>
            <p:ph idx="1"/>
          </p:nvPr>
        </p:nvSpPr>
        <p:spPr/>
        <p:txBody>
          <a:bodyPr>
            <a:normAutofit lnSpcReduction="10000"/>
          </a:bodyPr>
          <a:lstStyle/>
          <a:p>
            <a:pPr marL="285750" indent="-285750">
              <a:buFont typeface="Arial" panose="020B0604020202020204" pitchFamily="34" charset="0"/>
              <a:buChar char="•"/>
            </a:pPr>
            <a:r>
              <a:rPr lang="en-US" cap="none" dirty="0">
                <a:solidFill>
                  <a:schemeClr val="tx2"/>
                </a:solidFill>
              </a:rPr>
              <a:t>Cancer is the second and stroke is the fourth leading cause of death in the US</a:t>
            </a:r>
          </a:p>
          <a:p>
            <a:pPr marL="285750" indent="-285750">
              <a:buFont typeface="Arial" panose="020B0604020202020204" pitchFamily="34" charset="0"/>
              <a:buChar char="•"/>
            </a:pPr>
            <a:r>
              <a:rPr lang="en-US" cap="none" dirty="0">
                <a:solidFill>
                  <a:schemeClr val="tx2"/>
                </a:solidFill>
              </a:rPr>
              <a:t>Given growing incidence and longer survival, there will be over 21 million American cancer survivors by 2030, representing 6% of the population</a:t>
            </a:r>
          </a:p>
          <a:p>
            <a:pPr marL="285750" indent="-285750">
              <a:buFont typeface="Arial" panose="020B0604020202020204" pitchFamily="34" charset="0"/>
              <a:buChar char="•"/>
            </a:pPr>
            <a:r>
              <a:rPr lang="en-US" cap="none" dirty="0">
                <a:solidFill>
                  <a:schemeClr val="tx2"/>
                </a:solidFill>
              </a:rPr>
              <a:t>This degree of prevalence will further increase the odds of these two major diseases developing in the same individual</a:t>
            </a:r>
          </a:p>
          <a:p>
            <a:pPr marL="285750" indent="-285750">
              <a:buFont typeface="Arial" panose="020B0604020202020204" pitchFamily="34" charset="0"/>
              <a:buChar char="•"/>
            </a:pPr>
            <a:r>
              <a:rPr lang="en-US" cap="none" dirty="0">
                <a:solidFill>
                  <a:schemeClr val="tx2"/>
                </a:solidFill>
              </a:rPr>
              <a:t>This AHA statement is designed to review the epidemiology of this clinical problem, its presentation, diagnosis, treatment, and the steps clinicians can take to prevent recurrence</a:t>
            </a:r>
          </a:p>
          <a:p>
            <a:pPr marL="285750" indent="-285750">
              <a:buFont typeface="Arial" panose="020B0604020202020204" pitchFamily="34" charset="0"/>
              <a:buChar char="•"/>
            </a:pPr>
            <a:r>
              <a:rPr lang="en-US" cap="none" dirty="0">
                <a:solidFill>
                  <a:schemeClr val="tx2"/>
                </a:solidFill>
              </a:rPr>
              <a:t>Prior or concurrent cancer frequently changes the pathophysiology and clinical impact of cerebral ischemia, necessitating additional considerations in stroke work-up, acute treatment, secondary stroke prevention and future cancer treatments</a:t>
            </a:r>
          </a:p>
          <a:p>
            <a:pPr marL="285750" indent="-285750">
              <a:buFont typeface="Arial" panose="020B0604020202020204" pitchFamily="34" charset="0"/>
              <a:buChar char="•"/>
            </a:pPr>
            <a:r>
              <a:rPr lang="en-US" cap="none" dirty="0">
                <a:solidFill>
                  <a:schemeClr val="tx2"/>
                </a:solidFill>
              </a:rPr>
              <a:t>This statement is focused on active cancer, defined as treatment of any cancer other than cutaneous squamous or basal cell carcinoma in the past 6 months; known recurrent, regional advanced, or metastatic cancer; or cancer not in completed remission</a:t>
            </a:r>
          </a:p>
        </p:txBody>
      </p:sp>
    </p:spTree>
    <p:extLst>
      <p:ext uri="{BB962C8B-B14F-4D97-AF65-F5344CB8AC3E}">
        <p14:creationId xmlns:p14="http://schemas.microsoft.com/office/powerpoint/2010/main" val="4054896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0DBDE-7AD1-1D25-E215-BB7D55B5559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18DCA3A-A0D0-112E-AEA7-42FFB68762C9}"/>
              </a:ext>
            </a:extLst>
          </p:cNvPr>
          <p:cNvSpPr>
            <a:spLocks noGrp="1"/>
          </p:cNvSpPr>
          <p:nvPr>
            <p:ph type="ctrTitle"/>
          </p:nvPr>
        </p:nvSpPr>
        <p:spPr/>
        <p:txBody>
          <a:bodyPr/>
          <a:lstStyle/>
          <a:p>
            <a:r>
              <a:rPr lang="en-US" dirty="0"/>
              <a:t>Epidemiology &amp; Primary Prevention</a:t>
            </a:r>
          </a:p>
        </p:txBody>
      </p:sp>
    </p:spTree>
    <p:extLst>
      <p:ext uri="{BB962C8B-B14F-4D97-AF65-F5344CB8AC3E}">
        <p14:creationId xmlns:p14="http://schemas.microsoft.com/office/powerpoint/2010/main" val="3744527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79662-99EC-A22F-F92D-6268B7CC076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45705E6-0F26-8D7E-FCD1-9ECFBFDAD678}"/>
              </a:ext>
            </a:extLst>
          </p:cNvPr>
          <p:cNvSpPr>
            <a:spLocks noGrp="1"/>
          </p:cNvSpPr>
          <p:nvPr>
            <p:ph type="title"/>
          </p:nvPr>
        </p:nvSpPr>
        <p:spPr/>
        <p:txBody>
          <a:bodyPr/>
          <a:lstStyle/>
          <a:p>
            <a:r>
              <a:rPr lang="en-US" dirty="0"/>
              <a:t>Epidemiology &amp; Primary Prevention</a:t>
            </a:r>
          </a:p>
        </p:txBody>
      </p:sp>
      <p:sp>
        <p:nvSpPr>
          <p:cNvPr id="4" name="Content Placeholder 3">
            <a:extLst>
              <a:ext uri="{FF2B5EF4-FFF2-40B4-BE49-F238E27FC236}">
                <a16:creationId xmlns:a16="http://schemas.microsoft.com/office/drawing/2014/main" id="{4C030EDB-105B-0EEA-514C-CAA2E17D00EF}"/>
              </a:ext>
            </a:extLst>
          </p:cNvPr>
          <p:cNvSpPr>
            <a:spLocks noGrp="1"/>
          </p:cNvSpPr>
          <p:nvPr>
            <p:ph idx="1"/>
          </p:nvPr>
        </p:nvSpPr>
        <p:spPr/>
        <p:txBody>
          <a:bodyPr>
            <a:normAutofit fontScale="85000" lnSpcReduction="10000"/>
          </a:bodyPr>
          <a:lstStyle/>
          <a:p>
            <a:pPr marL="285750" indent="-285750">
              <a:buFont typeface="Arial" panose="020B0604020202020204" pitchFamily="34" charset="0"/>
              <a:buChar char="•"/>
            </a:pPr>
            <a:r>
              <a:rPr lang="en-US" cap="none" dirty="0">
                <a:solidFill>
                  <a:schemeClr val="tx2"/>
                </a:solidFill>
              </a:rPr>
              <a:t>Among patients with known active cancer there is an approximately 2-fold increased risk of acute ischemic stroke when compared to the general population</a:t>
            </a:r>
          </a:p>
          <a:p>
            <a:pPr marL="520700" lvl="1" indent="-285750"/>
            <a:r>
              <a:rPr lang="en-US" dirty="0"/>
              <a:t>This increased risk is borne primarily during the first year after cancer diagnosis</a:t>
            </a:r>
          </a:p>
          <a:p>
            <a:pPr marL="285750" indent="-285750">
              <a:buFont typeface="Arial" panose="020B0604020202020204" pitchFamily="34" charset="0"/>
              <a:buChar char="•"/>
            </a:pPr>
            <a:r>
              <a:rPr lang="en-US" cap="none" dirty="0">
                <a:solidFill>
                  <a:schemeClr val="tx2"/>
                </a:solidFill>
              </a:rPr>
              <a:t>Increased stroke risk is greatest in metastatic cancers of the pancreas, lung, and gastrointestinal tract</a:t>
            </a:r>
          </a:p>
          <a:p>
            <a:pPr marL="285750" indent="-285750">
              <a:buFont typeface="Arial" panose="020B0604020202020204" pitchFamily="34" charset="0"/>
              <a:buChar char="•"/>
            </a:pPr>
            <a:r>
              <a:rPr lang="en-US" cap="none" dirty="0">
                <a:solidFill>
                  <a:schemeClr val="tx2"/>
                </a:solidFill>
              </a:rPr>
              <a:t>Adenocarcinoma, particularly mucinous and clear cell adenomas, my especially predispose to stroke</a:t>
            </a:r>
          </a:p>
          <a:p>
            <a:pPr marL="285750" indent="-285750">
              <a:buFont typeface="Arial" panose="020B0604020202020204" pitchFamily="34" charset="0"/>
              <a:buChar char="•"/>
            </a:pPr>
            <a:r>
              <a:rPr lang="en-US" cap="none" dirty="0">
                <a:solidFill>
                  <a:schemeClr val="tx2"/>
                </a:solidFill>
              </a:rPr>
              <a:t>Cancer genomics further modulate stroke risk, especially alterations in KRAS and STK11</a:t>
            </a:r>
          </a:p>
          <a:p>
            <a:pPr marL="285750" indent="-285750">
              <a:buFont typeface="Arial" panose="020B0604020202020204" pitchFamily="34" charset="0"/>
              <a:buChar char="•"/>
            </a:pPr>
            <a:r>
              <a:rPr lang="en-US" cap="none" dirty="0">
                <a:solidFill>
                  <a:schemeClr val="tx2"/>
                </a:solidFill>
              </a:rPr>
              <a:t>Cancer treatments can also be associated with increased stroke risk</a:t>
            </a:r>
          </a:p>
          <a:p>
            <a:pPr marL="520700" lvl="1" indent="-285750"/>
            <a:r>
              <a:rPr lang="en-US" dirty="0"/>
              <a:t>Patients with cancer have 30-40% increased risk of perioperative stroke</a:t>
            </a:r>
          </a:p>
          <a:p>
            <a:pPr marL="520700" lvl="1" indent="-285750"/>
            <a:r>
              <a:rPr lang="en-US" cap="none" dirty="0">
                <a:solidFill>
                  <a:schemeClr val="tx2"/>
                </a:solidFill>
              </a:rPr>
              <a:t>Certain chemotherapies have been </a:t>
            </a:r>
            <a:r>
              <a:rPr lang="en-US" dirty="0"/>
              <a:t>linked to stroke risk (platinum-based compounds, vascular endothelial growth factor agents, tyrosine kinas inhibitors, hormonal agents)</a:t>
            </a:r>
          </a:p>
          <a:p>
            <a:pPr marL="520700" lvl="1" indent="-285750"/>
            <a:r>
              <a:rPr lang="en-US" cap="none" dirty="0">
                <a:solidFill>
                  <a:schemeClr val="tx2"/>
                </a:solidFill>
              </a:rPr>
              <a:t>Radiotherapy </a:t>
            </a:r>
            <a:r>
              <a:rPr lang="en-US" dirty="0"/>
              <a:t>promotes endothelial injury, inflammation, oxidative stress, and atherosclerosis, though it often takes years to develop</a:t>
            </a:r>
          </a:p>
          <a:p>
            <a:pPr marL="520700" lvl="1" indent="-285750"/>
            <a:r>
              <a:rPr lang="en-US" cap="none" dirty="0">
                <a:solidFill>
                  <a:schemeClr val="tx2"/>
                </a:solidFill>
              </a:rPr>
              <a:t>Delayed cardiac toxicity after some chemotherapies can also contribute to elevated risk of stroke</a:t>
            </a:r>
          </a:p>
        </p:txBody>
      </p:sp>
    </p:spTree>
    <p:extLst>
      <p:ext uri="{BB962C8B-B14F-4D97-AF65-F5344CB8AC3E}">
        <p14:creationId xmlns:p14="http://schemas.microsoft.com/office/powerpoint/2010/main" val="985807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3130E-484C-73DA-A8B4-5B3901F50D3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02326F8-3440-0EE3-B144-E632135E5BB0}"/>
              </a:ext>
            </a:extLst>
          </p:cNvPr>
          <p:cNvSpPr>
            <a:spLocks noGrp="1"/>
          </p:cNvSpPr>
          <p:nvPr>
            <p:ph type="title"/>
          </p:nvPr>
        </p:nvSpPr>
        <p:spPr/>
        <p:txBody>
          <a:bodyPr/>
          <a:lstStyle/>
          <a:p>
            <a:r>
              <a:rPr lang="en-US" dirty="0"/>
              <a:t>Epidemiology &amp; Primary Prevention</a:t>
            </a:r>
          </a:p>
        </p:txBody>
      </p:sp>
      <p:sp>
        <p:nvSpPr>
          <p:cNvPr id="4" name="Content Placeholder 3">
            <a:extLst>
              <a:ext uri="{FF2B5EF4-FFF2-40B4-BE49-F238E27FC236}">
                <a16:creationId xmlns:a16="http://schemas.microsoft.com/office/drawing/2014/main" id="{1421DED2-4D54-CC42-746D-D88597D8E618}"/>
              </a:ext>
            </a:extLst>
          </p:cNvPr>
          <p:cNvSpPr>
            <a:spLocks noGrp="1"/>
          </p:cNvSpPr>
          <p:nvPr>
            <p:ph idx="1"/>
          </p:nvPr>
        </p:nvSpPr>
        <p:spPr/>
        <p:txBody>
          <a:bodyPr>
            <a:normAutofit fontScale="92500" lnSpcReduction="10000"/>
          </a:bodyPr>
          <a:lstStyle/>
          <a:p>
            <a:pPr marL="285750" indent="-285750">
              <a:buFont typeface="Arial" panose="020B0604020202020204" pitchFamily="34" charset="0"/>
              <a:buChar char="•"/>
            </a:pPr>
            <a:r>
              <a:rPr lang="en-US" cap="none" dirty="0">
                <a:solidFill>
                  <a:schemeClr val="tx2"/>
                </a:solidFill>
              </a:rPr>
              <a:t>In a retrospective analysis of the US National Inpatient Sample of adults hospitalized from 2007-2019 with a primary diagnosis of acute ischemic stroke, 12.7% had a previous or active cancer (81% solid, 19% hematologic)</a:t>
            </a:r>
          </a:p>
          <a:p>
            <a:pPr marL="520700" lvl="1" indent="-285750"/>
            <a:r>
              <a:rPr lang="en-US" dirty="0"/>
              <a:t>This prevalence increased from 10.7% in 2007 to 14% in 2019, though whether this increased prevalence is related to more frequent surveillance brain MRIs for cancer staging is uncertain.</a:t>
            </a:r>
          </a:p>
          <a:p>
            <a:pPr marL="285750" indent="-285750">
              <a:buFont typeface="Arial" panose="020B0604020202020204" pitchFamily="34" charset="0"/>
              <a:buChar char="•"/>
            </a:pPr>
            <a:r>
              <a:rPr lang="en-US" cap="none" dirty="0">
                <a:solidFill>
                  <a:schemeClr val="tx2"/>
                </a:solidFill>
              </a:rPr>
              <a:t>For the primary prevention of stroke in patients with cancer, the effect of </a:t>
            </a:r>
            <a:r>
              <a:rPr lang="en-US" cap="none" dirty="0" err="1">
                <a:solidFill>
                  <a:schemeClr val="tx2"/>
                </a:solidFill>
              </a:rPr>
              <a:t>antithrombotics</a:t>
            </a:r>
            <a:r>
              <a:rPr lang="en-US" cap="none" dirty="0">
                <a:solidFill>
                  <a:schemeClr val="tx2"/>
                </a:solidFill>
              </a:rPr>
              <a:t> is uncertain</a:t>
            </a:r>
          </a:p>
          <a:p>
            <a:pPr marL="520700" lvl="1" indent="-285750"/>
            <a:r>
              <a:rPr lang="en-US" dirty="0"/>
              <a:t>ASPREE trial: Phase 3 randomized trial investigating aspirin vs placebo in older people - 1,392 participants diagnosed with incident cancer in the trial had similar rates of stroke in both treatment arms</a:t>
            </a:r>
          </a:p>
          <a:p>
            <a:pPr marL="520700" lvl="1" indent="-285750"/>
            <a:r>
              <a:rPr lang="en-US" dirty="0"/>
              <a:t>Meta-analysis of 14 randomized trials comparing anticoagulation with no anticoagulation among ambulatory patients with cancer found similar rates of stroke between groups but higher risks of bleeding with anticoagulant use</a:t>
            </a:r>
          </a:p>
          <a:p>
            <a:pPr marL="520700" lvl="1" indent="-285750"/>
            <a:r>
              <a:rPr lang="en-US" dirty="0"/>
              <a:t>International studies using administrative datasets suggest that statins may reduce stroke risk in patients with newly diagnosed or historical cancer, especially those treated with radiation to the head, neck or thorax</a:t>
            </a:r>
          </a:p>
        </p:txBody>
      </p:sp>
    </p:spTree>
    <p:extLst>
      <p:ext uri="{BB962C8B-B14F-4D97-AF65-F5344CB8AC3E}">
        <p14:creationId xmlns:p14="http://schemas.microsoft.com/office/powerpoint/2010/main" val="3407469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2B270-1560-A491-6155-0BA22E3C32A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8B9071-0559-192E-7071-C9252FA26EEB}"/>
              </a:ext>
            </a:extLst>
          </p:cNvPr>
          <p:cNvSpPr>
            <a:spLocks noGrp="1"/>
          </p:cNvSpPr>
          <p:nvPr>
            <p:ph type="ctrTitle"/>
          </p:nvPr>
        </p:nvSpPr>
        <p:spPr/>
        <p:txBody>
          <a:bodyPr/>
          <a:lstStyle/>
          <a:p>
            <a:r>
              <a:rPr lang="en-US" dirty="0"/>
              <a:t>Clinical presentation</a:t>
            </a:r>
          </a:p>
        </p:txBody>
      </p:sp>
    </p:spTree>
    <p:extLst>
      <p:ext uri="{BB962C8B-B14F-4D97-AF65-F5344CB8AC3E}">
        <p14:creationId xmlns:p14="http://schemas.microsoft.com/office/powerpoint/2010/main" val="3914309726"/>
      </p:ext>
    </p:extLst>
  </p:cSld>
  <p:clrMapOvr>
    <a:masterClrMapping/>
  </p:clrMapOvr>
</p:sld>
</file>

<file path=ppt/theme/theme1.xml><?xml version="1.0" encoding="utf-8"?>
<a:theme xmlns:a="http://schemas.openxmlformats.org/drawingml/2006/main" name="AHA titles">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C10E2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ll 2018 HTN Face to Face Meeting Slides" id="{4289E0D2-4B80-4DB5-9D79-99FC5C615AC2}" vid="{6210B43A-2868-42EF-AF81-26E32FEC63F3}"/>
    </a:ext>
  </a:extLst>
</a:theme>
</file>

<file path=ppt/theme/theme2.xml><?xml version="1.0" encoding="utf-8"?>
<a:theme xmlns:a="http://schemas.openxmlformats.org/drawingml/2006/main" name="AHA text 01">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0070C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ll 2018 HTN Face to Face Meeting Slides" id="{4289E0D2-4B80-4DB5-9D79-99FC5C615AC2}" vid="{7B2DB5BF-BD3B-4458-B612-7D97EA94A65A}"/>
    </a:ext>
  </a:extLst>
</a:theme>
</file>

<file path=ppt/theme/theme3.xml><?xml version="1.0" encoding="utf-8"?>
<a:theme xmlns:a="http://schemas.openxmlformats.org/drawingml/2006/main" name="AHA text 02">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0070C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ll 2018 HTN Face to Face Meeting Slides" id="{4289E0D2-4B80-4DB5-9D79-99FC5C615AC2}" vid="{1195A086-3318-4898-9796-81A3692F38C2}"/>
    </a:ext>
  </a:extLst>
</a:theme>
</file>

<file path=ppt/theme/theme4.xml><?xml version="1.0" encoding="utf-8"?>
<a:theme xmlns:a="http://schemas.openxmlformats.org/drawingml/2006/main" name="AHA text 03">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0070C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ll 2018 HTN Face to Face Meeting Slides" id="{4289E0D2-4B80-4DB5-9D79-99FC5C615AC2}" vid="{359DB752-9AA3-49F3-89D7-9D190088A3C7}"/>
    </a:ext>
  </a:extLst>
</a:theme>
</file>

<file path=ppt/theme/theme5.xml><?xml version="1.0" encoding="utf-8"?>
<a:theme xmlns:a="http://schemas.openxmlformats.org/drawingml/2006/main" name="AHA text 04">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0070C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ll 2018 HTN Face to Face Meeting Slides" id="{4289E0D2-4B80-4DB5-9D79-99FC5C615AC2}" vid="{60950B76-F091-4A43-9559-54538F4D99DC}"/>
    </a:ext>
  </a:extLst>
</a:theme>
</file>

<file path=ppt/theme/theme6.xml><?xml version="1.0" encoding="utf-8"?>
<a:theme xmlns:a="http://schemas.openxmlformats.org/drawingml/2006/main" name="1_AHA text 04">
  <a:themeElements>
    <a:clrScheme name="AHA">
      <a:dk1>
        <a:srgbClr val="000000"/>
      </a:dk1>
      <a:lt1>
        <a:srgbClr val="FFFFFF"/>
      </a:lt1>
      <a:dk2>
        <a:srgbClr val="4D4D4F"/>
      </a:dk2>
      <a:lt2>
        <a:srgbClr val="FFFFFF"/>
      </a:lt2>
      <a:accent1>
        <a:srgbClr val="C10E20"/>
      </a:accent1>
      <a:accent2>
        <a:srgbClr val="990000"/>
      </a:accent2>
      <a:accent3>
        <a:srgbClr val="636466"/>
      </a:accent3>
      <a:accent4>
        <a:srgbClr val="000000"/>
      </a:accent4>
      <a:accent5>
        <a:srgbClr val="000000"/>
      </a:accent5>
      <a:accent6>
        <a:srgbClr val="000000"/>
      </a:accent6>
      <a:hlink>
        <a:srgbClr val="0070C0"/>
      </a:hlink>
      <a:folHlink>
        <a:srgbClr val="99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ll 2018 HTN Face to Face Meeting Slides" id="{4289E0D2-4B80-4DB5-9D79-99FC5C615AC2}" vid="{6528ABFE-A64F-4266-B7DD-F10CEDF5D976}"/>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f4f22ede-e726-4d3d-b195-8dfd25ae0d91" ContentTypeId="0x01" PreviousValue="false"/>
</file>

<file path=customXml/item2.xml><?xml version="1.0" encoding="utf-8"?>
<ct:contentTypeSchema xmlns:ct="http://schemas.microsoft.com/office/2006/metadata/contentType" xmlns:ma="http://schemas.microsoft.com/office/2006/metadata/properties/metaAttributes" ct:_="" ma:_="" ma:contentTypeName="Document" ma:contentTypeID="0x01010037C8DF61C1164547A8EB6BDF01DE2F0B" ma:contentTypeVersion="34" ma:contentTypeDescription="Create a new document." ma:contentTypeScope="" ma:versionID="e7319fdcedf72bac802572156bdbc47b">
  <xsd:schema xmlns:xsd="http://www.w3.org/2001/XMLSchema" xmlns:xs="http://www.w3.org/2001/XMLSchema" xmlns:p="http://schemas.microsoft.com/office/2006/metadata/properties" xmlns:ns2="78037a7d-fd1a-4270-bbfc-87b485c7ab3a" xmlns:ns3="http://schemas.microsoft.com/sharepoint/v4" xmlns:ns4="64940433-79d5-41bc-a35f-464b2f72126e" targetNamespace="http://schemas.microsoft.com/office/2006/metadata/properties" ma:root="true" ma:fieldsID="8e8a7b12ad0e498c9ea806373cb8f6b5" ns2:_="" ns3:_="" ns4:_="">
    <xsd:import namespace="78037a7d-fd1a-4270-bbfc-87b485c7ab3a"/>
    <xsd:import namespace="http://schemas.microsoft.com/sharepoint/v4"/>
    <xsd:import namespace="64940433-79d5-41bc-a35f-464b2f72126e"/>
    <xsd:element name="properties">
      <xsd:complexType>
        <xsd:sequence>
          <xsd:element name="documentManagement">
            <xsd:complexType>
              <xsd:all>
                <xsd:element ref="ns2:SharedWithUsers" minOccurs="0"/>
                <xsd:element ref="ns2:SharingHintHash" minOccurs="0"/>
                <xsd:element ref="ns2:SharedWithDetails" minOccurs="0"/>
                <xsd:element ref="ns3:IconOverlay" minOccurs="0"/>
                <xsd:element ref="ns4:Description0" minOccurs="0"/>
                <xsd:element ref="ns4:MediaServiceMetadata" minOccurs="0"/>
                <xsd:element ref="ns4:MediaServiceFastMetadata" minOccurs="0"/>
                <xsd:element ref="ns4:MediaServiceDateTaken" minOccurs="0"/>
                <xsd:element ref="ns4:MediaServiceAutoTag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037a7d-fd1a-4270-bbfc-87b485c7ab3a" elementFormDefault="qualified">
    <xsd:import namespace="http://schemas.microsoft.com/office/2006/documentManagement/types"/>
    <xsd:import namespace="http://schemas.microsoft.com/office/infopath/2007/PartnerControls"/>
    <xsd:element name="SharedWithUsers" ma:index="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8" nillable="true" ma:displayName="Sharing Hint Hash" ma:internalName="SharingHintHash" ma:readOnly="true">
      <xsd:simpleType>
        <xsd:restriction base="dms:Text"/>
      </xsd:simple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0"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940433-79d5-41bc-a35f-464b2f72126e" elementFormDefault="qualified">
    <xsd:import namespace="http://schemas.microsoft.com/office/2006/documentManagement/types"/>
    <xsd:import namespace="http://schemas.microsoft.com/office/infopath/2007/PartnerControls"/>
    <xsd:element name="Description0" ma:index="11" nillable="true" ma:displayName="Description" ma:internalName="Description0">
      <xsd:simpleType>
        <xsd:restriction base="dms:Note">
          <xsd:maxLength value="255"/>
        </xsd:restriction>
      </xsd:simpleType>
    </xsd:element>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escription0 xmlns="64940433-79d5-41bc-a35f-464b2f72126e" xsi:nil="true"/>
  </documentManagement>
</p:properties>
</file>

<file path=customXml/itemProps1.xml><?xml version="1.0" encoding="utf-8"?>
<ds:datastoreItem xmlns:ds="http://schemas.openxmlformats.org/officeDocument/2006/customXml" ds:itemID="{1EDB0317-E6D9-49E3-8177-0DA8F54868A7}">
  <ds:schemaRefs>
    <ds:schemaRef ds:uri="Microsoft.SharePoint.Taxonomy.ContentTypeSync"/>
  </ds:schemaRefs>
</ds:datastoreItem>
</file>

<file path=customXml/itemProps2.xml><?xml version="1.0" encoding="utf-8"?>
<ds:datastoreItem xmlns:ds="http://schemas.openxmlformats.org/officeDocument/2006/customXml" ds:itemID="{A1ACE967-0FC6-4A45-B394-ADF2FA04E6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037a7d-fd1a-4270-bbfc-87b485c7ab3a"/>
    <ds:schemaRef ds:uri="http://schemas.microsoft.com/sharepoint/v4"/>
    <ds:schemaRef ds:uri="64940433-79d5-41bc-a35f-464b2f7212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85B829D-F04C-4CB5-98D2-BE4A0FB47FF3}">
  <ds:schemaRefs>
    <ds:schemaRef ds:uri="http://schemas.microsoft.com/sharepoint/v3/contenttype/forms"/>
  </ds:schemaRefs>
</ds:datastoreItem>
</file>

<file path=customXml/itemProps4.xml><?xml version="1.0" encoding="utf-8"?>
<ds:datastoreItem xmlns:ds="http://schemas.openxmlformats.org/officeDocument/2006/customXml" ds:itemID="{D0EEB463-A4E7-4941-98A7-D9A46CFB50CE}">
  <ds:schemaRefs>
    <ds:schemaRef ds:uri="http://schemas.microsoft.com/office/2006/metadata/properties"/>
    <ds:schemaRef ds:uri="http://schemas.microsoft.com/office/infopath/2007/PartnerControls"/>
    <ds:schemaRef ds:uri="http://schemas.microsoft.com/office/2006/documentManagement/types"/>
    <ds:schemaRef ds:uri="http://purl.org/dc/elements/1.1/"/>
    <ds:schemaRef ds:uri="78037a7d-fd1a-4270-bbfc-87b485c7ab3a"/>
    <ds:schemaRef ds:uri="64940433-79d5-41bc-a35f-464b2f72126e"/>
    <ds:schemaRef ds:uri="http://www.w3.org/XML/1998/namespace"/>
    <ds:schemaRef ds:uri="http://purl.org/dc/dcmitype/"/>
    <ds:schemaRef ds:uri="http://schemas.microsoft.com/sharepoint/v4"/>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New logo slide template (2)</Template>
  <TotalTime>2300</TotalTime>
  <Words>3726</Words>
  <Application>Microsoft Office PowerPoint</Application>
  <PresentationFormat>Widescreen</PresentationFormat>
  <Paragraphs>214</Paragraphs>
  <Slides>35</Slides>
  <Notes>2</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35</vt:i4>
      </vt:variant>
    </vt:vector>
  </HeadingPairs>
  <TitlesOfParts>
    <vt:vector size="46" baseType="lpstr">
      <vt:lpstr>Arial</vt:lpstr>
      <vt:lpstr>Calibri</vt:lpstr>
      <vt:lpstr>Lub Dub</vt:lpstr>
      <vt:lpstr>Lub Dub Medium</vt:lpstr>
      <vt:lpstr>Symbol</vt:lpstr>
      <vt:lpstr>AHA titles</vt:lpstr>
      <vt:lpstr>AHA text 01</vt:lpstr>
      <vt:lpstr>AHA text 02</vt:lpstr>
      <vt:lpstr>AHA text 03</vt:lpstr>
      <vt:lpstr>AHA text 04</vt:lpstr>
      <vt:lpstr>1_AHA text 04</vt:lpstr>
      <vt:lpstr>Classification and management of ischemic stroke in patients with active cancer</vt:lpstr>
      <vt:lpstr>Stroke council SCILL &amp; Professional education committee</vt:lpstr>
      <vt:lpstr>  Classification and Management of Ischemic Stroke in Patients With Active Cancer   Link: https://www.ahajournals.org/doi/10.1161/STR.0000000000000517   Note: The URL in this message will be live when the statement publishes online.   Key words included in the article: classification; ischemic stroke; neoplasms   Citation:  Navi BB, Kasner SE, Cushman M, Okwuosa TM, Fleming NH, Behr JM, Yang JJ, Gupta A, DeAngelis LM; on behalf of the American Heart Association Stroke Council and Council on Cardiovascular and Stroke Nursing. Classification and management of ischemic stroke in patients with active cancer: a scientific statement from the American Heart Association. Stroke. Published online February 2, 2026.  doi: 10.1161/STR.0000000000000517 </vt:lpstr>
      <vt:lpstr>Introduction</vt:lpstr>
      <vt:lpstr>Introduction</vt:lpstr>
      <vt:lpstr>Epidemiology &amp; Primary Prevention</vt:lpstr>
      <vt:lpstr>Epidemiology &amp; Primary Prevention</vt:lpstr>
      <vt:lpstr>Epidemiology &amp; Primary Prevention</vt:lpstr>
      <vt:lpstr>Clinical presentation</vt:lpstr>
      <vt:lpstr>Clinical presentation</vt:lpstr>
      <vt:lpstr>Clinical presentation</vt:lpstr>
      <vt:lpstr>Biological pathways implicated in heightened stroke risk</vt:lpstr>
      <vt:lpstr>Biological pathways implicated in heightened stroke risk</vt:lpstr>
      <vt:lpstr>Biological pathways implicated in heightened stroke risk</vt:lpstr>
      <vt:lpstr>Stroke mechanisms</vt:lpstr>
      <vt:lpstr>Stroke mechanisms</vt:lpstr>
      <vt:lpstr>Stroke mechanisms</vt:lpstr>
      <vt:lpstr>Stroke mechanisms</vt:lpstr>
      <vt:lpstr>Diagnostic evaluation</vt:lpstr>
      <vt:lpstr>CANCER-RELATED STROKE</vt:lpstr>
      <vt:lpstr>CANCER-RELATED STROKE</vt:lpstr>
      <vt:lpstr>New classification for cancer related stroke</vt:lpstr>
      <vt:lpstr>CANCER-RELATED STROKE</vt:lpstr>
      <vt:lpstr>Goals of care</vt:lpstr>
      <vt:lpstr>CANCER-RELATED STROKE</vt:lpstr>
      <vt:lpstr>Acute treatment</vt:lpstr>
      <vt:lpstr>CANCER-RELATED STROKE</vt:lpstr>
      <vt:lpstr>Risk of recurrent stroke &amp; other adverse events</vt:lpstr>
      <vt:lpstr>CANCER-RELATED STROKE</vt:lpstr>
      <vt:lpstr>Secondary stroke prevention – known mechanism</vt:lpstr>
      <vt:lpstr>CANCER-RELATED STROKE</vt:lpstr>
      <vt:lpstr>Secondary stroke prevention – Unknown mechanism</vt:lpstr>
      <vt:lpstr>CANCER-RELATED STROKE</vt:lpstr>
      <vt:lpstr>Conclusion</vt:lpstr>
      <vt:lpstr>CANCER-RELATED STROKE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Joseph Carrera</dc:creator>
  <cp:lastModifiedBy>Anne Leonard</cp:lastModifiedBy>
  <cp:revision>4</cp:revision>
  <cp:lastPrinted>2026-01-26T20:07:51Z</cp:lastPrinted>
  <dcterms:created xsi:type="dcterms:W3CDTF">2025-12-08T18:59:51Z</dcterms:created>
  <dcterms:modified xsi:type="dcterms:W3CDTF">2026-01-27T19:40:03Z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0x01010037C8DF61C1164547A8EB6BDF01DE2F0B</vt:lpwstr>
  </property>
</Properties>
</file>