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5"/>
    <p:sldMasterId id="2147483703" r:id="rId6"/>
    <p:sldMasterId id="2147483689" r:id="rId7"/>
    <p:sldMasterId id="2147483698" r:id="rId8"/>
    <p:sldMasterId id="2147483721" r:id="rId9"/>
    <p:sldMasterId id="2147483726" r:id="rId10"/>
  </p:sldMasterIdLst>
  <p:notesMasterIdLst>
    <p:notesMasterId r:id="rId47"/>
  </p:notesMasterIdLst>
  <p:sldIdLst>
    <p:sldId id="268" r:id="rId11"/>
    <p:sldId id="347" r:id="rId12"/>
    <p:sldId id="288" r:id="rId13"/>
    <p:sldId id="310" r:id="rId14"/>
    <p:sldId id="271" r:id="rId15"/>
    <p:sldId id="307" r:id="rId16"/>
    <p:sldId id="308" r:id="rId17"/>
    <p:sldId id="338" r:id="rId18"/>
    <p:sldId id="315" r:id="rId19"/>
    <p:sldId id="316" r:id="rId20"/>
    <p:sldId id="343" r:id="rId21"/>
    <p:sldId id="317" r:id="rId22"/>
    <p:sldId id="319" r:id="rId23"/>
    <p:sldId id="320" r:id="rId24"/>
    <p:sldId id="321" r:id="rId25"/>
    <p:sldId id="340" r:id="rId26"/>
    <p:sldId id="339" r:id="rId27"/>
    <p:sldId id="324" r:id="rId28"/>
    <p:sldId id="325" r:id="rId29"/>
    <p:sldId id="326" r:id="rId30"/>
    <p:sldId id="345" r:id="rId31"/>
    <p:sldId id="327" r:id="rId32"/>
    <p:sldId id="328" r:id="rId33"/>
    <p:sldId id="329" r:id="rId34"/>
    <p:sldId id="330" r:id="rId35"/>
    <p:sldId id="331" r:id="rId36"/>
    <p:sldId id="332" r:id="rId37"/>
    <p:sldId id="304" r:id="rId38"/>
    <p:sldId id="346" r:id="rId39"/>
    <p:sldId id="333" r:id="rId40"/>
    <p:sldId id="334" r:id="rId41"/>
    <p:sldId id="341" r:id="rId42"/>
    <p:sldId id="336" r:id="rId43"/>
    <p:sldId id="337" r:id="rId44"/>
    <p:sldId id="342" r:id="rId45"/>
    <p:sldId id="29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1E7DDA-1138-5C8D-A9D1-DC020548003F}" name="Shakal, Amanda B" initials="AS" userId="S::shakal@uthscsa.edu::91405aa7-f3e9-4c31-922f-587715fc2a2e" providerId="AD"/>
  <p188:author id="{F85239FC-F23A-FA49-83EC-24B24442E1B7}" name="Slusher, Andrew David" initials="SAD" userId="S::slushera@uthscsa.edu::2d5a3b5e-8b7a-4241-b313-a7c4401644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9A46A-8510-47F1-9B61-6A0971A19C38}" v="3" dt="2026-04-22T14:41:32.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6"/>
    <p:restoredTop sz="94638"/>
  </p:normalViewPr>
  <p:slideViewPr>
    <p:cSldViewPr snapToGrid="0" snapToObjects="1">
      <p:cViewPr varScale="1">
        <p:scale>
          <a:sx n="102" d="100"/>
          <a:sy n="102" d="100"/>
        </p:scale>
        <p:origin x="540" y="114"/>
      </p:cViewPr>
      <p:guideLst>
        <p:guide orient="horz" pos="3717"/>
        <p:guide pos="3840"/>
      </p:guideLst>
    </p:cSldViewPr>
  </p:slideViewPr>
  <p:outlineViewPr>
    <p:cViewPr>
      <p:scale>
        <a:sx n="33" d="100"/>
        <a:sy n="33" d="100"/>
      </p:scale>
      <p:origin x="0" y="-4990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Leonard" userId="79b9fe69-82f6-4b13-83a9-214424175e62" providerId="ADAL" clId="{E69A1166-F832-42CD-A6FF-91FE1EE1848E}"/>
    <pc:docChg chg="modSld">
      <pc:chgData name="Anne Leonard" userId="79b9fe69-82f6-4b13-83a9-214424175e62" providerId="ADAL" clId="{E69A1166-F832-42CD-A6FF-91FE1EE1848E}" dt="2026-04-22T14:43:52.925" v="697" actId="255"/>
      <pc:docMkLst>
        <pc:docMk/>
      </pc:docMkLst>
      <pc:sldChg chg="addSp modSp mod">
        <pc:chgData name="Anne Leonard" userId="79b9fe69-82f6-4b13-83a9-214424175e62" providerId="ADAL" clId="{E69A1166-F832-42CD-A6FF-91FE1EE1848E}" dt="2026-04-22T14:43:52.925" v="697" actId="255"/>
        <pc:sldMkLst>
          <pc:docMk/>
          <pc:sldMk cId="2852047112" sldId="268"/>
        </pc:sldMkLst>
        <pc:spChg chg="add mod">
          <ac:chgData name="Anne Leonard" userId="79b9fe69-82f6-4b13-83a9-214424175e62" providerId="ADAL" clId="{E69A1166-F832-42CD-A6FF-91FE1EE1848E}" dt="2026-04-22T14:43:52.925" v="697" actId="255"/>
          <ac:spMkLst>
            <pc:docMk/>
            <pc:sldMk cId="2852047112" sldId="268"/>
            <ac:spMk id="2" creationId="{684CCE75-0496-E98F-0C0F-875BC571F24B}"/>
          </ac:spMkLst>
        </pc:spChg>
        <pc:spChg chg="mod">
          <ac:chgData name="Anne Leonard" userId="79b9fe69-82f6-4b13-83a9-214424175e62" providerId="ADAL" clId="{E69A1166-F832-42CD-A6FF-91FE1EE1848E}" dt="2026-04-22T14:37:07.952" v="1" actId="14100"/>
          <ac:spMkLst>
            <pc:docMk/>
            <pc:sldMk cId="2852047112" sldId="268"/>
            <ac:spMk id="5" creationId="{94A1C8F6-6DF6-1147-99D7-302828D59E88}"/>
          </ac:spMkLst>
        </pc:spChg>
        <pc:spChg chg="mod">
          <ac:chgData name="Anne Leonard" userId="79b9fe69-82f6-4b13-83a9-214424175e62" providerId="ADAL" clId="{E69A1166-F832-42CD-A6FF-91FE1EE1848E}" dt="2026-04-22T14:37:15.187" v="3" actId="14100"/>
          <ac:spMkLst>
            <pc:docMk/>
            <pc:sldMk cId="2852047112" sldId="268"/>
            <ac:spMk id="6" creationId="{30A13920-4F2C-2F49-9F06-277D29A38DE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1B282-51D7-42CD-8152-EF495D411C2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D265D64-7EB4-4D06-8634-6C94CD07573F}">
      <dgm:prSet/>
      <dgm:spPr/>
      <dgm:t>
        <a:bodyPr/>
        <a:lstStyle/>
        <a:p>
          <a:r>
            <a:rPr lang="en-US" dirty="0"/>
            <a:t>Refer to the optimal functioning of the brain across cognitive, emotional, and behavioral domains throughout life</a:t>
          </a:r>
        </a:p>
      </dgm:t>
    </dgm:pt>
    <dgm:pt modelId="{52B9C301-C485-4D65-901D-BB0608AD188F}" type="parTrans" cxnId="{29B39458-7456-4C7D-A1DE-1AD47DE6BE10}">
      <dgm:prSet/>
      <dgm:spPr/>
      <dgm:t>
        <a:bodyPr/>
        <a:lstStyle/>
        <a:p>
          <a:endParaRPr lang="en-US"/>
        </a:p>
      </dgm:t>
    </dgm:pt>
    <dgm:pt modelId="{CF42D042-8D82-4792-B367-3F34B64A3422}" type="sibTrans" cxnId="{29B39458-7456-4C7D-A1DE-1AD47DE6BE10}">
      <dgm:prSet/>
      <dgm:spPr/>
      <dgm:t>
        <a:bodyPr/>
        <a:lstStyle/>
        <a:p>
          <a:endParaRPr lang="en-US"/>
        </a:p>
      </dgm:t>
    </dgm:pt>
    <dgm:pt modelId="{7613EADD-DE6B-47E9-966F-089FA02724E9}">
      <dgm:prSet/>
      <dgm:spPr/>
      <dgm:t>
        <a:bodyPr/>
        <a:lstStyle/>
        <a:p>
          <a:r>
            <a:rPr lang="en-US"/>
            <a:t>Also refers to cognitive resilience, defined as the ability for the brain to recover following an insult</a:t>
          </a:r>
        </a:p>
      </dgm:t>
    </dgm:pt>
    <dgm:pt modelId="{66D04840-95B6-4C19-BF91-19507668F5BC}" type="parTrans" cxnId="{2F1CDDBE-5A2E-4EBC-9F11-1D7983B07706}">
      <dgm:prSet/>
      <dgm:spPr/>
      <dgm:t>
        <a:bodyPr/>
        <a:lstStyle/>
        <a:p>
          <a:endParaRPr lang="en-US"/>
        </a:p>
      </dgm:t>
    </dgm:pt>
    <dgm:pt modelId="{9812550F-82E8-49C3-91B7-FFE04A8CD1DE}" type="sibTrans" cxnId="{2F1CDDBE-5A2E-4EBC-9F11-1D7983B07706}">
      <dgm:prSet/>
      <dgm:spPr/>
      <dgm:t>
        <a:bodyPr/>
        <a:lstStyle/>
        <a:p>
          <a:endParaRPr lang="en-US"/>
        </a:p>
      </dgm:t>
    </dgm:pt>
    <dgm:pt modelId="{B00A928A-D150-4EB4-9AE7-98C77ABBEF2D}">
      <dgm:prSet/>
      <dgm:spPr/>
      <dgm:t>
        <a:bodyPr/>
        <a:lstStyle/>
        <a:p>
          <a:r>
            <a:rPr lang="en-US" dirty="0"/>
            <a:t>Prior research has identified certain vascular risk factors that increase the risk of cerebrovascular disease, premature, aging, and cognitive dysfunction</a:t>
          </a:r>
        </a:p>
      </dgm:t>
    </dgm:pt>
    <dgm:pt modelId="{BAC78BF5-142D-433A-851C-EE3B53F96B6E}" type="sibTrans" cxnId="{51DB8C26-34DF-452F-8C03-C87848EA944B}">
      <dgm:prSet/>
      <dgm:spPr/>
      <dgm:t>
        <a:bodyPr/>
        <a:lstStyle/>
        <a:p>
          <a:endParaRPr lang="en-US"/>
        </a:p>
      </dgm:t>
    </dgm:pt>
    <dgm:pt modelId="{F11CE3DB-C8EF-436F-83AF-C0BF59E3CC0C}" type="parTrans" cxnId="{51DB8C26-34DF-452F-8C03-C87848EA944B}">
      <dgm:prSet/>
      <dgm:spPr/>
      <dgm:t>
        <a:bodyPr/>
        <a:lstStyle/>
        <a:p>
          <a:endParaRPr lang="en-US"/>
        </a:p>
      </dgm:t>
    </dgm:pt>
    <dgm:pt modelId="{1A7F1777-1ACB-4AA7-A3AC-9FCE6A34D8E6}" type="pres">
      <dgm:prSet presAssocID="{DBD1B282-51D7-42CD-8152-EF495D411C27}" presName="root" presStyleCnt="0">
        <dgm:presLayoutVars>
          <dgm:dir/>
          <dgm:resizeHandles val="exact"/>
        </dgm:presLayoutVars>
      </dgm:prSet>
      <dgm:spPr/>
    </dgm:pt>
    <dgm:pt modelId="{B1A11E3E-63D8-4C33-98D7-DB4823A1FFE6}" type="pres">
      <dgm:prSet presAssocID="{3D265D64-7EB4-4D06-8634-6C94CD07573F}" presName="compNode" presStyleCnt="0"/>
      <dgm:spPr/>
    </dgm:pt>
    <dgm:pt modelId="{19461412-478D-4FC8-90A1-8E756E7B5988}" type="pres">
      <dgm:prSet presAssocID="{3D265D64-7EB4-4D06-8634-6C94CD07573F}" presName="bgRect" presStyleLbl="bgShp" presStyleIdx="0" presStyleCnt="3"/>
      <dgm:spPr/>
    </dgm:pt>
    <dgm:pt modelId="{3CC109DE-D245-4BA6-BB7C-73CB7DCF3FDB}" type="pres">
      <dgm:prSet presAssocID="{3D265D64-7EB4-4D06-8634-6C94CD0757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A004F534-5D62-45B3-98C9-99F6F6F03AF3}" type="pres">
      <dgm:prSet presAssocID="{3D265D64-7EB4-4D06-8634-6C94CD07573F}" presName="spaceRect" presStyleCnt="0"/>
      <dgm:spPr/>
    </dgm:pt>
    <dgm:pt modelId="{7D0B7E47-C8AF-482C-B987-FFCB9DDE4494}" type="pres">
      <dgm:prSet presAssocID="{3D265D64-7EB4-4D06-8634-6C94CD07573F}" presName="parTx" presStyleLbl="revTx" presStyleIdx="0" presStyleCnt="3">
        <dgm:presLayoutVars>
          <dgm:chMax val="0"/>
          <dgm:chPref val="0"/>
        </dgm:presLayoutVars>
      </dgm:prSet>
      <dgm:spPr/>
    </dgm:pt>
    <dgm:pt modelId="{158E668B-C90D-465E-890D-8D5F9B93D27D}" type="pres">
      <dgm:prSet presAssocID="{CF42D042-8D82-4792-B367-3F34B64A3422}" presName="sibTrans" presStyleCnt="0"/>
      <dgm:spPr/>
    </dgm:pt>
    <dgm:pt modelId="{0BF9E585-D9B5-42AA-88A3-6F16B0383B8D}" type="pres">
      <dgm:prSet presAssocID="{7613EADD-DE6B-47E9-966F-089FA02724E9}" presName="compNode" presStyleCnt="0"/>
      <dgm:spPr/>
    </dgm:pt>
    <dgm:pt modelId="{3228846D-727C-434E-943A-572A0978C6D1}" type="pres">
      <dgm:prSet presAssocID="{7613EADD-DE6B-47E9-966F-089FA02724E9}" presName="bgRect" presStyleLbl="bgShp" presStyleIdx="1" presStyleCnt="3"/>
      <dgm:spPr/>
    </dgm:pt>
    <dgm:pt modelId="{EB8CE060-85C7-4CB0-A472-F50A24D7084D}" type="pres">
      <dgm:prSet presAssocID="{7613EADD-DE6B-47E9-966F-089FA02724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A454B797-3370-422F-AF07-FF13B9F6AD21}" type="pres">
      <dgm:prSet presAssocID="{7613EADD-DE6B-47E9-966F-089FA02724E9}" presName="spaceRect" presStyleCnt="0"/>
      <dgm:spPr/>
    </dgm:pt>
    <dgm:pt modelId="{6A411E46-5D4B-4C30-BC7E-6C42242BF991}" type="pres">
      <dgm:prSet presAssocID="{7613EADD-DE6B-47E9-966F-089FA02724E9}" presName="parTx" presStyleLbl="revTx" presStyleIdx="1" presStyleCnt="3">
        <dgm:presLayoutVars>
          <dgm:chMax val="0"/>
          <dgm:chPref val="0"/>
        </dgm:presLayoutVars>
      </dgm:prSet>
      <dgm:spPr/>
    </dgm:pt>
    <dgm:pt modelId="{793C6658-2D50-4B1B-8B45-B6AA63B0B948}" type="pres">
      <dgm:prSet presAssocID="{9812550F-82E8-49C3-91B7-FFE04A8CD1DE}" presName="sibTrans" presStyleCnt="0"/>
      <dgm:spPr/>
    </dgm:pt>
    <dgm:pt modelId="{7ECDB403-D1DA-478C-A47E-3EADE9704EFD}" type="pres">
      <dgm:prSet presAssocID="{B00A928A-D150-4EB4-9AE7-98C77ABBEF2D}" presName="compNode" presStyleCnt="0"/>
      <dgm:spPr/>
    </dgm:pt>
    <dgm:pt modelId="{F6A8B915-9EEA-4B6F-BF52-8C0E2F59F35D}" type="pres">
      <dgm:prSet presAssocID="{B00A928A-D150-4EB4-9AE7-98C77ABBEF2D}" presName="bgRect" presStyleLbl="bgShp" presStyleIdx="2" presStyleCnt="3"/>
      <dgm:spPr/>
    </dgm:pt>
    <dgm:pt modelId="{6A7A5621-8815-45AB-8338-31A1C50ACA5E}" type="pres">
      <dgm:prSet presAssocID="{B00A928A-D150-4EB4-9AE7-98C77ABBEF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ungs"/>
        </a:ext>
      </dgm:extLst>
    </dgm:pt>
    <dgm:pt modelId="{DEE52783-9A2B-4BB6-99B5-0C6626F2C75A}" type="pres">
      <dgm:prSet presAssocID="{B00A928A-D150-4EB4-9AE7-98C77ABBEF2D}" presName="spaceRect" presStyleCnt="0"/>
      <dgm:spPr/>
    </dgm:pt>
    <dgm:pt modelId="{1D115A2F-3B6F-4ADF-9D2A-BD8DE376AA30}" type="pres">
      <dgm:prSet presAssocID="{B00A928A-D150-4EB4-9AE7-98C77ABBEF2D}" presName="parTx" presStyleLbl="revTx" presStyleIdx="2" presStyleCnt="3">
        <dgm:presLayoutVars>
          <dgm:chMax val="0"/>
          <dgm:chPref val="0"/>
        </dgm:presLayoutVars>
      </dgm:prSet>
      <dgm:spPr/>
    </dgm:pt>
  </dgm:ptLst>
  <dgm:cxnLst>
    <dgm:cxn modelId="{3F03C617-E8A9-4FA2-B148-DD3FEBE96787}" type="presOf" srcId="{7613EADD-DE6B-47E9-966F-089FA02724E9}" destId="{6A411E46-5D4B-4C30-BC7E-6C42242BF991}" srcOrd="0" destOrd="0" presId="urn:microsoft.com/office/officeart/2018/2/layout/IconVerticalSolidList"/>
    <dgm:cxn modelId="{87709D18-A90D-477B-B8E4-640704D7A14C}" type="presOf" srcId="{DBD1B282-51D7-42CD-8152-EF495D411C27}" destId="{1A7F1777-1ACB-4AA7-A3AC-9FCE6A34D8E6}" srcOrd="0" destOrd="0" presId="urn:microsoft.com/office/officeart/2018/2/layout/IconVerticalSolidList"/>
    <dgm:cxn modelId="{51DB8C26-34DF-452F-8C03-C87848EA944B}" srcId="{DBD1B282-51D7-42CD-8152-EF495D411C27}" destId="{B00A928A-D150-4EB4-9AE7-98C77ABBEF2D}" srcOrd="2" destOrd="0" parTransId="{F11CE3DB-C8EF-436F-83AF-C0BF59E3CC0C}" sibTransId="{BAC78BF5-142D-433A-851C-EE3B53F96B6E}"/>
    <dgm:cxn modelId="{CF3D132F-8831-45B0-B01E-F78AF0C0BAB4}" type="presOf" srcId="{3D265D64-7EB4-4D06-8634-6C94CD07573F}" destId="{7D0B7E47-C8AF-482C-B987-FFCB9DDE4494}" srcOrd="0" destOrd="0" presId="urn:microsoft.com/office/officeart/2018/2/layout/IconVerticalSolidList"/>
    <dgm:cxn modelId="{29B39458-7456-4C7D-A1DE-1AD47DE6BE10}" srcId="{DBD1B282-51D7-42CD-8152-EF495D411C27}" destId="{3D265D64-7EB4-4D06-8634-6C94CD07573F}" srcOrd="0" destOrd="0" parTransId="{52B9C301-C485-4D65-901D-BB0608AD188F}" sibTransId="{CF42D042-8D82-4792-B367-3F34B64A3422}"/>
    <dgm:cxn modelId="{A87075AB-4FE4-4218-8C8E-98DB1A5507DB}" type="presOf" srcId="{B00A928A-D150-4EB4-9AE7-98C77ABBEF2D}" destId="{1D115A2F-3B6F-4ADF-9D2A-BD8DE376AA30}" srcOrd="0" destOrd="0" presId="urn:microsoft.com/office/officeart/2018/2/layout/IconVerticalSolidList"/>
    <dgm:cxn modelId="{2F1CDDBE-5A2E-4EBC-9F11-1D7983B07706}" srcId="{DBD1B282-51D7-42CD-8152-EF495D411C27}" destId="{7613EADD-DE6B-47E9-966F-089FA02724E9}" srcOrd="1" destOrd="0" parTransId="{66D04840-95B6-4C19-BF91-19507668F5BC}" sibTransId="{9812550F-82E8-49C3-91B7-FFE04A8CD1DE}"/>
    <dgm:cxn modelId="{A591F7E5-D583-4F04-9885-F854DD6CB7BF}" type="presParOf" srcId="{1A7F1777-1ACB-4AA7-A3AC-9FCE6A34D8E6}" destId="{B1A11E3E-63D8-4C33-98D7-DB4823A1FFE6}" srcOrd="0" destOrd="0" presId="urn:microsoft.com/office/officeart/2018/2/layout/IconVerticalSolidList"/>
    <dgm:cxn modelId="{A22D0D82-4DD9-4BCA-9EC6-E9658E626425}" type="presParOf" srcId="{B1A11E3E-63D8-4C33-98D7-DB4823A1FFE6}" destId="{19461412-478D-4FC8-90A1-8E756E7B5988}" srcOrd="0" destOrd="0" presId="urn:microsoft.com/office/officeart/2018/2/layout/IconVerticalSolidList"/>
    <dgm:cxn modelId="{A10C9D87-BF54-4652-823D-4A8FDC6765E0}" type="presParOf" srcId="{B1A11E3E-63D8-4C33-98D7-DB4823A1FFE6}" destId="{3CC109DE-D245-4BA6-BB7C-73CB7DCF3FDB}" srcOrd="1" destOrd="0" presId="urn:microsoft.com/office/officeart/2018/2/layout/IconVerticalSolidList"/>
    <dgm:cxn modelId="{D2D6F89E-DCE9-4D70-9B4F-867ED944DC21}" type="presParOf" srcId="{B1A11E3E-63D8-4C33-98D7-DB4823A1FFE6}" destId="{A004F534-5D62-45B3-98C9-99F6F6F03AF3}" srcOrd="2" destOrd="0" presId="urn:microsoft.com/office/officeart/2018/2/layout/IconVerticalSolidList"/>
    <dgm:cxn modelId="{F6F36777-F2CB-400C-87F0-B7F8FC391F4C}" type="presParOf" srcId="{B1A11E3E-63D8-4C33-98D7-DB4823A1FFE6}" destId="{7D0B7E47-C8AF-482C-B987-FFCB9DDE4494}" srcOrd="3" destOrd="0" presId="urn:microsoft.com/office/officeart/2018/2/layout/IconVerticalSolidList"/>
    <dgm:cxn modelId="{3F5653C9-5B7E-43CD-9013-F33682F56095}" type="presParOf" srcId="{1A7F1777-1ACB-4AA7-A3AC-9FCE6A34D8E6}" destId="{158E668B-C90D-465E-890D-8D5F9B93D27D}" srcOrd="1" destOrd="0" presId="urn:microsoft.com/office/officeart/2018/2/layout/IconVerticalSolidList"/>
    <dgm:cxn modelId="{0B3E5F82-6D53-4BEB-927E-B50DB7FC5CC1}" type="presParOf" srcId="{1A7F1777-1ACB-4AA7-A3AC-9FCE6A34D8E6}" destId="{0BF9E585-D9B5-42AA-88A3-6F16B0383B8D}" srcOrd="2" destOrd="0" presId="urn:microsoft.com/office/officeart/2018/2/layout/IconVerticalSolidList"/>
    <dgm:cxn modelId="{ED70BFD5-2371-4B60-85FB-76EE087B454E}" type="presParOf" srcId="{0BF9E585-D9B5-42AA-88A3-6F16B0383B8D}" destId="{3228846D-727C-434E-943A-572A0978C6D1}" srcOrd="0" destOrd="0" presId="urn:microsoft.com/office/officeart/2018/2/layout/IconVerticalSolidList"/>
    <dgm:cxn modelId="{62A57BBE-FE05-4158-BDD2-EACD80C512E8}" type="presParOf" srcId="{0BF9E585-D9B5-42AA-88A3-6F16B0383B8D}" destId="{EB8CE060-85C7-4CB0-A472-F50A24D7084D}" srcOrd="1" destOrd="0" presId="urn:microsoft.com/office/officeart/2018/2/layout/IconVerticalSolidList"/>
    <dgm:cxn modelId="{8BCD1733-47CB-4B96-8F91-026F7AA9F3D7}" type="presParOf" srcId="{0BF9E585-D9B5-42AA-88A3-6F16B0383B8D}" destId="{A454B797-3370-422F-AF07-FF13B9F6AD21}" srcOrd="2" destOrd="0" presId="urn:microsoft.com/office/officeart/2018/2/layout/IconVerticalSolidList"/>
    <dgm:cxn modelId="{4149CA00-A3EF-4CB6-A387-E9147E97EFED}" type="presParOf" srcId="{0BF9E585-D9B5-42AA-88A3-6F16B0383B8D}" destId="{6A411E46-5D4B-4C30-BC7E-6C42242BF991}" srcOrd="3" destOrd="0" presId="urn:microsoft.com/office/officeart/2018/2/layout/IconVerticalSolidList"/>
    <dgm:cxn modelId="{01ED2E91-F424-42DD-9075-F01DF595FBC2}" type="presParOf" srcId="{1A7F1777-1ACB-4AA7-A3AC-9FCE6A34D8E6}" destId="{793C6658-2D50-4B1B-8B45-B6AA63B0B948}" srcOrd="3" destOrd="0" presId="urn:microsoft.com/office/officeart/2018/2/layout/IconVerticalSolidList"/>
    <dgm:cxn modelId="{43D6909B-7A3A-4843-8AC5-D69CB72D150F}" type="presParOf" srcId="{1A7F1777-1ACB-4AA7-A3AC-9FCE6A34D8E6}" destId="{7ECDB403-D1DA-478C-A47E-3EADE9704EFD}" srcOrd="4" destOrd="0" presId="urn:microsoft.com/office/officeart/2018/2/layout/IconVerticalSolidList"/>
    <dgm:cxn modelId="{F478659A-339C-425A-906E-99360E2F2335}" type="presParOf" srcId="{7ECDB403-D1DA-478C-A47E-3EADE9704EFD}" destId="{F6A8B915-9EEA-4B6F-BF52-8C0E2F59F35D}" srcOrd="0" destOrd="0" presId="urn:microsoft.com/office/officeart/2018/2/layout/IconVerticalSolidList"/>
    <dgm:cxn modelId="{FD25EACB-660E-4601-A3E2-D6FB04439FA9}" type="presParOf" srcId="{7ECDB403-D1DA-478C-A47E-3EADE9704EFD}" destId="{6A7A5621-8815-45AB-8338-31A1C50ACA5E}" srcOrd="1" destOrd="0" presId="urn:microsoft.com/office/officeart/2018/2/layout/IconVerticalSolidList"/>
    <dgm:cxn modelId="{8156DCAD-5538-4C18-8643-EAA09A2D205C}" type="presParOf" srcId="{7ECDB403-D1DA-478C-A47E-3EADE9704EFD}" destId="{DEE52783-9A2B-4BB6-99B5-0C6626F2C75A}" srcOrd="2" destOrd="0" presId="urn:microsoft.com/office/officeart/2018/2/layout/IconVerticalSolidList"/>
    <dgm:cxn modelId="{FDE20908-A7D0-4EBA-A51D-7D9765337639}" type="presParOf" srcId="{7ECDB403-D1DA-478C-A47E-3EADE9704EFD}" destId="{1D115A2F-3B6F-4ADF-9D2A-BD8DE376AA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2EE3A-7593-4E32-8A69-6197C0D89D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7C66D6-541E-470B-B16F-819F1224DB64}">
      <dgm:prSet/>
      <dgm:spPr/>
      <dgm:t>
        <a:bodyPr/>
        <a:lstStyle/>
        <a:p>
          <a:r>
            <a:rPr lang="en-US" dirty="0"/>
            <a:t>Accumulation of </a:t>
          </a:r>
          <a:r>
            <a:rPr lang="en-US" dirty="0" err="1"/>
            <a:t>ACEs</a:t>
          </a:r>
          <a:r>
            <a:rPr lang="en-US" dirty="0" err="1">
              <a:sym typeface="Wingdings" pitchFamily="2" charset="2"/>
            </a:rPr>
            <a:t></a:t>
          </a:r>
          <a:r>
            <a:rPr lang="en-US" dirty="0" err="1"/>
            <a:t>disruption</a:t>
          </a:r>
          <a:r>
            <a:rPr lang="en-US" dirty="0"/>
            <a:t> of systemic inflammatory, endocrine, and metabolic functions</a:t>
          </a:r>
          <a:r>
            <a:rPr lang="en-US" dirty="0">
              <a:sym typeface="Wingdings" pitchFamily="2" charset="2"/>
            </a:rPr>
            <a:t></a:t>
          </a:r>
          <a:r>
            <a:rPr lang="en-US" dirty="0"/>
            <a:t> implications for neuro-biologic health</a:t>
          </a:r>
        </a:p>
      </dgm:t>
    </dgm:pt>
    <dgm:pt modelId="{68E7AA76-AD65-4433-9D81-925D966759C3}" type="parTrans" cxnId="{F6EC13EB-D1EB-454C-9361-84D5D490C6AB}">
      <dgm:prSet/>
      <dgm:spPr/>
      <dgm:t>
        <a:bodyPr/>
        <a:lstStyle/>
        <a:p>
          <a:endParaRPr lang="en-US"/>
        </a:p>
      </dgm:t>
    </dgm:pt>
    <dgm:pt modelId="{41B7ED7E-5C30-4A8C-8893-77D9664762DB}" type="sibTrans" cxnId="{F6EC13EB-D1EB-454C-9361-84D5D490C6AB}">
      <dgm:prSet/>
      <dgm:spPr/>
      <dgm:t>
        <a:bodyPr/>
        <a:lstStyle/>
        <a:p>
          <a:endParaRPr lang="en-US"/>
        </a:p>
      </dgm:t>
    </dgm:pt>
    <dgm:pt modelId="{55632387-3AE6-4C0B-B4F1-317D946B8AB9}">
      <dgm:prSet/>
      <dgm:spPr/>
      <dgm:t>
        <a:bodyPr/>
        <a:lstStyle/>
        <a:p>
          <a:r>
            <a:rPr lang="en-US" dirty="0"/>
            <a:t>Elevated cortisol can contribute to progression of atherosclerosis and impaired glucose </a:t>
          </a:r>
          <a:r>
            <a:rPr lang="en-US" dirty="0" err="1"/>
            <a:t>metabolism</a:t>
          </a:r>
          <a:r>
            <a:rPr lang="en-US" dirty="0" err="1">
              <a:sym typeface="Wingdings" pitchFamily="2" charset="2"/>
            </a:rPr>
            <a:t></a:t>
          </a:r>
          <a:r>
            <a:rPr lang="en-US" dirty="0" err="1"/>
            <a:t>cumulative</a:t>
          </a:r>
          <a:r>
            <a:rPr lang="en-US" dirty="0"/>
            <a:t> damaging effects on brain health over time</a:t>
          </a:r>
        </a:p>
      </dgm:t>
    </dgm:pt>
    <dgm:pt modelId="{E130A860-8911-4D5A-9FA4-BDF3ECE0D91D}" type="parTrans" cxnId="{33A4DAA7-734A-4D07-AE69-43FDA485AA30}">
      <dgm:prSet/>
      <dgm:spPr/>
      <dgm:t>
        <a:bodyPr/>
        <a:lstStyle/>
        <a:p>
          <a:endParaRPr lang="en-US"/>
        </a:p>
      </dgm:t>
    </dgm:pt>
    <dgm:pt modelId="{F7EA79C2-B3FE-458B-B552-9E983FA9CE40}" type="sibTrans" cxnId="{33A4DAA7-734A-4D07-AE69-43FDA485AA30}">
      <dgm:prSet/>
      <dgm:spPr/>
      <dgm:t>
        <a:bodyPr/>
        <a:lstStyle/>
        <a:p>
          <a:endParaRPr lang="en-US"/>
        </a:p>
      </dgm:t>
    </dgm:pt>
    <dgm:pt modelId="{75FC253A-5D19-4E71-BFEC-06AC7F0A49EE}">
      <dgm:prSet/>
      <dgm:spPr/>
      <dgm:t>
        <a:bodyPr/>
        <a:lstStyle/>
        <a:p>
          <a:r>
            <a:rPr lang="en-US" dirty="0"/>
            <a:t>Epigenetics (molecular mechanisms governing gene expression and cellular functions) also shown to mediate the body’s toxic stress response</a:t>
          </a:r>
        </a:p>
      </dgm:t>
    </dgm:pt>
    <dgm:pt modelId="{F005536D-12CF-410B-B4A8-CE0A0BA7ECA0}" type="parTrans" cxnId="{59C47E66-C054-4983-B979-C6A97DDF3191}">
      <dgm:prSet/>
      <dgm:spPr/>
      <dgm:t>
        <a:bodyPr/>
        <a:lstStyle/>
        <a:p>
          <a:endParaRPr lang="en-US"/>
        </a:p>
      </dgm:t>
    </dgm:pt>
    <dgm:pt modelId="{62D5339E-0FDF-4611-B70B-FFE95972A539}" type="sibTrans" cxnId="{59C47E66-C054-4983-B979-C6A97DDF3191}">
      <dgm:prSet/>
      <dgm:spPr/>
      <dgm:t>
        <a:bodyPr/>
        <a:lstStyle/>
        <a:p>
          <a:endParaRPr lang="en-US"/>
        </a:p>
      </dgm:t>
    </dgm:pt>
    <dgm:pt modelId="{B1B59664-AEB9-4741-8C39-FEB084C919E0}" type="pres">
      <dgm:prSet presAssocID="{9042EE3A-7593-4E32-8A69-6197C0D89D09}" presName="linear" presStyleCnt="0">
        <dgm:presLayoutVars>
          <dgm:animLvl val="lvl"/>
          <dgm:resizeHandles val="exact"/>
        </dgm:presLayoutVars>
      </dgm:prSet>
      <dgm:spPr/>
    </dgm:pt>
    <dgm:pt modelId="{CE793473-4D76-DF4F-AC45-3C993DD769E4}" type="pres">
      <dgm:prSet presAssocID="{907C66D6-541E-470B-B16F-819F1224DB64}" presName="parentText" presStyleLbl="node1" presStyleIdx="0" presStyleCnt="3">
        <dgm:presLayoutVars>
          <dgm:chMax val="0"/>
          <dgm:bulletEnabled val="1"/>
        </dgm:presLayoutVars>
      </dgm:prSet>
      <dgm:spPr/>
    </dgm:pt>
    <dgm:pt modelId="{6231C9F1-7263-8A4A-B1F1-F6B303DB16F8}" type="pres">
      <dgm:prSet presAssocID="{41B7ED7E-5C30-4A8C-8893-77D9664762DB}" presName="spacer" presStyleCnt="0"/>
      <dgm:spPr/>
    </dgm:pt>
    <dgm:pt modelId="{A405C206-70E6-8748-9057-D80292B20B56}" type="pres">
      <dgm:prSet presAssocID="{55632387-3AE6-4C0B-B4F1-317D946B8AB9}" presName="parentText" presStyleLbl="node1" presStyleIdx="1" presStyleCnt="3">
        <dgm:presLayoutVars>
          <dgm:chMax val="0"/>
          <dgm:bulletEnabled val="1"/>
        </dgm:presLayoutVars>
      </dgm:prSet>
      <dgm:spPr/>
    </dgm:pt>
    <dgm:pt modelId="{7160FFEE-AB72-5147-81F9-7DD8E603670D}" type="pres">
      <dgm:prSet presAssocID="{F7EA79C2-B3FE-458B-B552-9E983FA9CE40}" presName="spacer" presStyleCnt="0"/>
      <dgm:spPr/>
    </dgm:pt>
    <dgm:pt modelId="{3B677A04-53AF-4B4D-A6CC-CF2789308355}" type="pres">
      <dgm:prSet presAssocID="{75FC253A-5D19-4E71-BFEC-06AC7F0A49EE}" presName="parentText" presStyleLbl="node1" presStyleIdx="2" presStyleCnt="3">
        <dgm:presLayoutVars>
          <dgm:chMax val="0"/>
          <dgm:bulletEnabled val="1"/>
        </dgm:presLayoutVars>
      </dgm:prSet>
      <dgm:spPr/>
    </dgm:pt>
  </dgm:ptLst>
  <dgm:cxnLst>
    <dgm:cxn modelId="{89026C1A-B0DF-DD43-ACAE-B70F3877CD30}" type="presOf" srcId="{9042EE3A-7593-4E32-8A69-6197C0D89D09}" destId="{B1B59664-AEB9-4741-8C39-FEB084C919E0}" srcOrd="0" destOrd="0" presId="urn:microsoft.com/office/officeart/2005/8/layout/vList2"/>
    <dgm:cxn modelId="{167C7D23-154C-7845-BB7F-DA3CDE11EB9B}" type="presOf" srcId="{907C66D6-541E-470B-B16F-819F1224DB64}" destId="{CE793473-4D76-DF4F-AC45-3C993DD769E4}" srcOrd="0" destOrd="0" presId="urn:microsoft.com/office/officeart/2005/8/layout/vList2"/>
    <dgm:cxn modelId="{59C47E66-C054-4983-B979-C6A97DDF3191}" srcId="{9042EE3A-7593-4E32-8A69-6197C0D89D09}" destId="{75FC253A-5D19-4E71-BFEC-06AC7F0A49EE}" srcOrd="2" destOrd="0" parTransId="{F005536D-12CF-410B-B4A8-CE0A0BA7ECA0}" sibTransId="{62D5339E-0FDF-4611-B70B-FFE95972A539}"/>
    <dgm:cxn modelId="{5FE49E6F-1DC8-724A-BB8C-2EFD5069FB74}" type="presOf" srcId="{55632387-3AE6-4C0B-B4F1-317D946B8AB9}" destId="{A405C206-70E6-8748-9057-D80292B20B56}" srcOrd="0" destOrd="0" presId="urn:microsoft.com/office/officeart/2005/8/layout/vList2"/>
    <dgm:cxn modelId="{33A4DAA7-734A-4D07-AE69-43FDA485AA30}" srcId="{9042EE3A-7593-4E32-8A69-6197C0D89D09}" destId="{55632387-3AE6-4C0B-B4F1-317D946B8AB9}" srcOrd="1" destOrd="0" parTransId="{E130A860-8911-4D5A-9FA4-BDF3ECE0D91D}" sibTransId="{F7EA79C2-B3FE-458B-B552-9E983FA9CE40}"/>
    <dgm:cxn modelId="{DB26B1B9-AE1C-6240-90C4-625FCA85496C}" type="presOf" srcId="{75FC253A-5D19-4E71-BFEC-06AC7F0A49EE}" destId="{3B677A04-53AF-4B4D-A6CC-CF2789308355}" srcOrd="0" destOrd="0" presId="urn:microsoft.com/office/officeart/2005/8/layout/vList2"/>
    <dgm:cxn modelId="{F6EC13EB-D1EB-454C-9361-84D5D490C6AB}" srcId="{9042EE3A-7593-4E32-8A69-6197C0D89D09}" destId="{907C66D6-541E-470B-B16F-819F1224DB64}" srcOrd="0" destOrd="0" parTransId="{68E7AA76-AD65-4433-9D81-925D966759C3}" sibTransId="{41B7ED7E-5C30-4A8C-8893-77D9664762DB}"/>
    <dgm:cxn modelId="{B42F68A8-6C04-C94D-AD49-7F5D245EE227}" type="presParOf" srcId="{B1B59664-AEB9-4741-8C39-FEB084C919E0}" destId="{CE793473-4D76-DF4F-AC45-3C993DD769E4}" srcOrd="0" destOrd="0" presId="urn:microsoft.com/office/officeart/2005/8/layout/vList2"/>
    <dgm:cxn modelId="{B6C9686E-376C-E247-9FE4-F0116F257AF6}" type="presParOf" srcId="{B1B59664-AEB9-4741-8C39-FEB084C919E0}" destId="{6231C9F1-7263-8A4A-B1F1-F6B303DB16F8}" srcOrd="1" destOrd="0" presId="urn:microsoft.com/office/officeart/2005/8/layout/vList2"/>
    <dgm:cxn modelId="{2D4675B8-63F6-B24D-B1A2-6C8637539D3D}" type="presParOf" srcId="{B1B59664-AEB9-4741-8C39-FEB084C919E0}" destId="{A405C206-70E6-8748-9057-D80292B20B56}" srcOrd="2" destOrd="0" presId="urn:microsoft.com/office/officeart/2005/8/layout/vList2"/>
    <dgm:cxn modelId="{848D67CF-7909-0344-BB5E-342A21316000}" type="presParOf" srcId="{B1B59664-AEB9-4741-8C39-FEB084C919E0}" destId="{7160FFEE-AB72-5147-81F9-7DD8E603670D}" srcOrd="3" destOrd="0" presId="urn:microsoft.com/office/officeart/2005/8/layout/vList2"/>
    <dgm:cxn modelId="{D2699BC5-44B1-9543-A8B5-4511A426DCB9}" type="presParOf" srcId="{B1B59664-AEB9-4741-8C39-FEB084C919E0}" destId="{3B677A04-53AF-4B4D-A6CC-CF27893083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61412-478D-4FC8-90A1-8E756E7B5988}">
      <dsp:nvSpPr>
        <dsp:cNvPr id="0" name=""/>
        <dsp:cNvSpPr/>
      </dsp:nvSpPr>
      <dsp:spPr>
        <a:xfrm>
          <a:off x="0" y="554"/>
          <a:ext cx="10515600" cy="1298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109DE-D245-4BA6-BB7C-73CB7DCF3FDB}">
      <dsp:nvSpPr>
        <dsp:cNvPr id="0" name=""/>
        <dsp:cNvSpPr/>
      </dsp:nvSpPr>
      <dsp:spPr>
        <a:xfrm>
          <a:off x="392839" y="292749"/>
          <a:ext cx="714254" cy="7142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0B7E47-C8AF-482C-B987-FFCB9DDE4494}">
      <dsp:nvSpPr>
        <dsp:cNvPr id="0" name=""/>
        <dsp:cNvSpPr/>
      </dsp:nvSpPr>
      <dsp:spPr>
        <a:xfrm>
          <a:off x="1499933" y="554"/>
          <a:ext cx="9015666" cy="129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440" tIns="137440" rIns="137440" bIns="137440" numCol="1" spcCol="1270" anchor="ctr" anchorCtr="0">
          <a:noAutofit/>
        </a:bodyPr>
        <a:lstStyle/>
        <a:p>
          <a:pPr marL="0" lvl="0" indent="0" algn="l" defTabSz="1066800">
            <a:lnSpc>
              <a:spcPct val="90000"/>
            </a:lnSpc>
            <a:spcBef>
              <a:spcPct val="0"/>
            </a:spcBef>
            <a:spcAft>
              <a:spcPct val="35000"/>
            </a:spcAft>
            <a:buNone/>
          </a:pPr>
          <a:r>
            <a:rPr lang="en-US" sz="2400" kern="1200" dirty="0"/>
            <a:t>Refer to the optimal functioning of the brain across cognitive, emotional, and behavioral domains throughout life</a:t>
          </a:r>
        </a:p>
      </dsp:txBody>
      <dsp:txXfrm>
        <a:off x="1499933" y="554"/>
        <a:ext cx="9015666" cy="1298643"/>
      </dsp:txXfrm>
    </dsp:sp>
    <dsp:sp modelId="{3228846D-727C-434E-943A-572A0978C6D1}">
      <dsp:nvSpPr>
        <dsp:cNvPr id="0" name=""/>
        <dsp:cNvSpPr/>
      </dsp:nvSpPr>
      <dsp:spPr>
        <a:xfrm>
          <a:off x="0" y="1623859"/>
          <a:ext cx="10515600" cy="1298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CE060-85C7-4CB0-A472-F50A24D7084D}">
      <dsp:nvSpPr>
        <dsp:cNvPr id="0" name=""/>
        <dsp:cNvSpPr/>
      </dsp:nvSpPr>
      <dsp:spPr>
        <a:xfrm>
          <a:off x="392839" y="1916054"/>
          <a:ext cx="714254" cy="7142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411E46-5D4B-4C30-BC7E-6C42242BF991}">
      <dsp:nvSpPr>
        <dsp:cNvPr id="0" name=""/>
        <dsp:cNvSpPr/>
      </dsp:nvSpPr>
      <dsp:spPr>
        <a:xfrm>
          <a:off x="1499933" y="1623859"/>
          <a:ext cx="9015666" cy="129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440" tIns="137440" rIns="137440" bIns="137440" numCol="1" spcCol="1270" anchor="ctr" anchorCtr="0">
          <a:noAutofit/>
        </a:bodyPr>
        <a:lstStyle/>
        <a:p>
          <a:pPr marL="0" lvl="0" indent="0" algn="l" defTabSz="1066800">
            <a:lnSpc>
              <a:spcPct val="90000"/>
            </a:lnSpc>
            <a:spcBef>
              <a:spcPct val="0"/>
            </a:spcBef>
            <a:spcAft>
              <a:spcPct val="35000"/>
            </a:spcAft>
            <a:buNone/>
          </a:pPr>
          <a:r>
            <a:rPr lang="en-US" sz="2400" kern="1200"/>
            <a:t>Also refers to cognitive resilience, defined as the ability for the brain to recover following an insult</a:t>
          </a:r>
        </a:p>
      </dsp:txBody>
      <dsp:txXfrm>
        <a:off x="1499933" y="1623859"/>
        <a:ext cx="9015666" cy="1298643"/>
      </dsp:txXfrm>
    </dsp:sp>
    <dsp:sp modelId="{F6A8B915-9EEA-4B6F-BF52-8C0E2F59F35D}">
      <dsp:nvSpPr>
        <dsp:cNvPr id="0" name=""/>
        <dsp:cNvSpPr/>
      </dsp:nvSpPr>
      <dsp:spPr>
        <a:xfrm>
          <a:off x="0" y="3247164"/>
          <a:ext cx="10515600" cy="1298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A5621-8815-45AB-8338-31A1C50ACA5E}">
      <dsp:nvSpPr>
        <dsp:cNvPr id="0" name=""/>
        <dsp:cNvSpPr/>
      </dsp:nvSpPr>
      <dsp:spPr>
        <a:xfrm>
          <a:off x="392839" y="3539359"/>
          <a:ext cx="714254" cy="7142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115A2F-3B6F-4ADF-9D2A-BD8DE376AA30}">
      <dsp:nvSpPr>
        <dsp:cNvPr id="0" name=""/>
        <dsp:cNvSpPr/>
      </dsp:nvSpPr>
      <dsp:spPr>
        <a:xfrm>
          <a:off x="1499933" y="3247164"/>
          <a:ext cx="9015666" cy="129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440" tIns="137440" rIns="137440" bIns="137440" numCol="1" spcCol="1270" anchor="ctr" anchorCtr="0">
          <a:noAutofit/>
        </a:bodyPr>
        <a:lstStyle/>
        <a:p>
          <a:pPr marL="0" lvl="0" indent="0" algn="l" defTabSz="1066800">
            <a:lnSpc>
              <a:spcPct val="90000"/>
            </a:lnSpc>
            <a:spcBef>
              <a:spcPct val="0"/>
            </a:spcBef>
            <a:spcAft>
              <a:spcPct val="35000"/>
            </a:spcAft>
            <a:buNone/>
          </a:pPr>
          <a:r>
            <a:rPr lang="en-US" sz="2400" kern="1200" dirty="0"/>
            <a:t>Prior research has identified certain vascular risk factors that increase the risk of cerebrovascular disease, premature, aging, and cognitive dysfunction</a:t>
          </a:r>
        </a:p>
      </dsp:txBody>
      <dsp:txXfrm>
        <a:off x="1499933" y="3247164"/>
        <a:ext cx="9015666" cy="1298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93473-4D76-DF4F-AC45-3C993DD769E4}">
      <dsp:nvSpPr>
        <dsp:cNvPr id="0" name=""/>
        <dsp:cNvSpPr/>
      </dsp:nvSpPr>
      <dsp:spPr>
        <a:xfrm>
          <a:off x="0" y="16617"/>
          <a:ext cx="10515600" cy="14544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Accumulation of </a:t>
          </a:r>
          <a:r>
            <a:rPr lang="en-US" sz="2600" kern="1200" dirty="0" err="1"/>
            <a:t>ACEs</a:t>
          </a:r>
          <a:r>
            <a:rPr lang="en-US" sz="2600" kern="1200" dirty="0" err="1">
              <a:sym typeface="Wingdings" pitchFamily="2" charset="2"/>
            </a:rPr>
            <a:t></a:t>
          </a:r>
          <a:r>
            <a:rPr lang="en-US" sz="2600" kern="1200" dirty="0" err="1"/>
            <a:t>disruption</a:t>
          </a:r>
          <a:r>
            <a:rPr lang="en-US" sz="2600" kern="1200" dirty="0"/>
            <a:t> of systemic inflammatory, endocrine, and metabolic functions</a:t>
          </a:r>
          <a:r>
            <a:rPr lang="en-US" sz="2600" kern="1200" dirty="0">
              <a:sym typeface="Wingdings" pitchFamily="2" charset="2"/>
            </a:rPr>
            <a:t></a:t>
          </a:r>
          <a:r>
            <a:rPr lang="en-US" sz="2600" kern="1200" dirty="0"/>
            <a:t> implications for neuro-biologic health</a:t>
          </a:r>
        </a:p>
      </dsp:txBody>
      <dsp:txXfrm>
        <a:off x="71001" y="87618"/>
        <a:ext cx="10373598" cy="1312454"/>
      </dsp:txXfrm>
    </dsp:sp>
    <dsp:sp modelId="{A405C206-70E6-8748-9057-D80292B20B56}">
      <dsp:nvSpPr>
        <dsp:cNvPr id="0" name=""/>
        <dsp:cNvSpPr/>
      </dsp:nvSpPr>
      <dsp:spPr>
        <a:xfrm>
          <a:off x="0" y="1545953"/>
          <a:ext cx="10515600" cy="14544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Elevated cortisol can contribute to progression of atherosclerosis and impaired glucose </a:t>
          </a:r>
          <a:r>
            <a:rPr lang="en-US" sz="2600" kern="1200" dirty="0" err="1"/>
            <a:t>metabolism</a:t>
          </a:r>
          <a:r>
            <a:rPr lang="en-US" sz="2600" kern="1200" dirty="0" err="1">
              <a:sym typeface="Wingdings" pitchFamily="2" charset="2"/>
            </a:rPr>
            <a:t></a:t>
          </a:r>
          <a:r>
            <a:rPr lang="en-US" sz="2600" kern="1200" dirty="0" err="1"/>
            <a:t>cumulative</a:t>
          </a:r>
          <a:r>
            <a:rPr lang="en-US" sz="2600" kern="1200" dirty="0"/>
            <a:t> damaging effects on brain health over time</a:t>
          </a:r>
        </a:p>
      </dsp:txBody>
      <dsp:txXfrm>
        <a:off x="71001" y="1616954"/>
        <a:ext cx="10373598" cy="1312454"/>
      </dsp:txXfrm>
    </dsp:sp>
    <dsp:sp modelId="{3B677A04-53AF-4B4D-A6CC-CF2789308355}">
      <dsp:nvSpPr>
        <dsp:cNvPr id="0" name=""/>
        <dsp:cNvSpPr/>
      </dsp:nvSpPr>
      <dsp:spPr>
        <a:xfrm>
          <a:off x="0" y="3075289"/>
          <a:ext cx="10515600" cy="14544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Epigenetics (molecular mechanisms governing gene expression and cellular functions) also shown to mediate the body’s toxic stress response</a:t>
          </a:r>
        </a:p>
      </dsp:txBody>
      <dsp:txXfrm>
        <a:off x="71001" y="3146290"/>
        <a:ext cx="10373598" cy="13124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9BB0E-4FBC-3646-922E-B3EE5123099C}"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E5D83-AD5B-4D48-B55A-D6E9EDB1B56F}" type="slidenum">
              <a:rPr lang="en-US" smtClean="0"/>
              <a:t>‹#›</a:t>
            </a:fld>
            <a:endParaRPr lang="en-US"/>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E5D83-AD5B-4D48-B55A-D6E9EDB1B56F}" type="slidenum">
              <a:rPr lang="en-US" smtClean="0"/>
              <a:t>1</a:t>
            </a:fld>
            <a:endParaRPr lang="en-US"/>
          </a:p>
        </p:txBody>
      </p:sp>
    </p:spTree>
    <p:extLst>
      <p:ext uri="{BB962C8B-B14F-4D97-AF65-F5344CB8AC3E}">
        <p14:creationId xmlns:p14="http://schemas.microsoft.com/office/powerpoint/2010/main" val="1258809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33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92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771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31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5298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448330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426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029828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72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6017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21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3606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031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1691283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6381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502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856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01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2670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3116910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52823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50981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657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984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8706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35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644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71188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64778"/>
            <a:ext cx="5119688"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64778"/>
            <a:ext cx="5119687"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31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3622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52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9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94774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12391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272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81869"/>
            <a:ext cx="10515600" cy="4486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8.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7.jpg"/><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8" r:id="rId4"/>
    <p:sldLayoutId id="2147483718" r:id="rId5"/>
    <p:sldLayoutId id="2147483720" r:id="rId6"/>
    <p:sldLayoutId id="2147483737" r:id="rId7"/>
    <p:sldLayoutId id="2147483739" r:id="rId8"/>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9"/>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31" r:id="rId5"/>
    <p:sldLayoutId id="2147483732" r:id="rId6"/>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51667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56231"/>
            <a:ext cx="10515600" cy="4460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9"/>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2"/>
                </a:solidFill>
                <a:latin typeface="Lub Dub Medium" panose="020B0603030403020204" pitchFamily="34" charset="77"/>
              </a:rPr>
              <a:t>‹#›</a:t>
            </a:fld>
            <a:endParaRPr lang="en-US" sz="1000" dirty="0">
              <a:solidFill>
                <a:schemeClr val="bg2"/>
              </a:solidFill>
              <a:latin typeface="Lub Dub Medium" panose="020B0603030403020204" pitchFamily="34" charset="77"/>
            </a:endParaRPr>
          </a:p>
        </p:txBody>
      </p:sp>
    </p:spTree>
    <p:extLst>
      <p:ext uri="{BB962C8B-B14F-4D97-AF65-F5344CB8AC3E}">
        <p14:creationId xmlns:p14="http://schemas.microsoft.com/office/powerpoint/2010/main" val="38000105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33" r:id="rId5"/>
    <p:sldLayoutId id="2147483734" r:id="rId6"/>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9"/>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0300523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35" r:id="rId5"/>
    <p:sldLayoutId id="2147483736" r:id="rId6"/>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rotWithShape="1">
          <a:blip r:embed="rId7"/>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377538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id="{F65DBE82-8B1D-9A45-84F6-1BE3FB96CD22}"/>
              </a:ext>
            </a:extLst>
          </p:cNvPr>
          <p:cNvPicPr>
            <a:picLocks noChangeAspect="1"/>
          </p:cNvPicPr>
          <p:nvPr userDrawn="1"/>
        </p:nvPicPr>
        <p:blipFill>
          <a:blip r:embed="rId6"/>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11068733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www.ahajournals.org/doi/10.1161/STR.0000000000000518"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a:xfrm>
            <a:off x="4306529" y="1122363"/>
            <a:ext cx="7037353" cy="1017333"/>
          </a:xfrm>
        </p:spPr>
        <p:txBody>
          <a:bodyPr anchor="b">
            <a:normAutofit/>
          </a:bodyPr>
          <a:lstStyle/>
          <a:p>
            <a:r>
              <a:rPr lang="en-US" sz="2800" dirty="0"/>
              <a:t>Brain health across the lifespan: </a:t>
            </a:r>
            <a:br>
              <a:rPr lang="en-US" sz="2800" dirty="0"/>
            </a:br>
            <a:r>
              <a:rPr lang="en-US" sz="2800" dirty="0"/>
              <a:t>A framework for future studies</a:t>
            </a: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a:xfrm>
            <a:off x="4306529" y="2139696"/>
            <a:ext cx="7037353" cy="521208"/>
          </a:xfrm>
        </p:spPr>
        <p:txBody>
          <a:bodyPr>
            <a:normAutofit/>
          </a:bodyPr>
          <a:lstStyle/>
          <a:p>
            <a:r>
              <a:rPr lang="en-US" dirty="0"/>
              <a:t>American Heart Association</a:t>
            </a:r>
          </a:p>
        </p:txBody>
      </p:sp>
      <p:sp>
        <p:nvSpPr>
          <p:cNvPr id="2" name="TextBox 1">
            <a:extLst>
              <a:ext uri="{FF2B5EF4-FFF2-40B4-BE49-F238E27FC236}">
                <a16:creationId xmlns:a16="http://schemas.microsoft.com/office/drawing/2014/main" id="{684CCE75-0496-E98F-0C0F-875BC571F24B}"/>
              </a:ext>
            </a:extLst>
          </p:cNvPr>
          <p:cNvSpPr txBox="1"/>
          <p:nvPr/>
        </p:nvSpPr>
        <p:spPr>
          <a:xfrm>
            <a:off x="5586983" y="3127248"/>
            <a:ext cx="5941997" cy="3570208"/>
          </a:xfrm>
          <a:prstGeom prst="rect">
            <a:avLst/>
          </a:prstGeom>
          <a:noFill/>
        </p:spPr>
        <p:txBody>
          <a:bodyPr wrap="square" rtlCol="0">
            <a:spAutoFit/>
          </a:bodyPr>
          <a:lstStyle/>
          <a:p>
            <a:pPr algn="ctr"/>
            <a:r>
              <a:rPr lang="en-US" sz="1600" b="1" dirty="0">
                <a:solidFill>
                  <a:schemeClr val="bg1"/>
                </a:solidFill>
                <a:latin typeface="Lub Dub Medium" panose="020B0603030403020204" pitchFamily="34" charset="0"/>
              </a:rPr>
              <a:t>Writing Group members</a:t>
            </a:r>
          </a:p>
          <a:p>
            <a:pPr algn="ctr"/>
            <a:r>
              <a:rPr lang="en-US" sz="1600" b="1" dirty="0">
                <a:solidFill>
                  <a:schemeClr val="bg1"/>
                </a:solidFill>
                <a:latin typeface="Lub Dub Medium" panose="020B0603030403020204" pitchFamily="34" charset="0"/>
              </a:rPr>
              <a:t>Chair:</a:t>
            </a:r>
            <a:r>
              <a:rPr lang="en-US" sz="1600" dirty="0">
                <a:solidFill>
                  <a:schemeClr val="bg1"/>
                </a:solidFill>
                <a:latin typeface="Lub Dub Medium" panose="020B0603030403020204" pitchFamily="34" charset="0"/>
              </a:rPr>
              <a:t> Elisabeth Breese Marsh, MD</a:t>
            </a:r>
          </a:p>
          <a:p>
            <a:pPr algn="ctr"/>
            <a:r>
              <a:rPr lang="en-US" sz="1600" b="1" dirty="0">
                <a:solidFill>
                  <a:schemeClr val="bg1"/>
                </a:solidFill>
                <a:latin typeface="Lub Dub Medium" panose="020B0603030403020204" pitchFamily="34" charset="0"/>
              </a:rPr>
              <a:t>Vice Chair:</a:t>
            </a:r>
            <a:r>
              <a:rPr lang="en-US" sz="1600" dirty="0">
                <a:solidFill>
                  <a:schemeClr val="bg1"/>
                </a:solidFill>
                <a:latin typeface="Lub Dub Medium" panose="020B0603030403020204" pitchFamily="34" charset="0"/>
              </a:rPr>
              <a:t> Helen Lavretsky, MD, MS </a:t>
            </a:r>
          </a:p>
          <a:p>
            <a:pPr algn="ctr"/>
            <a:r>
              <a:rPr lang="en-US" sz="1600" dirty="0">
                <a:solidFill>
                  <a:schemeClr val="bg1"/>
                </a:solidFill>
                <a:latin typeface="Lub Dub Medium" panose="020B0603030403020204" pitchFamily="34" charset="0"/>
              </a:rPr>
              <a:t>Nadine A. Kasparian, PhD</a:t>
            </a:r>
          </a:p>
          <a:p>
            <a:pPr algn="ctr"/>
            <a:r>
              <a:rPr lang="en-US" sz="1600" dirty="0">
                <a:solidFill>
                  <a:schemeClr val="bg1"/>
                </a:solidFill>
                <a:latin typeface="Lub Dub Medium" panose="020B0603030403020204" pitchFamily="34" charset="0"/>
              </a:rPr>
              <a:t>Nancy A. Pike PhD, RN</a:t>
            </a:r>
          </a:p>
          <a:p>
            <a:pPr algn="ctr"/>
            <a:r>
              <a:rPr lang="en-US" sz="1600" dirty="0">
                <a:solidFill>
                  <a:schemeClr val="bg1"/>
                </a:solidFill>
                <a:latin typeface="Lub Dub Medium" panose="020B0603030403020204" pitchFamily="34" charset="0"/>
              </a:rPr>
              <a:t>Kristian P. Doyle, PhD</a:t>
            </a:r>
          </a:p>
          <a:p>
            <a:pPr algn="ctr"/>
            <a:r>
              <a:rPr lang="en-US" sz="1600" dirty="0">
                <a:solidFill>
                  <a:schemeClr val="bg1"/>
                </a:solidFill>
                <a:latin typeface="Lub Dub Medium" panose="020B0603030403020204" pitchFamily="34" charset="0"/>
              </a:rPr>
              <a:t>Neelum T. Aggarwal</a:t>
            </a:r>
          </a:p>
          <a:p>
            <a:pPr algn="ctr"/>
            <a:r>
              <a:rPr lang="en-US" sz="1600" dirty="0">
                <a:solidFill>
                  <a:schemeClr val="bg1"/>
                </a:solidFill>
                <a:latin typeface="Lub Dub Medium" panose="020B0603030403020204" pitchFamily="34" charset="0"/>
              </a:rPr>
              <a:t>Heather J. Fullerton, MD, MAS </a:t>
            </a:r>
          </a:p>
          <a:p>
            <a:pPr algn="ctr"/>
            <a:r>
              <a:rPr lang="en-US" sz="1600" dirty="0">
                <a:solidFill>
                  <a:schemeClr val="bg1"/>
                </a:solidFill>
                <a:latin typeface="Lub Dub Medium" panose="020B0603030403020204" pitchFamily="34" charset="0"/>
              </a:rPr>
              <a:t>Autumn S. Ivy, MD, PhD</a:t>
            </a:r>
          </a:p>
          <a:p>
            <a:pPr algn="ctr"/>
            <a:r>
              <a:rPr lang="en-US" sz="1600" dirty="0">
                <a:solidFill>
                  <a:schemeClr val="bg1"/>
                </a:solidFill>
                <a:latin typeface="Lub Dub Medium" panose="020B0603030403020204" pitchFamily="34" charset="0"/>
              </a:rPr>
              <a:t>Nomazulu Dlamini, MBBS, MSc, PhD</a:t>
            </a:r>
          </a:p>
          <a:p>
            <a:pPr algn="ctr"/>
            <a:r>
              <a:rPr lang="en-US" sz="1600" i="1" dirty="0">
                <a:solidFill>
                  <a:schemeClr val="bg1"/>
                </a:solidFill>
                <a:latin typeface="Lub Dub Medium" panose="020B0603030403020204" pitchFamily="34" charset="0"/>
              </a:rPr>
              <a:t>on behalf of the American Heart Association Stroke Council Science Committee on Psychological Health and Wellbeing</a:t>
            </a:r>
            <a:endParaRPr lang="en-US" sz="1600" dirty="0">
              <a:solidFill>
                <a:schemeClr val="bg1"/>
              </a:solidFill>
              <a:latin typeface="Lub Dub Medium" panose="020B0603030403020204" pitchFamily="34" charset="0"/>
            </a:endParaRPr>
          </a:p>
          <a:p>
            <a:pPr algn="ctr"/>
            <a:endParaRPr lang="en-US" dirty="0">
              <a:solidFill>
                <a:schemeClr val="bg1"/>
              </a:solidFill>
            </a:endParaRPr>
          </a:p>
        </p:txBody>
      </p:sp>
    </p:spTree>
    <p:extLst>
      <p:ext uri="{BB962C8B-B14F-4D97-AF65-F5344CB8AC3E}">
        <p14:creationId xmlns:p14="http://schemas.microsoft.com/office/powerpoint/2010/main" val="285204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16BAC-8250-128D-4068-A6E7C1D666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2CDA1E-8F23-285F-01FA-FFB582BDD5EE}"/>
              </a:ext>
            </a:extLst>
          </p:cNvPr>
          <p:cNvSpPr>
            <a:spLocks noGrp="1"/>
          </p:cNvSpPr>
          <p:nvPr>
            <p:ph type="title"/>
          </p:nvPr>
        </p:nvSpPr>
        <p:spPr/>
        <p:txBody>
          <a:bodyPr/>
          <a:lstStyle/>
          <a:p>
            <a:r>
              <a:rPr lang="en-US" dirty="0"/>
              <a:t>Stress, depression, and anxiety </a:t>
            </a:r>
          </a:p>
        </p:txBody>
      </p:sp>
      <p:sp>
        <p:nvSpPr>
          <p:cNvPr id="4" name="Content Placeholder 3">
            <a:extLst>
              <a:ext uri="{FF2B5EF4-FFF2-40B4-BE49-F238E27FC236}">
                <a16:creationId xmlns:a16="http://schemas.microsoft.com/office/drawing/2014/main" id="{E1E16612-7A03-3684-DAE1-55532706EFE1}"/>
              </a:ext>
            </a:extLst>
          </p:cNvPr>
          <p:cNvSpPr>
            <a:spLocks noGrp="1"/>
          </p:cNvSpPr>
          <p:nvPr>
            <p:ph idx="1"/>
          </p:nvPr>
        </p:nvSpPr>
        <p:spPr>
          <a:xfrm>
            <a:off x="838200" y="1185729"/>
            <a:ext cx="10515600" cy="4486542"/>
          </a:xfrm>
        </p:spPr>
        <p:txBody>
          <a:bodyPr>
            <a:normAutofit/>
          </a:bodyPr>
          <a:lstStyle/>
          <a:p>
            <a:r>
              <a:rPr lang="en-US" sz="2000" b="1" dirty="0"/>
              <a:t>Potential biologic mechanisms linking depression and dementia</a:t>
            </a:r>
          </a:p>
          <a:p>
            <a:pPr lvl="2"/>
            <a:r>
              <a:rPr lang="en-US" sz="2000" dirty="0"/>
              <a:t>Vascular disease</a:t>
            </a:r>
          </a:p>
          <a:p>
            <a:pPr lvl="2"/>
            <a:r>
              <a:rPr lang="en-US" sz="2000" dirty="0"/>
              <a:t>Alterations in glucocorticoid steroids</a:t>
            </a:r>
          </a:p>
          <a:p>
            <a:pPr lvl="2"/>
            <a:r>
              <a:rPr lang="en-US" sz="2000" dirty="0"/>
              <a:t>Hippocampal atrophy</a:t>
            </a:r>
          </a:p>
          <a:p>
            <a:pPr lvl="2"/>
            <a:r>
              <a:rPr lang="en-US" sz="2000" dirty="0"/>
              <a:t>Increased deposition of beta-amyloid plaques</a:t>
            </a:r>
          </a:p>
          <a:p>
            <a:pPr lvl="2"/>
            <a:r>
              <a:rPr lang="en-US" sz="2000" dirty="0"/>
              <a:t>Inflammatory changes</a:t>
            </a:r>
          </a:p>
          <a:p>
            <a:pPr lvl="2"/>
            <a:r>
              <a:rPr lang="en-US" sz="2000" dirty="0"/>
              <a:t>Deficits of nerve growth factors</a:t>
            </a:r>
          </a:p>
        </p:txBody>
      </p:sp>
    </p:spTree>
    <p:extLst>
      <p:ext uri="{BB962C8B-B14F-4D97-AF65-F5344CB8AC3E}">
        <p14:creationId xmlns:p14="http://schemas.microsoft.com/office/powerpoint/2010/main" val="129074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7A9EF-84D1-F51D-DD1D-B6D795FCBA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D0F3B0-F7A9-62CA-CC71-BBF3ABB868B5}"/>
              </a:ext>
            </a:extLst>
          </p:cNvPr>
          <p:cNvSpPr>
            <a:spLocks noGrp="1"/>
          </p:cNvSpPr>
          <p:nvPr>
            <p:ph type="title"/>
          </p:nvPr>
        </p:nvSpPr>
        <p:spPr/>
        <p:txBody>
          <a:bodyPr/>
          <a:lstStyle/>
          <a:p>
            <a:r>
              <a:rPr lang="en-US" dirty="0"/>
              <a:t>Stress, depression, and anxiety </a:t>
            </a:r>
          </a:p>
        </p:txBody>
      </p:sp>
      <p:sp>
        <p:nvSpPr>
          <p:cNvPr id="4" name="Content Placeholder 3">
            <a:extLst>
              <a:ext uri="{FF2B5EF4-FFF2-40B4-BE49-F238E27FC236}">
                <a16:creationId xmlns:a16="http://schemas.microsoft.com/office/drawing/2014/main" id="{7258DFC7-7949-A0B0-513A-A560B6FEF374}"/>
              </a:ext>
            </a:extLst>
          </p:cNvPr>
          <p:cNvSpPr>
            <a:spLocks noGrp="1"/>
          </p:cNvSpPr>
          <p:nvPr>
            <p:ph idx="1"/>
          </p:nvPr>
        </p:nvSpPr>
        <p:spPr>
          <a:xfrm>
            <a:off x="838200" y="1185729"/>
            <a:ext cx="10515600" cy="4486542"/>
          </a:xfrm>
        </p:spPr>
        <p:txBody>
          <a:bodyPr>
            <a:normAutofit/>
          </a:bodyPr>
          <a:lstStyle/>
          <a:p>
            <a:r>
              <a:rPr lang="en-US" sz="2000" b="1" dirty="0"/>
              <a:t>Potential biologic mechanisms</a:t>
            </a:r>
          </a:p>
          <a:p>
            <a:pPr lvl="1"/>
            <a:r>
              <a:rPr lang="en-US" sz="2000" dirty="0">
                <a:solidFill>
                  <a:schemeClr val="tx1"/>
                </a:solidFill>
              </a:rPr>
              <a:t>Depression and anxiety have been shown to disrupt neurotrophic factors and synaptic connectivity, which affects neuroplasticity mechanisms involving the prefrontal cortex and </a:t>
            </a:r>
            <a:r>
              <a:rPr lang="en-US" sz="2000" dirty="0" err="1">
                <a:solidFill>
                  <a:schemeClr val="tx1"/>
                </a:solidFill>
              </a:rPr>
              <a:t>hippocampus</a:t>
            </a:r>
            <a:r>
              <a:rPr lang="en-US" sz="2000" dirty="0" err="1">
                <a:solidFill>
                  <a:schemeClr val="tx1"/>
                </a:solidFill>
                <a:sym typeface="Wingdings" pitchFamily="2" charset="2"/>
              </a:rPr>
              <a:t></a:t>
            </a:r>
            <a:r>
              <a:rPr lang="en-US" sz="2000" dirty="0" err="1">
                <a:solidFill>
                  <a:schemeClr val="tx1"/>
                </a:solidFill>
              </a:rPr>
              <a:t>neurodegenerative</a:t>
            </a:r>
            <a:r>
              <a:rPr lang="en-US" sz="2000" dirty="0">
                <a:solidFill>
                  <a:schemeClr val="tx1"/>
                </a:solidFill>
              </a:rPr>
              <a:t> and vascular brain changes later in life</a:t>
            </a:r>
          </a:p>
          <a:p>
            <a:pPr lvl="1"/>
            <a:r>
              <a:rPr lang="en-US" sz="2000" dirty="0">
                <a:solidFill>
                  <a:schemeClr val="tx1"/>
                </a:solidFill>
              </a:rPr>
              <a:t>Chronic stress has been shown to reduce neuroprotective factors such as </a:t>
            </a:r>
            <a:r>
              <a:rPr lang="en-US" sz="2000" dirty="0">
                <a:solidFill>
                  <a:srgbClr val="FF0000"/>
                </a:solidFill>
              </a:rPr>
              <a:t>BDNF (Brain-Derived Neurotrophic Factor)</a:t>
            </a:r>
            <a:r>
              <a:rPr lang="en-US" sz="2000" dirty="0"/>
              <a:t>, </a:t>
            </a:r>
            <a:r>
              <a:rPr lang="en-US" sz="2000" dirty="0">
                <a:solidFill>
                  <a:schemeClr val="tx1"/>
                </a:solidFill>
              </a:rPr>
              <a:t>thereby hindering neuroplasticity, particularly in the prefrontal cortex and hippocampus </a:t>
            </a:r>
          </a:p>
          <a:p>
            <a:pPr lvl="1"/>
            <a:r>
              <a:rPr lang="en-US" sz="2000" dirty="0">
                <a:solidFill>
                  <a:schemeClr val="tx1"/>
                </a:solidFill>
              </a:rPr>
              <a:t>Chronic stress and negative emotions have also been shown to promote a proinflammatory state, which contributes to neurodegenerative and cerebrovascular changes accelerating biologic aging</a:t>
            </a:r>
          </a:p>
        </p:txBody>
      </p:sp>
    </p:spTree>
    <p:extLst>
      <p:ext uri="{BB962C8B-B14F-4D97-AF65-F5344CB8AC3E}">
        <p14:creationId xmlns:p14="http://schemas.microsoft.com/office/powerpoint/2010/main" val="68134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018C3-04BD-AC6B-9F27-EF3613786B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754924-1D82-5D4E-8A8D-E8A956AD7A72}"/>
              </a:ext>
            </a:extLst>
          </p:cNvPr>
          <p:cNvSpPr>
            <a:spLocks noGrp="1"/>
          </p:cNvSpPr>
          <p:nvPr>
            <p:ph type="title"/>
          </p:nvPr>
        </p:nvSpPr>
        <p:spPr/>
        <p:txBody>
          <a:bodyPr/>
          <a:lstStyle/>
          <a:p>
            <a:r>
              <a:rPr lang="en-US" dirty="0"/>
              <a:t>Pollution and environmental exposures</a:t>
            </a:r>
          </a:p>
        </p:txBody>
      </p:sp>
      <p:sp>
        <p:nvSpPr>
          <p:cNvPr id="4" name="Content Placeholder 3">
            <a:extLst>
              <a:ext uri="{FF2B5EF4-FFF2-40B4-BE49-F238E27FC236}">
                <a16:creationId xmlns:a16="http://schemas.microsoft.com/office/drawing/2014/main" id="{A5B685F2-D5C1-7294-57C0-8AFCA6F3C665}"/>
              </a:ext>
            </a:extLst>
          </p:cNvPr>
          <p:cNvSpPr>
            <a:spLocks noGrp="1"/>
          </p:cNvSpPr>
          <p:nvPr>
            <p:ph idx="1"/>
          </p:nvPr>
        </p:nvSpPr>
        <p:spPr>
          <a:xfrm>
            <a:off x="838200" y="1185729"/>
            <a:ext cx="10515600" cy="4486542"/>
          </a:xfrm>
        </p:spPr>
        <p:txBody>
          <a:bodyPr>
            <a:normAutofit fontScale="92500" lnSpcReduction="20000"/>
          </a:bodyPr>
          <a:lstStyle/>
          <a:p>
            <a:pPr lvl="1"/>
            <a:r>
              <a:rPr lang="en-US" sz="2200" dirty="0">
                <a:solidFill>
                  <a:schemeClr val="tx1"/>
                </a:solidFill>
              </a:rPr>
              <a:t>Air pollution, heavy metals, pesticides, and other toxicants shown to affect brain health</a:t>
            </a:r>
          </a:p>
          <a:p>
            <a:pPr lvl="1"/>
            <a:r>
              <a:rPr lang="en-US" sz="2200" dirty="0">
                <a:solidFill>
                  <a:schemeClr val="tx1"/>
                </a:solidFill>
              </a:rPr>
              <a:t>Particulate matter with a diameter of &lt;2.5 micrometers (PM&lt;2.5) is associated with</a:t>
            </a:r>
            <a:r>
              <a:rPr lang="en-US" sz="2200" dirty="0"/>
              <a:t> </a:t>
            </a:r>
            <a:r>
              <a:rPr lang="en-US" sz="2200" dirty="0">
                <a:solidFill>
                  <a:srgbClr val="FF2600"/>
                </a:solidFill>
              </a:rPr>
              <a:t>increased</a:t>
            </a:r>
            <a:r>
              <a:rPr lang="en-US" sz="2200" dirty="0"/>
              <a:t> risk of mild cognitive impairment and Alzheimer dementia</a:t>
            </a:r>
          </a:p>
          <a:p>
            <a:pPr lvl="2"/>
            <a:r>
              <a:rPr lang="en-US" sz="2200" dirty="0">
                <a:solidFill>
                  <a:schemeClr val="tx1"/>
                </a:solidFill>
              </a:rPr>
              <a:t>Potential sources: Agriculture, road traffic, burning coal, wildfires</a:t>
            </a:r>
          </a:p>
          <a:p>
            <a:pPr lvl="2"/>
            <a:r>
              <a:rPr lang="en-US" sz="2200" dirty="0">
                <a:solidFill>
                  <a:schemeClr val="tx1"/>
                </a:solidFill>
              </a:rPr>
              <a:t>PM&lt;2.5 from agriculture and wildfires </a:t>
            </a:r>
            <a:r>
              <a:rPr lang="en-US" sz="2200" i="1" dirty="0">
                <a:solidFill>
                  <a:schemeClr val="tx1"/>
                </a:solidFill>
              </a:rPr>
              <a:t>specifically</a:t>
            </a:r>
            <a:r>
              <a:rPr lang="en-US" sz="2200" dirty="0">
                <a:solidFill>
                  <a:schemeClr val="tx1"/>
                </a:solidFill>
              </a:rPr>
              <a:t> associated with</a:t>
            </a:r>
            <a:r>
              <a:rPr lang="en-US" sz="2200" dirty="0"/>
              <a:t> </a:t>
            </a:r>
            <a:r>
              <a:rPr lang="en-US" sz="2200" dirty="0">
                <a:solidFill>
                  <a:srgbClr val="FF2600"/>
                </a:solidFill>
              </a:rPr>
              <a:t>increased</a:t>
            </a:r>
            <a:r>
              <a:rPr lang="en-US" sz="2200" dirty="0"/>
              <a:t> </a:t>
            </a:r>
            <a:r>
              <a:rPr lang="en-US" sz="2200" dirty="0">
                <a:solidFill>
                  <a:schemeClr val="tx1"/>
                </a:solidFill>
              </a:rPr>
              <a:t>risk of dementia</a:t>
            </a:r>
          </a:p>
          <a:p>
            <a:pPr lvl="1"/>
            <a:r>
              <a:rPr lang="en-US" sz="2200" dirty="0">
                <a:solidFill>
                  <a:schemeClr val="tx1"/>
                </a:solidFill>
              </a:rPr>
              <a:t>Prenatal and early-life exposures have been shown to disrupt brain development, influence neurobehavioral trajectories and cognitive outcomes</a:t>
            </a:r>
          </a:p>
          <a:p>
            <a:pPr lvl="1"/>
            <a:r>
              <a:rPr lang="en-US" sz="2200" dirty="0">
                <a:solidFill>
                  <a:schemeClr val="tx1"/>
                </a:solidFill>
              </a:rPr>
              <a:t>Maternal exposure to particulate matter is associated with adverse birth outcomes, including brain development</a:t>
            </a:r>
          </a:p>
          <a:p>
            <a:pPr lvl="1"/>
            <a:r>
              <a:rPr lang="en-US" sz="2200" dirty="0">
                <a:solidFill>
                  <a:schemeClr val="tx1"/>
                </a:solidFill>
              </a:rPr>
              <a:t>Analysis of 6 European population-based birth cohorts showed that air pollution (particularly exposure to NO</a:t>
            </a:r>
            <a:r>
              <a:rPr lang="en-US" sz="2200" baseline="-25000" dirty="0">
                <a:solidFill>
                  <a:schemeClr val="tx1"/>
                </a:solidFill>
              </a:rPr>
              <a:t>2</a:t>
            </a:r>
            <a:r>
              <a:rPr lang="en-US" sz="2200" dirty="0">
                <a:solidFill>
                  <a:schemeClr val="tx1"/>
                </a:solidFill>
              </a:rPr>
              <a:t> from motorized traffic sources) was associated with </a:t>
            </a:r>
            <a:r>
              <a:rPr lang="en-US" sz="2200" dirty="0">
                <a:solidFill>
                  <a:srgbClr val="FF2600"/>
                </a:solidFill>
              </a:rPr>
              <a:t>reduced</a:t>
            </a:r>
            <a:r>
              <a:rPr lang="en-US" sz="2200" dirty="0"/>
              <a:t> </a:t>
            </a:r>
            <a:r>
              <a:rPr lang="en-US" sz="2200" dirty="0">
                <a:solidFill>
                  <a:schemeClr val="tx1"/>
                </a:solidFill>
              </a:rPr>
              <a:t>psychomotor development </a:t>
            </a:r>
          </a:p>
          <a:p>
            <a:pPr lvl="1"/>
            <a:r>
              <a:rPr lang="en-US" sz="2200" dirty="0">
                <a:solidFill>
                  <a:schemeClr val="tx1"/>
                </a:solidFill>
              </a:rPr>
              <a:t>Prenatal exposure to polycyclic aromatic hydrocarbons and heavy metals (lead and mercury) linked to lower IQ scores and </a:t>
            </a:r>
            <a:r>
              <a:rPr lang="en-US" sz="2200" dirty="0">
                <a:solidFill>
                  <a:srgbClr val="FF2600"/>
                </a:solidFill>
              </a:rPr>
              <a:t>increased</a:t>
            </a:r>
            <a:r>
              <a:rPr lang="en-US" sz="2200" dirty="0"/>
              <a:t> </a:t>
            </a:r>
            <a:r>
              <a:rPr lang="en-US" sz="2200" dirty="0">
                <a:solidFill>
                  <a:schemeClr val="tx1"/>
                </a:solidFill>
              </a:rPr>
              <a:t>risk of neurodevelopment delay</a:t>
            </a:r>
          </a:p>
          <a:p>
            <a:pPr marL="6350" lvl="1" indent="0">
              <a:buNone/>
            </a:pPr>
            <a:endParaRPr lang="en-US" dirty="0"/>
          </a:p>
        </p:txBody>
      </p:sp>
    </p:spTree>
    <p:extLst>
      <p:ext uri="{BB962C8B-B14F-4D97-AF65-F5344CB8AC3E}">
        <p14:creationId xmlns:p14="http://schemas.microsoft.com/office/powerpoint/2010/main" val="66901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BE04E-2443-A81F-8267-7112958194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0825E2-2F23-0CD1-5168-D55027E94593}"/>
              </a:ext>
            </a:extLst>
          </p:cNvPr>
          <p:cNvSpPr>
            <a:spLocks noGrp="1"/>
          </p:cNvSpPr>
          <p:nvPr>
            <p:ph type="title"/>
          </p:nvPr>
        </p:nvSpPr>
        <p:spPr/>
        <p:txBody>
          <a:bodyPr/>
          <a:lstStyle/>
          <a:p>
            <a:r>
              <a:rPr lang="en-US" dirty="0"/>
              <a:t>Pollution and environmental exposures</a:t>
            </a:r>
          </a:p>
        </p:txBody>
      </p:sp>
      <p:sp>
        <p:nvSpPr>
          <p:cNvPr id="4" name="Content Placeholder 3">
            <a:extLst>
              <a:ext uri="{FF2B5EF4-FFF2-40B4-BE49-F238E27FC236}">
                <a16:creationId xmlns:a16="http://schemas.microsoft.com/office/drawing/2014/main" id="{2A98CD43-8725-2EC3-7EB1-74DF4C44D176}"/>
              </a:ext>
            </a:extLst>
          </p:cNvPr>
          <p:cNvSpPr>
            <a:spLocks noGrp="1"/>
          </p:cNvSpPr>
          <p:nvPr>
            <p:ph idx="1"/>
          </p:nvPr>
        </p:nvSpPr>
        <p:spPr>
          <a:xfrm>
            <a:off x="838199" y="1185729"/>
            <a:ext cx="10646229" cy="4659900"/>
          </a:xfrm>
        </p:spPr>
        <p:txBody>
          <a:bodyPr>
            <a:normAutofit fontScale="70000" lnSpcReduction="20000"/>
          </a:bodyPr>
          <a:lstStyle/>
          <a:p>
            <a:r>
              <a:rPr lang="en-US" sz="2600" b="1" dirty="0"/>
              <a:t>Potential biologic mechanisms</a:t>
            </a:r>
          </a:p>
          <a:p>
            <a:pPr lvl="1"/>
            <a:r>
              <a:rPr lang="en-US" sz="2600" dirty="0">
                <a:solidFill>
                  <a:schemeClr val="tx1"/>
                </a:solidFill>
              </a:rPr>
              <a:t>Air pollutants accelerate neurodegeneration through microglial activation, systemic inflammation, and direct neuronal toxicity </a:t>
            </a:r>
          </a:p>
          <a:p>
            <a:pPr lvl="1"/>
            <a:r>
              <a:rPr lang="en-US" sz="2600" dirty="0">
                <a:solidFill>
                  <a:schemeClr val="tx1"/>
                </a:solidFill>
              </a:rPr>
              <a:t>Particulate matter with a diameter of &lt;2.5 micrometers (PM&lt;2.5) has been shown to trigger:</a:t>
            </a:r>
          </a:p>
          <a:p>
            <a:pPr lvl="2"/>
            <a:r>
              <a:rPr lang="en-US" sz="2600" dirty="0">
                <a:solidFill>
                  <a:schemeClr val="tx1"/>
                </a:solidFill>
              </a:rPr>
              <a:t>Neuroinflammation</a:t>
            </a:r>
          </a:p>
          <a:p>
            <a:pPr lvl="2"/>
            <a:r>
              <a:rPr lang="en-US" sz="2600" dirty="0">
                <a:solidFill>
                  <a:schemeClr val="tx1"/>
                </a:solidFill>
              </a:rPr>
              <a:t>Oxidative stress</a:t>
            </a:r>
          </a:p>
          <a:p>
            <a:pPr lvl="2"/>
            <a:r>
              <a:rPr lang="en-US" sz="2600" dirty="0">
                <a:solidFill>
                  <a:schemeClr val="tx1"/>
                </a:solidFill>
              </a:rPr>
              <a:t>Blood brain barrier dysfunction</a:t>
            </a:r>
          </a:p>
          <a:p>
            <a:pPr lvl="2"/>
            <a:r>
              <a:rPr lang="en-US" sz="2600" dirty="0">
                <a:solidFill>
                  <a:schemeClr val="tx1"/>
                </a:solidFill>
              </a:rPr>
              <a:t>Vascular changes</a:t>
            </a:r>
          </a:p>
          <a:p>
            <a:pPr lvl="2"/>
            <a:r>
              <a:rPr lang="en-US" sz="2600" dirty="0">
                <a:solidFill>
                  <a:schemeClr val="tx1"/>
                </a:solidFill>
              </a:rPr>
              <a:t>Accumulation of amyloid and tau pathology</a:t>
            </a:r>
          </a:p>
          <a:p>
            <a:pPr lvl="1"/>
            <a:r>
              <a:rPr lang="en-US" sz="2600" dirty="0">
                <a:solidFill>
                  <a:schemeClr val="tx1"/>
                </a:solidFill>
              </a:rPr>
              <a:t>Elevated markers of neuroinflammation and Alzheimer pathology have been observed in residents of highly polluted urban regions, even among children and young adults</a:t>
            </a:r>
          </a:p>
          <a:p>
            <a:pPr lvl="1"/>
            <a:r>
              <a:rPr lang="en-US" sz="2600" dirty="0">
                <a:solidFill>
                  <a:schemeClr val="tx1"/>
                </a:solidFill>
              </a:rPr>
              <a:t>Certain pesticides and microplastics both linked to neurodegenerative disorders through the following mechanisms:</a:t>
            </a:r>
          </a:p>
          <a:p>
            <a:pPr lvl="2"/>
            <a:r>
              <a:rPr lang="en-US" sz="2600" dirty="0">
                <a:solidFill>
                  <a:schemeClr val="tx1"/>
                </a:solidFill>
              </a:rPr>
              <a:t>Accumulation of misfolded proteins</a:t>
            </a:r>
          </a:p>
          <a:p>
            <a:pPr lvl="2"/>
            <a:r>
              <a:rPr lang="en-US" sz="2600" dirty="0">
                <a:solidFill>
                  <a:schemeClr val="tx1"/>
                </a:solidFill>
              </a:rPr>
              <a:t>Mitochondrial dysfunction</a:t>
            </a:r>
          </a:p>
          <a:p>
            <a:pPr lvl="2"/>
            <a:r>
              <a:rPr lang="en-US" sz="2600" dirty="0">
                <a:solidFill>
                  <a:schemeClr val="tx1"/>
                </a:solidFill>
              </a:rPr>
              <a:t>Blood brain barrier dysfunction</a:t>
            </a:r>
          </a:p>
          <a:p>
            <a:pPr marL="234950" lvl="2" indent="0">
              <a:buNone/>
            </a:pPr>
            <a:endParaRPr lang="en-US" dirty="0"/>
          </a:p>
        </p:txBody>
      </p:sp>
    </p:spTree>
    <p:extLst>
      <p:ext uri="{BB962C8B-B14F-4D97-AF65-F5344CB8AC3E}">
        <p14:creationId xmlns:p14="http://schemas.microsoft.com/office/powerpoint/2010/main" val="276500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555F6-210E-670B-BF0D-45D53433B3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B2778E-BAB9-CF88-6939-6EAB531E8C9E}"/>
              </a:ext>
            </a:extLst>
          </p:cNvPr>
          <p:cNvSpPr>
            <a:spLocks noGrp="1"/>
          </p:cNvSpPr>
          <p:nvPr>
            <p:ph type="title"/>
          </p:nvPr>
        </p:nvSpPr>
        <p:spPr/>
        <p:txBody>
          <a:bodyPr/>
          <a:lstStyle/>
          <a:p>
            <a:r>
              <a:rPr lang="en-US" dirty="0"/>
              <a:t>Pollution and environmental exposures</a:t>
            </a:r>
          </a:p>
        </p:txBody>
      </p:sp>
      <p:sp>
        <p:nvSpPr>
          <p:cNvPr id="4" name="Content Placeholder 3">
            <a:extLst>
              <a:ext uri="{FF2B5EF4-FFF2-40B4-BE49-F238E27FC236}">
                <a16:creationId xmlns:a16="http://schemas.microsoft.com/office/drawing/2014/main" id="{AD299790-91F8-E081-AB11-A0C19F826E4B}"/>
              </a:ext>
            </a:extLst>
          </p:cNvPr>
          <p:cNvSpPr>
            <a:spLocks noGrp="1"/>
          </p:cNvSpPr>
          <p:nvPr>
            <p:ph idx="1"/>
          </p:nvPr>
        </p:nvSpPr>
        <p:spPr>
          <a:xfrm>
            <a:off x="838200" y="1185729"/>
            <a:ext cx="10515600" cy="4486542"/>
          </a:xfrm>
        </p:spPr>
        <p:txBody>
          <a:bodyPr>
            <a:normAutofit/>
          </a:bodyPr>
          <a:lstStyle/>
          <a:p>
            <a:r>
              <a:rPr lang="en-US" sz="2000" b="1" dirty="0"/>
              <a:t>Potential mitigating strategies</a:t>
            </a:r>
          </a:p>
          <a:p>
            <a:pPr lvl="1"/>
            <a:r>
              <a:rPr lang="en-US" sz="2000" dirty="0">
                <a:solidFill>
                  <a:schemeClr val="tx1"/>
                </a:solidFill>
              </a:rPr>
              <a:t>Environmental injustice exacerbates risks </a:t>
            </a:r>
          </a:p>
          <a:p>
            <a:pPr lvl="1"/>
            <a:r>
              <a:rPr lang="en-US" sz="2000" dirty="0">
                <a:solidFill>
                  <a:schemeClr val="tx1"/>
                </a:solidFill>
              </a:rPr>
              <a:t>People from underrepresented racial or ethnic groups face disproportionate exposures to pollutants:</a:t>
            </a:r>
          </a:p>
          <a:p>
            <a:pPr lvl="2"/>
            <a:r>
              <a:rPr lang="en-US" sz="2000" dirty="0">
                <a:solidFill>
                  <a:schemeClr val="tx1"/>
                </a:solidFill>
              </a:rPr>
              <a:t>Pollution needs to be addressed as a </a:t>
            </a:r>
            <a:r>
              <a:rPr lang="en-US" sz="2000" i="1" dirty="0">
                <a:solidFill>
                  <a:schemeClr val="tx1"/>
                </a:solidFill>
              </a:rPr>
              <a:t>modifiable risk factor </a:t>
            </a:r>
            <a:r>
              <a:rPr lang="en-US" sz="2000" dirty="0">
                <a:solidFill>
                  <a:schemeClr val="tx1"/>
                </a:solidFill>
              </a:rPr>
              <a:t>for neurodegenerative and cerebrovascular disease</a:t>
            </a:r>
          </a:p>
          <a:p>
            <a:pPr lvl="2"/>
            <a:r>
              <a:rPr lang="en-US" sz="2000" dirty="0">
                <a:solidFill>
                  <a:schemeClr val="tx1"/>
                </a:solidFill>
              </a:rPr>
              <a:t>Policies to reduce disproportionate exposures in vulnerable populations needs to be prioritized. </a:t>
            </a:r>
          </a:p>
          <a:p>
            <a:pPr lvl="2"/>
            <a:r>
              <a:rPr lang="en-US" sz="2000" dirty="0">
                <a:solidFill>
                  <a:schemeClr val="tx1"/>
                </a:solidFill>
              </a:rPr>
              <a:t>Potential strategies to reduce pollution exposure:</a:t>
            </a:r>
          </a:p>
          <a:p>
            <a:pPr lvl="2"/>
            <a:r>
              <a:rPr lang="en-US" sz="2000" dirty="0">
                <a:solidFill>
                  <a:schemeClr val="tx1"/>
                </a:solidFill>
              </a:rPr>
              <a:t>Regulatory policies to lower emissions</a:t>
            </a:r>
          </a:p>
          <a:p>
            <a:pPr lvl="2"/>
            <a:r>
              <a:rPr lang="en-US" sz="2000" dirty="0">
                <a:solidFill>
                  <a:schemeClr val="tx1"/>
                </a:solidFill>
              </a:rPr>
              <a:t>Urban planning to mitigate traffic-related pollution</a:t>
            </a:r>
          </a:p>
          <a:p>
            <a:pPr lvl="2"/>
            <a:r>
              <a:rPr lang="en-US" sz="2000" dirty="0">
                <a:solidFill>
                  <a:schemeClr val="tx1"/>
                </a:solidFill>
              </a:rPr>
              <a:t>Public health interventions</a:t>
            </a:r>
          </a:p>
        </p:txBody>
      </p:sp>
    </p:spTree>
    <p:extLst>
      <p:ext uri="{BB962C8B-B14F-4D97-AF65-F5344CB8AC3E}">
        <p14:creationId xmlns:p14="http://schemas.microsoft.com/office/powerpoint/2010/main" val="95789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6DC8E-C10D-CF00-CF01-A5A6482846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764DDB-3AE3-5896-630D-43C5BA6DD6AA}"/>
              </a:ext>
            </a:extLst>
          </p:cNvPr>
          <p:cNvSpPr>
            <a:spLocks noGrp="1"/>
          </p:cNvSpPr>
          <p:nvPr>
            <p:ph type="title"/>
          </p:nvPr>
        </p:nvSpPr>
        <p:spPr/>
        <p:txBody>
          <a:bodyPr/>
          <a:lstStyle/>
          <a:p>
            <a:r>
              <a:rPr lang="en-US" dirty="0"/>
              <a:t>Chronic inflammation</a:t>
            </a:r>
          </a:p>
        </p:txBody>
      </p:sp>
      <p:sp>
        <p:nvSpPr>
          <p:cNvPr id="4" name="Content Placeholder 3">
            <a:extLst>
              <a:ext uri="{FF2B5EF4-FFF2-40B4-BE49-F238E27FC236}">
                <a16:creationId xmlns:a16="http://schemas.microsoft.com/office/drawing/2014/main" id="{1233D372-F2B5-2EBA-FA76-7B884E9607C8}"/>
              </a:ext>
            </a:extLst>
          </p:cNvPr>
          <p:cNvSpPr>
            <a:spLocks noGrp="1"/>
          </p:cNvSpPr>
          <p:nvPr>
            <p:ph idx="1"/>
          </p:nvPr>
        </p:nvSpPr>
        <p:spPr>
          <a:xfrm>
            <a:off x="838200" y="1185729"/>
            <a:ext cx="10515600" cy="4486542"/>
          </a:xfrm>
        </p:spPr>
        <p:txBody>
          <a:bodyPr>
            <a:normAutofit lnSpcReduction="10000"/>
          </a:bodyPr>
          <a:lstStyle/>
          <a:p>
            <a:pPr lvl="1"/>
            <a:r>
              <a:rPr lang="en-US" sz="2000" dirty="0">
                <a:solidFill>
                  <a:schemeClr val="tx1"/>
                </a:solidFill>
              </a:rPr>
              <a:t>As opposed to acute/protective inflammation, </a:t>
            </a:r>
            <a:r>
              <a:rPr lang="en-US" sz="2000" b="1" dirty="0">
                <a:solidFill>
                  <a:schemeClr val="tx1"/>
                </a:solidFill>
              </a:rPr>
              <a:t>chronic inflammation </a:t>
            </a:r>
            <a:r>
              <a:rPr lang="en-US" sz="2000" dirty="0">
                <a:solidFill>
                  <a:schemeClr val="tx1"/>
                </a:solidFill>
              </a:rPr>
              <a:t>involves sustained immune activation that drives long term neurologic harm when resolution mechanisms fail</a:t>
            </a:r>
          </a:p>
          <a:p>
            <a:pPr lvl="1"/>
            <a:r>
              <a:rPr lang="en-US" sz="2000" dirty="0">
                <a:solidFill>
                  <a:schemeClr val="tx1"/>
                </a:solidFill>
              </a:rPr>
              <a:t>Excessive exposure to chronic inflammation in early development increases risk for neurodevelopmental disorders including </a:t>
            </a:r>
            <a:r>
              <a:rPr lang="en-US" sz="2000" dirty="0">
                <a:solidFill>
                  <a:srgbClr val="FF0000"/>
                </a:solidFill>
              </a:rPr>
              <a:t>autism spectrum disorder </a:t>
            </a:r>
            <a:r>
              <a:rPr lang="en-US" sz="2000" dirty="0">
                <a:solidFill>
                  <a:schemeClr val="tx1"/>
                </a:solidFill>
              </a:rPr>
              <a:t>and</a:t>
            </a:r>
            <a:r>
              <a:rPr lang="en-US" sz="2000" dirty="0"/>
              <a:t> </a:t>
            </a:r>
            <a:r>
              <a:rPr lang="en-US" sz="2000" dirty="0">
                <a:solidFill>
                  <a:srgbClr val="FF0000"/>
                </a:solidFill>
              </a:rPr>
              <a:t>schizophrenia</a:t>
            </a:r>
            <a:endParaRPr lang="en-US" sz="2000" dirty="0"/>
          </a:p>
          <a:p>
            <a:pPr lvl="1"/>
            <a:r>
              <a:rPr lang="en-US" sz="2000" dirty="0">
                <a:solidFill>
                  <a:schemeClr val="tx1"/>
                </a:solidFill>
              </a:rPr>
              <a:t>Elevated inflammatory markers during adolescent stage associated with increased vulnerability to mood disorders and cognitive deficits</a:t>
            </a:r>
          </a:p>
          <a:p>
            <a:pPr lvl="1"/>
            <a:r>
              <a:rPr lang="en-US" sz="2000" dirty="0">
                <a:solidFill>
                  <a:schemeClr val="tx1"/>
                </a:solidFill>
              </a:rPr>
              <a:t>Adolescent exposure to chronic low-grade inflammation negatively impacts brain maturation and mental health:</a:t>
            </a:r>
          </a:p>
          <a:p>
            <a:pPr lvl="2"/>
            <a:r>
              <a:rPr lang="en-US" sz="2000" dirty="0">
                <a:solidFill>
                  <a:schemeClr val="tx1"/>
                </a:solidFill>
              </a:rPr>
              <a:t>Early-life adversity</a:t>
            </a:r>
          </a:p>
          <a:p>
            <a:pPr lvl="2"/>
            <a:r>
              <a:rPr lang="en-US" sz="2000" dirty="0">
                <a:solidFill>
                  <a:schemeClr val="tx1"/>
                </a:solidFill>
              </a:rPr>
              <a:t>Infection</a:t>
            </a:r>
          </a:p>
          <a:p>
            <a:pPr lvl="2"/>
            <a:r>
              <a:rPr lang="en-US" sz="2000" dirty="0">
                <a:solidFill>
                  <a:schemeClr val="tx1"/>
                </a:solidFill>
              </a:rPr>
              <a:t>Psychosocial stress</a:t>
            </a:r>
          </a:p>
          <a:p>
            <a:pPr lvl="2"/>
            <a:r>
              <a:rPr lang="en-US" sz="2000" dirty="0">
                <a:solidFill>
                  <a:schemeClr val="tx1"/>
                </a:solidFill>
              </a:rPr>
              <a:t>Other environmental exposures</a:t>
            </a:r>
          </a:p>
        </p:txBody>
      </p:sp>
    </p:spTree>
    <p:extLst>
      <p:ext uri="{BB962C8B-B14F-4D97-AF65-F5344CB8AC3E}">
        <p14:creationId xmlns:p14="http://schemas.microsoft.com/office/powerpoint/2010/main" val="94121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6A180-C522-69A9-594D-1AB69699A4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10CEC4-506F-FE3C-20FF-07F082DDE43E}"/>
              </a:ext>
            </a:extLst>
          </p:cNvPr>
          <p:cNvSpPr>
            <a:spLocks noGrp="1"/>
          </p:cNvSpPr>
          <p:nvPr>
            <p:ph type="title"/>
          </p:nvPr>
        </p:nvSpPr>
        <p:spPr/>
        <p:txBody>
          <a:bodyPr/>
          <a:lstStyle/>
          <a:p>
            <a:r>
              <a:rPr lang="en-US" dirty="0"/>
              <a:t>Chronic inflammation</a:t>
            </a:r>
          </a:p>
        </p:txBody>
      </p:sp>
      <p:sp>
        <p:nvSpPr>
          <p:cNvPr id="4" name="Content Placeholder 3">
            <a:extLst>
              <a:ext uri="{FF2B5EF4-FFF2-40B4-BE49-F238E27FC236}">
                <a16:creationId xmlns:a16="http://schemas.microsoft.com/office/drawing/2014/main" id="{7607B03D-1E2C-65F6-B999-9496354F728F}"/>
              </a:ext>
            </a:extLst>
          </p:cNvPr>
          <p:cNvSpPr>
            <a:spLocks noGrp="1"/>
          </p:cNvSpPr>
          <p:nvPr>
            <p:ph idx="1"/>
          </p:nvPr>
        </p:nvSpPr>
        <p:spPr>
          <a:xfrm>
            <a:off x="838200" y="1185728"/>
            <a:ext cx="10515600" cy="4757871"/>
          </a:xfrm>
        </p:spPr>
        <p:txBody>
          <a:bodyPr>
            <a:normAutofit lnSpcReduction="10000"/>
          </a:bodyPr>
          <a:lstStyle/>
          <a:p>
            <a:r>
              <a:rPr lang="en-US" sz="2000" b="1" dirty="0"/>
              <a:t>Potential biologic mechanisms</a:t>
            </a:r>
          </a:p>
          <a:p>
            <a:pPr lvl="1"/>
            <a:r>
              <a:rPr lang="en-US" sz="2000" dirty="0">
                <a:solidFill>
                  <a:schemeClr val="tx1"/>
                </a:solidFill>
              </a:rPr>
              <a:t>Excessive exposure to chronic inflammation in early development can disrupt multiple neurodevelopmental processes including: </a:t>
            </a:r>
          </a:p>
          <a:p>
            <a:pPr lvl="2"/>
            <a:r>
              <a:rPr lang="en-US" sz="2000" dirty="0">
                <a:solidFill>
                  <a:schemeClr val="tx1"/>
                </a:solidFill>
              </a:rPr>
              <a:t>Synapse formation</a:t>
            </a:r>
          </a:p>
          <a:p>
            <a:pPr lvl="2"/>
            <a:r>
              <a:rPr lang="en-US" sz="2000" dirty="0">
                <a:solidFill>
                  <a:schemeClr val="tx1"/>
                </a:solidFill>
              </a:rPr>
              <a:t>Myelination</a:t>
            </a:r>
          </a:p>
          <a:p>
            <a:pPr lvl="2"/>
            <a:r>
              <a:rPr lang="en-US" sz="2000" dirty="0">
                <a:solidFill>
                  <a:schemeClr val="tx1"/>
                </a:solidFill>
              </a:rPr>
              <a:t>Neuronal migration</a:t>
            </a:r>
          </a:p>
          <a:p>
            <a:pPr lvl="1"/>
            <a:r>
              <a:rPr lang="en-US" sz="2000" dirty="0">
                <a:solidFill>
                  <a:schemeClr val="tx1"/>
                </a:solidFill>
              </a:rPr>
              <a:t>Adolescent exposure to chronic low-grade inflammation can disrupt synaptic pruning and cortical remodeling</a:t>
            </a:r>
          </a:p>
          <a:p>
            <a:pPr lvl="1"/>
            <a:r>
              <a:rPr lang="en-US" sz="2000" dirty="0">
                <a:solidFill>
                  <a:schemeClr val="tx1"/>
                </a:solidFill>
              </a:rPr>
              <a:t>Proinflammatory states lead to prolonged microglia activation and subsequent release of inflammatory cytokines:</a:t>
            </a:r>
          </a:p>
          <a:p>
            <a:pPr lvl="2"/>
            <a:r>
              <a:rPr lang="en-US" sz="2000" dirty="0">
                <a:solidFill>
                  <a:schemeClr val="tx1"/>
                </a:solidFill>
              </a:rPr>
              <a:t>Cytokines disrupt synaptic plasticity, promote oxidative stress, and contribute to neuronal loss</a:t>
            </a:r>
          </a:p>
          <a:p>
            <a:pPr lvl="2"/>
            <a:r>
              <a:rPr lang="en-US" sz="2000" dirty="0">
                <a:solidFill>
                  <a:schemeClr val="tx1"/>
                </a:solidFill>
              </a:rPr>
              <a:t>The failure of specialized pro-resolving mechanisms (</a:t>
            </a:r>
            <a:r>
              <a:rPr lang="en-US" sz="2000" dirty="0" err="1">
                <a:solidFill>
                  <a:schemeClr val="tx1"/>
                </a:solidFill>
              </a:rPr>
              <a:t>resolvins</a:t>
            </a:r>
            <a:r>
              <a:rPr lang="en-US" sz="2000" dirty="0">
                <a:solidFill>
                  <a:schemeClr val="tx1"/>
                </a:solidFill>
              </a:rPr>
              <a:t>) and </a:t>
            </a:r>
            <a:r>
              <a:rPr lang="en-US" sz="2000" dirty="0" err="1">
                <a:solidFill>
                  <a:schemeClr val="tx1"/>
                </a:solidFill>
              </a:rPr>
              <a:t>effererocytosis</a:t>
            </a:r>
            <a:r>
              <a:rPr lang="en-US" sz="2000" dirty="0">
                <a:solidFill>
                  <a:schemeClr val="tx1"/>
                </a:solidFill>
              </a:rPr>
              <a:t> (cellular clearance of debris) appears to be a key transition point from beneficial to </a:t>
            </a:r>
            <a:r>
              <a:rPr lang="en-US" sz="2000" dirty="0">
                <a:solidFill>
                  <a:srgbClr val="FF2600"/>
                </a:solidFill>
              </a:rPr>
              <a:t>harmful</a:t>
            </a:r>
            <a:r>
              <a:rPr lang="en-US" sz="2000" dirty="0"/>
              <a:t> </a:t>
            </a:r>
            <a:r>
              <a:rPr lang="en-US" sz="2000" dirty="0">
                <a:solidFill>
                  <a:schemeClr val="tx1"/>
                </a:solidFill>
              </a:rPr>
              <a:t>neuroinflammation</a:t>
            </a:r>
            <a:r>
              <a:rPr lang="en-US" sz="2000" dirty="0"/>
              <a:t> </a:t>
            </a:r>
          </a:p>
          <a:p>
            <a:pPr lvl="1"/>
            <a:endParaRPr lang="en-US" dirty="0"/>
          </a:p>
        </p:txBody>
      </p:sp>
    </p:spTree>
    <p:extLst>
      <p:ext uri="{BB962C8B-B14F-4D97-AF65-F5344CB8AC3E}">
        <p14:creationId xmlns:p14="http://schemas.microsoft.com/office/powerpoint/2010/main" val="392357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0DAF3-4DE5-B0A6-D301-80435335E7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B87061-9F12-78CE-3204-38DDEE551D8B}"/>
              </a:ext>
            </a:extLst>
          </p:cNvPr>
          <p:cNvSpPr>
            <a:spLocks noGrp="1"/>
          </p:cNvSpPr>
          <p:nvPr>
            <p:ph type="title"/>
          </p:nvPr>
        </p:nvSpPr>
        <p:spPr/>
        <p:txBody>
          <a:bodyPr/>
          <a:lstStyle/>
          <a:p>
            <a:r>
              <a:rPr lang="en-US" dirty="0"/>
              <a:t>Chronic inflammation</a:t>
            </a:r>
          </a:p>
        </p:txBody>
      </p:sp>
      <p:sp>
        <p:nvSpPr>
          <p:cNvPr id="4" name="Content Placeholder 3">
            <a:extLst>
              <a:ext uri="{FF2B5EF4-FFF2-40B4-BE49-F238E27FC236}">
                <a16:creationId xmlns:a16="http://schemas.microsoft.com/office/drawing/2014/main" id="{5CCC041C-360D-9075-EC3B-61A64D2A82CE}"/>
              </a:ext>
            </a:extLst>
          </p:cNvPr>
          <p:cNvSpPr>
            <a:spLocks noGrp="1"/>
          </p:cNvSpPr>
          <p:nvPr>
            <p:ph idx="1"/>
          </p:nvPr>
        </p:nvSpPr>
        <p:spPr>
          <a:xfrm>
            <a:off x="914400" y="1109529"/>
            <a:ext cx="10515600" cy="4486542"/>
          </a:xfrm>
        </p:spPr>
        <p:txBody>
          <a:bodyPr>
            <a:normAutofit/>
          </a:bodyPr>
          <a:lstStyle/>
          <a:p>
            <a:r>
              <a:rPr lang="en-US" sz="2000" b="1" dirty="0"/>
              <a:t>Potential biologic mechanisms </a:t>
            </a:r>
          </a:p>
          <a:p>
            <a:pPr lvl="1"/>
            <a:r>
              <a:rPr lang="en-US" sz="2000" dirty="0">
                <a:solidFill>
                  <a:schemeClr val="tx1"/>
                </a:solidFill>
              </a:rPr>
              <a:t>Chronic inflammation also leads to vascular damage via </a:t>
            </a:r>
            <a:r>
              <a:rPr lang="en-US" sz="2000" dirty="0">
                <a:solidFill>
                  <a:srgbClr val="FF0000"/>
                </a:solidFill>
              </a:rPr>
              <a:t>endothelial dysfunction </a:t>
            </a:r>
            <a:r>
              <a:rPr lang="en-US" sz="2000" dirty="0">
                <a:solidFill>
                  <a:schemeClr val="tx1"/>
                </a:solidFill>
              </a:rPr>
              <a:t>and</a:t>
            </a:r>
            <a:r>
              <a:rPr lang="en-US" sz="2000" dirty="0"/>
              <a:t> </a:t>
            </a:r>
            <a:r>
              <a:rPr lang="en-US" sz="2000" dirty="0">
                <a:solidFill>
                  <a:srgbClr val="FF0000"/>
                </a:solidFill>
              </a:rPr>
              <a:t>acceleration of atherosclerosis</a:t>
            </a:r>
          </a:p>
          <a:p>
            <a:pPr lvl="2"/>
            <a:r>
              <a:rPr lang="en-US" sz="2000" dirty="0">
                <a:solidFill>
                  <a:schemeClr val="tx1"/>
                </a:solidFill>
                <a:sym typeface="Wingdings" pitchFamily="2" charset="2"/>
              </a:rPr>
              <a:t>Increased risk of MI, stroke, and impaired brain circulation </a:t>
            </a:r>
          </a:p>
          <a:p>
            <a:pPr lvl="1"/>
            <a:r>
              <a:rPr lang="en-US" sz="2000" dirty="0">
                <a:solidFill>
                  <a:schemeClr val="tx1"/>
                </a:solidFill>
                <a:sym typeface="Wingdings" pitchFamily="2" charset="2"/>
              </a:rPr>
              <a:t>Vascular damage promotes further inflammation, creating a </a:t>
            </a:r>
            <a:r>
              <a:rPr lang="en-US" sz="2000" i="1" dirty="0">
                <a:solidFill>
                  <a:schemeClr val="tx1"/>
                </a:solidFill>
                <a:sym typeface="Wingdings" pitchFamily="2" charset="2"/>
              </a:rPr>
              <a:t>feed—forward loop </a:t>
            </a:r>
            <a:r>
              <a:rPr lang="en-US" sz="2000" dirty="0">
                <a:solidFill>
                  <a:schemeClr val="tx1"/>
                </a:solidFill>
                <a:sym typeface="Wingdings" pitchFamily="2" charset="2"/>
              </a:rPr>
              <a:t>that contributes to accelerated brain aging </a:t>
            </a:r>
          </a:p>
          <a:p>
            <a:pPr lvl="1"/>
            <a:r>
              <a:rPr lang="en-US" sz="2000" dirty="0">
                <a:solidFill>
                  <a:schemeClr val="tx1"/>
                </a:solidFill>
                <a:sym typeface="Wingdings" pitchFamily="2" charset="2"/>
              </a:rPr>
              <a:t>Psychological stress has been shown to amplify chronic inflammation through its effects on the HPA axis and sustained cortisol production</a:t>
            </a:r>
          </a:p>
          <a:p>
            <a:pPr lvl="1"/>
            <a:r>
              <a:rPr lang="en-US" sz="2000" dirty="0">
                <a:solidFill>
                  <a:schemeClr val="tx1"/>
                </a:solidFill>
                <a:sym typeface="Wingdings" pitchFamily="2" charset="2"/>
              </a:rPr>
              <a:t>Sex differences: Women at increased risk of neuroinflammatory conditions due to stronger immune responses</a:t>
            </a:r>
          </a:p>
          <a:p>
            <a:pPr lvl="2"/>
            <a:r>
              <a:rPr lang="en-US" sz="2000" dirty="0">
                <a:solidFill>
                  <a:schemeClr val="tx1"/>
                </a:solidFill>
                <a:sym typeface="Wingdings" pitchFamily="2" charset="2"/>
              </a:rPr>
              <a:t>Declining estrogen levels during menopause may exacerbate inflammation-related cognitive decline in women </a:t>
            </a:r>
          </a:p>
        </p:txBody>
      </p:sp>
    </p:spTree>
    <p:extLst>
      <p:ext uri="{BB962C8B-B14F-4D97-AF65-F5344CB8AC3E}">
        <p14:creationId xmlns:p14="http://schemas.microsoft.com/office/powerpoint/2010/main" val="192540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9872C-ADD4-F39A-FE49-4808A198D4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58AC0C-EBBC-B947-6511-B30FFC6BCC7B}"/>
              </a:ext>
            </a:extLst>
          </p:cNvPr>
          <p:cNvSpPr>
            <a:spLocks noGrp="1"/>
          </p:cNvSpPr>
          <p:nvPr>
            <p:ph type="title"/>
          </p:nvPr>
        </p:nvSpPr>
        <p:spPr/>
        <p:txBody>
          <a:bodyPr/>
          <a:lstStyle/>
          <a:p>
            <a:r>
              <a:rPr lang="en-US" dirty="0"/>
              <a:t>Chronic inflammation</a:t>
            </a:r>
          </a:p>
        </p:txBody>
      </p:sp>
      <p:sp>
        <p:nvSpPr>
          <p:cNvPr id="4" name="Content Placeholder 3">
            <a:extLst>
              <a:ext uri="{FF2B5EF4-FFF2-40B4-BE49-F238E27FC236}">
                <a16:creationId xmlns:a16="http://schemas.microsoft.com/office/drawing/2014/main" id="{8590F060-2EDD-D744-AF65-C344CFB2D4C3}"/>
              </a:ext>
            </a:extLst>
          </p:cNvPr>
          <p:cNvSpPr>
            <a:spLocks noGrp="1"/>
          </p:cNvSpPr>
          <p:nvPr>
            <p:ph idx="1"/>
          </p:nvPr>
        </p:nvSpPr>
        <p:spPr>
          <a:xfrm>
            <a:off x="838200" y="1185729"/>
            <a:ext cx="10515600" cy="4486542"/>
          </a:xfrm>
        </p:spPr>
        <p:txBody>
          <a:bodyPr>
            <a:normAutofit/>
          </a:bodyPr>
          <a:lstStyle/>
          <a:p>
            <a:r>
              <a:rPr lang="en-US" sz="2000" b="1" dirty="0"/>
              <a:t>Potential mitigating strategies</a:t>
            </a:r>
          </a:p>
          <a:p>
            <a:pPr lvl="1"/>
            <a:r>
              <a:rPr lang="en-US" sz="2000" b="1" dirty="0"/>
              <a:t>Lifestyle interventions: </a:t>
            </a:r>
          </a:p>
          <a:p>
            <a:pPr lvl="2"/>
            <a:r>
              <a:rPr lang="en-US" sz="2000" dirty="0">
                <a:solidFill>
                  <a:schemeClr val="tx1"/>
                </a:solidFill>
              </a:rPr>
              <a:t>Regular physical activity</a:t>
            </a:r>
          </a:p>
          <a:p>
            <a:pPr lvl="2"/>
            <a:r>
              <a:rPr lang="en-US" sz="2000" dirty="0">
                <a:solidFill>
                  <a:schemeClr val="tx1"/>
                </a:solidFill>
              </a:rPr>
              <a:t>Mediterranean-style diet</a:t>
            </a:r>
          </a:p>
          <a:p>
            <a:pPr lvl="2"/>
            <a:r>
              <a:rPr lang="en-US" sz="2000" dirty="0">
                <a:solidFill>
                  <a:schemeClr val="tx1"/>
                </a:solidFill>
              </a:rPr>
              <a:t>Optimization of sleep</a:t>
            </a:r>
          </a:p>
          <a:p>
            <a:pPr lvl="2"/>
            <a:r>
              <a:rPr lang="en-US" sz="2000" dirty="0">
                <a:solidFill>
                  <a:schemeClr val="tx1"/>
                </a:solidFill>
              </a:rPr>
              <a:t>Reduction of psychologic stress</a:t>
            </a:r>
          </a:p>
          <a:p>
            <a:pPr lvl="1"/>
            <a:r>
              <a:rPr lang="en-US" sz="2000" b="1" dirty="0"/>
              <a:t>Pharmacologic strategies debated</a:t>
            </a:r>
          </a:p>
          <a:p>
            <a:pPr lvl="2"/>
            <a:r>
              <a:rPr lang="en-US" sz="2000" dirty="0">
                <a:solidFill>
                  <a:schemeClr val="tx1"/>
                </a:solidFill>
              </a:rPr>
              <a:t>Anti-inflammatory and anti-oxidant therapies have shown little benefit in human trials</a:t>
            </a:r>
          </a:p>
          <a:p>
            <a:pPr lvl="2"/>
            <a:r>
              <a:rPr lang="en-US" sz="2000" dirty="0">
                <a:solidFill>
                  <a:schemeClr val="tx1"/>
                </a:solidFill>
              </a:rPr>
              <a:t>Studies using antioxidant therapies and metabolic modulators such glucagon-like peptide-1 receptor agonists have shown some promise in Alzheimer Disease but require confirmatory studies</a:t>
            </a:r>
          </a:p>
        </p:txBody>
      </p:sp>
    </p:spTree>
    <p:extLst>
      <p:ext uri="{BB962C8B-B14F-4D97-AF65-F5344CB8AC3E}">
        <p14:creationId xmlns:p14="http://schemas.microsoft.com/office/powerpoint/2010/main" val="344369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B06F8-4197-4630-13F0-2FECAF5BEC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58961E-AC6E-CED8-FD3D-7E8C32081694}"/>
              </a:ext>
            </a:extLst>
          </p:cNvPr>
          <p:cNvSpPr>
            <a:spLocks noGrp="1"/>
          </p:cNvSpPr>
          <p:nvPr>
            <p:ph type="title"/>
          </p:nvPr>
        </p:nvSpPr>
        <p:spPr/>
        <p:txBody>
          <a:bodyPr/>
          <a:lstStyle/>
          <a:p>
            <a:r>
              <a:rPr lang="en-US" dirty="0"/>
              <a:t>Gut microbiome dysbiosis</a:t>
            </a:r>
          </a:p>
        </p:txBody>
      </p:sp>
      <p:sp>
        <p:nvSpPr>
          <p:cNvPr id="4" name="Content Placeholder 3">
            <a:extLst>
              <a:ext uri="{FF2B5EF4-FFF2-40B4-BE49-F238E27FC236}">
                <a16:creationId xmlns:a16="http://schemas.microsoft.com/office/drawing/2014/main" id="{D6005355-7DB0-451D-2EB4-1C598CF3903C}"/>
              </a:ext>
            </a:extLst>
          </p:cNvPr>
          <p:cNvSpPr>
            <a:spLocks noGrp="1"/>
          </p:cNvSpPr>
          <p:nvPr>
            <p:ph idx="1"/>
          </p:nvPr>
        </p:nvSpPr>
        <p:spPr>
          <a:xfrm>
            <a:off x="838200" y="1185729"/>
            <a:ext cx="10515600" cy="4486542"/>
          </a:xfrm>
        </p:spPr>
        <p:txBody>
          <a:bodyPr>
            <a:normAutofit/>
          </a:bodyPr>
          <a:lstStyle/>
          <a:p>
            <a:pPr lvl="1"/>
            <a:r>
              <a:rPr lang="en-US" sz="2000" b="1" dirty="0"/>
              <a:t>Gut-Brain Axis: </a:t>
            </a:r>
            <a:r>
              <a:rPr lang="en-US" sz="2000" dirty="0">
                <a:solidFill>
                  <a:schemeClr val="tx1"/>
                </a:solidFill>
              </a:rPr>
              <a:t>A bidirectional communication network between the gastrointestinal tract and the central nervous system, influencing brain health and disease pathogenesis</a:t>
            </a:r>
          </a:p>
          <a:p>
            <a:pPr lvl="1"/>
            <a:r>
              <a:rPr lang="en-US" sz="2000" dirty="0">
                <a:solidFill>
                  <a:schemeClr val="tx1"/>
                </a:solidFill>
              </a:rPr>
              <a:t>Alterations in gut microbiota can affect cognitive performance, emotional regulation, and susceptibility to neurodegenerative diseases</a:t>
            </a:r>
          </a:p>
          <a:p>
            <a:pPr lvl="1"/>
            <a:r>
              <a:rPr lang="en-US" sz="2000" dirty="0">
                <a:solidFill>
                  <a:schemeClr val="tx1"/>
                </a:solidFill>
              </a:rPr>
              <a:t>Key microbial metabolites (</a:t>
            </a:r>
            <a:r>
              <a:rPr lang="en-US" sz="2000" i="1" dirty="0">
                <a:solidFill>
                  <a:schemeClr val="tx1"/>
                </a:solidFill>
              </a:rPr>
              <a:t>notably</a:t>
            </a:r>
            <a:r>
              <a:rPr lang="en-US" sz="2000" dirty="0">
                <a:solidFill>
                  <a:schemeClr val="tx1"/>
                </a:solidFill>
              </a:rPr>
              <a:t> short chain fatty acids) have been shown to directly modulate blood brain barrier integrity, microglial activation, and neuroinflammatory signaling</a:t>
            </a:r>
          </a:p>
          <a:p>
            <a:pPr lvl="2"/>
            <a:r>
              <a:rPr lang="en-US" sz="1800" dirty="0">
                <a:solidFill>
                  <a:schemeClr val="tx1"/>
                </a:solidFill>
              </a:rPr>
              <a:t>Diets rich in fiber </a:t>
            </a:r>
            <a:r>
              <a:rPr lang="en-US" sz="1800" b="1" i="1" dirty="0">
                <a:solidFill>
                  <a:schemeClr val="tx1"/>
                </a:solidFill>
              </a:rPr>
              <a:t>support</a:t>
            </a:r>
            <a:r>
              <a:rPr lang="en-US" sz="1800" dirty="0">
                <a:solidFill>
                  <a:schemeClr val="tx1"/>
                </a:solidFill>
              </a:rPr>
              <a:t> production of short chain fatty acids</a:t>
            </a:r>
          </a:p>
          <a:p>
            <a:pPr lvl="2"/>
            <a:r>
              <a:rPr lang="en-US" sz="1800" dirty="0">
                <a:solidFill>
                  <a:schemeClr val="tx1"/>
                </a:solidFill>
              </a:rPr>
              <a:t>Western-style diets promote intestinal permeability, systemic inflammation, and adverse cognitive outcomes</a:t>
            </a:r>
          </a:p>
          <a:p>
            <a:pPr lvl="1"/>
            <a:r>
              <a:rPr lang="en-US" sz="2000" dirty="0">
                <a:solidFill>
                  <a:schemeClr val="tx1"/>
                </a:solidFill>
              </a:rPr>
              <a:t>Sex-based differences in gut microbiota may also contribute to sex-specific cognitive vulnerabilities</a:t>
            </a:r>
          </a:p>
        </p:txBody>
      </p:sp>
    </p:spTree>
    <p:extLst>
      <p:ext uri="{BB962C8B-B14F-4D97-AF65-F5344CB8AC3E}">
        <p14:creationId xmlns:p14="http://schemas.microsoft.com/office/powerpoint/2010/main" val="224336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79F1-5EBB-96FC-F12A-AB30BE7887FF}"/>
              </a:ext>
            </a:extLst>
          </p:cNvPr>
          <p:cNvSpPr>
            <a:spLocks noGrp="1"/>
          </p:cNvSpPr>
          <p:nvPr>
            <p:ph type="ctrTitle"/>
          </p:nvPr>
        </p:nvSpPr>
        <p:spPr>
          <a:xfrm>
            <a:off x="4306529" y="1122363"/>
            <a:ext cx="6904015" cy="2387600"/>
          </a:xfrm>
        </p:spPr>
        <p:txBody>
          <a:bodyPr>
            <a:noAutofit/>
          </a:bodyPr>
          <a:lstStyle/>
          <a:p>
            <a:pPr algn="ctr">
              <a:lnSpc>
                <a:spcPct val="100000"/>
              </a:lnSpc>
            </a:pPr>
            <a:r>
              <a:rPr lang="en-US" sz="2800" dirty="0">
                <a:latin typeface="Lub Dub Medium" panose="020B0603030403020204" pitchFamily="34" charset="0"/>
              </a:rPr>
              <a:t>Slide set prepared by </a:t>
            </a:r>
            <a:br>
              <a:rPr lang="en-US" sz="2800" dirty="0">
                <a:latin typeface="Lub Dub Medium" panose="020B0603030403020204" pitchFamily="34" charset="0"/>
              </a:rPr>
            </a:br>
            <a:r>
              <a:rPr lang="en-US" sz="2800" dirty="0">
                <a:latin typeface="Lub Dub Medium" panose="020B0603030403020204" pitchFamily="34" charset="0"/>
              </a:rPr>
              <a:t>Andrew Slusher MD </a:t>
            </a:r>
            <a:br>
              <a:rPr lang="en-US" sz="2800" dirty="0">
                <a:latin typeface="Lub Dub Medium" panose="020B0603030403020204" pitchFamily="34" charset="0"/>
              </a:rPr>
            </a:br>
            <a:r>
              <a:rPr lang="en-US" sz="2800" dirty="0">
                <a:latin typeface="Lub Dub Medium" panose="020B0603030403020204" pitchFamily="34" charset="0"/>
              </a:rPr>
              <a:t>a member of the Stroke Council SCILL and Professional Education Committee</a:t>
            </a:r>
            <a:br>
              <a:rPr lang="en-US" sz="2800" dirty="0"/>
            </a:br>
            <a:endParaRPr lang="en-US" sz="2800" dirty="0"/>
          </a:p>
        </p:txBody>
      </p:sp>
      <p:sp>
        <p:nvSpPr>
          <p:cNvPr id="3" name="Subtitle 2">
            <a:extLst>
              <a:ext uri="{FF2B5EF4-FFF2-40B4-BE49-F238E27FC236}">
                <a16:creationId xmlns:a16="http://schemas.microsoft.com/office/drawing/2014/main" id="{57368E89-8ECB-0365-F48E-21907B3FA738}"/>
              </a:ext>
            </a:extLst>
          </p:cNvPr>
          <p:cNvSpPr>
            <a:spLocks noGrp="1"/>
          </p:cNvSpPr>
          <p:nvPr>
            <p:ph type="subTitle" idx="1"/>
          </p:nvPr>
        </p:nvSpPr>
        <p:spPr>
          <a:xfrm>
            <a:off x="4117021" y="3396343"/>
            <a:ext cx="7547441" cy="2387600"/>
          </a:xfrm>
        </p:spPr>
        <p:txBody>
          <a:bodyPr>
            <a:normAutofit fontScale="25000" lnSpcReduction="20000"/>
          </a:bodyPr>
          <a:lstStyle/>
          <a:p>
            <a:r>
              <a:rPr lang="en-US" dirty="0"/>
              <a:t>:</a:t>
            </a:r>
          </a:p>
          <a:p>
            <a:pPr algn="l"/>
            <a:r>
              <a:rPr lang="en-US" sz="4800" dirty="0"/>
              <a:t>Citation: </a:t>
            </a:r>
          </a:p>
          <a:p>
            <a:pPr algn="l"/>
            <a:r>
              <a:rPr lang="en-US" sz="4800" dirty="0">
                <a:solidFill>
                  <a:schemeClr val="bg1"/>
                </a:solidFill>
              </a:rPr>
              <a:t>Marsh EB, Lavretsky H, Kasparian NA, Pike NA, Doyle KP, Aggarwal NT, Fullerton HJ, Ivy AS, Dlamini N; on behalf of the American Heart Association Stroke Council; Council on Cardiovascular and Stroke Nursing; Council on Cardiovascular Surgery and Anesthesia; and Council on Clinical Cardiology. Brain health across the life span: a framework for future studies: a scientific statement from the American Heart Association. </a:t>
            </a:r>
            <a:r>
              <a:rPr lang="en-US" sz="4800" i="1" dirty="0">
                <a:solidFill>
                  <a:schemeClr val="bg1"/>
                </a:solidFill>
              </a:rPr>
              <a:t>Stroke</a:t>
            </a:r>
            <a:r>
              <a:rPr lang="en-US" sz="4800" dirty="0">
                <a:solidFill>
                  <a:schemeClr val="bg1"/>
                </a:solidFill>
              </a:rPr>
              <a:t>. Published online April 28, 2026. </a:t>
            </a:r>
            <a:r>
              <a:rPr lang="en-US" sz="4800" dirty="0" err="1">
                <a:solidFill>
                  <a:schemeClr val="bg1"/>
                </a:solidFill>
              </a:rPr>
              <a:t>doi</a:t>
            </a:r>
            <a:r>
              <a:rPr lang="en-US" sz="4800" dirty="0">
                <a:solidFill>
                  <a:schemeClr val="bg1"/>
                </a:solidFill>
              </a:rPr>
              <a:t>: 10.1161/STR.0000000000000518</a:t>
            </a:r>
          </a:p>
          <a:p>
            <a:pPr algn="l"/>
            <a:r>
              <a:rPr lang="en-US" sz="4800" u="sng" dirty="0">
                <a:solidFill>
                  <a:schemeClr val="bg1"/>
                </a:solidFill>
                <a:hlinkClick r:id="rId2">
                  <a:extLst>
                    <a:ext uri="{A12FA001-AC4F-418D-AE19-62706E023703}">
                      <ahyp:hlinkClr xmlns:ahyp="http://schemas.microsoft.com/office/drawing/2018/hyperlinkcolor" val="tx"/>
                    </a:ext>
                  </a:extLst>
                </a:hlinkClick>
              </a:rPr>
              <a:t>Link: https://www.ahajournals.org/doi/10.1161/STR.0000000000000518</a:t>
            </a:r>
            <a:endParaRPr lang="en-US" sz="4800" dirty="0">
              <a:solidFill>
                <a:schemeClr val="bg1"/>
              </a:solidFill>
            </a:endParaRPr>
          </a:p>
          <a:p>
            <a:pPr algn="l"/>
            <a:r>
              <a:rPr lang="en-US" sz="4800" dirty="0">
                <a:solidFill>
                  <a:schemeClr val="bg1"/>
                </a:solidFill>
              </a:rPr>
              <a:t>Key words included in the article: aging, premature; brain; cognition; mental health; resilience, psychological</a:t>
            </a:r>
          </a:p>
          <a:p>
            <a:pPr algn="l"/>
            <a:r>
              <a:rPr lang="en-US" sz="4400" dirty="0"/>
              <a:t> </a:t>
            </a:r>
          </a:p>
          <a:p>
            <a:pPr algn="l"/>
            <a:endParaRPr lang="en-US" dirty="0"/>
          </a:p>
        </p:txBody>
      </p:sp>
    </p:spTree>
    <p:extLst>
      <p:ext uri="{BB962C8B-B14F-4D97-AF65-F5344CB8AC3E}">
        <p14:creationId xmlns:p14="http://schemas.microsoft.com/office/powerpoint/2010/main" val="3362454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1CED6-D7D4-B1EA-F8CA-50BC5F3808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43229A-D045-622B-97D3-9BCC8E3FECAD}"/>
              </a:ext>
            </a:extLst>
          </p:cNvPr>
          <p:cNvSpPr>
            <a:spLocks noGrp="1"/>
          </p:cNvSpPr>
          <p:nvPr>
            <p:ph type="title"/>
          </p:nvPr>
        </p:nvSpPr>
        <p:spPr/>
        <p:txBody>
          <a:bodyPr/>
          <a:lstStyle/>
          <a:p>
            <a:r>
              <a:rPr lang="en-US" dirty="0"/>
              <a:t>Gut-Brain influences across various life stages</a:t>
            </a:r>
          </a:p>
        </p:txBody>
      </p:sp>
      <p:sp>
        <p:nvSpPr>
          <p:cNvPr id="4" name="Content Placeholder 3">
            <a:extLst>
              <a:ext uri="{FF2B5EF4-FFF2-40B4-BE49-F238E27FC236}">
                <a16:creationId xmlns:a16="http://schemas.microsoft.com/office/drawing/2014/main" id="{E9DC0E1F-4A26-32C0-38FB-0E7675343797}"/>
              </a:ext>
            </a:extLst>
          </p:cNvPr>
          <p:cNvSpPr>
            <a:spLocks noGrp="1"/>
          </p:cNvSpPr>
          <p:nvPr>
            <p:ph idx="1"/>
          </p:nvPr>
        </p:nvSpPr>
        <p:spPr>
          <a:xfrm>
            <a:off x="838200" y="1076871"/>
            <a:ext cx="10515600" cy="4975587"/>
          </a:xfrm>
        </p:spPr>
        <p:txBody>
          <a:bodyPr>
            <a:normAutofit lnSpcReduction="10000"/>
          </a:bodyPr>
          <a:lstStyle/>
          <a:p>
            <a:r>
              <a:rPr lang="en-US" sz="2000" b="1" dirty="0"/>
              <a:t>Potential biologic mechanisms</a:t>
            </a:r>
            <a:endParaRPr lang="en-US" sz="2000" dirty="0"/>
          </a:p>
          <a:p>
            <a:pPr lvl="1"/>
            <a:r>
              <a:rPr lang="en-US" sz="2000" dirty="0">
                <a:solidFill>
                  <a:schemeClr val="tx1"/>
                </a:solidFill>
              </a:rPr>
              <a:t>Establishment of the microbiome during the prenatal and early postnatal period has significant influence on neuro-development</a:t>
            </a:r>
          </a:p>
          <a:p>
            <a:pPr lvl="2"/>
            <a:r>
              <a:rPr lang="en-US" sz="2000" dirty="0">
                <a:solidFill>
                  <a:srgbClr val="FF0000"/>
                </a:solidFill>
              </a:rPr>
              <a:t>Early-stage</a:t>
            </a:r>
            <a:r>
              <a:rPr lang="en-US" sz="2000" dirty="0">
                <a:solidFill>
                  <a:schemeClr val="accent3"/>
                </a:solidFill>
              </a:rPr>
              <a:t> </a:t>
            </a:r>
            <a:r>
              <a:rPr lang="en-US" sz="2000" dirty="0">
                <a:solidFill>
                  <a:schemeClr val="tx1"/>
                </a:solidFill>
              </a:rPr>
              <a:t>disruptions may be linked to neurodevelopmental disorders such as </a:t>
            </a:r>
            <a:r>
              <a:rPr lang="en-US" sz="2000" dirty="0">
                <a:solidFill>
                  <a:srgbClr val="FF0000"/>
                </a:solidFill>
              </a:rPr>
              <a:t>autism spectrum disorder</a:t>
            </a:r>
          </a:p>
          <a:p>
            <a:pPr lvl="2"/>
            <a:r>
              <a:rPr lang="en-US" sz="2000" dirty="0">
                <a:solidFill>
                  <a:schemeClr val="tx1"/>
                </a:solidFill>
              </a:rPr>
              <a:t>Heightened neuro-plasticity during this phase make it very susceptible to microbiome influences on neurogenesis, myelination, and synaptic development</a:t>
            </a:r>
          </a:p>
          <a:p>
            <a:pPr lvl="1"/>
            <a:r>
              <a:rPr lang="en-US" sz="2000" dirty="0">
                <a:solidFill>
                  <a:srgbClr val="FF2600"/>
                </a:solidFill>
              </a:rPr>
              <a:t>Adolescence</a:t>
            </a:r>
            <a:r>
              <a:rPr lang="en-US" sz="2000" dirty="0"/>
              <a:t> </a:t>
            </a:r>
            <a:r>
              <a:rPr lang="en-US" sz="2000" dirty="0">
                <a:solidFill>
                  <a:schemeClr val="tx1"/>
                </a:solidFill>
              </a:rPr>
              <a:t>is also a </a:t>
            </a:r>
            <a:r>
              <a:rPr lang="en-US" sz="2000" i="1" dirty="0">
                <a:solidFill>
                  <a:schemeClr val="tx1"/>
                </a:solidFill>
              </a:rPr>
              <a:t>critical</a:t>
            </a:r>
            <a:r>
              <a:rPr lang="en-US" sz="2000" dirty="0">
                <a:solidFill>
                  <a:schemeClr val="tx1"/>
                </a:solidFill>
              </a:rPr>
              <a:t> period</a:t>
            </a:r>
          </a:p>
          <a:p>
            <a:pPr lvl="2"/>
            <a:r>
              <a:rPr lang="en-US" sz="2000" dirty="0">
                <a:solidFill>
                  <a:schemeClr val="tx1"/>
                </a:solidFill>
              </a:rPr>
              <a:t>Stress, infections, poor diet, and antibiotic exposure can alter microbiota composition, increasing neuroinflammation and future neurodegenerative risk</a:t>
            </a:r>
          </a:p>
          <a:p>
            <a:pPr lvl="2"/>
            <a:r>
              <a:rPr lang="en-US" sz="2000" dirty="0">
                <a:solidFill>
                  <a:schemeClr val="tx1"/>
                </a:solidFill>
              </a:rPr>
              <a:t>May affect mental health and cognitive function</a:t>
            </a:r>
          </a:p>
          <a:p>
            <a:pPr lvl="1"/>
            <a:r>
              <a:rPr lang="en-US" sz="2000" dirty="0">
                <a:solidFill>
                  <a:schemeClr val="tx1"/>
                </a:solidFill>
              </a:rPr>
              <a:t>In</a:t>
            </a:r>
            <a:r>
              <a:rPr lang="en-US" sz="2000" dirty="0"/>
              <a:t> </a:t>
            </a:r>
            <a:r>
              <a:rPr lang="en-US" sz="2000" dirty="0">
                <a:solidFill>
                  <a:srgbClr val="FF0000"/>
                </a:solidFill>
              </a:rPr>
              <a:t>older populations</a:t>
            </a:r>
            <a:r>
              <a:rPr lang="en-US" sz="2000" dirty="0"/>
              <a:t>, </a:t>
            </a:r>
            <a:r>
              <a:rPr lang="en-US" sz="2000" dirty="0">
                <a:solidFill>
                  <a:schemeClr val="tx1"/>
                </a:solidFill>
              </a:rPr>
              <a:t>age related shifts in microbiome composition are strongly correlated with the manifestations of neurodegenerative diseases</a:t>
            </a:r>
          </a:p>
          <a:p>
            <a:pPr lvl="2"/>
            <a:r>
              <a:rPr lang="en-US" sz="2000" dirty="0">
                <a:solidFill>
                  <a:schemeClr val="tx1"/>
                </a:solidFill>
              </a:rPr>
              <a:t>Aging leads to a reduction in microbial diversity, increases gut barrier dysfunction and low-grade inflammation, potentially exacerbating neuroinflammatory processes</a:t>
            </a:r>
          </a:p>
        </p:txBody>
      </p:sp>
    </p:spTree>
    <p:extLst>
      <p:ext uri="{BB962C8B-B14F-4D97-AF65-F5344CB8AC3E}">
        <p14:creationId xmlns:p14="http://schemas.microsoft.com/office/powerpoint/2010/main" val="3219428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FE229-F4A0-C16A-B342-2AA4A452A8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6F42FC-1B3C-3F9C-CA57-232F1C6D7E5D}"/>
              </a:ext>
            </a:extLst>
          </p:cNvPr>
          <p:cNvSpPr>
            <a:spLocks noGrp="1"/>
          </p:cNvSpPr>
          <p:nvPr>
            <p:ph type="title"/>
          </p:nvPr>
        </p:nvSpPr>
        <p:spPr/>
        <p:txBody>
          <a:bodyPr/>
          <a:lstStyle/>
          <a:p>
            <a:r>
              <a:rPr lang="en-US" dirty="0"/>
              <a:t>Gut-Brain influences across various life stages</a:t>
            </a:r>
          </a:p>
        </p:txBody>
      </p:sp>
      <p:sp>
        <p:nvSpPr>
          <p:cNvPr id="4" name="Content Placeholder 3">
            <a:extLst>
              <a:ext uri="{FF2B5EF4-FFF2-40B4-BE49-F238E27FC236}">
                <a16:creationId xmlns:a16="http://schemas.microsoft.com/office/drawing/2014/main" id="{E80442ED-6E62-C11D-B91C-4BE92C66D45D}"/>
              </a:ext>
            </a:extLst>
          </p:cNvPr>
          <p:cNvSpPr>
            <a:spLocks noGrp="1"/>
          </p:cNvSpPr>
          <p:nvPr>
            <p:ph idx="1"/>
          </p:nvPr>
        </p:nvSpPr>
        <p:spPr>
          <a:xfrm>
            <a:off x="838200" y="1153071"/>
            <a:ext cx="10134600" cy="4975587"/>
          </a:xfrm>
        </p:spPr>
        <p:txBody>
          <a:bodyPr>
            <a:normAutofit/>
          </a:bodyPr>
          <a:lstStyle/>
          <a:p>
            <a:r>
              <a:rPr lang="en-US" sz="2000" b="1" dirty="0"/>
              <a:t>Potential biologic mechanisms</a:t>
            </a:r>
            <a:endParaRPr lang="en-US" sz="2000" dirty="0"/>
          </a:p>
          <a:p>
            <a:pPr lvl="1"/>
            <a:r>
              <a:rPr lang="en-US" sz="2000" dirty="0">
                <a:solidFill>
                  <a:schemeClr val="tx1"/>
                </a:solidFill>
              </a:rPr>
              <a:t>Alzheimer disease shows robust associations with gut dysbiosis, in which altered microbiota promote neuroinflammation and cognitive decline through multiple pathways</a:t>
            </a:r>
          </a:p>
          <a:p>
            <a:pPr lvl="1"/>
            <a:r>
              <a:rPr lang="en-US" sz="2000" dirty="0">
                <a:solidFill>
                  <a:schemeClr val="tx1"/>
                </a:solidFill>
              </a:rPr>
              <a:t>Parkinson disease also shows gut-brain axis involvement, with microbiome changes potentially contributing to motor and nonmotor symptoms</a:t>
            </a:r>
          </a:p>
          <a:p>
            <a:pPr lvl="1"/>
            <a:r>
              <a:rPr lang="en-US" sz="2000" dirty="0">
                <a:solidFill>
                  <a:schemeClr val="tx1"/>
                </a:solidFill>
              </a:rPr>
              <a:t>Relationship between gut dysbiosis and neurodegenerative conditions appears to be bi-directional</a:t>
            </a:r>
          </a:p>
          <a:p>
            <a:pPr lvl="2"/>
            <a:r>
              <a:rPr lang="en-US" sz="1800" dirty="0">
                <a:solidFill>
                  <a:schemeClr val="tx1"/>
                </a:solidFill>
              </a:rPr>
              <a:t>Disease progression further alters microbiome composition in a self-perpetuating cycle</a:t>
            </a:r>
          </a:p>
        </p:txBody>
      </p:sp>
    </p:spTree>
    <p:extLst>
      <p:ext uri="{BB962C8B-B14F-4D97-AF65-F5344CB8AC3E}">
        <p14:creationId xmlns:p14="http://schemas.microsoft.com/office/powerpoint/2010/main" val="3967060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44CD9-96B1-5C0F-D525-F0B51B8471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007EED-83B8-C99B-6146-52E680484BC2}"/>
              </a:ext>
            </a:extLst>
          </p:cNvPr>
          <p:cNvSpPr>
            <a:spLocks noGrp="1"/>
          </p:cNvSpPr>
          <p:nvPr>
            <p:ph type="title"/>
          </p:nvPr>
        </p:nvSpPr>
        <p:spPr/>
        <p:txBody>
          <a:bodyPr/>
          <a:lstStyle/>
          <a:p>
            <a:r>
              <a:rPr lang="en-US" dirty="0"/>
              <a:t>Gut microbiome dysbiosis</a:t>
            </a:r>
          </a:p>
        </p:txBody>
      </p:sp>
      <p:sp>
        <p:nvSpPr>
          <p:cNvPr id="4" name="Content Placeholder 3">
            <a:extLst>
              <a:ext uri="{FF2B5EF4-FFF2-40B4-BE49-F238E27FC236}">
                <a16:creationId xmlns:a16="http://schemas.microsoft.com/office/drawing/2014/main" id="{5A5F15BA-6267-75E4-26DB-68B05DE08ADB}"/>
              </a:ext>
            </a:extLst>
          </p:cNvPr>
          <p:cNvSpPr>
            <a:spLocks noGrp="1"/>
          </p:cNvSpPr>
          <p:nvPr>
            <p:ph idx="1"/>
          </p:nvPr>
        </p:nvSpPr>
        <p:spPr>
          <a:xfrm>
            <a:off x="838200" y="1185728"/>
            <a:ext cx="10515600" cy="5095329"/>
          </a:xfrm>
        </p:spPr>
        <p:txBody>
          <a:bodyPr>
            <a:normAutofit lnSpcReduction="10000"/>
          </a:bodyPr>
          <a:lstStyle/>
          <a:p>
            <a:r>
              <a:rPr lang="en-US" sz="2000" b="1" dirty="0"/>
              <a:t>Potential mitigating strategies</a:t>
            </a:r>
          </a:p>
          <a:p>
            <a:pPr lvl="1"/>
            <a:r>
              <a:rPr lang="en-US" sz="2000" dirty="0">
                <a:solidFill>
                  <a:schemeClr val="tx1"/>
                </a:solidFill>
              </a:rPr>
              <a:t>Dietary modification, probiotic and prebiotic supplementation, and fecal microbiota transplantation can help to restore microbial balance and support cognitive function</a:t>
            </a:r>
          </a:p>
          <a:p>
            <a:pPr lvl="1"/>
            <a:r>
              <a:rPr lang="en-US" sz="2000" dirty="0" err="1">
                <a:solidFill>
                  <a:schemeClr val="tx1"/>
                </a:solidFill>
              </a:rPr>
              <a:t>PROMOTe</a:t>
            </a:r>
            <a:r>
              <a:rPr lang="en-US" sz="2000" dirty="0">
                <a:solidFill>
                  <a:schemeClr val="tx1"/>
                </a:solidFill>
              </a:rPr>
              <a:t> (Protein and Skeletal Muscle in Older Twins: Role of the Gut Microbiome) trial</a:t>
            </a:r>
          </a:p>
          <a:p>
            <a:pPr lvl="2"/>
            <a:r>
              <a:rPr lang="en-US" sz="2000" dirty="0">
                <a:solidFill>
                  <a:schemeClr val="tx1"/>
                </a:solidFill>
              </a:rPr>
              <a:t>Prebiotics can modestly improve cognition in older adults</a:t>
            </a:r>
          </a:p>
          <a:p>
            <a:pPr lvl="1"/>
            <a:r>
              <a:rPr lang="en-US" sz="2000" dirty="0">
                <a:solidFill>
                  <a:schemeClr val="tx1"/>
                </a:solidFill>
              </a:rPr>
              <a:t>Some meta-analyses have supported probiotics for cognitive impairment while others have shown mixed results</a:t>
            </a:r>
          </a:p>
          <a:p>
            <a:pPr lvl="2"/>
            <a:r>
              <a:rPr lang="en-US" sz="2000" dirty="0">
                <a:solidFill>
                  <a:schemeClr val="tx1"/>
                </a:solidFill>
              </a:rPr>
              <a:t>Continued investigation needed</a:t>
            </a:r>
          </a:p>
          <a:p>
            <a:pPr lvl="1"/>
            <a:r>
              <a:rPr lang="en-US" sz="2000" dirty="0">
                <a:solidFill>
                  <a:schemeClr val="tx1"/>
                </a:solidFill>
              </a:rPr>
              <a:t>Current evidence supports </a:t>
            </a:r>
            <a:r>
              <a:rPr lang="en-US" sz="2000" dirty="0">
                <a:solidFill>
                  <a:srgbClr val="FF2600"/>
                </a:solidFill>
              </a:rPr>
              <a:t>increasing dietary fiber </a:t>
            </a:r>
            <a:r>
              <a:rPr lang="en-US" sz="2000" dirty="0">
                <a:solidFill>
                  <a:schemeClr val="tx1"/>
                </a:solidFill>
              </a:rPr>
              <a:t>through various plant-based foods, reducing ultra-processed foods and added sugars, and including fermented foods such as yogurt, kefir, or kimchi</a:t>
            </a:r>
          </a:p>
          <a:p>
            <a:pPr lvl="1"/>
            <a:r>
              <a:rPr lang="en-US" sz="2000" dirty="0">
                <a:solidFill>
                  <a:schemeClr val="tx1"/>
                </a:solidFill>
              </a:rPr>
              <a:t>Strain and dose specific guidelines for probiotics, prebiotics, and fecal microbiota transplantation not yet sufficiently standardized to support universal recommendations</a:t>
            </a:r>
          </a:p>
        </p:txBody>
      </p:sp>
    </p:spTree>
    <p:extLst>
      <p:ext uri="{BB962C8B-B14F-4D97-AF65-F5344CB8AC3E}">
        <p14:creationId xmlns:p14="http://schemas.microsoft.com/office/powerpoint/2010/main" val="401853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4ADFC-06C0-3786-E252-CF750485E1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4DB9AB-37EC-17E2-98FD-72E7AFE93C54}"/>
              </a:ext>
            </a:extLst>
          </p:cNvPr>
          <p:cNvSpPr>
            <a:spLocks noGrp="1"/>
          </p:cNvSpPr>
          <p:nvPr>
            <p:ph type="title"/>
          </p:nvPr>
        </p:nvSpPr>
        <p:spPr/>
        <p:txBody>
          <a:bodyPr/>
          <a:lstStyle/>
          <a:p>
            <a:r>
              <a:rPr lang="en-US" dirty="0"/>
              <a:t>Poor sleep quality</a:t>
            </a:r>
          </a:p>
        </p:txBody>
      </p:sp>
      <p:sp>
        <p:nvSpPr>
          <p:cNvPr id="4" name="Content Placeholder 3">
            <a:extLst>
              <a:ext uri="{FF2B5EF4-FFF2-40B4-BE49-F238E27FC236}">
                <a16:creationId xmlns:a16="http://schemas.microsoft.com/office/drawing/2014/main" id="{C341EA01-A4D2-2DF4-C81C-7B6629BC52DF}"/>
              </a:ext>
            </a:extLst>
          </p:cNvPr>
          <p:cNvSpPr>
            <a:spLocks noGrp="1"/>
          </p:cNvSpPr>
          <p:nvPr>
            <p:ph idx="1"/>
          </p:nvPr>
        </p:nvSpPr>
        <p:spPr>
          <a:xfrm>
            <a:off x="838200" y="1185729"/>
            <a:ext cx="10515600" cy="4486542"/>
          </a:xfrm>
        </p:spPr>
        <p:txBody>
          <a:bodyPr>
            <a:normAutofit/>
          </a:bodyPr>
          <a:lstStyle/>
          <a:p>
            <a:pPr lvl="1"/>
            <a:r>
              <a:rPr lang="en-US" sz="2000" dirty="0">
                <a:solidFill>
                  <a:schemeClr val="tx1"/>
                </a:solidFill>
              </a:rPr>
              <a:t>Sleep appears to evolve with the brain across the lifespan</a:t>
            </a:r>
          </a:p>
          <a:p>
            <a:pPr lvl="2"/>
            <a:r>
              <a:rPr lang="en-US" sz="2000" dirty="0">
                <a:solidFill>
                  <a:schemeClr val="tx1"/>
                </a:solidFill>
              </a:rPr>
              <a:t>Important in development, memory, and disease prevention</a:t>
            </a:r>
          </a:p>
          <a:p>
            <a:pPr lvl="1"/>
            <a:r>
              <a:rPr lang="en-US" sz="2000" dirty="0">
                <a:solidFill>
                  <a:schemeClr val="tx1"/>
                </a:solidFill>
              </a:rPr>
              <a:t>Frequent naps in early childhood and slow wave brain activity </a:t>
            </a:r>
            <a:r>
              <a:rPr lang="en-US" sz="2000" i="1" dirty="0">
                <a:solidFill>
                  <a:schemeClr val="tx1"/>
                </a:solidFill>
              </a:rPr>
              <a:t>support </a:t>
            </a:r>
            <a:r>
              <a:rPr lang="en-US" sz="2000" dirty="0">
                <a:solidFill>
                  <a:schemeClr val="tx1"/>
                </a:solidFill>
              </a:rPr>
              <a:t>hippocampal maturation and long-term memory consolidation</a:t>
            </a:r>
          </a:p>
          <a:p>
            <a:pPr lvl="1"/>
            <a:r>
              <a:rPr lang="en-US" sz="2000" dirty="0">
                <a:solidFill>
                  <a:schemeClr val="tx1"/>
                </a:solidFill>
              </a:rPr>
              <a:t>Duration of sleep in adulthood is thought to preserve gray matter volume in key areas serving cognition</a:t>
            </a:r>
          </a:p>
          <a:p>
            <a:pPr lvl="2"/>
            <a:r>
              <a:rPr lang="en-US" sz="2000" dirty="0">
                <a:solidFill>
                  <a:schemeClr val="tx1"/>
                </a:solidFill>
              </a:rPr>
              <a:t>Hippocampus</a:t>
            </a:r>
          </a:p>
          <a:p>
            <a:pPr lvl="2"/>
            <a:r>
              <a:rPr lang="en-US" sz="2000" dirty="0">
                <a:solidFill>
                  <a:schemeClr val="tx1"/>
                </a:solidFill>
              </a:rPr>
              <a:t>Frontal cortex</a:t>
            </a:r>
          </a:p>
        </p:txBody>
      </p:sp>
    </p:spTree>
    <p:extLst>
      <p:ext uri="{BB962C8B-B14F-4D97-AF65-F5344CB8AC3E}">
        <p14:creationId xmlns:p14="http://schemas.microsoft.com/office/powerpoint/2010/main" val="415974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DE311-2E6F-A133-1A5A-7FC55D1F02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DBE6C6-3C1C-3B4D-A4A8-67FD35315818}"/>
              </a:ext>
            </a:extLst>
          </p:cNvPr>
          <p:cNvSpPr>
            <a:spLocks noGrp="1"/>
          </p:cNvSpPr>
          <p:nvPr>
            <p:ph type="title"/>
          </p:nvPr>
        </p:nvSpPr>
        <p:spPr/>
        <p:txBody>
          <a:bodyPr/>
          <a:lstStyle/>
          <a:p>
            <a:r>
              <a:rPr lang="en-US" dirty="0"/>
              <a:t>Poor sleep quality</a:t>
            </a:r>
          </a:p>
        </p:txBody>
      </p:sp>
      <p:sp>
        <p:nvSpPr>
          <p:cNvPr id="4" name="Content Placeholder 3">
            <a:extLst>
              <a:ext uri="{FF2B5EF4-FFF2-40B4-BE49-F238E27FC236}">
                <a16:creationId xmlns:a16="http://schemas.microsoft.com/office/drawing/2014/main" id="{7B4EBEC8-E6D8-28B6-0452-65D71ADDF4BD}"/>
              </a:ext>
            </a:extLst>
          </p:cNvPr>
          <p:cNvSpPr>
            <a:spLocks noGrp="1"/>
          </p:cNvSpPr>
          <p:nvPr>
            <p:ph idx="1"/>
          </p:nvPr>
        </p:nvSpPr>
        <p:spPr>
          <a:xfrm>
            <a:off x="838200" y="1185729"/>
            <a:ext cx="10515600" cy="4486542"/>
          </a:xfrm>
        </p:spPr>
        <p:txBody>
          <a:bodyPr>
            <a:normAutofit/>
          </a:bodyPr>
          <a:lstStyle/>
          <a:p>
            <a:r>
              <a:rPr lang="en-US" sz="2000" b="1" dirty="0"/>
              <a:t>Potential biologic mechanisms</a:t>
            </a:r>
          </a:p>
          <a:p>
            <a:pPr lvl="1"/>
            <a:r>
              <a:rPr lang="en-US" sz="2000" dirty="0">
                <a:solidFill>
                  <a:schemeClr val="tx1"/>
                </a:solidFill>
              </a:rPr>
              <a:t>Sleep supports memory consolidation, synaptic downscaling, and clearing of proteins from the glymphatic system</a:t>
            </a:r>
          </a:p>
          <a:p>
            <a:pPr lvl="1"/>
            <a:r>
              <a:rPr lang="en-US" sz="2000" dirty="0">
                <a:solidFill>
                  <a:schemeClr val="tx1"/>
                </a:solidFill>
              </a:rPr>
              <a:t>Inadequate or poor sleep quality associated with cognitive decline and dementia</a:t>
            </a:r>
          </a:p>
          <a:p>
            <a:pPr lvl="2"/>
            <a:r>
              <a:rPr lang="en-US" sz="2000" dirty="0">
                <a:solidFill>
                  <a:schemeClr val="tx1"/>
                </a:solidFill>
              </a:rPr>
              <a:t>Impaired removal of toxic beta amyloid and other substances from the brain</a:t>
            </a:r>
          </a:p>
          <a:p>
            <a:pPr lvl="1"/>
            <a:r>
              <a:rPr lang="en-US" sz="2000" dirty="0">
                <a:solidFill>
                  <a:schemeClr val="tx1"/>
                </a:solidFill>
              </a:rPr>
              <a:t>Accumulation of beta amyloid and tau also may in turn disrupt the sleep-wake cycle, leading to </a:t>
            </a:r>
            <a:r>
              <a:rPr lang="en-US" sz="2000" i="1" dirty="0">
                <a:solidFill>
                  <a:schemeClr val="tx1"/>
                </a:solidFill>
              </a:rPr>
              <a:t>further</a:t>
            </a:r>
            <a:r>
              <a:rPr lang="en-US" sz="2000" dirty="0">
                <a:solidFill>
                  <a:schemeClr val="tx1"/>
                </a:solidFill>
              </a:rPr>
              <a:t> sleep fragmentation</a:t>
            </a:r>
          </a:p>
          <a:p>
            <a:pPr lvl="1"/>
            <a:r>
              <a:rPr lang="en-US" sz="2000" dirty="0">
                <a:solidFill>
                  <a:schemeClr val="tx1"/>
                </a:solidFill>
              </a:rPr>
              <a:t>Obstructive sleep apnea </a:t>
            </a:r>
            <a:r>
              <a:rPr lang="en-US" sz="2000" dirty="0">
                <a:solidFill>
                  <a:srgbClr val="FF2600"/>
                </a:solidFill>
              </a:rPr>
              <a:t>increases</a:t>
            </a:r>
            <a:r>
              <a:rPr lang="en-US" sz="2000" dirty="0"/>
              <a:t> </a:t>
            </a:r>
            <a:r>
              <a:rPr lang="en-US" sz="2000" dirty="0">
                <a:solidFill>
                  <a:schemeClr val="tx1"/>
                </a:solidFill>
              </a:rPr>
              <a:t>the risk of cognitive decline and dementia</a:t>
            </a:r>
          </a:p>
          <a:p>
            <a:pPr lvl="2"/>
            <a:r>
              <a:rPr lang="en-US" sz="2000" dirty="0">
                <a:solidFill>
                  <a:schemeClr val="tx1"/>
                </a:solidFill>
              </a:rPr>
              <a:t>Interferes with blood flow to the brain and patterns of brain activity that promote memory and attention </a:t>
            </a:r>
          </a:p>
        </p:txBody>
      </p:sp>
    </p:spTree>
    <p:extLst>
      <p:ext uri="{BB962C8B-B14F-4D97-AF65-F5344CB8AC3E}">
        <p14:creationId xmlns:p14="http://schemas.microsoft.com/office/powerpoint/2010/main" val="99747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969BA-CE48-1787-DA80-6F891EA248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ECDB58-3080-D0C9-2998-631C3DCB634C}"/>
              </a:ext>
            </a:extLst>
          </p:cNvPr>
          <p:cNvSpPr>
            <a:spLocks noGrp="1"/>
          </p:cNvSpPr>
          <p:nvPr>
            <p:ph type="title"/>
          </p:nvPr>
        </p:nvSpPr>
        <p:spPr/>
        <p:txBody>
          <a:bodyPr/>
          <a:lstStyle/>
          <a:p>
            <a:r>
              <a:rPr lang="en-US" dirty="0"/>
              <a:t>Poor sleep quality</a:t>
            </a:r>
          </a:p>
        </p:txBody>
      </p:sp>
      <p:sp>
        <p:nvSpPr>
          <p:cNvPr id="4" name="Content Placeholder 3">
            <a:extLst>
              <a:ext uri="{FF2B5EF4-FFF2-40B4-BE49-F238E27FC236}">
                <a16:creationId xmlns:a16="http://schemas.microsoft.com/office/drawing/2014/main" id="{F53B6A08-FE40-9B61-477A-8D2E075950E3}"/>
              </a:ext>
            </a:extLst>
          </p:cNvPr>
          <p:cNvSpPr>
            <a:spLocks noGrp="1"/>
          </p:cNvSpPr>
          <p:nvPr>
            <p:ph idx="1"/>
          </p:nvPr>
        </p:nvSpPr>
        <p:spPr>
          <a:xfrm>
            <a:off x="838200" y="1185729"/>
            <a:ext cx="10515600" cy="4486542"/>
          </a:xfrm>
        </p:spPr>
        <p:txBody>
          <a:bodyPr>
            <a:normAutofit/>
          </a:bodyPr>
          <a:lstStyle/>
          <a:p>
            <a:r>
              <a:rPr lang="en-US" sz="2000" b="1" dirty="0"/>
              <a:t>Potential mitigating strategies</a:t>
            </a:r>
          </a:p>
          <a:p>
            <a:pPr lvl="1"/>
            <a:r>
              <a:rPr lang="en-US" sz="2000" dirty="0">
                <a:solidFill>
                  <a:schemeClr val="tx1"/>
                </a:solidFill>
              </a:rPr>
              <a:t>Sleep and sleep patterns support brain homeostasis</a:t>
            </a:r>
          </a:p>
          <a:p>
            <a:pPr lvl="1"/>
            <a:r>
              <a:rPr lang="en-US" sz="2000" dirty="0">
                <a:solidFill>
                  <a:schemeClr val="tx1"/>
                </a:solidFill>
              </a:rPr>
              <a:t>“Sleep capital” can be conceptualized as the cumulative social, economic, and health gains derived from maintaining adequate sleep and light exposure across the life span </a:t>
            </a:r>
          </a:p>
          <a:p>
            <a:pPr lvl="1"/>
            <a:r>
              <a:rPr lang="en-US" sz="2000" dirty="0">
                <a:solidFill>
                  <a:schemeClr val="tx1"/>
                </a:solidFill>
              </a:rPr>
              <a:t>Policy level perspectives have emphasized sleep capital as a key investment in brain health, cognitive resilience, and economic productivity throughout life</a:t>
            </a:r>
          </a:p>
        </p:txBody>
      </p:sp>
    </p:spTree>
    <p:extLst>
      <p:ext uri="{BB962C8B-B14F-4D97-AF65-F5344CB8AC3E}">
        <p14:creationId xmlns:p14="http://schemas.microsoft.com/office/powerpoint/2010/main" val="383031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A6BC-BC2F-44AC-7FB0-3E510FF592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CFF69E-9B15-3F44-C26D-49D9C78F9F17}"/>
              </a:ext>
            </a:extLst>
          </p:cNvPr>
          <p:cNvSpPr>
            <a:spLocks noGrp="1"/>
          </p:cNvSpPr>
          <p:nvPr>
            <p:ph type="title"/>
          </p:nvPr>
        </p:nvSpPr>
        <p:spPr/>
        <p:txBody>
          <a:bodyPr>
            <a:normAutofit/>
          </a:bodyPr>
          <a:lstStyle/>
          <a:p>
            <a:r>
              <a:rPr lang="en-US" dirty="0"/>
              <a:t>Socioeconomic factors and adverse childhood experiences</a:t>
            </a:r>
          </a:p>
        </p:txBody>
      </p:sp>
      <p:sp>
        <p:nvSpPr>
          <p:cNvPr id="4" name="Content Placeholder 3">
            <a:extLst>
              <a:ext uri="{FF2B5EF4-FFF2-40B4-BE49-F238E27FC236}">
                <a16:creationId xmlns:a16="http://schemas.microsoft.com/office/drawing/2014/main" id="{42B99FED-FAA4-616B-B203-48BBB3D8591F}"/>
              </a:ext>
            </a:extLst>
          </p:cNvPr>
          <p:cNvSpPr>
            <a:spLocks noGrp="1"/>
          </p:cNvSpPr>
          <p:nvPr>
            <p:ph idx="1"/>
          </p:nvPr>
        </p:nvSpPr>
        <p:spPr>
          <a:xfrm>
            <a:off x="838200" y="1185729"/>
            <a:ext cx="10515600" cy="4486542"/>
          </a:xfrm>
        </p:spPr>
        <p:txBody>
          <a:bodyPr>
            <a:normAutofit/>
          </a:bodyPr>
          <a:lstStyle/>
          <a:p>
            <a:pPr lvl="1"/>
            <a:r>
              <a:rPr lang="en-US" sz="2000" dirty="0">
                <a:solidFill>
                  <a:schemeClr val="tx1"/>
                </a:solidFill>
              </a:rPr>
              <a:t>Adverse childhood experiences (ACEs): Abuse, neglect, and exposure to household challenges</a:t>
            </a:r>
          </a:p>
          <a:p>
            <a:pPr lvl="2"/>
            <a:r>
              <a:rPr lang="en-US" sz="2000" dirty="0">
                <a:solidFill>
                  <a:schemeClr val="tx1"/>
                </a:solidFill>
              </a:rPr>
              <a:t>ACEs </a:t>
            </a:r>
            <a:r>
              <a:rPr lang="en-US" sz="2000" dirty="0">
                <a:solidFill>
                  <a:srgbClr val="FF2600"/>
                </a:solidFill>
              </a:rPr>
              <a:t>increase</a:t>
            </a:r>
            <a:r>
              <a:rPr lang="en-US" sz="2000" dirty="0"/>
              <a:t> </a:t>
            </a:r>
            <a:r>
              <a:rPr lang="en-US" sz="2000" dirty="0">
                <a:solidFill>
                  <a:schemeClr val="tx1"/>
                </a:solidFill>
              </a:rPr>
              <a:t>risk for learning and attention difficulties in childhood, mental health conditions, neurovascular events, and Alzheimer and other dementias</a:t>
            </a:r>
          </a:p>
          <a:p>
            <a:pPr lvl="1"/>
            <a:r>
              <a:rPr lang="en-US" sz="2000" dirty="0">
                <a:solidFill>
                  <a:schemeClr val="tx1"/>
                </a:solidFill>
              </a:rPr>
              <a:t>The negative association between years of formal education and risk for cognitive decline and dementia historically </a:t>
            </a:r>
            <a:r>
              <a:rPr lang="en-US" sz="2000" i="1" dirty="0">
                <a:solidFill>
                  <a:schemeClr val="tx1"/>
                </a:solidFill>
              </a:rPr>
              <a:t>attributed</a:t>
            </a:r>
            <a:r>
              <a:rPr lang="en-US" sz="2000" dirty="0">
                <a:solidFill>
                  <a:schemeClr val="tx1"/>
                </a:solidFill>
              </a:rPr>
              <a:t> to higher cognitive reserve among more educated individuals </a:t>
            </a:r>
          </a:p>
          <a:p>
            <a:pPr lvl="2"/>
            <a:r>
              <a:rPr lang="en-US" sz="2000" dirty="0">
                <a:solidFill>
                  <a:schemeClr val="tx1"/>
                </a:solidFill>
              </a:rPr>
              <a:t>More recent research suggests that lower socioeconomic status is more specifically linked to a greater risk of diabetes and hypertension, which serve as risk factors for subsequent cognitive decline and dementia </a:t>
            </a:r>
          </a:p>
          <a:p>
            <a:pPr lvl="1"/>
            <a:r>
              <a:rPr lang="en-US" sz="2000" dirty="0">
                <a:solidFill>
                  <a:schemeClr val="tx1"/>
                </a:solidFill>
              </a:rPr>
              <a:t>Racial inequities are broadly linked to the global burden of stroke and cardiovascular disease, as well as to disparities in overall brain health</a:t>
            </a:r>
          </a:p>
        </p:txBody>
      </p:sp>
    </p:spTree>
    <p:extLst>
      <p:ext uri="{BB962C8B-B14F-4D97-AF65-F5344CB8AC3E}">
        <p14:creationId xmlns:p14="http://schemas.microsoft.com/office/powerpoint/2010/main" val="178423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8F244-3341-DCD9-611D-062C7462D7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1D8FAE-AAB2-C581-98F3-D805348CF134}"/>
              </a:ext>
            </a:extLst>
          </p:cNvPr>
          <p:cNvSpPr>
            <a:spLocks noGrp="1"/>
          </p:cNvSpPr>
          <p:nvPr>
            <p:ph type="title"/>
          </p:nvPr>
        </p:nvSpPr>
        <p:spPr/>
        <p:txBody>
          <a:bodyPr/>
          <a:lstStyle/>
          <a:p>
            <a:r>
              <a:rPr lang="en-US" dirty="0"/>
              <a:t>Socioeconomic factors and adverse childhood experiences</a:t>
            </a:r>
          </a:p>
        </p:txBody>
      </p:sp>
      <p:sp>
        <p:nvSpPr>
          <p:cNvPr id="4" name="Content Placeholder 3">
            <a:extLst>
              <a:ext uri="{FF2B5EF4-FFF2-40B4-BE49-F238E27FC236}">
                <a16:creationId xmlns:a16="http://schemas.microsoft.com/office/drawing/2014/main" id="{2F28007C-1735-0B9A-FBC4-9AEEDDAE3B5C}"/>
              </a:ext>
            </a:extLst>
          </p:cNvPr>
          <p:cNvSpPr>
            <a:spLocks noGrp="1"/>
          </p:cNvSpPr>
          <p:nvPr>
            <p:ph idx="1"/>
          </p:nvPr>
        </p:nvSpPr>
        <p:spPr>
          <a:xfrm>
            <a:off x="838200" y="1185729"/>
            <a:ext cx="10515600" cy="4486542"/>
          </a:xfrm>
        </p:spPr>
        <p:txBody>
          <a:bodyPr>
            <a:normAutofit/>
          </a:bodyPr>
          <a:lstStyle/>
          <a:p>
            <a:r>
              <a:rPr lang="en-US" sz="2000" b="1" dirty="0"/>
              <a:t>Potential biologic mechanisms</a:t>
            </a:r>
          </a:p>
          <a:p>
            <a:pPr lvl="1"/>
            <a:r>
              <a:rPr lang="en-US" sz="2000" dirty="0">
                <a:solidFill>
                  <a:schemeClr val="tx1"/>
                </a:solidFill>
              </a:rPr>
              <a:t>Accumulation of ACEs causes prolonged and excessive activation of the HPA axis,</a:t>
            </a:r>
            <a:r>
              <a:rPr lang="en-US" sz="2000" dirty="0"/>
              <a:t> </a:t>
            </a:r>
            <a:r>
              <a:rPr lang="en-US" sz="2000" dirty="0">
                <a:solidFill>
                  <a:schemeClr val="tx1"/>
                </a:solidFill>
              </a:rPr>
              <a:t>leading to </a:t>
            </a:r>
            <a:r>
              <a:rPr lang="en-US" sz="2000" dirty="0">
                <a:solidFill>
                  <a:srgbClr val="FF2600"/>
                </a:solidFill>
              </a:rPr>
              <a:t>elevated</a:t>
            </a:r>
            <a:r>
              <a:rPr lang="en-US" sz="2000" dirty="0"/>
              <a:t> </a:t>
            </a:r>
            <a:r>
              <a:rPr lang="en-US" sz="2000" dirty="0">
                <a:solidFill>
                  <a:schemeClr val="tx1"/>
                </a:solidFill>
              </a:rPr>
              <a:t>cortisol levels and </a:t>
            </a:r>
            <a:r>
              <a:rPr lang="en-US" sz="2000" dirty="0">
                <a:solidFill>
                  <a:srgbClr val="FF2600"/>
                </a:solidFill>
              </a:rPr>
              <a:t>excessive</a:t>
            </a:r>
            <a:r>
              <a:rPr lang="en-US" sz="2000" dirty="0"/>
              <a:t> </a:t>
            </a:r>
            <a:r>
              <a:rPr lang="en-US" sz="2000" dirty="0">
                <a:solidFill>
                  <a:schemeClr val="tx1"/>
                </a:solidFill>
              </a:rPr>
              <a:t>glucocorticoid receptor activation</a:t>
            </a:r>
          </a:p>
          <a:p>
            <a:pPr lvl="1"/>
            <a:r>
              <a:rPr lang="en-US" sz="2000" dirty="0">
                <a:solidFill>
                  <a:schemeClr val="tx1"/>
                </a:solidFill>
              </a:rPr>
              <a:t>Dysregulation of the HPA axis has implications for multiple biologic systems and may result in hyper-elevated cortisol levels and allostatic overload, often referred to as </a:t>
            </a:r>
            <a:r>
              <a:rPr lang="en-US" sz="2000" dirty="0">
                <a:solidFill>
                  <a:srgbClr val="FF0000"/>
                </a:solidFill>
              </a:rPr>
              <a:t>“toxic stress syndrome”</a:t>
            </a:r>
          </a:p>
          <a:p>
            <a:pPr lvl="1"/>
            <a:r>
              <a:rPr lang="en-US" sz="2000" dirty="0">
                <a:solidFill>
                  <a:schemeClr val="tx1"/>
                </a:solidFill>
              </a:rPr>
              <a:t>Alterations in catecholamine signaling and autonomic nervous systemic dysregulation in response to early life stress may also influence brain development</a:t>
            </a:r>
            <a:endParaRPr lang="en-US" sz="2000" b="1" dirty="0">
              <a:solidFill>
                <a:schemeClr val="tx1"/>
              </a:solidFill>
            </a:endParaRPr>
          </a:p>
          <a:p>
            <a:endParaRPr lang="en-US" b="1" dirty="0"/>
          </a:p>
        </p:txBody>
      </p:sp>
    </p:spTree>
    <p:extLst>
      <p:ext uri="{BB962C8B-B14F-4D97-AF65-F5344CB8AC3E}">
        <p14:creationId xmlns:p14="http://schemas.microsoft.com/office/powerpoint/2010/main" val="2601386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1E35E-857C-BABF-F020-12E9EC8A38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B765AA-53E4-20C8-6A44-2A7A9B203F7C}"/>
              </a:ext>
            </a:extLst>
          </p:cNvPr>
          <p:cNvSpPr>
            <a:spLocks noGrp="1"/>
          </p:cNvSpPr>
          <p:nvPr>
            <p:ph type="title"/>
          </p:nvPr>
        </p:nvSpPr>
        <p:spPr>
          <a:xfrm>
            <a:off x="838200" y="363539"/>
            <a:ext cx="10515600" cy="473950"/>
          </a:xfrm>
        </p:spPr>
        <p:txBody>
          <a:bodyPr anchor="b">
            <a:noAutofit/>
          </a:bodyPr>
          <a:lstStyle/>
          <a:p>
            <a:r>
              <a:rPr lang="en-US" sz="3000" dirty="0"/>
              <a:t>Other Biologic mechanisms linked to ace accumulation</a:t>
            </a:r>
          </a:p>
        </p:txBody>
      </p:sp>
      <p:graphicFrame>
        <p:nvGraphicFramePr>
          <p:cNvPr id="6" name="Content Placeholder 3">
            <a:extLst>
              <a:ext uri="{FF2B5EF4-FFF2-40B4-BE49-F238E27FC236}">
                <a16:creationId xmlns:a16="http://schemas.microsoft.com/office/drawing/2014/main" id="{B5811125-D30B-A8E6-F39C-91331452E78D}"/>
              </a:ext>
            </a:extLst>
          </p:cNvPr>
          <p:cNvGraphicFramePr>
            <a:graphicFrameLocks noGrp="1"/>
          </p:cNvGraphicFramePr>
          <p:nvPr>
            <p:ph idx="1"/>
            <p:extLst>
              <p:ext uri="{D42A27DB-BD31-4B8C-83A1-F6EECF244321}">
                <p14:modId xmlns:p14="http://schemas.microsoft.com/office/powerpoint/2010/main" val="1079590443"/>
              </p:ext>
            </p:extLst>
          </p:nvPr>
        </p:nvGraphicFramePr>
        <p:xfrm>
          <a:off x="838200" y="1256232"/>
          <a:ext cx="10515600" cy="454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31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97BB-D9C2-0E5A-C334-898E0087DE4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CE6037-5C1D-8203-B596-2E166BAE356E}"/>
              </a:ext>
            </a:extLst>
          </p:cNvPr>
          <p:cNvSpPr>
            <a:spLocks noGrp="1"/>
          </p:cNvSpPr>
          <p:nvPr>
            <p:ph type="title"/>
          </p:nvPr>
        </p:nvSpPr>
        <p:spPr/>
        <p:txBody>
          <a:bodyPr/>
          <a:lstStyle/>
          <a:p>
            <a:r>
              <a:rPr lang="en-US" dirty="0"/>
              <a:t>Socioeconomic factors and adverse childhood experiences</a:t>
            </a:r>
          </a:p>
        </p:txBody>
      </p:sp>
      <p:sp>
        <p:nvSpPr>
          <p:cNvPr id="4" name="Content Placeholder 3">
            <a:extLst>
              <a:ext uri="{FF2B5EF4-FFF2-40B4-BE49-F238E27FC236}">
                <a16:creationId xmlns:a16="http://schemas.microsoft.com/office/drawing/2014/main" id="{8D460066-36BC-24EA-DF4E-932C1A42A2C3}"/>
              </a:ext>
            </a:extLst>
          </p:cNvPr>
          <p:cNvSpPr>
            <a:spLocks noGrp="1"/>
          </p:cNvSpPr>
          <p:nvPr>
            <p:ph idx="1"/>
          </p:nvPr>
        </p:nvSpPr>
        <p:spPr>
          <a:xfrm>
            <a:off x="838200" y="1185729"/>
            <a:ext cx="10515600" cy="4486542"/>
          </a:xfrm>
        </p:spPr>
        <p:txBody>
          <a:bodyPr>
            <a:noAutofit/>
          </a:bodyPr>
          <a:lstStyle/>
          <a:p>
            <a:r>
              <a:rPr lang="en-US" sz="2000" b="1" dirty="0"/>
              <a:t>Potential mitigating strategies</a:t>
            </a:r>
          </a:p>
          <a:p>
            <a:pPr lvl="1"/>
            <a:r>
              <a:rPr lang="en-US" sz="2000" dirty="0">
                <a:solidFill>
                  <a:schemeClr val="tx1"/>
                </a:solidFill>
              </a:rPr>
              <a:t>Evidence based interventions focus of ensuring a safe, healing, and cognitively stimulating environment to support brain health development</a:t>
            </a:r>
          </a:p>
          <a:p>
            <a:pPr lvl="2"/>
            <a:r>
              <a:rPr lang="en-US" sz="2000" dirty="0">
                <a:solidFill>
                  <a:schemeClr val="tx1"/>
                </a:solidFill>
              </a:rPr>
              <a:t>Interactive play</a:t>
            </a:r>
          </a:p>
          <a:p>
            <a:pPr lvl="2"/>
            <a:r>
              <a:rPr lang="en-US" sz="2000" dirty="0">
                <a:solidFill>
                  <a:schemeClr val="tx1"/>
                </a:solidFill>
              </a:rPr>
              <a:t>Consistent reading</a:t>
            </a:r>
          </a:p>
          <a:p>
            <a:pPr lvl="2"/>
            <a:r>
              <a:rPr lang="en-US" sz="2000" dirty="0">
                <a:solidFill>
                  <a:schemeClr val="tx1"/>
                </a:solidFill>
              </a:rPr>
              <a:t>Regular physical activity</a:t>
            </a:r>
          </a:p>
          <a:p>
            <a:pPr lvl="2"/>
            <a:r>
              <a:rPr lang="en-US" sz="2000" dirty="0">
                <a:solidFill>
                  <a:schemeClr val="tx1"/>
                </a:solidFill>
              </a:rPr>
              <a:t>Balanced diet</a:t>
            </a:r>
          </a:p>
          <a:p>
            <a:pPr lvl="2"/>
            <a:r>
              <a:rPr lang="en-US" sz="2000" dirty="0">
                <a:solidFill>
                  <a:schemeClr val="tx1"/>
                </a:solidFill>
              </a:rPr>
              <a:t>Sufficient sleep</a:t>
            </a:r>
          </a:p>
          <a:p>
            <a:pPr lvl="2"/>
            <a:r>
              <a:rPr lang="en-US" sz="2000" dirty="0">
                <a:solidFill>
                  <a:schemeClr val="tx1"/>
                </a:solidFill>
              </a:rPr>
              <a:t>Limiting screen time</a:t>
            </a:r>
          </a:p>
          <a:p>
            <a:pPr lvl="2"/>
            <a:r>
              <a:rPr lang="en-US" sz="2000" dirty="0">
                <a:solidFill>
                  <a:schemeClr val="tx1"/>
                </a:solidFill>
              </a:rPr>
              <a:t>Facilitating time outside in natural outdoor settings</a:t>
            </a:r>
          </a:p>
          <a:p>
            <a:pPr lvl="2"/>
            <a:r>
              <a:rPr lang="en-US" sz="2000" dirty="0">
                <a:solidFill>
                  <a:schemeClr val="tx1"/>
                </a:solidFill>
              </a:rPr>
              <a:t>Managing stress</a:t>
            </a:r>
          </a:p>
          <a:p>
            <a:pPr lvl="1"/>
            <a:r>
              <a:rPr lang="en-US" sz="2000" dirty="0">
                <a:solidFill>
                  <a:schemeClr val="tx1"/>
                </a:solidFill>
              </a:rPr>
              <a:t>Social determinants of health can </a:t>
            </a:r>
            <a:r>
              <a:rPr lang="en-US" sz="2000" dirty="0">
                <a:solidFill>
                  <a:srgbClr val="FF2600"/>
                </a:solidFill>
              </a:rPr>
              <a:t>greatly</a:t>
            </a:r>
            <a:r>
              <a:rPr lang="en-US" sz="2000" dirty="0"/>
              <a:t> </a:t>
            </a:r>
            <a:r>
              <a:rPr lang="en-US" sz="2000" dirty="0">
                <a:solidFill>
                  <a:schemeClr val="tx1"/>
                </a:solidFill>
              </a:rPr>
              <a:t>impede functional outcomes</a:t>
            </a:r>
          </a:p>
          <a:p>
            <a:pPr lvl="2"/>
            <a:r>
              <a:rPr lang="en-US" sz="2000" dirty="0">
                <a:solidFill>
                  <a:schemeClr val="tx1"/>
                </a:solidFill>
              </a:rPr>
              <a:t>Low SES, geographic constraints, exposure to systemic racism, historical underrepresentation of racial or ethnic groups, and discrimination</a:t>
            </a:r>
          </a:p>
        </p:txBody>
      </p:sp>
    </p:spTree>
    <p:extLst>
      <p:ext uri="{BB962C8B-B14F-4D97-AF65-F5344CB8AC3E}">
        <p14:creationId xmlns:p14="http://schemas.microsoft.com/office/powerpoint/2010/main" val="75125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855BC-546C-042D-2966-5F9C208D3C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85EE7F-8571-D02E-1082-5CD4EEE5512C}"/>
              </a:ext>
            </a:extLst>
          </p:cNvPr>
          <p:cNvSpPr>
            <a:spLocks noGrp="1"/>
          </p:cNvSpPr>
          <p:nvPr>
            <p:ph type="title"/>
          </p:nvPr>
        </p:nvSpPr>
        <p:spPr>
          <a:xfrm>
            <a:off x="838200" y="363539"/>
            <a:ext cx="10515600" cy="473950"/>
          </a:xfrm>
        </p:spPr>
        <p:txBody>
          <a:bodyPr vert="horz" lIns="91440" tIns="45720" rIns="91440" bIns="45720" rtlCol="0" anchor="b">
            <a:noAutofit/>
          </a:bodyPr>
          <a:lstStyle/>
          <a:p>
            <a:r>
              <a:rPr lang="en-US" sz="4000" b="1" i="0" kern="1200" cap="all" dirty="0">
                <a:latin typeface="Lub Dub" panose="020B0603030403020204" pitchFamily="34" charset="77"/>
                <a:ea typeface="+mj-ea"/>
                <a:cs typeface="+mj-cs"/>
              </a:rPr>
              <a:t>The Concepts of Brain Health…</a:t>
            </a:r>
          </a:p>
        </p:txBody>
      </p:sp>
      <p:graphicFrame>
        <p:nvGraphicFramePr>
          <p:cNvPr id="5" name="TextBox 1">
            <a:extLst>
              <a:ext uri="{FF2B5EF4-FFF2-40B4-BE49-F238E27FC236}">
                <a16:creationId xmlns:a16="http://schemas.microsoft.com/office/drawing/2014/main" id="{F2150E98-6307-6BE6-739C-EB510CE39705}"/>
              </a:ext>
            </a:extLst>
          </p:cNvPr>
          <p:cNvGraphicFramePr/>
          <p:nvPr>
            <p:extLst>
              <p:ext uri="{D42A27DB-BD31-4B8C-83A1-F6EECF244321}">
                <p14:modId xmlns:p14="http://schemas.microsoft.com/office/powerpoint/2010/main" val="4246742566"/>
              </p:ext>
            </p:extLst>
          </p:nvPr>
        </p:nvGraphicFramePr>
        <p:xfrm>
          <a:off x="838200" y="1256232"/>
          <a:ext cx="10515600" cy="454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1722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929DA-F88D-99BC-EA82-CB7E6D710F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50E28A-A72F-3573-7C29-84566E721792}"/>
              </a:ext>
            </a:extLst>
          </p:cNvPr>
          <p:cNvSpPr>
            <a:spLocks noGrp="1"/>
          </p:cNvSpPr>
          <p:nvPr>
            <p:ph type="title"/>
          </p:nvPr>
        </p:nvSpPr>
        <p:spPr/>
        <p:txBody>
          <a:bodyPr/>
          <a:lstStyle/>
          <a:p>
            <a:r>
              <a:rPr lang="en-US" dirty="0"/>
              <a:t>Socioeconomic factors and adverse childhood experiences</a:t>
            </a:r>
          </a:p>
        </p:txBody>
      </p:sp>
      <p:sp>
        <p:nvSpPr>
          <p:cNvPr id="4" name="Content Placeholder 3">
            <a:extLst>
              <a:ext uri="{FF2B5EF4-FFF2-40B4-BE49-F238E27FC236}">
                <a16:creationId xmlns:a16="http://schemas.microsoft.com/office/drawing/2014/main" id="{9BBC74CA-121C-5668-F0B1-5AF44B7209CD}"/>
              </a:ext>
            </a:extLst>
          </p:cNvPr>
          <p:cNvSpPr>
            <a:spLocks noGrp="1"/>
          </p:cNvSpPr>
          <p:nvPr>
            <p:ph idx="1"/>
          </p:nvPr>
        </p:nvSpPr>
        <p:spPr>
          <a:xfrm>
            <a:off x="838200" y="1185729"/>
            <a:ext cx="10363200" cy="4486542"/>
          </a:xfrm>
        </p:spPr>
        <p:txBody>
          <a:bodyPr>
            <a:noAutofit/>
          </a:bodyPr>
          <a:lstStyle/>
          <a:p>
            <a:r>
              <a:rPr lang="en-US" sz="2000" b="1" dirty="0"/>
              <a:t>Potential mitigating strategies</a:t>
            </a:r>
          </a:p>
          <a:p>
            <a:pPr lvl="1"/>
            <a:r>
              <a:rPr lang="en-US" sz="2000" dirty="0">
                <a:solidFill>
                  <a:schemeClr val="tx1"/>
                </a:solidFill>
              </a:rPr>
              <a:t>Early identification of those at risk allows for the introduction of strategies to prevent or mitigate risk</a:t>
            </a:r>
          </a:p>
          <a:p>
            <a:pPr lvl="1"/>
            <a:r>
              <a:rPr lang="en-US" sz="2000" dirty="0">
                <a:solidFill>
                  <a:schemeClr val="tx1"/>
                </a:solidFill>
              </a:rPr>
              <a:t>Identifying those who may be at risk of a toxic stress response</a:t>
            </a:r>
          </a:p>
          <a:p>
            <a:pPr lvl="2"/>
            <a:r>
              <a:rPr lang="en-US" sz="2000" dirty="0">
                <a:solidFill>
                  <a:schemeClr val="tx1"/>
                </a:solidFill>
              </a:rPr>
              <a:t>Considering the type, timing, and duration of adversity</a:t>
            </a:r>
          </a:p>
          <a:p>
            <a:pPr lvl="2"/>
            <a:r>
              <a:rPr lang="en-US" sz="2000" dirty="0">
                <a:solidFill>
                  <a:schemeClr val="tx1"/>
                </a:solidFill>
              </a:rPr>
              <a:t>Exacerbating factors</a:t>
            </a:r>
          </a:p>
          <a:p>
            <a:pPr lvl="2"/>
            <a:r>
              <a:rPr lang="en-US" sz="2000" dirty="0">
                <a:solidFill>
                  <a:schemeClr val="tx1"/>
                </a:solidFill>
              </a:rPr>
              <a:t>Presence of supports and protective factors within the environment</a:t>
            </a:r>
          </a:p>
          <a:p>
            <a:pPr lvl="1"/>
            <a:r>
              <a:rPr lang="en-US" sz="2000" dirty="0">
                <a:solidFill>
                  <a:schemeClr val="tx1"/>
                </a:solidFill>
              </a:rPr>
              <a:t>Psychotherapy</a:t>
            </a:r>
          </a:p>
        </p:txBody>
      </p:sp>
    </p:spTree>
    <p:extLst>
      <p:ext uri="{BB962C8B-B14F-4D97-AF65-F5344CB8AC3E}">
        <p14:creationId xmlns:p14="http://schemas.microsoft.com/office/powerpoint/2010/main" val="2656552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8816A-B966-E1BE-E72A-58169F0A27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7FCDA2-5944-F7C8-15D8-5914B087EC1A}"/>
              </a:ext>
            </a:extLst>
          </p:cNvPr>
          <p:cNvSpPr>
            <a:spLocks noGrp="1"/>
          </p:cNvSpPr>
          <p:nvPr>
            <p:ph type="title"/>
          </p:nvPr>
        </p:nvSpPr>
        <p:spPr/>
        <p:txBody>
          <a:bodyPr/>
          <a:lstStyle/>
          <a:p>
            <a:r>
              <a:rPr lang="en-US" dirty="0"/>
              <a:t>Early life infection and chronic medical conditions</a:t>
            </a:r>
          </a:p>
        </p:txBody>
      </p:sp>
      <p:sp>
        <p:nvSpPr>
          <p:cNvPr id="4" name="Content Placeholder 3">
            <a:extLst>
              <a:ext uri="{FF2B5EF4-FFF2-40B4-BE49-F238E27FC236}">
                <a16:creationId xmlns:a16="http://schemas.microsoft.com/office/drawing/2014/main" id="{73BD370B-040B-981C-7E0F-EDBB5A7B826A}"/>
              </a:ext>
            </a:extLst>
          </p:cNvPr>
          <p:cNvSpPr>
            <a:spLocks noGrp="1"/>
          </p:cNvSpPr>
          <p:nvPr>
            <p:ph idx="1"/>
          </p:nvPr>
        </p:nvSpPr>
        <p:spPr>
          <a:xfrm>
            <a:off x="838200" y="1077278"/>
            <a:ext cx="10515600" cy="4921157"/>
          </a:xfrm>
        </p:spPr>
        <p:txBody>
          <a:bodyPr>
            <a:normAutofit fontScale="92500" lnSpcReduction="10000"/>
          </a:bodyPr>
          <a:lstStyle/>
          <a:p>
            <a:pPr lvl="1"/>
            <a:r>
              <a:rPr lang="en-US" sz="2200" dirty="0">
                <a:solidFill>
                  <a:schemeClr val="tx1"/>
                </a:solidFill>
              </a:rPr>
              <a:t>Mounting evidence showing that non-atherosclerotic cardiovascular and cerebrovascular diseases of childhood affect brain development, cognitive function, and mental health</a:t>
            </a:r>
          </a:p>
          <a:p>
            <a:pPr lvl="2"/>
            <a:r>
              <a:rPr lang="en-US" sz="2200" dirty="0">
                <a:solidFill>
                  <a:schemeClr val="tx1"/>
                </a:solidFill>
              </a:rPr>
              <a:t>Congenital heart disease</a:t>
            </a:r>
          </a:p>
          <a:p>
            <a:pPr lvl="2"/>
            <a:r>
              <a:rPr lang="en-US" sz="2200" dirty="0">
                <a:solidFill>
                  <a:schemeClr val="tx1"/>
                </a:solidFill>
              </a:rPr>
              <a:t>Hematologic diseases such as sickle cell anemia</a:t>
            </a:r>
          </a:p>
          <a:p>
            <a:pPr lvl="2"/>
            <a:r>
              <a:rPr lang="en-US" sz="2200" dirty="0">
                <a:solidFill>
                  <a:schemeClr val="tx1"/>
                </a:solidFill>
              </a:rPr>
              <a:t>Cerebral arteriopathies such as moyamoya</a:t>
            </a:r>
          </a:p>
          <a:p>
            <a:pPr lvl="1"/>
            <a:r>
              <a:rPr lang="en-US" sz="2200" dirty="0">
                <a:solidFill>
                  <a:schemeClr val="tx1"/>
                </a:solidFill>
              </a:rPr>
              <a:t>Chronic pediatric diseases may also have indirect implications for brain health</a:t>
            </a:r>
          </a:p>
          <a:p>
            <a:pPr lvl="2"/>
            <a:r>
              <a:rPr lang="en-US" sz="2200" dirty="0">
                <a:solidFill>
                  <a:schemeClr val="tx1"/>
                </a:solidFill>
              </a:rPr>
              <a:t>Physiologic stress of frequent hospitalizations and procedures</a:t>
            </a:r>
          </a:p>
          <a:p>
            <a:pPr lvl="2"/>
            <a:r>
              <a:rPr lang="en-US" sz="2200" dirty="0">
                <a:solidFill>
                  <a:schemeClr val="tx1"/>
                </a:solidFill>
              </a:rPr>
              <a:t>Limited access to exercise</a:t>
            </a:r>
          </a:p>
          <a:p>
            <a:pPr lvl="2"/>
            <a:r>
              <a:rPr lang="en-US" sz="2200" dirty="0">
                <a:solidFill>
                  <a:schemeClr val="tx1"/>
                </a:solidFill>
              </a:rPr>
              <a:t>School absenteeism</a:t>
            </a:r>
          </a:p>
          <a:p>
            <a:pPr lvl="2"/>
            <a:r>
              <a:rPr lang="en-US" sz="2200" dirty="0">
                <a:solidFill>
                  <a:schemeClr val="tx1"/>
                </a:solidFill>
              </a:rPr>
              <a:t>Family psychologic stress</a:t>
            </a:r>
          </a:p>
          <a:p>
            <a:pPr lvl="2"/>
            <a:r>
              <a:rPr lang="en-US" sz="2200" dirty="0">
                <a:solidFill>
                  <a:schemeClr val="tx1"/>
                </a:solidFill>
              </a:rPr>
              <a:t>Genetic and epigenetic factors  </a:t>
            </a:r>
          </a:p>
          <a:p>
            <a:pPr lvl="1"/>
            <a:r>
              <a:rPr lang="en-US" sz="2200" dirty="0">
                <a:solidFill>
                  <a:schemeClr val="tx1"/>
                </a:solidFill>
              </a:rPr>
              <a:t>Obesity also a risk factor for vascular brain health, impairing cognition and brain structure at all stages of life</a:t>
            </a:r>
          </a:p>
          <a:p>
            <a:pPr lvl="1"/>
            <a:r>
              <a:rPr lang="en-US" sz="2200" dirty="0">
                <a:solidFill>
                  <a:schemeClr val="tx1"/>
                </a:solidFill>
              </a:rPr>
              <a:t>Atherosclerotic factors do not emerge as risk factors for overt stroke until young adulthood</a:t>
            </a:r>
          </a:p>
          <a:p>
            <a:pPr lvl="1"/>
            <a:endParaRPr lang="en-US" sz="2000" dirty="0"/>
          </a:p>
        </p:txBody>
      </p:sp>
    </p:spTree>
    <p:extLst>
      <p:ext uri="{BB962C8B-B14F-4D97-AF65-F5344CB8AC3E}">
        <p14:creationId xmlns:p14="http://schemas.microsoft.com/office/powerpoint/2010/main" val="3736871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C814-FECD-FFB4-C428-94FCE9379D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C9BE46-5C9F-C5B4-26D9-DB800FDB35FB}"/>
              </a:ext>
            </a:extLst>
          </p:cNvPr>
          <p:cNvSpPr>
            <a:spLocks noGrp="1"/>
          </p:cNvSpPr>
          <p:nvPr>
            <p:ph type="title"/>
          </p:nvPr>
        </p:nvSpPr>
        <p:spPr/>
        <p:txBody>
          <a:bodyPr/>
          <a:lstStyle/>
          <a:p>
            <a:r>
              <a:rPr lang="en-US" dirty="0"/>
              <a:t>Early life infection and chronic medical conditions</a:t>
            </a:r>
          </a:p>
        </p:txBody>
      </p:sp>
      <p:sp>
        <p:nvSpPr>
          <p:cNvPr id="4" name="Content Placeholder 3">
            <a:extLst>
              <a:ext uri="{FF2B5EF4-FFF2-40B4-BE49-F238E27FC236}">
                <a16:creationId xmlns:a16="http://schemas.microsoft.com/office/drawing/2014/main" id="{C58BE99D-775A-2D12-1A0A-D4853D7E6B6A}"/>
              </a:ext>
            </a:extLst>
          </p:cNvPr>
          <p:cNvSpPr>
            <a:spLocks noGrp="1"/>
          </p:cNvSpPr>
          <p:nvPr>
            <p:ph idx="1"/>
          </p:nvPr>
        </p:nvSpPr>
        <p:spPr>
          <a:xfrm>
            <a:off x="838200" y="1185729"/>
            <a:ext cx="10515600" cy="4486542"/>
          </a:xfrm>
        </p:spPr>
        <p:txBody>
          <a:bodyPr>
            <a:normAutofit/>
          </a:bodyPr>
          <a:lstStyle/>
          <a:p>
            <a:r>
              <a:rPr lang="en-US" sz="2000" b="1" dirty="0"/>
              <a:t>Potential biologic mechanisms</a:t>
            </a:r>
            <a:endParaRPr lang="en-US" sz="2000" dirty="0"/>
          </a:p>
          <a:p>
            <a:pPr lvl="1"/>
            <a:r>
              <a:rPr lang="en-US" sz="2000" dirty="0">
                <a:solidFill>
                  <a:schemeClr val="tx1"/>
                </a:solidFill>
              </a:rPr>
              <a:t>Non-atherosclerotic cardiovascular and cerebrovascular diseases of childhood </a:t>
            </a:r>
          </a:p>
          <a:p>
            <a:pPr lvl="2"/>
            <a:r>
              <a:rPr lang="en-US" sz="2000" dirty="0">
                <a:solidFill>
                  <a:schemeClr val="tx1"/>
                </a:solidFill>
              </a:rPr>
              <a:t>Cause impairment of cerebral </a:t>
            </a:r>
            <a:r>
              <a:rPr lang="en-US" sz="2000" dirty="0" err="1">
                <a:solidFill>
                  <a:schemeClr val="tx1"/>
                </a:solidFill>
              </a:rPr>
              <a:t>perfusion</a:t>
            </a:r>
            <a:r>
              <a:rPr lang="en-US" sz="2000" dirty="0" err="1">
                <a:solidFill>
                  <a:schemeClr val="tx1"/>
                </a:solidFill>
                <a:sym typeface="Wingdings" pitchFamily="2" charset="2"/>
              </a:rPr>
              <a:t></a:t>
            </a:r>
            <a:r>
              <a:rPr lang="en-US" sz="2000" dirty="0" err="1">
                <a:solidFill>
                  <a:schemeClr val="tx1"/>
                </a:solidFill>
              </a:rPr>
              <a:t>disruption</a:t>
            </a:r>
            <a:r>
              <a:rPr lang="en-US" sz="2000" dirty="0">
                <a:solidFill>
                  <a:schemeClr val="tx1"/>
                </a:solidFill>
              </a:rPr>
              <a:t> of normal formation of neural networks in the </a:t>
            </a:r>
            <a:r>
              <a:rPr lang="en-US" sz="2000" dirty="0" err="1">
                <a:solidFill>
                  <a:schemeClr val="tx1"/>
                </a:solidFill>
              </a:rPr>
              <a:t>brain</a:t>
            </a:r>
            <a:r>
              <a:rPr lang="en-US" sz="2000" dirty="0" err="1">
                <a:solidFill>
                  <a:schemeClr val="tx1"/>
                </a:solidFill>
                <a:sym typeface="Wingdings" pitchFamily="2" charset="2"/>
              </a:rPr>
              <a:t></a:t>
            </a:r>
            <a:r>
              <a:rPr lang="en-US" sz="2000" dirty="0" err="1">
                <a:solidFill>
                  <a:schemeClr val="tx1"/>
                </a:solidFill>
              </a:rPr>
              <a:t>leading</a:t>
            </a:r>
            <a:r>
              <a:rPr lang="en-US" sz="2000" dirty="0">
                <a:solidFill>
                  <a:schemeClr val="tx1"/>
                </a:solidFill>
              </a:rPr>
              <a:t> to cognitive impairment </a:t>
            </a:r>
          </a:p>
          <a:p>
            <a:pPr lvl="2"/>
            <a:r>
              <a:rPr lang="en-US" sz="2000" dirty="0">
                <a:solidFill>
                  <a:schemeClr val="tx1"/>
                </a:solidFill>
              </a:rPr>
              <a:t>Cranial radiation:</a:t>
            </a:r>
          </a:p>
          <a:p>
            <a:pPr lvl="3"/>
            <a:r>
              <a:rPr lang="en-US" sz="2000" dirty="0">
                <a:solidFill>
                  <a:schemeClr val="tx1"/>
                </a:solidFill>
              </a:rPr>
              <a:t>Injures cerebral arteries and result in direct neurotoxic effects</a:t>
            </a:r>
          </a:p>
          <a:p>
            <a:pPr lvl="1"/>
            <a:r>
              <a:rPr lang="en-US" sz="2000" dirty="0">
                <a:solidFill>
                  <a:schemeClr val="tx1"/>
                </a:solidFill>
              </a:rPr>
              <a:t>Obesity linked to:</a:t>
            </a:r>
          </a:p>
          <a:p>
            <a:pPr lvl="2"/>
            <a:r>
              <a:rPr lang="en-US" sz="2000" dirty="0">
                <a:solidFill>
                  <a:schemeClr val="tx1"/>
                </a:solidFill>
              </a:rPr>
              <a:t>Insulin resistance</a:t>
            </a:r>
          </a:p>
          <a:p>
            <a:pPr lvl="2"/>
            <a:r>
              <a:rPr lang="en-US" sz="2000" dirty="0">
                <a:solidFill>
                  <a:schemeClr val="tx1"/>
                </a:solidFill>
              </a:rPr>
              <a:t>Inflammation</a:t>
            </a:r>
          </a:p>
          <a:p>
            <a:pPr lvl="2"/>
            <a:r>
              <a:rPr lang="en-US" sz="2000" dirty="0">
                <a:solidFill>
                  <a:schemeClr val="tx1"/>
                </a:solidFill>
              </a:rPr>
              <a:t>Vascular injury</a:t>
            </a:r>
          </a:p>
          <a:p>
            <a:pPr lvl="2"/>
            <a:r>
              <a:rPr lang="en-US" sz="2000" dirty="0">
                <a:solidFill>
                  <a:schemeClr val="tx1"/>
                </a:solidFill>
              </a:rPr>
              <a:t>Hormonal imbalances</a:t>
            </a:r>
          </a:p>
        </p:txBody>
      </p:sp>
    </p:spTree>
    <p:extLst>
      <p:ext uri="{BB962C8B-B14F-4D97-AF65-F5344CB8AC3E}">
        <p14:creationId xmlns:p14="http://schemas.microsoft.com/office/powerpoint/2010/main" val="3141547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899B3-2F87-4A16-7544-8FE958C2B7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646DCB-4D41-A7E5-2168-72EE0FA43560}"/>
              </a:ext>
            </a:extLst>
          </p:cNvPr>
          <p:cNvSpPr>
            <a:spLocks noGrp="1"/>
          </p:cNvSpPr>
          <p:nvPr>
            <p:ph type="title"/>
          </p:nvPr>
        </p:nvSpPr>
        <p:spPr/>
        <p:txBody>
          <a:bodyPr/>
          <a:lstStyle/>
          <a:p>
            <a:r>
              <a:rPr lang="en-US" dirty="0"/>
              <a:t>Early life infection and chronic medical conditions</a:t>
            </a:r>
          </a:p>
        </p:txBody>
      </p:sp>
      <p:sp>
        <p:nvSpPr>
          <p:cNvPr id="4" name="Content Placeholder 3">
            <a:extLst>
              <a:ext uri="{FF2B5EF4-FFF2-40B4-BE49-F238E27FC236}">
                <a16:creationId xmlns:a16="http://schemas.microsoft.com/office/drawing/2014/main" id="{E906B572-AB21-F814-20BF-AB4A4CEF2614}"/>
              </a:ext>
            </a:extLst>
          </p:cNvPr>
          <p:cNvSpPr>
            <a:spLocks noGrp="1"/>
          </p:cNvSpPr>
          <p:nvPr>
            <p:ph idx="1"/>
          </p:nvPr>
        </p:nvSpPr>
        <p:spPr>
          <a:xfrm>
            <a:off x="838200" y="1185729"/>
            <a:ext cx="10515600" cy="4486542"/>
          </a:xfrm>
        </p:spPr>
        <p:txBody>
          <a:bodyPr>
            <a:normAutofit/>
          </a:bodyPr>
          <a:lstStyle/>
          <a:p>
            <a:r>
              <a:rPr lang="en-US" sz="2000" b="1" dirty="0"/>
              <a:t>Potential mitigation strategies</a:t>
            </a:r>
          </a:p>
          <a:p>
            <a:pPr lvl="1"/>
            <a:r>
              <a:rPr lang="en-US" sz="2000" dirty="0">
                <a:solidFill>
                  <a:schemeClr val="tx1"/>
                </a:solidFill>
              </a:rPr>
              <a:t>Hydroxyurea shown to protect against silent brain infarcts in children with sickle cell disease, helping to maintain cognitive function</a:t>
            </a:r>
          </a:p>
          <a:p>
            <a:pPr lvl="1"/>
            <a:r>
              <a:rPr lang="en-US" sz="2000" dirty="0">
                <a:solidFill>
                  <a:schemeClr val="tx1"/>
                </a:solidFill>
              </a:rPr>
              <a:t>Environmental and lifestyle factors, many of which linked to social determinants of health, have been shown to affect cerebrovascular health and cognitive function in childhood</a:t>
            </a:r>
          </a:p>
          <a:p>
            <a:pPr lvl="1"/>
            <a:r>
              <a:rPr lang="en-US" sz="2000" dirty="0">
                <a:solidFill>
                  <a:schemeClr val="tx1"/>
                </a:solidFill>
              </a:rPr>
              <a:t>Diet and exercise </a:t>
            </a:r>
          </a:p>
          <a:p>
            <a:pPr lvl="1"/>
            <a:r>
              <a:rPr lang="en-US" sz="2000" dirty="0">
                <a:solidFill>
                  <a:schemeClr val="tx1"/>
                </a:solidFill>
              </a:rPr>
              <a:t>Major and minor infections associated with</a:t>
            </a:r>
            <a:r>
              <a:rPr lang="en-US" sz="2000" dirty="0"/>
              <a:t> </a:t>
            </a:r>
            <a:r>
              <a:rPr lang="en-US" sz="2000" dirty="0">
                <a:solidFill>
                  <a:srgbClr val="FF2600"/>
                </a:solidFill>
              </a:rPr>
              <a:t>increased</a:t>
            </a:r>
            <a:r>
              <a:rPr lang="en-US" sz="2000" dirty="0"/>
              <a:t> </a:t>
            </a:r>
            <a:r>
              <a:rPr lang="en-US" sz="2000" dirty="0">
                <a:solidFill>
                  <a:schemeClr val="tx1"/>
                </a:solidFill>
              </a:rPr>
              <a:t>risk of stroke in childhood</a:t>
            </a:r>
          </a:p>
          <a:p>
            <a:pPr lvl="1"/>
            <a:r>
              <a:rPr lang="en-US" sz="2000" dirty="0">
                <a:solidFill>
                  <a:schemeClr val="tx1"/>
                </a:solidFill>
              </a:rPr>
              <a:t>Poor vaccination status an </a:t>
            </a:r>
            <a:r>
              <a:rPr lang="en-US" sz="2000" i="1" dirty="0">
                <a:solidFill>
                  <a:schemeClr val="tx1"/>
                </a:solidFill>
              </a:rPr>
              <a:t>independent </a:t>
            </a:r>
            <a:r>
              <a:rPr lang="en-US" sz="2000" dirty="0">
                <a:solidFill>
                  <a:schemeClr val="tx1"/>
                </a:solidFill>
              </a:rPr>
              <a:t>predictor of childhood stroke</a:t>
            </a:r>
          </a:p>
          <a:p>
            <a:endParaRPr lang="en-US" b="1" dirty="0"/>
          </a:p>
        </p:txBody>
      </p:sp>
    </p:spTree>
    <p:extLst>
      <p:ext uri="{BB962C8B-B14F-4D97-AF65-F5344CB8AC3E}">
        <p14:creationId xmlns:p14="http://schemas.microsoft.com/office/powerpoint/2010/main" val="1685282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AF6DD-4D70-A556-678D-F39CEB508C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6847E6-1D92-F210-35DA-DA86679A58FB}"/>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EE9497AB-ED70-6A25-8A0F-2A2872DF711E}"/>
              </a:ext>
            </a:extLst>
          </p:cNvPr>
          <p:cNvSpPr>
            <a:spLocks noGrp="1"/>
          </p:cNvSpPr>
          <p:nvPr>
            <p:ph idx="1"/>
          </p:nvPr>
        </p:nvSpPr>
        <p:spPr>
          <a:xfrm>
            <a:off x="838200" y="1185729"/>
            <a:ext cx="10515600" cy="4486542"/>
          </a:xfrm>
        </p:spPr>
        <p:txBody>
          <a:bodyPr>
            <a:normAutofit/>
          </a:bodyPr>
          <a:lstStyle/>
          <a:p>
            <a:pPr lvl="1">
              <a:lnSpc>
                <a:spcPct val="100000"/>
              </a:lnSpc>
              <a:tabLst>
                <a:tab pos="3716338" algn="l"/>
              </a:tabLst>
            </a:pPr>
            <a:r>
              <a:rPr lang="en-US" sz="2000" dirty="0">
                <a:solidFill>
                  <a:schemeClr val="tx1"/>
                </a:solidFill>
              </a:rPr>
              <a:t>Physical and psychologic risk factors beginning prenatally have a considerable impact on brain maturation and overall cognitive health </a:t>
            </a:r>
          </a:p>
          <a:p>
            <a:pPr lvl="1">
              <a:lnSpc>
                <a:spcPct val="100000"/>
              </a:lnSpc>
              <a:tabLst>
                <a:tab pos="3716338" algn="l"/>
              </a:tabLst>
            </a:pPr>
            <a:r>
              <a:rPr lang="en-US" sz="2000" dirty="0">
                <a:solidFill>
                  <a:schemeClr val="tx1"/>
                </a:solidFill>
              </a:rPr>
              <a:t>This scientific statement underscores the significance of early detection, prevention, and intervention initiatives in promoting optimal brain health</a:t>
            </a:r>
          </a:p>
          <a:p>
            <a:pPr lvl="1"/>
            <a:r>
              <a:rPr lang="en-US" sz="2000" dirty="0">
                <a:solidFill>
                  <a:schemeClr val="tx1"/>
                </a:solidFill>
              </a:rPr>
              <a:t>Factors such as epigenetics likely influence why individuals with similar exposures can experience varying outcomes</a:t>
            </a:r>
          </a:p>
          <a:p>
            <a:pPr lvl="1"/>
            <a:r>
              <a:rPr lang="en-US" sz="2000" dirty="0">
                <a:solidFill>
                  <a:schemeClr val="tx1"/>
                </a:solidFill>
              </a:rPr>
              <a:t>Important to emphasize the intrinsic link between mental health and neurologic health in aging</a:t>
            </a:r>
          </a:p>
          <a:p>
            <a:pPr lvl="1"/>
            <a:r>
              <a:rPr lang="en-US" sz="2000" dirty="0">
                <a:solidFill>
                  <a:schemeClr val="tx1"/>
                </a:solidFill>
              </a:rPr>
              <a:t>Essential to urge health care professionals, policymakers, and the general public to prioritize comprehensive strategies that safeguard and promote brain health across the life span</a:t>
            </a:r>
          </a:p>
        </p:txBody>
      </p:sp>
    </p:spTree>
    <p:extLst>
      <p:ext uri="{BB962C8B-B14F-4D97-AF65-F5344CB8AC3E}">
        <p14:creationId xmlns:p14="http://schemas.microsoft.com/office/powerpoint/2010/main" val="3050699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07EE7-0DF9-FCA5-1F94-A28F52CA79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A2206E-9FA2-E239-A5C9-37CCDE580FEB}"/>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A4D1E246-FE18-F6F7-1A52-CF656D7B054E}"/>
              </a:ext>
            </a:extLst>
          </p:cNvPr>
          <p:cNvSpPr>
            <a:spLocks noGrp="1"/>
          </p:cNvSpPr>
          <p:nvPr>
            <p:ph idx="1"/>
          </p:nvPr>
        </p:nvSpPr>
        <p:spPr>
          <a:xfrm>
            <a:off x="838200" y="1185729"/>
            <a:ext cx="10515600" cy="4486542"/>
          </a:xfrm>
        </p:spPr>
        <p:txBody>
          <a:bodyPr>
            <a:normAutofit/>
          </a:bodyPr>
          <a:lstStyle/>
          <a:p>
            <a:pPr lvl="1"/>
            <a:r>
              <a:rPr lang="en-US" sz="2000" dirty="0">
                <a:solidFill>
                  <a:schemeClr val="tx1"/>
                </a:solidFill>
              </a:rPr>
              <a:t>Action must be taken to understand and address the needs of communities that have had unequal access to preventive health information and services</a:t>
            </a:r>
          </a:p>
          <a:p>
            <a:pPr lvl="1"/>
            <a:r>
              <a:rPr lang="en-US" sz="2000" dirty="0">
                <a:solidFill>
                  <a:schemeClr val="tx1"/>
                </a:solidFill>
              </a:rPr>
              <a:t>We advocate for a holistic approach that integrates the biopsychosocial framework within traditional medical practice to ensure development, testing, and implementation of interventions across the life span to promote brain health and mental well-being</a:t>
            </a:r>
          </a:p>
          <a:p>
            <a:pPr lvl="1"/>
            <a:r>
              <a:rPr lang="en-US" sz="2000" dirty="0">
                <a:solidFill>
                  <a:schemeClr val="tx1"/>
                </a:solidFill>
              </a:rPr>
              <a:t>By implementing personalized, culturally responsive, evidence-based practices and advancing research in medicine, neuropsychiatry, behavioral neurology, psychology, and </a:t>
            </a:r>
            <a:r>
              <a:rPr lang="en-US" sz="2000" dirty="0" err="1">
                <a:solidFill>
                  <a:schemeClr val="tx1"/>
                </a:solidFill>
              </a:rPr>
              <a:t>geroscience</a:t>
            </a:r>
            <a:r>
              <a:rPr lang="en-US" sz="2000" dirty="0">
                <a:solidFill>
                  <a:schemeClr val="tx1"/>
                </a:solidFill>
              </a:rPr>
              <a:t>, we can extend health, longevity, and independence in aging adults</a:t>
            </a:r>
          </a:p>
        </p:txBody>
      </p:sp>
    </p:spTree>
    <p:extLst>
      <p:ext uri="{BB962C8B-B14F-4D97-AF65-F5344CB8AC3E}">
        <p14:creationId xmlns:p14="http://schemas.microsoft.com/office/powerpoint/2010/main" val="1833492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0F556-3664-E4E1-2332-4E938D1E30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36C7E5-B360-3857-2FFE-378A7B913703}"/>
              </a:ext>
            </a:extLst>
          </p:cNvPr>
          <p:cNvSpPr>
            <a:spLocks noGrp="1"/>
          </p:cNvSpPr>
          <p:nvPr>
            <p:ph type="ctrTitle"/>
          </p:nvPr>
        </p:nvSpPr>
        <p:spPr>
          <a:xfrm>
            <a:off x="3066308" y="1672021"/>
            <a:ext cx="7037353" cy="2387600"/>
          </a:xfrm>
        </p:spPr>
        <p:txBody>
          <a:bodyPr anchor="b">
            <a:normAutofit/>
          </a:bodyPr>
          <a:lstStyle/>
          <a:p>
            <a:r>
              <a:rPr lang="en-US" dirty="0"/>
              <a:t>The end</a:t>
            </a:r>
          </a:p>
        </p:txBody>
      </p:sp>
    </p:spTree>
    <p:extLst>
      <p:ext uri="{BB962C8B-B14F-4D97-AF65-F5344CB8AC3E}">
        <p14:creationId xmlns:p14="http://schemas.microsoft.com/office/powerpoint/2010/main" val="3074554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AE325A-147E-149D-FD88-671E5AB24242}"/>
              </a:ext>
            </a:extLst>
          </p:cNvPr>
          <p:cNvSpPr>
            <a:spLocks noGrp="1"/>
          </p:cNvSpPr>
          <p:nvPr>
            <p:ph type="ctrTitle"/>
          </p:nvPr>
        </p:nvSpPr>
        <p:spPr>
          <a:xfrm>
            <a:off x="1375091" y="1555531"/>
            <a:ext cx="10400428" cy="4335718"/>
          </a:xfrm>
        </p:spPr>
        <p:txBody>
          <a:bodyPr anchor="ctr">
            <a:normAutofit/>
          </a:bodyPr>
          <a:lstStyle/>
          <a:p>
            <a:pPr lvl="0"/>
            <a:r>
              <a:rPr lang="en-US" sz="2800" b="1" cap="none" dirty="0"/>
              <a:t>This Scientific Statement is focused on the role of </a:t>
            </a:r>
            <a:r>
              <a:rPr lang="en-US" sz="2800" b="1" i="1" cap="none" dirty="0"/>
              <a:t>nonvascular</a:t>
            </a:r>
            <a:r>
              <a:rPr lang="en-US" sz="2800" b="1" cap="none" dirty="0"/>
              <a:t> physical and psychological variables impacting brain health across the lifespan</a:t>
            </a:r>
          </a:p>
          <a:p>
            <a:pPr lvl="0"/>
            <a:endParaRPr lang="en-US" sz="2800" b="1" cap="none" dirty="0"/>
          </a:p>
          <a:p>
            <a:pPr lvl="0"/>
            <a:r>
              <a:rPr lang="en-US" sz="2800" b="1" cap="none" dirty="0"/>
              <a:t>Provides an initial framework for future studies by highlighting the varying degrees of existing evidence for biological contributions and potential mitigating strategies to promote brain health across the </a:t>
            </a:r>
            <a:br>
              <a:rPr lang="en-US" sz="2800" b="1" cap="none" dirty="0"/>
            </a:br>
            <a:r>
              <a:rPr lang="en-US" sz="2800" b="1" cap="none" dirty="0"/>
              <a:t>life span</a:t>
            </a:r>
            <a:endParaRPr lang="en-US" sz="2800" cap="none" dirty="0"/>
          </a:p>
          <a:p>
            <a:endParaRPr lang="en-US" sz="2600" dirty="0"/>
          </a:p>
        </p:txBody>
      </p:sp>
    </p:spTree>
    <p:extLst>
      <p:ext uri="{BB962C8B-B14F-4D97-AF65-F5344CB8AC3E}">
        <p14:creationId xmlns:p14="http://schemas.microsoft.com/office/powerpoint/2010/main" val="319274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a:xfrm>
            <a:off x="1252558" y="1961573"/>
            <a:ext cx="10166084" cy="2346739"/>
          </a:xfrm>
        </p:spPr>
        <p:txBody>
          <a:bodyPr>
            <a:normAutofit/>
          </a:bodyPr>
          <a:lstStyle/>
          <a:p>
            <a:r>
              <a:rPr lang="en-US" sz="4000" dirty="0"/>
              <a:t>Non-Vascular physical and psychologic variables that affect brain health across the lifespan</a:t>
            </a:r>
          </a:p>
        </p:txBody>
      </p:sp>
    </p:spTree>
    <p:extLst>
      <p:ext uri="{BB962C8B-B14F-4D97-AF65-F5344CB8AC3E}">
        <p14:creationId xmlns:p14="http://schemas.microsoft.com/office/powerpoint/2010/main" val="2899864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3E1946-1C25-286D-320D-FB6AE9AA2379}"/>
              </a:ext>
            </a:extLst>
          </p:cNvPr>
          <p:cNvPicPr>
            <a:picLocks noChangeAspect="1"/>
          </p:cNvPicPr>
          <p:nvPr/>
        </p:nvPicPr>
        <p:blipFill>
          <a:blip r:embed="rId2"/>
          <a:stretch>
            <a:fillRect/>
          </a:stretch>
        </p:blipFill>
        <p:spPr>
          <a:xfrm>
            <a:off x="2596056" y="96814"/>
            <a:ext cx="6923330" cy="6761186"/>
          </a:xfrm>
          <a:prstGeom prst="rect">
            <a:avLst/>
          </a:prstGeom>
          <a:noFill/>
        </p:spPr>
      </p:pic>
    </p:spTree>
    <p:extLst>
      <p:ext uri="{BB962C8B-B14F-4D97-AF65-F5344CB8AC3E}">
        <p14:creationId xmlns:p14="http://schemas.microsoft.com/office/powerpoint/2010/main" val="243085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345B4-CD31-F447-1F29-B13E98BE5D97}"/>
              </a:ext>
            </a:extLst>
          </p:cNvPr>
          <p:cNvPicPr>
            <a:picLocks noChangeAspect="1"/>
          </p:cNvPicPr>
          <p:nvPr/>
        </p:nvPicPr>
        <p:blipFill>
          <a:blip r:embed="rId2"/>
          <a:stretch>
            <a:fillRect/>
          </a:stretch>
        </p:blipFill>
        <p:spPr>
          <a:xfrm>
            <a:off x="2091559" y="75434"/>
            <a:ext cx="7798677" cy="6707131"/>
          </a:xfrm>
          <a:prstGeom prst="rect">
            <a:avLst/>
          </a:prstGeom>
        </p:spPr>
      </p:pic>
    </p:spTree>
    <p:extLst>
      <p:ext uri="{BB962C8B-B14F-4D97-AF65-F5344CB8AC3E}">
        <p14:creationId xmlns:p14="http://schemas.microsoft.com/office/powerpoint/2010/main" val="251923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D47FAE-2F0E-A8B5-EB17-73D0B955B457}"/>
              </a:ext>
            </a:extLst>
          </p:cNvPr>
          <p:cNvPicPr>
            <a:picLocks noChangeAspect="1"/>
          </p:cNvPicPr>
          <p:nvPr/>
        </p:nvPicPr>
        <p:blipFill>
          <a:blip r:embed="rId2"/>
          <a:stretch>
            <a:fillRect/>
          </a:stretch>
        </p:blipFill>
        <p:spPr>
          <a:xfrm>
            <a:off x="2112580" y="0"/>
            <a:ext cx="7367751" cy="6858000"/>
          </a:xfrm>
          <a:prstGeom prst="rect">
            <a:avLst/>
          </a:prstGeom>
        </p:spPr>
      </p:pic>
    </p:spTree>
    <p:extLst>
      <p:ext uri="{BB962C8B-B14F-4D97-AF65-F5344CB8AC3E}">
        <p14:creationId xmlns:p14="http://schemas.microsoft.com/office/powerpoint/2010/main" val="384051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p:txBody>
          <a:bodyPr>
            <a:normAutofit/>
          </a:bodyPr>
          <a:lstStyle/>
          <a:p>
            <a:r>
              <a:rPr lang="en-US" sz="3200" dirty="0"/>
              <a:t>Stress, depression, and anxiety </a:t>
            </a:r>
          </a:p>
        </p:txBody>
      </p:sp>
      <p:sp>
        <p:nvSpPr>
          <p:cNvPr id="4" name="Content Placeholder 3">
            <a:extLst>
              <a:ext uri="{FF2B5EF4-FFF2-40B4-BE49-F238E27FC236}">
                <a16:creationId xmlns:a16="http://schemas.microsoft.com/office/drawing/2014/main" id="{83664C84-A882-6449-86B9-34EAB0D736CF}"/>
              </a:ext>
            </a:extLst>
          </p:cNvPr>
          <p:cNvSpPr>
            <a:spLocks noGrp="1"/>
          </p:cNvSpPr>
          <p:nvPr>
            <p:ph idx="1"/>
          </p:nvPr>
        </p:nvSpPr>
        <p:spPr>
          <a:xfrm>
            <a:off x="838200" y="922948"/>
            <a:ext cx="11039856" cy="5779604"/>
          </a:xfrm>
        </p:spPr>
        <p:txBody>
          <a:bodyPr>
            <a:noAutofit/>
          </a:bodyPr>
          <a:lstStyle/>
          <a:p>
            <a:pPr lvl="1"/>
            <a:endParaRPr lang="en-US" sz="2000" dirty="0"/>
          </a:p>
          <a:p>
            <a:pPr lvl="1"/>
            <a:r>
              <a:rPr lang="en-US" sz="2000" dirty="0"/>
              <a:t>Role of </a:t>
            </a:r>
            <a:r>
              <a:rPr lang="en-US" sz="2000" b="1" dirty="0"/>
              <a:t>mental health </a:t>
            </a:r>
            <a:r>
              <a:rPr lang="en-US" sz="2000" dirty="0"/>
              <a:t>in neurologic disorders </a:t>
            </a:r>
            <a:r>
              <a:rPr lang="en-US" sz="2000" i="1" dirty="0"/>
              <a:t>underappreciated</a:t>
            </a:r>
          </a:p>
          <a:p>
            <a:pPr lvl="1"/>
            <a:r>
              <a:rPr lang="en-US" sz="2000" dirty="0"/>
              <a:t>Chronic stress-related neuro-biologic changes underlying depression and anxiety lead to higher stroke risk and progression of cognitive decline and dementia </a:t>
            </a:r>
          </a:p>
          <a:p>
            <a:pPr lvl="1"/>
            <a:r>
              <a:rPr lang="en-US" sz="2000" dirty="0"/>
              <a:t>Negative emotional states have been shown to predispose to higher risk of cardiovascular or stroke-related morbidity and mortality </a:t>
            </a:r>
          </a:p>
          <a:p>
            <a:pPr lvl="1"/>
            <a:r>
              <a:rPr lang="en-US" sz="2000" dirty="0"/>
              <a:t>Literature has suggested an association between depression and dementia, </a:t>
            </a:r>
            <a:r>
              <a:rPr lang="en-US" sz="2000" i="1" dirty="0"/>
              <a:t>particularly</a:t>
            </a:r>
            <a:r>
              <a:rPr lang="en-US" sz="2000" dirty="0"/>
              <a:t> the timing of depression</a:t>
            </a:r>
          </a:p>
          <a:p>
            <a:pPr lvl="2"/>
            <a:r>
              <a:rPr lang="en-US" sz="2000" dirty="0"/>
              <a:t>Depression or depressive symptoms early in life associated with 2-fold or greater increased risk of dementia</a:t>
            </a:r>
          </a:p>
          <a:p>
            <a:pPr lvl="2"/>
            <a:r>
              <a:rPr lang="en-US" sz="2000" dirty="0"/>
              <a:t>Studies have shown reduced gray matter volume in children who have experienced depression</a:t>
            </a:r>
          </a:p>
          <a:p>
            <a:pPr lvl="1"/>
            <a:r>
              <a:rPr lang="en-US" sz="2000" b="1" dirty="0"/>
              <a:t>Given the current mental health crisis, it is imperative to develop more accessible and effective treatments for depression and anxiety </a:t>
            </a:r>
          </a:p>
        </p:txBody>
      </p:sp>
    </p:spTree>
    <p:extLst>
      <p:ext uri="{BB962C8B-B14F-4D97-AF65-F5344CB8AC3E}">
        <p14:creationId xmlns:p14="http://schemas.microsoft.com/office/powerpoint/2010/main" val="3933808696"/>
      </p:ext>
    </p:extLst>
  </p:cSld>
  <p:clrMapOvr>
    <a:masterClrMapping/>
  </p:clrMapOvr>
</p:sld>
</file>

<file path=ppt/theme/theme1.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210B43A-2868-42EF-AF81-26E32FEC63F3}"/>
    </a:ext>
  </a:extLst>
</a:theme>
</file>

<file path=ppt/theme/theme2.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7B2DB5BF-BD3B-4458-B612-7D97EA94A65A}"/>
    </a:ext>
  </a:extLst>
</a:theme>
</file>

<file path=ppt/theme/theme3.xml><?xml version="1.0" encoding="utf-8"?>
<a:theme xmlns:a="http://schemas.openxmlformats.org/drawingml/2006/main" name="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1195A086-3318-4898-9796-81A3692F38C2}"/>
    </a:ext>
  </a:extLst>
</a:theme>
</file>

<file path=ppt/theme/theme4.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359DB752-9AA3-49F3-89D7-9D190088A3C7}"/>
    </a:ext>
  </a:extLst>
</a:theme>
</file>

<file path=ppt/theme/theme5.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0950B76-F091-4A43-9559-54538F4D99DC}"/>
    </a:ext>
  </a:extLst>
</a:theme>
</file>

<file path=ppt/theme/theme6.xml><?xml version="1.0" encoding="utf-8"?>
<a:theme xmlns:a="http://schemas.openxmlformats.org/drawingml/2006/main" name="1_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528ABFE-A64F-4266-B7DD-F10CEDF5D97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4f22ede-e726-4d3d-b195-8dfd25ae0d91"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37C8DF61C1164547A8EB6BDF01DE2F0B" ma:contentTypeVersion="34" ma:contentTypeDescription="Create a new document." ma:contentTypeScope="" ma:versionID="e7319fdcedf72bac802572156bdbc47b">
  <xsd:schema xmlns:xsd="http://www.w3.org/2001/XMLSchema" xmlns:xs="http://www.w3.org/2001/XMLSchema" xmlns:p="http://schemas.microsoft.com/office/2006/metadata/properties" xmlns:ns2="78037a7d-fd1a-4270-bbfc-87b485c7ab3a" xmlns:ns3="http://schemas.microsoft.com/sharepoint/v4" xmlns:ns4="64940433-79d5-41bc-a35f-464b2f72126e" targetNamespace="http://schemas.microsoft.com/office/2006/metadata/properties" ma:root="true" ma:fieldsID="8e8a7b12ad0e498c9ea806373cb8f6b5" ns2:_="" ns3:_="" ns4:_="">
    <xsd:import namespace="78037a7d-fd1a-4270-bbfc-87b485c7ab3a"/>
    <xsd:import namespace="http://schemas.microsoft.com/sharepoint/v4"/>
    <xsd:import namespace="64940433-79d5-41bc-a35f-464b2f72126e"/>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4:Description0"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37a7d-fd1a-4270-bbfc-87b485c7ab3a"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8" nillable="true" ma:displayName="Sharing Hint Hash" ma:internalName="SharingHintHash" ma:readOnly="true">
      <xsd:simpleType>
        <xsd:restriction base="dms:Text"/>
      </xsd:simple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40433-79d5-41bc-a35f-464b2f72126e"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4940433-79d5-41bc-a35f-464b2f72126e" xsi:nil="true"/>
  </documentManagement>
</p:properties>
</file>

<file path=customXml/itemProps1.xml><?xml version="1.0" encoding="utf-8"?>
<ds:datastoreItem xmlns:ds="http://schemas.openxmlformats.org/officeDocument/2006/customXml" ds:itemID="{785B829D-F04C-4CB5-98D2-BE4A0FB47FF3}">
  <ds:schemaRefs>
    <ds:schemaRef ds:uri="http://schemas.microsoft.com/sharepoint/v3/contenttype/forms"/>
  </ds:schemaRefs>
</ds:datastoreItem>
</file>

<file path=customXml/itemProps2.xml><?xml version="1.0" encoding="utf-8"?>
<ds:datastoreItem xmlns:ds="http://schemas.openxmlformats.org/officeDocument/2006/customXml" ds:itemID="{1EDB0317-E6D9-49E3-8177-0DA8F54868A7}">
  <ds:schemaRefs>
    <ds:schemaRef ds:uri="Microsoft.SharePoint.Taxonomy.ContentTypeSync"/>
  </ds:schemaRefs>
</ds:datastoreItem>
</file>

<file path=customXml/itemProps3.xml><?xml version="1.0" encoding="utf-8"?>
<ds:datastoreItem xmlns:ds="http://schemas.openxmlformats.org/officeDocument/2006/customXml" ds:itemID="{A1ACE967-0FC6-4A45-B394-ADF2FA04E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37a7d-fd1a-4270-bbfc-87b485c7ab3a"/>
    <ds:schemaRef ds:uri="http://schemas.microsoft.com/sharepoint/v4"/>
    <ds:schemaRef ds:uri="64940433-79d5-41bc-a35f-464b2f721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0EEB463-A4E7-4941-98A7-D9A46CFB50CE}">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78037a7d-fd1a-4270-bbfc-87b485c7ab3a"/>
    <ds:schemaRef ds:uri="64940433-79d5-41bc-a35f-464b2f72126e"/>
    <ds:schemaRef ds:uri="http://schemas.microsoft.com/office/2006/documentManagement/types"/>
    <ds:schemaRef ds:uri="http://schemas.microsoft.com/sharepoint/v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AHA titles</Template>
  <TotalTime>12855</TotalTime>
  <Words>2801</Words>
  <Application>Microsoft Office PowerPoint</Application>
  <PresentationFormat>Widescreen</PresentationFormat>
  <Paragraphs>251</Paragraphs>
  <Slides>36</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36</vt:i4>
      </vt:variant>
    </vt:vector>
  </HeadingPairs>
  <TitlesOfParts>
    <vt:vector size="47" baseType="lpstr">
      <vt:lpstr>Arial</vt:lpstr>
      <vt:lpstr>Calibri</vt:lpstr>
      <vt:lpstr>Lub Dub</vt:lpstr>
      <vt:lpstr>Lub Dub Medium</vt:lpstr>
      <vt:lpstr>Wingdings</vt:lpstr>
      <vt:lpstr>AHA titles</vt:lpstr>
      <vt:lpstr>AHA text 01</vt:lpstr>
      <vt:lpstr>AHA text 02</vt:lpstr>
      <vt:lpstr>AHA text 03</vt:lpstr>
      <vt:lpstr>AHA text 04</vt:lpstr>
      <vt:lpstr>1_AHA text 04</vt:lpstr>
      <vt:lpstr>Brain health across the lifespan:  A framework for future studies</vt:lpstr>
      <vt:lpstr>Slide set prepared by  Andrew Slusher MD  a member of the Stroke Council SCILL and Professional Education Committee </vt:lpstr>
      <vt:lpstr>The Concepts of Brain Health…</vt:lpstr>
      <vt:lpstr>This Scientific Statement is focused on the role of nonvascular physical and psychological variables impacting brain health across the lifespan  Provides an initial framework for future studies by highlighting the varying degrees of existing evidence for biological contributions and potential mitigating strategies to promote brain health across the  life span </vt:lpstr>
      <vt:lpstr>Non-Vascular physical and psychologic variables that affect brain health across the lifespan</vt:lpstr>
      <vt:lpstr>PowerPoint Presentation</vt:lpstr>
      <vt:lpstr>PowerPoint Presentation</vt:lpstr>
      <vt:lpstr>PowerPoint Presentation</vt:lpstr>
      <vt:lpstr>Stress, depression, and anxiety </vt:lpstr>
      <vt:lpstr>Stress, depression, and anxiety </vt:lpstr>
      <vt:lpstr>Stress, depression, and anxiety </vt:lpstr>
      <vt:lpstr>Pollution and environmental exposures</vt:lpstr>
      <vt:lpstr>Pollution and environmental exposures</vt:lpstr>
      <vt:lpstr>Pollution and environmental exposures</vt:lpstr>
      <vt:lpstr>Chronic inflammation</vt:lpstr>
      <vt:lpstr>Chronic inflammation</vt:lpstr>
      <vt:lpstr>Chronic inflammation</vt:lpstr>
      <vt:lpstr>Chronic inflammation</vt:lpstr>
      <vt:lpstr>Gut microbiome dysbiosis</vt:lpstr>
      <vt:lpstr>Gut-Brain influences across various life stages</vt:lpstr>
      <vt:lpstr>Gut-Brain influences across various life stages</vt:lpstr>
      <vt:lpstr>Gut microbiome dysbiosis</vt:lpstr>
      <vt:lpstr>Poor sleep quality</vt:lpstr>
      <vt:lpstr>Poor sleep quality</vt:lpstr>
      <vt:lpstr>Poor sleep quality</vt:lpstr>
      <vt:lpstr>Socioeconomic factors and adverse childhood experiences</vt:lpstr>
      <vt:lpstr>Socioeconomic factors and adverse childhood experiences</vt:lpstr>
      <vt:lpstr>Other Biologic mechanisms linked to ace accumulation</vt:lpstr>
      <vt:lpstr>Socioeconomic factors and adverse childhood experiences</vt:lpstr>
      <vt:lpstr>Socioeconomic factors and adverse childhood experiences</vt:lpstr>
      <vt:lpstr>Early life infection and chronic medical conditions</vt:lpstr>
      <vt:lpstr>Early life infection and chronic medical conditions</vt:lpstr>
      <vt:lpstr>Early life infection and chronic medical conditions</vt:lpstr>
      <vt:lpstr>conclusion</vt:lpstr>
      <vt:lpstr>conclusion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Slusher, Andrew David</dc:creator>
  <cp:lastModifiedBy>Anne Leonard</cp:lastModifiedBy>
  <cp:revision>46</cp:revision>
  <cp:lastPrinted>2018-04-11T17:00:49Z</cp:lastPrinted>
  <dcterms:created xsi:type="dcterms:W3CDTF">2026-01-14T16:41:39Z</dcterms:created>
  <dcterms:modified xsi:type="dcterms:W3CDTF">2026-04-22T14:44:02Z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0x01010037C8DF61C1164547A8EB6BDF01DE2F0B</vt:lpwstr>
  </property>
</Properties>
</file>