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49"/>
  </p:notesMasterIdLst>
  <p:sldIdLst>
    <p:sldId id="308" r:id="rId5"/>
    <p:sldId id="833" r:id="rId6"/>
    <p:sldId id="1115" r:id="rId7"/>
    <p:sldId id="1125" r:id="rId8"/>
    <p:sldId id="1169" r:id="rId9"/>
    <p:sldId id="1140" r:id="rId10"/>
    <p:sldId id="1141" r:id="rId11"/>
    <p:sldId id="1142" r:id="rId12"/>
    <p:sldId id="1143" r:id="rId13"/>
    <p:sldId id="1144" r:id="rId14"/>
    <p:sldId id="1145" r:id="rId15"/>
    <p:sldId id="1146" r:id="rId16"/>
    <p:sldId id="1147" r:id="rId17"/>
    <p:sldId id="1149" r:id="rId18"/>
    <p:sldId id="1112" r:id="rId19"/>
    <p:sldId id="1170" r:id="rId20"/>
    <p:sldId id="1150" r:id="rId21"/>
    <p:sldId id="1151" r:id="rId22"/>
    <p:sldId id="1152" r:id="rId23"/>
    <p:sldId id="1153" r:id="rId24"/>
    <p:sldId id="1154" r:id="rId25"/>
    <p:sldId id="1155" r:id="rId26"/>
    <p:sldId id="1156" r:id="rId27"/>
    <p:sldId id="1177" r:id="rId28"/>
    <p:sldId id="1157" r:id="rId29"/>
    <p:sldId id="1158" r:id="rId30"/>
    <p:sldId id="1159" r:id="rId31"/>
    <p:sldId id="1160" r:id="rId32"/>
    <p:sldId id="1176" r:id="rId33"/>
    <p:sldId id="1161" r:id="rId34"/>
    <p:sldId id="1175" r:id="rId35"/>
    <p:sldId id="1162" r:id="rId36"/>
    <p:sldId id="1174" r:id="rId37"/>
    <p:sldId id="1163" r:id="rId38"/>
    <p:sldId id="1173" r:id="rId39"/>
    <p:sldId id="1164" r:id="rId40"/>
    <p:sldId id="1172" r:id="rId41"/>
    <p:sldId id="1165" r:id="rId42"/>
    <p:sldId id="1166" r:id="rId43"/>
    <p:sldId id="1167" r:id="rId44"/>
    <p:sldId id="1171" r:id="rId45"/>
    <p:sldId id="1168" r:id="rId46"/>
    <p:sldId id="842" r:id="rId47"/>
    <p:sldId id="11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40C314-4977-70F3-11D4-A75728774D19}" name="Gwendolyn Reyna" initials="GR" userId="S::Gwendolyn.Reyna@heart.org::0492242f-5314-4750-ad50-640a4fe02908" providerId="AD"/>
  <p188:author id="{3FB5405D-D8B2-49EA-6909-6B4E62B5F8A9}" name="Ashley Hall" initials="AH" userId="S::Ashley.Hall@heart.org::2a66d3b0-1297-473c-987b-4bc851ac6b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7F7F"/>
    <a:srgbClr val="065D93"/>
    <a:srgbClr val="79C78D"/>
    <a:srgbClr val="FAA74B"/>
    <a:srgbClr val="CF242A"/>
    <a:srgbClr val="FFDA68"/>
    <a:srgbClr val="FFFFFF"/>
    <a:srgbClr val="F0F7F9"/>
    <a:srgbClr val="E1E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64DCE8-8697-4E66-B9EA-79FC47610F1E}" v="190" dt="2026-03-18T20:15:10.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5033" autoAdjust="0"/>
  </p:normalViewPr>
  <p:slideViewPr>
    <p:cSldViewPr snapToGrid="0">
      <p:cViewPr varScale="1">
        <p:scale>
          <a:sx n="59" d="100"/>
          <a:sy n="59" d="100"/>
        </p:scale>
        <p:origin x="1156" y="5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dolyn Reyna" userId="0492242f-5314-4750-ad50-640a4fe02908" providerId="ADAL" clId="{0F2F325E-815E-4EFB-8D05-199871636F60}"/>
    <pc:docChg chg="custSel modSld">
      <pc:chgData name="Gwendolyn Reyna" userId="0492242f-5314-4750-ad50-640a4fe02908" providerId="ADAL" clId="{0F2F325E-815E-4EFB-8D05-199871636F60}" dt="2026-03-18T20:16:55.114" v="264" actId="1076"/>
      <pc:docMkLst>
        <pc:docMk/>
      </pc:docMkLst>
      <pc:sldChg chg="modSp mod">
        <pc:chgData name="Gwendolyn Reyna" userId="0492242f-5314-4750-ad50-640a4fe02908" providerId="ADAL" clId="{0F2F325E-815E-4EFB-8D05-199871636F60}" dt="2026-03-09T13:21:40.230" v="1" actId="20577"/>
        <pc:sldMkLst>
          <pc:docMk/>
          <pc:sldMk cId="1762311542" sldId="1146"/>
        </pc:sldMkLst>
        <pc:spChg chg="mod">
          <ac:chgData name="Gwendolyn Reyna" userId="0492242f-5314-4750-ad50-640a4fe02908" providerId="ADAL" clId="{0F2F325E-815E-4EFB-8D05-199871636F60}" dt="2026-03-09T13:21:40.230" v="1" actId="20577"/>
          <ac:spMkLst>
            <pc:docMk/>
            <pc:sldMk cId="1762311542" sldId="1146"/>
            <ac:spMk id="9" creationId="{32345F2F-7CD6-1A9B-A1D7-CF027F09C70F}"/>
          </ac:spMkLst>
        </pc:spChg>
      </pc:sldChg>
      <pc:sldChg chg="modSp mod">
        <pc:chgData name="Gwendolyn Reyna" userId="0492242f-5314-4750-ad50-640a4fe02908" providerId="ADAL" clId="{0F2F325E-815E-4EFB-8D05-199871636F60}" dt="2026-03-09T13:22:03.752" v="3" actId="20577"/>
        <pc:sldMkLst>
          <pc:docMk/>
          <pc:sldMk cId="2542753233" sldId="1151"/>
        </pc:sldMkLst>
        <pc:graphicFrameChg chg="modGraphic">
          <ac:chgData name="Gwendolyn Reyna" userId="0492242f-5314-4750-ad50-640a4fe02908" providerId="ADAL" clId="{0F2F325E-815E-4EFB-8D05-199871636F60}" dt="2026-03-09T13:22:03.752" v="3" actId="20577"/>
          <ac:graphicFrameMkLst>
            <pc:docMk/>
            <pc:sldMk cId="2542753233" sldId="1151"/>
            <ac:graphicFrameMk id="6" creationId="{8F0FF6A0-CA70-F6F0-81EB-599F0AA08059}"/>
          </ac:graphicFrameMkLst>
        </pc:graphicFrameChg>
      </pc:sldChg>
      <pc:sldChg chg="addSp delSp modSp mod delAnim modAnim">
        <pc:chgData name="Gwendolyn Reyna" userId="0492242f-5314-4750-ad50-640a4fe02908" providerId="ADAL" clId="{0F2F325E-815E-4EFB-8D05-199871636F60}" dt="2026-03-18T20:16:55.114" v="264" actId="1076"/>
        <pc:sldMkLst>
          <pc:docMk/>
          <pc:sldMk cId="474666984" sldId="1157"/>
        </pc:sldMkLst>
        <pc:spChg chg="mod">
          <ac:chgData name="Gwendolyn Reyna" userId="0492242f-5314-4750-ad50-640a4fe02908" providerId="ADAL" clId="{0F2F325E-815E-4EFB-8D05-199871636F60}" dt="2026-03-18T20:03:52.183" v="115" actId="20577"/>
          <ac:spMkLst>
            <pc:docMk/>
            <pc:sldMk cId="474666984" sldId="1157"/>
            <ac:spMk id="5" creationId="{741FAA7F-64A1-1E79-647F-A32A944D1F10}"/>
          </ac:spMkLst>
        </pc:spChg>
        <pc:spChg chg="add mod">
          <ac:chgData name="Gwendolyn Reyna" userId="0492242f-5314-4750-ad50-640a4fe02908" providerId="ADAL" clId="{0F2F325E-815E-4EFB-8D05-199871636F60}" dt="2026-03-18T20:11:50.592" v="208" actId="20577"/>
          <ac:spMkLst>
            <pc:docMk/>
            <pc:sldMk cId="474666984" sldId="1157"/>
            <ac:spMk id="9" creationId="{A4CEC7E4-B836-D920-005B-A7E818AD5A7E}"/>
          </ac:spMkLst>
        </pc:spChg>
        <pc:spChg chg="add mod">
          <ac:chgData name="Gwendolyn Reyna" userId="0492242f-5314-4750-ad50-640a4fe02908" providerId="ADAL" clId="{0F2F325E-815E-4EFB-8D05-199871636F60}" dt="2026-03-18T20:11:06.801" v="187" actId="1076"/>
          <ac:spMkLst>
            <pc:docMk/>
            <pc:sldMk cId="474666984" sldId="1157"/>
            <ac:spMk id="10" creationId="{709D7A4C-DD34-590B-0645-8594A7E0A1F2}"/>
          </ac:spMkLst>
        </pc:spChg>
        <pc:spChg chg="mod">
          <ac:chgData name="Gwendolyn Reyna" userId="0492242f-5314-4750-ad50-640a4fe02908" providerId="ADAL" clId="{0F2F325E-815E-4EFB-8D05-199871636F60}" dt="2026-03-18T20:00:33.348" v="58" actId="20577"/>
          <ac:spMkLst>
            <pc:docMk/>
            <pc:sldMk cId="474666984" sldId="1157"/>
            <ac:spMk id="23" creationId="{C5DD265E-5AA8-23F1-0A45-013F6A45630C}"/>
          </ac:spMkLst>
        </pc:spChg>
        <pc:spChg chg="mod">
          <ac:chgData name="Gwendolyn Reyna" userId="0492242f-5314-4750-ad50-640a4fe02908" providerId="ADAL" clId="{0F2F325E-815E-4EFB-8D05-199871636F60}" dt="2026-03-18T20:16:55.114" v="264" actId="1076"/>
          <ac:spMkLst>
            <pc:docMk/>
            <pc:sldMk cId="474666984" sldId="1157"/>
            <ac:spMk id="24" creationId="{E3E30F61-6B5F-3410-DB01-EBF0D9583D7D}"/>
          </ac:spMkLst>
        </pc:spChg>
        <pc:spChg chg="mod">
          <ac:chgData name="Gwendolyn Reyna" userId="0492242f-5314-4750-ad50-640a4fe02908" providerId="ADAL" clId="{0F2F325E-815E-4EFB-8D05-199871636F60}" dt="2026-03-18T20:06:41.102" v="132" actId="20577"/>
          <ac:spMkLst>
            <pc:docMk/>
            <pc:sldMk cId="474666984" sldId="1157"/>
            <ac:spMk id="25" creationId="{88FC7A70-EF39-585F-CB44-25D991896675}"/>
          </ac:spMkLst>
        </pc:spChg>
        <pc:spChg chg="mod">
          <ac:chgData name="Gwendolyn Reyna" userId="0492242f-5314-4750-ad50-640a4fe02908" providerId="ADAL" clId="{0F2F325E-815E-4EFB-8D05-199871636F60}" dt="2026-03-18T20:00:56.072" v="83" actId="20577"/>
          <ac:spMkLst>
            <pc:docMk/>
            <pc:sldMk cId="474666984" sldId="1157"/>
            <ac:spMk id="33" creationId="{19A1037A-CE9B-3D14-A2A5-618FB24D48C3}"/>
          </ac:spMkLst>
        </pc:spChg>
        <pc:spChg chg="mod">
          <ac:chgData name="Gwendolyn Reyna" userId="0492242f-5314-4750-ad50-640a4fe02908" providerId="ADAL" clId="{0F2F325E-815E-4EFB-8D05-199871636F60}" dt="2026-03-18T20:03:24.510" v="113" actId="1076"/>
          <ac:spMkLst>
            <pc:docMk/>
            <pc:sldMk cId="474666984" sldId="1157"/>
            <ac:spMk id="34" creationId="{0FCD7BC9-05A9-C6BF-2252-40D0D6DD3D56}"/>
          </ac:spMkLst>
        </pc:spChg>
        <pc:spChg chg="mod">
          <ac:chgData name="Gwendolyn Reyna" userId="0492242f-5314-4750-ad50-640a4fe02908" providerId="ADAL" clId="{0F2F325E-815E-4EFB-8D05-199871636F60}" dt="2026-03-18T20:02:47.692" v="109" actId="1076"/>
          <ac:spMkLst>
            <pc:docMk/>
            <pc:sldMk cId="474666984" sldId="1157"/>
            <ac:spMk id="35" creationId="{540F4EDA-1875-BAD4-FF85-E3CF26762962}"/>
          </ac:spMkLst>
        </pc:spChg>
        <pc:spChg chg="del">
          <ac:chgData name="Gwendolyn Reyna" userId="0492242f-5314-4750-ad50-640a4fe02908" providerId="ADAL" clId="{0F2F325E-815E-4EFB-8D05-199871636F60}" dt="2026-03-18T20:12:46.208" v="211" actId="478"/>
          <ac:spMkLst>
            <pc:docMk/>
            <pc:sldMk cId="474666984" sldId="1157"/>
            <ac:spMk id="42" creationId="{EBCF2647-B1C6-F88B-979A-B60A21F4B4F7}"/>
          </ac:spMkLst>
        </pc:spChg>
        <pc:spChg chg="del">
          <ac:chgData name="Gwendolyn Reyna" userId="0492242f-5314-4750-ad50-640a4fe02908" providerId="ADAL" clId="{0F2F325E-815E-4EFB-8D05-199871636F60}" dt="2026-03-18T20:08:24.901" v="134" actId="478"/>
          <ac:spMkLst>
            <pc:docMk/>
            <pc:sldMk cId="474666984" sldId="1157"/>
            <ac:spMk id="43" creationId="{E8CBBC77-F761-790A-108B-E166E1160974}"/>
          </ac:spMkLst>
        </pc:spChg>
        <pc:spChg chg="mod">
          <ac:chgData name="Gwendolyn Reyna" userId="0492242f-5314-4750-ad50-640a4fe02908" providerId="ADAL" clId="{0F2F325E-815E-4EFB-8D05-199871636F60}" dt="2026-03-18T20:14:49.089" v="251" actId="20577"/>
          <ac:spMkLst>
            <pc:docMk/>
            <pc:sldMk cId="474666984" sldId="1157"/>
            <ac:spMk id="44" creationId="{2C018EDB-9E4C-8812-C09B-95D26C8AF6FB}"/>
          </ac:spMkLst>
        </pc:spChg>
        <pc:spChg chg="del">
          <ac:chgData name="Gwendolyn Reyna" userId="0492242f-5314-4750-ad50-640a4fe02908" providerId="ADAL" clId="{0F2F325E-815E-4EFB-8D05-199871636F60}" dt="2026-03-18T20:08:20.592" v="133" actId="478"/>
          <ac:spMkLst>
            <pc:docMk/>
            <pc:sldMk cId="474666984" sldId="1157"/>
            <ac:spMk id="45" creationId="{3FF180ED-92F3-9478-75D8-675609DC7D55}"/>
          </ac:spMkLst>
        </pc:spChg>
        <pc:cxnChg chg="add mod">
          <ac:chgData name="Gwendolyn Reyna" userId="0492242f-5314-4750-ad50-640a4fe02908" providerId="ADAL" clId="{0F2F325E-815E-4EFB-8D05-199871636F60}" dt="2026-03-18T20:16:07.128" v="259" actId="14100"/>
          <ac:cxnSpMkLst>
            <pc:docMk/>
            <pc:sldMk cId="474666984" sldId="1157"/>
            <ac:cxnSpMk id="16" creationId="{C0D4DD4A-D28B-5DA5-C7BE-2BD37D75AE16}"/>
          </ac:cxnSpMkLst>
        </pc:cxnChg>
        <pc:cxnChg chg="add mod">
          <ac:chgData name="Gwendolyn Reyna" userId="0492242f-5314-4750-ad50-640a4fe02908" providerId="ADAL" clId="{0F2F325E-815E-4EFB-8D05-199871636F60}" dt="2026-03-18T20:15:37.104" v="256" actId="14100"/>
          <ac:cxnSpMkLst>
            <pc:docMk/>
            <pc:sldMk cId="474666984" sldId="1157"/>
            <ac:cxnSpMk id="17" creationId="{3D969C75-7633-5E08-D873-ED7BE5A1331C}"/>
          </ac:cxnSpMkLst>
        </pc:cxnChg>
        <pc:cxnChg chg="mod">
          <ac:chgData name="Gwendolyn Reyna" userId="0492242f-5314-4750-ad50-640a4fe02908" providerId="ADAL" clId="{0F2F325E-815E-4EFB-8D05-199871636F60}" dt="2026-03-18T20:16:55.114" v="264" actId="1076"/>
          <ac:cxnSpMkLst>
            <pc:docMk/>
            <pc:sldMk cId="474666984" sldId="1157"/>
            <ac:cxnSpMk id="38" creationId="{D8A76FB9-6B8C-C0DF-68DE-5EC156CCEAAE}"/>
          </ac:cxnSpMkLst>
        </pc:cxnChg>
        <pc:cxnChg chg="mod">
          <ac:chgData name="Gwendolyn Reyna" userId="0492242f-5314-4750-ad50-640a4fe02908" providerId="ADAL" clId="{0F2F325E-815E-4EFB-8D05-199871636F60}" dt="2026-03-18T20:15:47.807" v="257" actId="14100"/>
          <ac:cxnSpMkLst>
            <pc:docMk/>
            <pc:sldMk cId="474666984" sldId="1157"/>
            <ac:cxnSpMk id="39" creationId="{00708475-B940-81F7-A4F1-C8711A3ED378}"/>
          </ac:cxnSpMkLst>
        </pc:cxnChg>
        <pc:cxnChg chg="mod">
          <ac:chgData name="Gwendolyn Reyna" userId="0492242f-5314-4750-ad50-640a4fe02908" providerId="ADAL" clId="{0F2F325E-815E-4EFB-8D05-199871636F60}" dt="2026-03-18T20:02:54.384" v="110" actId="1076"/>
          <ac:cxnSpMkLst>
            <pc:docMk/>
            <pc:sldMk cId="474666984" sldId="1157"/>
            <ac:cxnSpMk id="41" creationId="{F0CFE6FE-8551-06EB-0E15-A04C5B1D97DB}"/>
          </ac:cxnSpMkLst>
        </pc:cxnChg>
        <pc:cxnChg chg="mod">
          <ac:chgData name="Gwendolyn Reyna" userId="0492242f-5314-4750-ad50-640a4fe02908" providerId="ADAL" clId="{0F2F325E-815E-4EFB-8D05-199871636F60}" dt="2026-03-18T20:13:31.024" v="214" actId="14100"/>
          <ac:cxnSpMkLst>
            <pc:docMk/>
            <pc:sldMk cId="474666984" sldId="1157"/>
            <ac:cxnSpMk id="76" creationId="{8A345759-BA09-3194-65C5-BEF1A4FE00AD}"/>
          </ac:cxnSpMkLst>
        </pc:cxnChg>
        <pc:cxnChg chg="del mod">
          <ac:chgData name="Gwendolyn Reyna" userId="0492242f-5314-4750-ad50-640a4fe02908" providerId="ADAL" clId="{0F2F325E-815E-4EFB-8D05-199871636F60}" dt="2026-03-18T20:13:17.078" v="213" actId="478"/>
          <ac:cxnSpMkLst>
            <pc:docMk/>
            <pc:sldMk cId="474666984" sldId="1157"/>
            <ac:cxnSpMk id="77" creationId="{B8A6D6F8-7334-39FD-7275-B990FA3BCBDA}"/>
          </ac:cxnSpMkLst>
        </pc:cxnChg>
      </pc:sldChg>
      <pc:sldChg chg="modSp mod">
        <pc:chgData name="Gwendolyn Reyna" userId="0492242f-5314-4750-ad50-640a4fe02908" providerId="ADAL" clId="{0F2F325E-815E-4EFB-8D05-199871636F60}" dt="2026-03-09T13:22:47.525" v="7" actId="20577"/>
        <pc:sldMkLst>
          <pc:docMk/>
          <pc:sldMk cId="2804070097" sldId="1158"/>
        </pc:sldMkLst>
        <pc:graphicFrameChg chg="modGraphic">
          <ac:chgData name="Gwendolyn Reyna" userId="0492242f-5314-4750-ad50-640a4fe02908" providerId="ADAL" clId="{0F2F325E-815E-4EFB-8D05-199871636F60}" dt="2026-03-09T13:22:47.525" v="7" actId="20577"/>
          <ac:graphicFrameMkLst>
            <pc:docMk/>
            <pc:sldMk cId="2804070097" sldId="1158"/>
            <ac:graphicFrameMk id="6" creationId="{18808716-14A6-B81D-660A-5351B4677F8A}"/>
          </ac:graphicFrameMkLst>
        </pc:graphicFrameChg>
      </pc:sldChg>
      <pc:sldChg chg="modSp mod">
        <pc:chgData name="Gwendolyn Reyna" userId="0492242f-5314-4750-ad50-640a4fe02908" providerId="ADAL" clId="{0F2F325E-815E-4EFB-8D05-199871636F60}" dt="2026-03-09T13:24:52.543" v="13" actId="20577"/>
        <pc:sldMkLst>
          <pc:docMk/>
          <pc:sldMk cId="953768822" sldId="1164"/>
        </pc:sldMkLst>
        <pc:graphicFrameChg chg="modGraphic">
          <ac:chgData name="Gwendolyn Reyna" userId="0492242f-5314-4750-ad50-640a4fe02908" providerId="ADAL" clId="{0F2F325E-815E-4EFB-8D05-199871636F60}" dt="2026-03-09T13:24:52.543" v="13" actId="20577"/>
          <ac:graphicFrameMkLst>
            <pc:docMk/>
            <pc:sldMk cId="953768822" sldId="1164"/>
            <ac:graphicFrameMk id="18" creationId="{025B5F5A-C929-5385-2AAC-868BFE379D46}"/>
          </ac:graphicFrameMkLst>
        </pc:graphicFrameChg>
      </pc:sldChg>
      <pc:sldChg chg="modSp mod">
        <pc:chgData name="Gwendolyn Reyna" userId="0492242f-5314-4750-ad50-640a4fe02908" providerId="ADAL" clId="{0F2F325E-815E-4EFB-8D05-199871636F60}" dt="2026-03-09T13:25:54.913" v="26" actId="20577"/>
        <pc:sldMkLst>
          <pc:docMk/>
          <pc:sldMk cId="1910236830" sldId="1172"/>
        </pc:sldMkLst>
        <pc:graphicFrameChg chg="modGraphic">
          <ac:chgData name="Gwendolyn Reyna" userId="0492242f-5314-4750-ad50-640a4fe02908" providerId="ADAL" clId="{0F2F325E-815E-4EFB-8D05-199871636F60}" dt="2026-03-09T13:25:54.913" v="26" actId="20577"/>
          <ac:graphicFrameMkLst>
            <pc:docMk/>
            <pc:sldMk cId="1910236830" sldId="1172"/>
            <ac:graphicFrameMk id="12" creationId="{A80237AC-96AD-1100-1142-56022BD46182}"/>
          </ac:graphicFrameMkLst>
        </pc:graphicFrameChg>
      </pc:sldChg>
      <pc:sldChg chg="modSp mod">
        <pc:chgData name="Gwendolyn Reyna" userId="0492242f-5314-4750-ad50-640a4fe02908" providerId="ADAL" clId="{0F2F325E-815E-4EFB-8D05-199871636F60}" dt="2026-03-09T13:22:27.748" v="5" actId="20577"/>
        <pc:sldMkLst>
          <pc:docMk/>
          <pc:sldMk cId="3961805254" sldId="1177"/>
        </pc:sldMkLst>
        <pc:graphicFrameChg chg="modGraphic">
          <ac:chgData name="Gwendolyn Reyna" userId="0492242f-5314-4750-ad50-640a4fe02908" providerId="ADAL" clId="{0F2F325E-815E-4EFB-8D05-199871636F60}" dt="2026-03-09T13:22:27.748" v="5" actId="20577"/>
          <ac:graphicFrameMkLst>
            <pc:docMk/>
            <pc:sldMk cId="3961805254" sldId="1177"/>
            <ac:graphicFrameMk id="12" creationId="{0C10D386-E8F0-C45A-560C-C67BCD57C25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B0F47-72A7-40CD-97BC-FA664BD8B4EC}" type="datetimeFigureOut">
              <a:rPr lang="en-US" smtClean="0"/>
              <a:t>3/18/2026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31FF5-ADD1-489E-9034-3EA822349562}" type="slidenum">
              <a:rPr lang="en-US" smtClean="0"/>
              <a:t>‹#›</a:t>
            </a:fld>
            <a:endParaRPr lang="en-US"/>
          </a:p>
        </p:txBody>
      </p:sp>
    </p:spTree>
    <p:extLst>
      <p:ext uri="{BB962C8B-B14F-4D97-AF65-F5344CB8AC3E}">
        <p14:creationId xmlns:p14="http://schemas.microsoft.com/office/powerpoint/2010/main" val="18819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FAFC5-3A27-43A2-9905-E94D9A42FA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04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3FD5B-0E98-4078-0BAB-2A1D806312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FD2D0-3FF1-675F-FE27-37525CCBE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FF5BA7-34E6-B1CD-5AE3-8C2BE888F1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221912-2E67-47AC-88AE-3A76615BF5E8}"/>
              </a:ext>
            </a:extLst>
          </p:cNvPr>
          <p:cNvSpPr>
            <a:spLocks noGrp="1"/>
          </p:cNvSpPr>
          <p:nvPr>
            <p:ph type="sldNum" sz="quarter" idx="5"/>
          </p:nvPr>
        </p:nvSpPr>
        <p:spPr/>
        <p:txBody>
          <a:bodyPr/>
          <a:lstStyle/>
          <a:p>
            <a:fld id="{F3631FF5-ADD1-489E-9034-3EA822349562}" type="slidenum">
              <a:rPr lang="en-US" smtClean="0"/>
              <a:t>27</a:t>
            </a:fld>
            <a:endParaRPr lang="en-US"/>
          </a:p>
        </p:txBody>
      </p:sp>
    </p:spTree>
    <p:extLst>
      <p:ext uri="{BB962C8B-B14F-4D97-AF65-F5344CB8AC3E}">
        <p14:creationId xmlns:p14="http://schemas.microsoft.com/office/powerpoint/2010/main" val="28723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DAEF6-3A8C-B7E6-0BDA-54ABC22C0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B1175-AFC5-C08D-B326-C9B1E878C8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9FCC8-D1CE-B628-C694-3C58B4236F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61F751-5AA4-C870-AECD-01AAFF0EB334}"/>
              </a:ext>
            </a:extLst>
          </p:cNvPr>
          <p:cNvSpPr>
            <a:spLocks noGrp="1"/>
          </p:cNvSpPr>
          <p:nvPr>
            <p:ph type="sldNum" sz="quarter" idx="5"/>
          </p:nvPr>
        </p:nvSpPr>
        <p:spPr/>
        <p:txBody>
          <a:bodyPr/>
          <a:lstStyle/>
          <a:p>
            <a:fld id="{F3631FF5-ADD1-489E-9034-3EA822349562}" type="slidenum">
              <a:rPr lang="en-US" smtClean="0"/>
              <a:t>28</a:t>
            </a:fld>
            <a:endParaRPr lang="en-US"/>
          </a:p>
        </p:txBody>
      </p:sp>
    </p:spTree>
    <p:extLst>
      <p:ext uri="{BB962C8B-B14F-4D97-AF65-F5344CB8AC3E}">
        <p14:creationId xmlns:p14="http://schemas.microsoft.com/office/powerpoint/2010/main" val="2873867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A9007-02C5-3B76-C9B9-16860A836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69ADA-F774-8192-1357-07DD2BB980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336A7-B8B0-AD67-231C-0641DB5236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AAB91F-9BDB-8EB7-1932-984695AD6648}"/>
              </a:ext>
            </a:extLst>
          </p:cNvPr>
          <p:cNvSpPr>
            <a:spLocks noGrp="1"/>
          </p:cNvSpPr>
          <p:nvPr>
            <p:ph type="sldNum" sz="quarter" idx="5"/>
          </p:nvPr>
        </p:nvSpPr>
        <p:spPr/>
        <p:txBody>
          <a:bodyPr/>
          <a:lstStyle/>
          <a:p>
            <a:fld id="{F3631FF5-ADD1-489E-9034-3EA822349562}" type="slidenum">
              <a:rPr lang="en-US" smtClean="0"/>
              <a:t>29</a:t>
            </a:fld>
            <a:endParaRPr lang="en-US"/>
          </a:p>
        </p:txBody>
      </p:sp>
    </p:spTree>
    <p:extLst>
      <p:ext uri="{BB962C8B-B14F-4D97-AF65-F5344CB8AC3E}">
        <p14:creationId xmlns:p14="http://schemas.microsoft.com/office/powerpoint/2010/main" val="472246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6DE22-22AF-A123-9FC8-68D03FB390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A3936-5D85-9B98-87F4-B4D229ACC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EB31C3-5BA5-03D5-8D99-88E7DDBF01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C9157E-A660-C02D-2A2B-C5C697BB23CF}"/>
              </a:ext>
            </a:extLst>
          </p:cNvPr>
          <p:cNvSpPr>
            <a:spLocks noGrp="1"/>
          </p:cNvSpPr>
          <p:nvPr>
            <p:ph type="sldNum" sz="quarter" idx="5"/>
          </p:nvPr>
        </p:nvSpPr>
        <p:spPr/>
        <p:txBody>
          <a:bodyPr/>
          <a:lstStyle/>
          <a:p>
            <a:fld id="{F3631FF5-ADD1-489E-9034-3EA822349562}" type="slidenum">
              <a:rPr lang="en-US" smtClean="0"/>
              <a:t>30</a:t>
            </a:fld>
            <a:endParaRPr lang="en-US"/>
          </a:p>
        </p:txBody>
      </p:sp>
    </p:spTree>
    <p:extLst>
      <p:ext uri="{BB962C8B-B14F-4D97-AF65-F5344CB8AC3E}">
        <p14:creationId xmlns:p14="http://schemas.microsoft.com/office/powerpoint/2010/main" val="2251982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69657-1469-75B7-522E-DFDCF38C0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DD3B2-207A-4212-D1DE-1AFB912BA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DE9F0-AD70-57D8-6D5E-1624DECE95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5BF7D3-C8EC-436B-B949-2239DFA9EBAB}"/>
              </a:ext>
            </a:extLst>
          </p:cNvPr>
          <p:cNvSpPr>
            <a:spLocks noGrp="1"/>
          </p:cNvSpPr>
          <p:nvPr>
            <p:ph type="sldNum" sz="quarter" idx="5"/>
          </p:nvPr>
        </p:nvSpPr>
        <p:spPr/>
        <p:txBody>
          <a:bodyPr/>
          <a:lstStyle/>
          <a:p>
            <a:fld id="{F3631FF5-ADD1-489E-9034-3EA822349562}" type="slidenum">
              <a:rPr lang="en-US" smtClean="0"/>
              <a:t>31</a:t>
            </a:fld>
            <a:endParaRPr lang="en-US"/>
          </a:p>
        </p:txBody>
      </p:sp>
    </p:spTree>
    <p:extLst>
      <p:ext uri="{BB962C8B-B14F-4D97-AF65-F5344CB8AC3E}">
        <p14:creationId xmlns:p14="http://schemas.microsoft.com/office/powerpoint/2010/main" val="3754250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AB52F-97C9-029E-B4ED-BE81F37F6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15473-0F1B-10B8-CE29-2BA63DD78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14E9B-C52D-CB4E-37EA-3ED9B8DD64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14FBBE-F00B-289C-F569-43EABF45A788}"/>
              </a:ext>
            </a:extLst>
          </p:cNvPr>
          <p:cNvSpPr>
            <a:spLocks noGrp="1"/>
          </p:cNvSpPr>
          <p:nvPr>
            <p:ph type="sldNum" sz="quarter" idx="5"/>
          </p:nvPr>
        </p:nvSpPr>
        <p:spPr/>
        <p:txBody>
          <a:bodyPr/>
          <a:lstStyle/>
          <a:p>
            <a:fld id="{F3631FF5-ADD1-489E-9034-3EA822349562}" type="slidenum">
              <a:rPr lang="en-US" smtClean="0"/>
              <a:t>32</a:t>
            </a:fld>
            <a:endParaRPr lang="en-US"/>
          </a:p>
        </p:txBody>
      </p:sp>
    </p:spTree>
    <p:extLst>
      <p:ext uri="{BB962C8B-B14F-4D97-AF65-F5344CB8AC3E}">
        <p14:creationId xmlns:p14="http://schemas.microsoft.com/office/powerpoint/2010/main" val="2675463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B30F8-AC30-4ACE-DE6E-EEEDADC38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9126E-648C-3DCE-9158-0D1F8B74F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E8B5E-63F3-F8FC-C40F-52AD23F61B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B91159-BF90-3194-F226-00F894AE8359}"/>
              </a:ext>
            </a:extLst>
          </p:cNvPr>
          <p:cNvSpPr>
            <a:spLocks noGrp="1"/>
          </p:cNvSpPr>
          <p:nvPr>
            <p:ph type="sldNum" sz="quarter" idx="5"/>
          </p:nvPr>
        </p:nvSpPr>
        <p:spPr/>
        <p:txBody>
          <a:bodyPr/>
          <a:lstStyle/>
          <a:p>
            <a:fld id="{F3631FF5-ADD1-489E-9034-3EA822349562}" type="slidenum">
              <a:rPr lang="en-US" smtClean="0"/>
              <a:t>33</a:t>
            </a:fld>
            <a:endParaRPr lang="en-US"/>
          </a:p>
        </p:txBody>
      </p:sp>
    </p:spTree>
    <p:extLst>
      <p:ext uri="{BB962C8B-B14F-4D97-AF65-F5344CB8AC3E}">
        <p14:creationId xmlns:p14="http://schemas.microsoft.com/office/powerpoint/2010/main" val="1060851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2780F-AEF2-2AEB-6136-915D0C404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B863F-A3A5-5FF8-D839-A2EDF0A02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F7932-DFEC-E19D-AB58-8FFD849DE4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17A6B8-B62E-D1C9-80A1-DEA27F196D5B}"/>
              </a:ext>
            </a:extLst>
          </p:cNvPr>
          <p:cNvSpPr>
            <a:spLocks noGrp="1"/>
          </p:cNvSpPr>
          <p:nvPr>
            <p:ph type="sldNum" sz="quarter" idx="5"/>
          </p:nvPr>
        </p:nvSpPr>
        <p:spPr/>
        <p:txBody>
          <a:bodyPr/>
          <a:lstStyle/>
          <a:p>
            <a:fld id="{F3631FF5-ADD1-489E-9034-3EA822349562}" type="slidenum">
              <a:rPr lang="en-US" smtClean="0"/>
              <a:t>36</a:t>
            </a:fld>
            <a:endParaRPr lang="en-US"/>
          </a:p>
        </p:txBody>
      </p:sp>
    </p:spTree>
    <p:extLst>
      <p:ext uri="{BB962C8B-B14F-4D97-AF65-F5344CB8AC3E}">
        <p14:creationId xmlns:p14="http://schemas.microsoft.com/office/powerpoint/2010/main" val="913861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D62FB-A989-44D1-4617-5E5A3A0325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F753F0-CEF6-715A-4AA6-0C5C70C37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4C7C7-C89A-DC2A-A240-5E39ECC593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07715E-B3D4-6781-2168-B66FF4FEB4B6}"/>
              </a:ext>
            </a:extLst>
          </p:cNvPr>
          <p:cNvSpPr>
            <a:spLocks noGrp="1"/>
          </p:cNvSpPr>
          <p:nvPr>
            <p:ph type="sldNum" sz="quarter" idx="5"/>
          </p:nvPr>
        </p:nvSpPr>
        <p:spPr/>
        <p:txBody>
          <a:bodyPr/>
          <a:lstStyle/>
          <a:p>
            <a:fld id="{F3631FF5-ADD1-489E-9034-3EA822349562}" type="slidenum">
              <a:rPr lang="en-US" smtClean="0"/>
              <a:t>37</a:t>
            </a:fld>
            <a:endParaRPr lang="en-US"/>
          </a:p>
        </p:txBody>
      </p:sp>
    </p:spTree>
    <p:extLst>
      <p:ext uri="{BB962C8B-B14F-4D97-AF65-F5344CB8AC3E}">
        <p14:creationId xmlns:p14="http://schemas.microsoft.com/office/powerpoint/2010/main" val="4246586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43</a:t>
            </a:fld>
            <a:endParaRPr lang="en-US"/>
          </a:p>
        </p:txBody>
      </p:sp>
    </p:spTree>
    <p:extLst>
      <p:ext uri="{BB962C8B-B14F-4D97-AF65-F5344CB8AC3E}">
        <p14:creationId xmlns:p14="http://schemas.microsoft.com/office/powerpoint/2010/main" val="110317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3</a:t>
            </a:fld>
            <a:endParaRPr lang="en-US"/>
          </a:p>
        </p:txBody>
      </p:sp>
    </p:spTree>
    <p:extLst>
      <p:ext uri="{BB962C8B-B14F-4D97-AF65-F5344CB8AC3E}">
        <p14:creationId xmlns:p14="http://schemas.microsoft.com/office/powerpoint/2010/main" val="2516366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44</a:t>
            </a:fld>
            <a:endParaRPr lang="en-US"/>
          </a:p>
        </p:txBody>
      </p:sp>
    </p:spTree>
    <p:extLst>
      <p:ext uri="{BB962C8B-B14F-4D97-AF65-F5344CB8AC3E}">
        <p14:creationId xmlns:p14="http://schemas.microsoft.com/office/powerpoint/2010/main" val="1598032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9</a:t>
            </a:fld>
            <a:endParaRPr lang="en-US"/>
          </a:p>
        </p:txBody>
      </p:sp>
    </p:spTree>
    <p:extLst>
      <p:ext uri="{BB962C8B-B14F-4D97-AF65-F5344CB8AC3E}">
        <p14:creationId xmlns:p14="http://schemas.microsoft.com/office/powerpoint/2010/main" val="1861572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12</a:t>
            </a:fld>
            <a:endParaRPr lang="en-US"/>
          </a:p>
        </p:txBody>
      </p:sp>
    </p:spTree>
    <p:extLst>
      <p:ext uri="{BB962C8B-B14F-4D97-AF65-F5344CB8AC3E}">
        <p14:creationId xmlns:p14="http://schemas.microsoft.com/office/powerpoint/2010/main" val="1821674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15</a:t>
            </a:fld>
            <a:endParaRPr lang="en-US"/>
          </a:p>
        </p:txBody>
      </p:sp>
    </p:spTree>
    <p:extLst>
      <p:ext uri="{BB962C8B-B14F-4D97-AF65-F5344CB8AC3E}">
        <p14:creationId xmlns:p14="http://schemas.microsoft.com/office/powerpoint/2010/main" val="123133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A0245-C750-DEB0-E14B-D9E886A2A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8A971-E573-CCE6-072C-A18E1D338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A0D5D-63DA-E504-55D1-F5E2B2407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44C807-E1B4-CA3F-716B-E0354F3BB488}"/>
              </a:ext>
            </a:extLst>
          </p:cNvPr>
          <p:cNvSpPr>
            <a:spLocks noGrp="1"/>
          </p:cNvSpPr>
          <p:nvPr>
            <p:ph type="sldNum" sz="quarter" idx="5"/>
          </p:nvPr>
        </p:nvSpPr>
        <p:spPr/>
        <p:txBody>
          <a:bodyPr/>
          <a:lstStyle/>
          <a:p>
            <a:fld id="{F3631FF5-ADD1-489E-9034-3EA822349562}" type="slidenum">
              <a:rPr lang="en-US" smtClean="0"/>
              <a:t>16</a:t>
            </a:fld>
            <a:endParaRPr lang="en-US"/>
          </a:p>
        </p:txBody>
      </p:sp>
    </p:spTree>
    <p:extLst>
      <p:ext uri="{BB962C8B-B14F-4D97-AF65-F5344CB8AC3E}">
        <p14:creationId xmlns:p14="http://schemas.microsoft.com/office/powerpoint/2010/main" val="2951412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FC316-9629-0D6D-4AED-841C53EAE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36F08-8F8D-BC7F-52EC-D1D9EE3F3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C61CF-EDEB-0B93-C6F3-0AF48D210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8A5A33-D762-7C07-3FDF-D75C6435792A}"/>
              </a:ext>
            </a:extLst>
          </p:cNvPr>
          <p:cNvSpPr>
            <a:spLocks noGrp="1"/>
          </p:cNvSpPr>
          <p:nvPr>
            <p:ph type="sldNum" sz="quarter" idx="5"/>
          </p:nvPr>
        </p:nvSpPr>
        <p:spPr/>
        <p:txBody>
          <a:bodyPr/>
          <a:lstStyle/>
          <a:p>
            <a:fld id="{F3631FF5-ADD1-489E-9034-3EA822349562}" type="slidenum">
              <a:rPr lang="en-US" smtClean="0"/>
              <a:t>23</a:t>
            </a:fld>
            <a:endParaRPr lang="en-US"/>
          </a:p>
        </p:txBody>
      </p:sp>
    </p:spTree>
    <p:extLst>
      <p:ext uri="{BB962C8B-B14F-4D97-AF65-F5344CB8AC3E}">
        <p14:creationId xmlns:p14="http://schemas.microsoft.com/office/powerpoint/2010/main" val="16382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480CF-5080-665D-40A1-8E071E194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A9539-7A1B-AD65-D07A-AF5A16FC9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78F23-E63A-DF4B-F489-05F67D28E2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B0AC43-6468-80D4-4B50-6162CA777846}"/>
              </a:ext>
            </a:extLst>
          </p:cNvPr>
          <p:cNvSpPr>
            <a:spLocks noGrp="1"/>
          </p:cNvSpPr>
          <p:nvPr>
            <p:ph type="sldNum" sz="quarter" idx="5"/>
          </p:nvPr>
        </p:nvSpPr>
        <p:spPr/>
        <p:txBody>
          <a:bodyPr/>
          <a:lstStyle/>
          <a:p>
            <a:fld id="{F3631FF5-ADD1-489E-9034-3EA822349562}" type="slidenum">
              <a:rPr lang="en-US" smtClean="0"/>
              <a:t>24</a:t>
            </a:fld>
            <a:endParaRPr lang="en-US"/>
          </a:p>
        </p:txBody>
      </p:sp>
    </p:spTree>
    <p:extLst>
      <p:ext uri="{BB962C8B-B14F-4D97-AF65-F5344CB8AC3E}">
        <p14:creationId xmlns:p14="http://schemas.microsoft.com/office/powerpoint/2010/main" val="340095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32EA3-8E29-C129-757E-1D1C1CB9D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71D5E-856A-6BE5-B20C-57F140BF7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920D8-EF3D-5F5B-05CD-9398D5FC86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9E87BB-7006-89F6-98DF-296361880649}"/>
              </a:ext>
            </a:extLst>
          </p:cNvPr>
          <p:cNvSpPr>
            <a:spLocks noGrp="1"/>
          </p:cNvSpPr>
          <p:nvPr>
            <p:ph type="sldNum" sz="quarter" idx="5"/>
          </p:nvPr>
        </p:nvSpPr>
        <p:spPr/>
        <p:txBody>
          <a:bodyPr/>
          <a:lstStyle/>
          <a:p>
            <a:fld id="{F3631FF5-ADD1-489E-9034-3EA822349562}" type="slidenum">
              <a:rPr lang="en-US" smtClean="0"/>
              <a:t>26</a:t>
            </a:fld>
            <a:endParaRPr lang="en-US"/>
          </a:p>
        </p:txBody>
      </p:sp>
    </p:spTree>
    <p:extLst>
      <p:ext uri="{BB962C8B-B14F-4D97-AF65-F5344CB8AC3E}">
        <p14:creationId xmlns:p14="http://schemas.microsoft.com/office/powerpoint/2010/main" val="2931423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54C2-D791-9B45-AD53-484F26DBFD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0" y="143"/>
            <a:ext cx="12179300" cy="6857713"/>
          </a:xfrm>
          <a:prstGeom prst="rect">
            <a:avLst/>
          </a:prstGeom>
        </p:spPr>
      </p:pic>
      <p:sp>
        <p:nvSpPr>
          <p:cNvPr id="2" name="Title 1">
            <a:extLst>
              <a:ext uri="{FF2B5EF4-FFF2-40B4-BE49-F238E27FC236}">
                <a16:creationId xmlns:a16="http://schemas.microsoft.com/office/drawing/2014/main" id="{3FD23563-8619-944E-B06D-E9C75F669EE1}"/>
              </a:ext>
            </a:extLst>
          </p:cNvPr>
          <p:cNvSpPr>
            <a:spLocks noGrp="1"/>
          </p:cNvSpPr>
          <p:nvPr>
            <p:ph type="ctrTitle" hasCustomPrompt="1"/>
          </p:nvPr>
        </p:nvSpPr>
        <p:spPr>
          <a:xfrm>
            <a:off x="2209800" y="1967947"/>
            <a:ext cx="9144000" cy="1909763"/>
          </a:xfrm>
        </p:spPr>
        <p:txBody>
          <a:bodyPr anchor="b"/>
          <a:lstStyle>
            <a:lvl1pPr algn="ctr">
              <a:defRPr sz="5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72455242-CE50-B746-8A9D-3F32FAEFCC59}"/>
              </a:ext>
            </a:extLst>
          </p:cNvPr>
          <p:cNvSpPr>
            <a:spLocks noGrp="1"/>
          </p:cNvSpPr>
          <p:nvPr>
            <p:ph type="subTitle" idx="1"/>
          </p:nvPr>
        </p:nvSpPr>
        <p:spPr>
          <a:xfrm>
            <a:off x="2209800" y="4168569"/>
            <a:ext cx="9144000" cy="602214"/>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596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31B4AF-4EF8-F445-5A0B-14E5FD92CF77}"/>
              </a:ext>
            </a:extLst>
          </p:cNvPr>
          <p:cNvSpPr/>
          <p:nvPr userDrawn="1"/>
        </p:nvSpPr>
        <p:spPr>
          <a:xfrm>
            <a:off x="0" y="0"/>
            <a:ext cx="316831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6F6A19-9DF2-9A4A-8D20-804B137EB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6253" y="143"/>
            <a:ext cx="12097418" cy="6857713"/>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a:xfrm>
            <a:off x="838200" y="1357745"/>
            <a:ext cx="10515600" cy="3835357"/>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11353800"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
        <p:nvSpPr>
          <p:cNvPr id="9" name="Text Placeholder 8">
            <a:extLst>
              <a:ext uri="{FF2B5EF4-FFF2-40B4-BE49-F238E27FC236}">
                <a16:creationId xmlns:a16="http://schemas.microsoft.com/office/drawing/2014/main" id="{1B1E6CC9-2A32-4314-BD62-AB78B2787B81}"/>
              </a:ext>
            </a:extLst>
          </p:cNvPr>
          <p:cNvSpPr>
            <a:spLocks noGrp="1"/>
          </p:cNvSpPr>
          <p:nvPr>
            <p:ph type="body" sz="quarter" idx="13"/>
          </p:nvPr>
        </p:nvSpPr>
        <p:spPr>
          <a:xfrm>
            <a:off x="1722552" y="5873961"/>
            <a:ext cx="8746897" cy="421493"/>
          </a:xfrm>
        </p:spPr>
        <p:txBody>
          <a:bodyPr lIns="0" anchor="b">
            <a:noAutofit/>
          </a:bodyPr>
          <a:lstStyle>
            <a:lvl1pPr marL="0" indent="0" algn="ctr">
              <a:buNone/>
              <a:defRPr sz="1200">
                <a:latin typeface="Lub Dub Condensed" panose="020B0506030403020204" pitchFamily="34" charset="0"/>
              </a:defRPr>
            </a:lvl1pPr>
          </a:lstStyle>
          <a:p>
            <a:pPr lvl="0"/>
            <a:r>
              <a:rPr lang="en-US" dirty="0"/>
              <a:t>Click to edit Master text styles</a:t>
            </a:r>
          </a:p>
        </p:txBody>
      </p:sp>
      <p:sp>
        <p:nvSpPr>
          <p:cNvPr id="8" name="TextBox 7">
            <a:extLst>
              <a:ext uri="{FF2B5EF4-FFF2-40B4-BE49-F238E27FC236}">
                <a16:creationId xmlns:a16="http://schemas.microsoft.com/office/drawing/2014/main" id="{50AFDC5C-51A7-9108-F632-7665C1EA3989}"/>
              </a:ext>
            </a:extLst>
          </p:cNvPr>
          <p:cNvSpPr txBox="1"/>
          <p:nvPr userDrawn="1"/>
        </p:nvSpPr>
        <p:spPr>
          <a:xfrm>
            <a:off x="2155398" y="6355866"/>
            <a:ext cx="7881204" cy="230832"/>
          </a:xfrm>
          <a:prstGeom prst="rect">
            <a:avLst/>
          </a:prstGeom>
          <a:noFill/>
        </p:spPr>
        <p:txBody>
          <a:bodyPr wrap="square">
            <a:spAutoFit/>
          </a:bodyPr>
          <a:lstStyle/>
          <a:p>
            <a:pPr algn="ct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Blumenthal, R.S., Morris, P.B., et al. 2026 ACC/AHA Guideline on the Management of Dyslipidemia. </a:t>
            </a:r>
            <a:r>
              <a:rPr lang="en-US" sz="900" i="1"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Circulation</a:t>
            </a: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68148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Tree>
    <p:extLst>
      <p:ext uri="{BB962C8B-B14F-4D97-AF65-F5344CB8AC3E}">
        <p14:creationId xmlns:p14="http://schemas.microsoft.com/office/powerpoint/2010/main" val="2343303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54C2-D791-9B45-AD53-484F26DBFD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0" y="143"/>
            <a:ext cx="12179300" cy="6857713"/>
          </a:xfrm>
          <a:prstGeom prst="rect">
            <a:avLst/>
          </a:prstGeom>
        </p:spPr>
      </p:pic>
      <p:sp>
        <p:nvSpPr>
          <p:cNvPr id="7" name="Content Placeholder 6">
            <a:extLst>
              <a:ext uri="{FF2B5EF4-FFF2-40B4-BE49-F238E27FC236}">
                <a16:creationId xmlns:a16="http://schemas.microsoft.com/office/drawing/2014/main" id="{64DB145B-31C3-2493-DA50-4DAF146DF22F}"/>
              </a:ext>
            </a:extLst>
          </p:cNvPr>
          <p:cNvSpPr>
            <a:spLocks noGrp="1"/>
          </p:cNvSpPr>
          <p:nvPr>
            <p:ph sz="quarter" idx="10"/>
          </p:nvPr>
        </p:nvSpPr>
        <p:spPr>
          <a:xfrm>
            <a:off x="2266950" y="1266825"/>
            <a:ext cx="9467850" cy="4962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572DBD08-D7E9-36F6-4213-2B2C34A7A4AB}"/>
              </a:ext>
            </a:extLst>
          </p:cNvPr>
          <p:cNvSpPr>
            <a:spLocks noGrp="1"/>
          </p:cNvSpPr>
          <p:nvPr>
            <p:ph type="title"/>
          </p:nvPr>
        </p:nvSpPr>
        <p:spPr>
          <a:xfrm>
            <a:off x="2257424" y="365125"/>
            <a:ext cx="9515476" cy="660111"/>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3794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bg1"/>
                </a:solidFill>
                <a:latin typeface="Lub Dub Medium" panose="020B0603030403020204" pitchFamily="34" charset="0"/>
              </a:defRPr>
            </a:lvl1pPr>
          </a:lstStyle>
          <a:p>
            <a:fld id="{FDAF4333-7328-E84F-9F6D-15A5075E3AB3}" type="slidenum">
              <a:rPr lang="en-US" smtClean="0"/>
              <a:pPr/>
              <a:t>‹#›</a:t>
            </a:fld>
            <a:endParaRPr lang="en-US" dirty="0"/>
          </a:p>
        </p:txBody>
      </p:sp>
    </p:spTree>
    <p:extLst>
      <p:ext uri="{BB962C8B-B14F-4D97-AF65-F5344CB8AC3E}">
        <p14:creationId xmlns:p14="http://schemas.microsoft.com/office/powerpoint/2010/main" val="29704306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5D4A77D-62E2-7543-9429-601A081E230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6BC06D0D-9CF8-BF47-84F1-14601FF4F794}"/>
              </a:ext>
            </a:extLst>
          </p:cNvPr>
          <p:cNvSpPr>
            <a:spLocks noGrp="1"/>
          </p:cNvSpPr>
          <p:nvPr>
            <p:ph type="title"/>
          </p:nvPr>
        </p:nvSpPr>
        <p:spPr>
          <a:xfrm>
            <a:off x="838200" y="365125"/>
            <a:ext cx="10515600" cy="660111"/>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096185F-E230-DF47-BD73-C48F14F35785}"/>
              </a:ext>
            </a:extLst>
          </p:cNvPr>
          <p:cNvSpPr>
            <a:spLocks noGrp="1"/>
          </p:cNvSpPr>
          <p:nvPr>
            <p:ph type="body" idx="1"/>
          </p:nvPr>
        </p:nvSpPr>
        <p:spPr>
          <a:xfrm>
            <a:off x="838200" y="1357745"/>
            <a:ext cx="10515600" cy="43356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278490"/>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78" r:id="rId3"/>
    <p:sldLayoutId id="2147483680" r:id="rId4"/>
    <p:sldLayoutId id="2147483679" r:id="rId5"/>
  </p:sldLayoutIdLst>
  <p:hf hdr="0" ftr="0" dt="0"/>
  <p:txStyles>
    <p:titleStyle>
      <a:lvl1pPr algn="l" defTabSz="914400" rtl="0" eaLnBrk="1" latinLnBrk="0" hangingPunct="1">
        <a:lnSpc>
          <a:spcPct val="90000"/>
        </a:lnSpc>
        <a:spcBef>
          <a:spcPct val="0"/>
        </a:spcBef>
        <a:buNone/>
        <a:defRPr sz="3600" kern="1200">
          <a:solidFill>
            <a:schemeClr val="tx1"/>
          </a:solidFill>
          <a:latin typeface="Lub Dub Bold" panose="020B08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rofessional.heart.org/en/guidelines-and-statements/guideline-essentials-aha-clinical-slide-seri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heart.org/en/about-us/statements-and-policies/copyright-request-for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American Heart Association">
            <a:extLst>
              <a:ext uri="{FF2B5EF4-FFF2-40B4-BE49-F238E27FC236}">
                <a16:creationId xmlns:a16="http://schemas.microsoft.com/office/drawing/2014/main" id="{96162FBB-ECD7-4996-B4F0-6244AFA17C13}"/>
              </a:ext>
            </a:extLst>
          </p:cNvPr>
          <p:cNvSpPr/>
          <p:nvPr/>
        </p:nvSpPr>
        <p:spPr>
          <a:xfrm>
            <a:off x="160256" y="5825765"/>
            <a:ext cx="1470581" cy="895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8E7538-99E0-814A-996C-0848A5205CE0}"/>
              </a:ext>
            </a:extLst>
          </p:cNvPr>
          <p:cNvSpPr>
            <a:spLocks noGrp="1"/>
          </p:cNvSpPr>
          <p:nvPr>
            <p:ph type="ctrTitle"/>
          </p:nvPr>
        </p:nvSpPr>
        <p:spPr>
          <a:xfrm>
            <a:off x="1839191" y="1610500"/>
            <a:ext cx="9860973" cy="1135471"/>
          </a:xfrm>
        </p:spPr>
        <p:txBody>
          <a:bodyPr/>
          <a:lstStyle/>
          <a:p>
            <a:r>
              <a:rPr lang="en-US" sz="7200" dirty="0"/>
              <a:t>Guideline Essentials: </a:t>
            </a:r>
            <a:br>
              <a:rPr lang="en-US" sz="7200" dirty="0"/>
            </a:br>
            <a:r>
              <a:rPr lang="en-US" sz="4400" dirty="0">
                <a:latin typeface="Lub Dub Medium" panose="020B0603030403020204" pitchFamily="34" charset="0"/>
              </a:rPr>
              <a:t>American Heart Association </a:t>
            </a:r>
            <a:br>
              <a:rPr lang="en-US" sz="4400" dirty="0">
                <a:latin typeface="Lub Dub Medium" panose="020B0603030403020204" pitchFamily="34" charset="0"/>
              </a:rPr>
            </a:br>
            <a:r>
              <a:rPr lang="en-US" sz="4400" dirty="0">
                <a:latin typeface="Lub Dub Medium" panose="020B0603030403020204" pitchFamily="34" charset="0"/>
              </a:rPr>
              <a:t> Clinical Slide Series </a:t>
            </a:r>
            <a:endParaRPr lang="en-US" sz="7200" dirty="0">
              <a:latin typeface="Lub Dub Medium" panose="020B0603030403020204" pitchFamily="34" charset="0"/>
            </a:endParaRPr>
          </a:p>
        </p:txBody>
      </p:sp>
      <p:sp>
        <p:nvSpPr>
          <p:cNvPr id="3" name="Subtitle 2">
            <a:extLst>
              <a:ext uri="{FF2B5EF4-FFF2-40B4-BE49-F238E27FC236}">
                <a16:creationId xmlns:a16="http://schemas.microsoft.com/office/drawing/2014/main" id="{CDEA19E2-C884-5343-8547-E4ACA2FCDE39}"/>
              </a:ext>
            </a:extLst>
          </p:cNvPr>
          <p:cNvSpPr>
            <a:spLocks noGrp="1"/>
          </p:cNvSpPr>
          <p:nvPr>
            <p:ph type="subTitle" idx="1"/>
          </p:nvPr>
        </p:nvSpPr>
        <p:spPr>
          <a:xfrm>
            <a:off x="2409825" y="2999972"/>
            <a:ext cx="8743950" cy="2713182"/>
          </a:xfrm>
        </p:spPr>
        <p:txBody>
          <a:bodyPr>
            <a:normAutofit lnSpcReduction="10000"/>
          </a:bodyPr>
          <a:lstStyle/>
          <a:p>
            <a:pPr>
              <a:lnSpc>
                <a:spcPct val="110000"/>
              </a:lnSpc>
              <a:spcBef>
                <a:spcPts val="0"/>
              </a:spcBef>
            </a:pPr>
            <a:r>
              <a:rPr lang="en-US" dirty="0">
                <a:latin typeface="Lub Dub Light" panose="020B0303030403020204" pitchFamily="34" charset="0"/>
              </a:rPr>
              <a:t>ADAPTED FROM:</a:t>
            </a:r>
            <a:br>
              <a:rPr lang="en-US" dirty="0">
                <a:latin typeface="Lub Dub Light" panose="020B0303030403020204" pitchFamily="34" charset="0"/>
              </a:rPr>
            </a:br>
            <a:r>
              <a:rPr lang="en-US" sz="1050" dirty="0">
                <a:latin typeface="Lub Dub Light" panose="020B0303030403020204" pitchFamily="34" charset="0"/>
              </a:rPr>
              <a:t> </a:t>
            </a:r>
            <a:br>
              <a:rPr lang="en-US" sz="1600" dirty="0"/>
            </a:br>
            <a:r>
              <a:rPr lang="en-US" sz="3200" dirty="0"/>
              <a:t>2026 ACC/AHA/AACVPR/ABC/ACPM/ADA/</a:t>
            </a:r>
            <a:r>
              <a:rPr lang="en-US" sz="3200" dirty="0" err="1"/>
              <a:t>APhA</a:t>
            </a:r>
            <a:r>
              <a:rPr lang="en-US" sz="3200" dirty="0"/>
              <a:t>/ASPC/NLA/PCNA Guideline on the  Management of Dyslipidemia</a:t>
            </a:r>
            <a:endParaRPr lang="en-US" sz="3200" dirty="0">
              <a:latin typeface="Lub Dub Bold" panose="020B0803030403020204" pitchFamily="34" charset="0"/>
            </a:endParaRPr>
          </a:p>
        </p:txBody>
      </p:sp>
      <p:pic>
        <p:nvPicPr>
          <p:cNvPr id="5" name="Picture 4">
            <a:extLst>
              <a:ext uri="{FF2B5EF4-FFF2-40B4-BE49-F238E27FC236}">
                <a16:creationId xmlns:a16="http://schemas.microsoft.com/office/drawing/2014/main" id="{BCE0510E-CC10-B755-58E8-36956DDA7B92}"/>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tretch>
            <a:fillRect/>
          </a:stretch>
        </p:blipFill>
        <p:spPr>
          <a:xfrm>
            <a:off x="10956175" y="5610069"/>
            <a:ext cx="972588" cy="972588"/>
          </a:xfrm>
          <a:prstGeom prst="rect">
            <a:avLst/>
          </a:prstGeom>
        </p:spPr>
      </p:pic>
      <p:sp>
        <p:nvSpPr>
          <p:cNvPr id="7" name="TextBox 6">
            <a:extLst>
              <a:ext uri="{FF2B5EF4-FFF2-40B4-BE49-F238E27FC236}">
                <a16:creationId xmlns:a16="http://schemas.microsoft.com/office/drawing/2014/main" id="{727705E6-91FD-4DED-0C4F-60F6A6632761}"/>
              </a:ext>
              <a:ext uri="{C183D7F6-B498-43B3-948B-1728B52AA6E4}">
                <adec:decorative xmlns:adec="http://schemas.microsoft.com/office/drawing/2017/decorative" val="1"/>
              </a:ext>
            </a:extLst>
          </p:cNvPr>
          <p:cNvSpPr txBox="1"/>
          <p:nvPr/>
        </p:nvSpPr>
        <p:spPr>
          <a:xfrm>
            <a:off x="10712333" y="6496921"/>
            <a:ext cx="1407622" cy="215444"/>
          </a:xfrm>
          <a:prstGeom prst="rect">
            <a:avLst/>
          </a:prstGeom>
          <a:noFill/>
        </p:spPr>
        <p:txBody>
          <a:bodyPr wrap="square">
            <a:spAutoFit/>
          </a:bodyPr>
          <a:lstStyle/>
          <a:p>
            <a:pPr algn="ctr"/>
            <a:r>
              <a:rPr lang="en-US" sz="800" b="1" dirty="0">
                <a:solidFill>
                  <a:srgbClr val="D4D4D4"/>
                </a:solidFill>
                <a:latin typeface="Lub Dub Condensed" panose="020B0506030403020204" pitchFamily="34" charset="0"/>
              </a:rPr>
              <a:t>AHA Clinical  PPTX</a:t>
            </a:r>
          </a:p>
        </p:txBody>
      </p:sp>
    </p:spTree>
    <p:extLst>
      <p:ext uri="{BB962C8B-B14F-4D97-AF65-F5344CB8AC3E}">
        <p14:creationId xmlns:p14="http://schemas.microsoft.com/office/powerpoint/2010/main" val="1171176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E51A-4E3D-EAE6-17FF-A151A194549B}"/>
              </a:ext>
            </a:extLst>
          </p:cNvPr>
          <p:cNvSpPr>
            <a:spLocks noGrp="1"/>
          </p:cNvSpPr>
          <p:nvPr>
            <p:ph type="title"/>
          </p:nvPr>
        </p:nvSpPr>
        <p:spPr/>
        <p:txBody>
          <a:bodyPr/>
          <a:lstStyle/>
          <a:p>
            <a:r>
              <a:rPr lang="en-US" dirty="0"/>
              <a:t>PREVENT-ASCVD Risk Calculator</a:t>
            </a:r>
          </a:p>
        </p:txBody>
      </p:sp>
      <p:graphicFrame>
        <p:nvGraphicFramePr>
          <p:cNvPr id="11" name="Content Placeholder 5">
            <a:extLst>
              <a:ext uri="{FF2B5EF4-FFF2-40B4-BE49-F238E27FC236}">
                <a16:creationId xmlns:a16="http://schemas.microsoft.com/office/drawing/2014/main" id="{68B68B33-996A-6A58-DB62-F33F21767EE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472880406"/>
              </p:ext>
            </p:extLst>
          </p:nvPr>
        </p:nvGraphicFramePr>
        <p:xfrm>
          <a:off x="861875" y="1276190"/>
          <a:ext cx="6588406" cy="1232040"/>
        </p:xfrm>
        <a:graphic>
          <a:graphicData uri="http://schemas.openxmlformats.org/drawingml/2006/table">
            <a:tbl>
              <a:tblPr firstRow="1" bandRow="1">
                <a:tableStyleId>{5C22544A-7EE6-4342-B048-85BDC9FD1C3A}</a:tableStyleId>
              </a:tblPr>
              <a:tblGrid>
                <a:gridCol w="707152">
                  <a:extLst>
                    <a:ext uri="{9D8B030D-6E8A-4147-A177-3AD203B41FA5}">
                      <a16:colId xmlns:a16="http://schemas.microsoft.com/office/drawing/2014/main" val="2649235253"/>
                    </a:ext>
                  </a:extLst>
                </a:gridCol>
                <a:gridCol w="5881254">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61913" marR="64769" lvl="0" indent="0" algn="l" defTabSz="914400" rtl="0" eaLnBrk="1" fontAlgn="auto" latinLnBrk="0" hangingPunct="1">
                        <a:lnSpc>
                          <a:spcPct val="100000"/>
                        </a:lnSpc>
                        <a:spcBef>
                          <a:spcPts val="0"/>
                        </a:spcBef>
                        <a:spcAft>
                          <a:spcPts val="600"/>
                        </a:spcAft>
                        <a:buClrTx/>
                        <a:buSzTx/>
                        <a:buFont typeface="+mj-lt"/>
                        <a:buNone/>
                        <a:tabLst/>
                        <a:defRPr/>
                      </a:pPr>
                      <a:r>
                        <a:rPr lang="en-US" sz="1600" kern="1200" dirty="0">
                          <a:solidFill>
                            <a:srgbClr val="231F20"/>
                          </a:solidFill>
                          <a:latin typeface="Lub Dub Condensed" panose="020B0506030403020204" pitchFamily="34" charset="0"/>
                          <a:ea typeface="+mn-ea"/>
                          <a:cs typeface="Calibri"/>
                        </a:rPr>
                        <a:t>PREVENT-ASCVD equations should be used for risk assessment in adults aged 30-79 years without ASCVD or subclinical atherosclerosis, with LDL-C 70-189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9" name="TextBox 8">
            <a:extLst>
              <a:ext uri="{FF2B5EF4-FFF2-40B4-BE49-F238E27FC236}">
                <a16:creationId xmlns:a16="http://schemas.microsoft.com/office/drawing/2014/main" id="{E74BA305-F0FB-4826-C55F-8BD59797C35F}"/>
              </a:ext>
              <a:ext uri="{C183D7F6-B498-43B3-948B-1728B52AA6E4}">
                <adec:decorative xmlns:adec="http://schemas.microsoft.com/office/drawing/2017/decorative" val="1"/>
              </a:ext>
            </a:extLst>
          </p:cNvPr>
          <p:cNvSpPr txBox="1"/>
          <p:nvPr/>
        </p:nvSpPr>
        <p:spPr>
          <a:xfrm>
            <a:off x="852055" y="2919845"/>
            <a:ext cx="6577445" cy="467590"/>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0" name="TextBox 9">
            <a:extLst>
              <a:ext uri="{FF2B5EF4-FFF2-40B4-BE49-F238E27FC236}">
                <a16:creationId xmlns:a16="http://schemas.microsoft.com/office/drawing/2014/main" id="{08496ACC-1623-8A18-9CA2-1E6BBD71A492}"/>
              </a:ext>
              <a:ext uri="{C183D7F6-B498-43B3-948B-1728B52AA6E4}">
                <adec:decorative xmlns:adec="http://schemas.microsoft.com/office/drawing/2017/decorative" val="0"/>
              </a:ext>
            </a:extLst>
          </p:cNvPr>
          <p:cNvSpPr txBox="1"/>
          <p:nvPr/>
        </p:nvSpPr>
        <p:spPr>
          <a:xfrm>
            <a:off x="924791" y="2985866"/>
            <a:ext cx="6476409" cy="36632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latin typeface="Lub Dub Condensed" panose="020B0506030403020204" pitchFamily="34" charset="0"/>
                <a:sym typeface="Arial"/>
              </a:rPr>
              <a:t>Approximate Equivalent Ranges of 10-yr ASCVD Risk Estimates</a:t>
            </a:r>
          </a:p>
        </p:txBody>
      </p:sp>
      <p:graphicFrame>
        <p:nvGraphicFramePr>
          <p:cNvPr id="7" name="Table 3">
            <a:extLst>
              <a:ext uri="{FF2B5EF4-FFF2-40B4-BE49-F238E27FC236}">
                <a16:creationId xmlns:a16="http://schemas.microsoft.com/office/drawing/2014/main" id="{2B919AFD-7EA0-2238-A278-B1DEF1811D51}"/>
              </a:ext>
            </a:extLst>
          </p:cNvPr>
          <p:cNvGraphicFramePr>
            <a:graphicFrameLocks noGrp="1"/>
          </p:cNvGraphicFramePr>
          <p:nvPr>
            <p:extLst>
              <p:ext uri="{D42A27DB-BD31-4B8C-83A1-F6EECF244321}">
                <p14:modId xmlns:p14="http://schemas.microsoft.com/office/powerpoint/2010/main" val="1906267962"/>
              </p:ext>
            </p:extLst>
          </p:nvPr>
        </p:nvGraphicFramePr>
        <p:xfrm>
          <a:off x="860307" y="3393122"/>
          <a:ext cx="6548412" cy="1835010"/>
        </p:xfrm>
        <a:graphic>
          <a:graphicData uri="http://schemas.openxmlformats.org/drawingml/2006/table">
            <a:tbl>
              <a:tblPr firstRow="1" bandRow="1">
                <a:tableStyleId>{1FECB4D8-DB02-4DC6-A0A2-4F2EBAE1DC90}</a:tableStyleId>
              </a:tblPr>
              <a:tblGrid>
                <a:gridCol w="1633511">
                  <a:extLst>
                    <a:ext uri="{9D8B030D-6E8A-4147-A177-3AD203B41FA5}">
                      <a16:colId xmlns:a16="http://schemas.microsoft.com/office/drawing/2014/main" val="3828061449"/>
                    </a:ext>
                  </a:extLst>
                </a:gridCol>
                <a:gridCol w="2607689">
                  <a:extLst>
                    <a:ext uri="{9D8B030D-6E8A-4147-A177-3AD203B41FA5}">
                      <a16:colId xmlns:a16="http://schemas.microsoft.com/office/drawing/2014/main" val="2434414794"/>
                    </a:ext>
                  </a:extLst>
                </a:gridCol>
                <a:gridCol w="2307212">
                  <a:extLst>
                    <a:ext uri="{9D8B030D-6E8A-4147-A177-3AD203B41FA5}">
                      <a16:colId xmlns:a16="http://schemas.microsoft.com/office/drawing/2014/main" val="2704248360"/>
                    </a:ext>
                  </a:extLst>
                </a:gridCol>
              </a:tblGrid>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bg1"/>
                          </a:solidFill>
                          <a:effectLst/>
                          <a:latin typeface="Lub Dub Condensed" panose="020B0506030403020204" pitchFamily="34" charset="0"/>
                          <a:ea typeface="+mn-ea"/>
                          <a:cs typeface="+mn-cs"/>
                        </a:rPr>
                        <a:t>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bg1"/>
                          </a:solidFill>
                          <a:effectLst/>
                          <a:latin typeface="Lub Dub Condensed" panose="020B0506030403020204" pitchFamily="34" charset="0"/>
                          <a:ea typeface="+mn-ea"/>
                          <a:cs typeface="+mn-cs"/>
                        </a:rPr>
                        <a:t>POOLED COHORT EQUATIONS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bg1"/>
                          </a:solidFill>
                          <a:effectLst/>
                          <a:latin typeface="Lub Dub Condensed" panose="020B0506030403020204" pitchFamily="34" charset="0"/>
                          <a:ea typeface="+mn-ea"/>
                          <a:cs typeface="+mn-cs"/>
                        </a:rPr>
                        <a:t>PREVENT-ASCVD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242A"/>
                    </a:solidFill>
                  </a:tcPr>
                </a:tc>
                <a:extLst>
                  <a:ext uri="{0D108BD9-81ED-4DB2-BD59-A6C34878D82A}">
                    <a16:rowId xmlns:a16="http://schemas.microsoft.com/office/drawing/2014/main" val="2195945950"/>
                  </a:ext>
                </a:extLst>
              </a:tr>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&lt;5%</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tx1"/>
                          </a:solidFill>
                          <a:effectLst/>
                          <a:latin typeface="Lub Dub Condensed" panose="020B0506030403020204" pitchFamily="34" charset="0"/>
                          <a:ea typeface="+mn-ea"/>
                          <a:cs typeface="+mn-cs"/>
                        </a:rPr>
                        <a:t>&lt;3%</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extLst>
                  <a:ext uri="{0D108BD9-81ED-4DB2-BD59-A6C34878D82A}">
                    <a16:rowId xmlns:a16="http://schemas.microsoft.com/office/drawing/2014/main" val="630355012"/>
                  </a:ext>
                </a:extLst>
              </a:tr>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Borderline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5 - &lt;7.5%</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tx1"/>
                          </a:solidFill>
                          <a:effectLst/>
                          <a:latin typeface="Lub Dub Condensed" panose="020B0506030403020204" pitchFamily="34" charset="0"/>
                          <a:ea typeface="+mn-ea"/>
                          <a:cs typeface="+mn-cs"/>
                        </a:rPr>
                        <a:t>3 to &lt;5%</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extLst>
                  <a:ext uri="{0D108BD9-81ED-4DB2-BD59-A6C34878D82A}">
                    <a16:rowId xmlns:a16="http://schemas.microsoft.com/office/drawing/2014/main" val="1823561533"/>
                  </a:ext>
                </a:extLst>
              </a:tr>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Intermediate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7.5 - &lt;20%</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tx1"/>
                          </a:solidFill>
                          <a:effectLst/>
                          <a:latin typeface="Lub Dub Condensed" panose="020B0506030403020204" pitchFamily="34" charset="0"/>
                          <a:ea typeface="+mn-ea"/>
                          <a:cs typeface="+mn-cs"/>
                        </a:rPr>
                        <a:t>5 to &lt;10%</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extLst>
                  <a:ext uri="{0D108BD9-81ED-4DB2-BD59-A6C34878D82A}">
                    <a16:rowId xmlns:a16="http://schemas.microsoft.com/office/drawing/2014/main" val="2095397531"/>
                  </a:ext>
                </a:extLst>
              </a:tr>
              <a:tr h="367002">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≥20%</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tx1"/>
                          </a:solidFill>
                          <a:effectLst/>
                          <a:latin typeface="Lub Dub Condensed" panose="020B0506030403020204" pitchFamily="34" charset="0"/>
                          <a:ea typeface="+mn-ea"/>
                          <a:cs typeface="+mn-cs"/>
                        </a:rPr>
                        <a:t>≥10%</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F7F"/>
                    </a:solidFill>
                  </a:tcPr>
                </a:tc>
                <a:extLst>
                  <a:ext uri="{0D108BD9-81ED-4DB2-BD59-A6C34878D82A}">
                    <a16:rowId xmlns:a16="http://schemas.microsoft.com/office/drawing/2014/main" val="1831920890"/>
                  </a:ext>
                </a:extLst>
              </a:tr>
            </a:tbl>
          </a:graphicData>
        </a:graphic>
      </p:graphicFrame>
      <p:pic>
        <p:nvPicPr>
          <p:cNvPr id="6" name="Picture 5">
            <a:extLst>
              <a:ext uri="{FF2B5EF4-FFF2-40B4-BE49-F238E27FC236}">
                <a16:creationId xmlns:a16="http://schemas.microsoft.com/office/drawing/2014/main" id="{94826DD7-A36B-13AD-94AA-ABC27E99A961}"/>
              </a:ext>
              <a:ext uri="{C183D7F6-B498-43B3-948B-1728B52AA6E4}">
                <adec:decorative xmlns:adec="http://schemas.microsoft.com/office/drawing/2017/decorative" val="1"/>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30835" y="1156462"/>
            <a:ext cx="4006063" cy="4042361"/>
          </a:xfrm>
          <a:prstGeom prst="rect">
            <a:avLst/>
          </a:prstGeom>
        </p:spPr>
      </p:pic>
      <p:sp>
        <p:nvSpPr>
          <p:cNvPr id="3" name="Rectangle 2" descr="A graphic visually depicting the Base Equations for the development of the PREVENT Risk Calculator and the additional markers that can be factored into the calculator.">
            <a:extLst>
              <a:ext uri="{FF2B5EF4-FFF2-40B4-BE49-F238E27FC236}">
                <a16:creationId xmlns:a16="http://schemas.microsoft.com/office/drawing/2014/main" id="{A2C847CA-AFDA-DB4D-CED4-890A3C1212BB}"/>
              </a:ext>
            </a:extLst>
          </p:cNvPr>
          <p:cNvSpPr/>
          <p:nvPr/>
        </p:nvSpPr>
        <p:spPr>
          <a:xfrm flipH="1">
            <a:off x="7694576" y="1001949"/>
            <a:ext cx="4171837" cy="426071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393743E-7804-7A32-C5D2-D0BAEA29B05C}"/>
              </a:ext>
            </a:extLst>
          </p:cNvPr>
          <p:cNvSpPr>
            <a:spLocks noGrp="1"/>
          </p:cNvSpPr>
          <p:nvPr>
            <p:ph type="body" sz="quarter" idx="13"/>
          </p:nvPr>
        </p:nvSpPr>
        <p:spPr>
          <a:xfrm>
            <a:off x="1869201" y="5674279"/>
            <a:ext cx="8068429" cy="660111"/>
          </a:xfrm>
        </p:spPr>
        <p:txBody>
          <a:bodyPr/>
          <a:lstStyle/>
          <a:p>
            <a:r>
              <a:rPr lang="en-US" b="1" dirty="0"/>
              <a:t>Abbreviations: </a:t>
            </a:r>
            <a:r>
              <a:rPr lang="en-US" dirty="0"/>
              <a:t>ASCVD indicates atherosclerotic cardiovascular disease</a:t>
            </a:r>
            <a:r>
              <a:rPr lang="en-US" b="1" dirty="0"/>
              <a:t>; </a:t>
            </a:r>
            <a:r>
              <a:rPr lang="en-US" dirty="0"/>
              <a:t>LDL-C, low-density lipoprotein cholesterol; PREVENT, Predicting Risk of cardiovascular disease EVENTS;  SDI, social deprivation index; SDOH, social determinants of health; and UACR, urine albumin-to-creatinine ratio.</a:t>
            </a:r>
          </a:p>
        </p:txBody>
      </p:sp>
      <p:sp>
        <p:nvSpPr>
          <p:cNvPr id="4" name="Slide Number Placeholder 3">
            <a:extLst>
              <a:ext uri="{FF2B5EF4-FFF2-40B4-BE49-F238E27FC236}">
                <a16:creationId xmlns:a16="http://schemas.microsoft.com/office/drawing/2014/main" id="{8D4D2610-EDAA-D893-D6C6-DE9CF0989499}"/>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10</a:t>
            </a:fld>
            <a:endParaRPr lang="en-US" sz="900" dirty="0"/>
          </a:p>
        </p:txBody>
      </p:sp>
    </p:spTree>
    <p:extLst>
      <p:ext uri="{BB962C8B-B14F-4D97-AF65-F5344CB8AC3E}">
        <p14:creationId xmlns:p14="http://schemas.microsoft.com/office/powerpoint/2010/main" val="453275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C63B-934E-AAC1-4B56-39DBC879DDBF}"/>
              </a:ext>
            </a:extLst>
          </p:cNvPr>
          <p:cNvSpPr>
            <a:spLocks noGrp="1"/>
          </p:cNvSpPr>
          <p:nvPr>
            <p:ph type="title"/>
          </p:nvPr>
        </p:nvSpPr>
        <p:spPr/>
        <p:txBody>
          <a:bodyPr/>
          <a:lstStyle/>
          <a:p>
            <a:r>
              <a:rPr lang="en-US" dirty="0">
                <a:solidFill>
                  <a:srgbClr val="CF242A"/>
                </a:solidFill>
              </a:rPr>
              <a:t>C</a:t>
            </a:r>
            <a:r>
              <a:rPr lang="en-US" dirty="0"/>
              <a:t>alculate, </a:t>
            </a:r>
            <a:r>
              <a:rPr lang="en-US" dirty="0">
                <a:solidFill>
                  <a:srgbClr val="CF242A"/>
                </a:solidFill>
              </a:rPr>
              <a:t>P</a:t>
            </a:r>
            <a:r>
              <a:rPr lang="en-US" dirty="0"/>
              <a:t>ersonalize, </a:t>
            </a:r>
            <a:r>
              <a:rPr lang="en-US" dirty="0">
                <a:solidFill>
                  <a:srgbClr val="CF242A"/>
                </a:solidFill>
              </a:rPr>
              <a:t>R</a:t>
            </a:r>
            <a:r>
              <a:rPr lang="en-US" dirty="0"/>
              <a:t>eclassify (CPR) Framework</a:t>
            </a:r>
          </a:p>
        </p:txBody>
      </p:sp>
      <p:sp>
        <p:nvSpPr>
          <p:cNvPr id="87" name="Rectangle 86">
            <a:extLst>
              <a:ext uri="{FF2B5EF4-FFF2-40B4-BE49-F238E27FC236}">
                <a16:creationId xmlns:a16="http://schemas.microsoft.com/office/drawing/2014/main" id="{F8F020F4-9354-A0CD-EB23-3472E61648D2}"/>
              </a:ext>
              <a:ext uri="{C183D7F6-B498-43B3-948B-1728B52AA6E4}">
                <adec:decorative xmlns:adec="http://schemas.microsoft.com/office/drawing/2017/decorative" val="1"/>
              </a:ext>
            </a:extLst>
          </p:cNvPr>
          <p:cNvSpPr/>
          <p:nvPr/>
        </p:nvSpPr>
        <p:spPr>
          <a:xfrm>
            <a:off x="0" y="1143000"/>
            <a:ext cx="10723418" cy="1143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3A7501E6-C20C-040A-8AB2-5D3C14AB0008}"/>
              </a:ext>
              <a:ext uri="{C183D7F6-B498-43B3-948B-1728B52AA6E4}">
                <adec:decorative xmlns:adec="http://schemas.microsoft.com/office/drawing/2017/decorative" val="1"/>
              </a:ext>
            </a:extLst>
          </p:cNvPr>
          <p:cNvSpPr/>
          <p:nvPr/>
        </p:nvSpPr>
        <p:spPr>
          <a:xfrm>
            <a:off x="0" y="2576944"/>
            <a:ext cx="10723418" cy="94557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8E266F58-E0EA-D635-4573-C17C9D0D6A00}"/>
              </a:ext>
              <a:ext uri="{C183D7F6-B498-43B3-948B-1728B52AA6E4}">
                <adec:decorative xmlns:adec="http://schemas.microsoft.com/office/drawing/2017/decorative" val="1"/>
              </a:ext>
            </a:extLst>
          </p:cNvPr>
          <p:cNvSpPr/>
          <p:nvPr/>
        </p:nvSpPr>
        <p:spPr>
          <a:xfrm>
            <a:off x="0" y="3751117"/>
            <a:ext cx="10723418" cy="126769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D9C7D6E-1CBF-CE23-7DED-E547B78EEEEF}"/>
              </a:ext>
              <a:ext uri="{C183D7F6-B498-43B3-948B-1728B52AA6E4}">
                <adec:decorative xmlns:adec="http://schemas.microsoft.com/office/drawing/2017/decorative" val="1"/>
              </a:ext>
            </a:extLst>
          </p:cNvPr>
          <p:cNvSpPr/>
          <p:nvPr/>
        </p:nvSpPr>
        <p:spPr>
          <a:xfrm>
            <a:off x="0" y="5101935"/>
            <a:ext cx="10723418" cy="7031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is an algorithm depicting the recommendation for the Calculate &amp; Classify, Personalize, Reclassify (CPR) framework.">
            <a:extLst>
              <a:ext uri="{FF2B5EF4-FFF2-40B4-BE49-F238E27FC236}">
                <a16:creationId xmlns:a16="http://schemas.microsoft.com/office/drawing/2014/main" id="{183E370F-8ED9-D6B1-3D58-58D4EE4E794E}"/>
              </a:ext>
            </a:extLst>
          </p:cNvPr>
          <p:cNvSpPr/>
          <p:nvPr/>
        </p:nvSpPr>
        <p:spPr>
          <a:xfrm flipH="1">
            <a:off x="207813" y="982495"/>
            <a:ext cx="11658601" cy="4727642"/>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C7B8628-2C48-45E7-1A72-AC119EDBD8AB}"/>
              </a:ext>
            </a:extLst>
          </p:cNvPr>
          <p:cNvSpPr>
            <a:spLocks noGrp="1"/>
          </p:cNvSpPr>
          <p:nvPr>
            <p:ph type="body" sz="quarter" idx="13"/>
          </p:nvPr>
        </p:nvSpPr>
        <p:spPr/>
        <p:txBody>
          <a:bodyPr/>
          <a:lstStyle/>
          <a:p>
            <a:r>
              <a:rPr lang="en-US" b="1" dirty="0"/>
              <a:t>Abbreviations: </a:t>
            </a:r>
            <a:r>
              <a:rPr lang="en-US" dirty="0"/>
              <a:t>ASCVD indicates atherosclerotic cardiovascular disease; CAC, coronary artery calcium; </a:t>
            </a:r>
            <a:br>
              <a:rPr lang="en-US" dirty="0"/>
            </a:br>
            <a:r>
              <a:rPr lang="en-US" dirty="0"/>
              <a:t>LLT, lipid-lowering therapy; and PREVENT, Predicting Risk of cardiovascular disease EVENTS.</a:t>
            </a:r>
          </a:p>
        </p:txBody>
      </p:sp>
      <p:sp>
        <p:nvSpPr>
          <p:cNvPr id="4" name="Slide Number Placeholder 3">
            <a:extLst>
              <a:ext uri="{FF2B5EF4-FFF2-40B4-BE49-F238E27FC236}">
                <a16:creationId xmlns:a16="http://schemas.microsoft.com/office/drawing/2014/main" id="{15C1315F-03AE-637C-76DE-F13976860BF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11</a:t>
            </a:fld>
            <a:endParaRPr lang="en-US" sz="900" dirty="0"/>
          </a:p>
        </p:txBody>
      </p:sp>
      <p:sp>
        <p:nvSpPr>
          <p:cNvPr id="14" name="Rectangle Container">
            <a:extLst>
              <a:ext uri="{FF2B5EF4-FFF2-40B4-BE49-F238E27FC236}">
                <a16:creationId xmlns:a16="http://schemas.microsoft.com/office/drawing/2014/main" id="{E26C0390-2570-3FD9-F8CF-E5C2ABD772D0}"/>
              </a:ext>
              <a:ext uri="{C183D7F6-B498-43B3-948B-1728B52AA6E4}">
                <adec:decorative xmlns:adec="http://schemas.microsoft.com/office/drawing/2017/decorative" val="1"/>
              </a:ext>
            </a:extLst>
          </p:cNvPr>
          <p:cNvSpPr>
            <a:spLocks/>
          </p:cNvSpPr>
          <p:nvPr/>
        </p:nvSpPr>
        <p:spPr>
          <a:xfrm>
            <a:off x="3597487" y="1000459"/>
            <a:ext cx="4997026" cy="329577"/>
          </a:xfrm>
          <a:prstGeom prst="rect">
            <a:avLst/>
          </a:prstGeom>
          <a:solidFill>
            <a:srgbClr val="79C78D"/>
          </a:solidFill>
          <a:ln w="12700">
            <a:noFill/>
          </a:ln>
        </p:spPr>
        <p:txBody>
          <a:bodyPr wrap="square" rtlCol="0" anchor="ctr">
            <a:noAutofit/>
          </a:bodyPr>
          <a:lstStyle/>
          <a:p>
            <a:pPr algn="ctr"/>
            <a:r>
              <a:rPr lang="en-US" b="1" dirty="0">
                <a:latin typeface="Lub Dub Condensed" panose="020B0506030403020204" pitchFamily="34" charset="0"/>
              </a:rPr>
              <a:t>Estimate 10-Yr risk with PREVENT-ASCVD (1)</a:t>
            </a:r>
          </a:p>
        </p:txBody>
      </p:sp>
      <p:sp>
        <p:nvSpPr>
          <p:cNvPr id="15" name="Rectangle Container copy 2">
            <a:extLst>
              <a:ext uri="{FF2B5EF4-FFF2-40B4-BE49-F238E27FC236}">
                <a16:creationId xmlns:a16="http://schemas.microsoft.com/office/drawing/2014/main" id="{691A2FBD-6FE3-1A09-E19A-DED1C1366F6E}"/>
              </a:ext>
              <a:ext uri="{C183D7F6-B498-43B3-948B-1728B52AA6E4}">
                <adec:decorative xmlns:adec="http://schemas.microsoft.com/office/drawing/2017/decorative" val="1"/>
              </a:ext>
            </a:extLst>
          </p:cNvPr>
          <p:cNvSpPr>
            <a:spLocks/>
          </p:cNvSpPr>
          <p:nvPr/>
        </p:nvSpPr>
        <p:spPr>
          <a:xfrm>
            <a:off x="1351217" y="1805828"/>
            <a:ext cx="1793706" cy="577260"/>
          </a:xfrm>
          <a:prstGeom prst="rect">
            <a:avLst/>
          </a:prstGeom>
          <a:solidFill>
            <a:srgbClr val="595959"/>
          </a:solidFill>
          <a:ln w="25400">
            <a:noFill/>
          </a:ln>
        </p:spPr>
        <p:txBody>
          <a:bodyPr spcFirstLastPara="0" lIns="0" tIns="0" rIns="0" bIns="0" anchor="ctr"/>
          <a:lstStyle/>
          <a:p>
            <a:pPr algn="ctr" hangingPunct="0">
              <a:lnSpc>
                <a:spcPct val="90000"/>
              </a:lnSpc>
            </a:pPr>
            <a:r>
              <a:rPr lang="en-US" sz="1600" b="1" dirty="0">
                <a:ln w="0"/>
                <a:solidFill>
                  <a:schemeClr val="bg1"/>
                </a:solidFill>
                <a:latin typeface="Lub Dub Condensed" panose="020B0506030403020204" pitchFamily="34" charset="0"/>
              </a:rPr>
              <a:t>Low risk </a:t>
            </a:r>
            <a:br>
              <a:rPr lang="en-US" sz="1600" b="1" dirty="0">
                <a:ln w="0"/>
                <a:solidFill>
                  <a:schemeClr val="bg1"/>
                </a:solidFill>
                <a:latin typeface="Lub Dub Condensed" panose="020B0506030403020204" pitchFamily="34" charset="0"/>
              </a:rPr>
            </a:br>
            <a:r>
              <a:rPr lang="en-US" sz="1600" b="1" dirty="0">
                <a:ln w="0"/>
                <a:solidFill>
                  <a:schemeClr val="bg1"/>
                </a:solidFill>
                <a:latin typeface="Lub Dub Condensed" panose="020B0506030403020204" pitchFamily="34" charset="0"/>
              </a:rPr>
              <a:t>0% - &lt;3%</a:t>
            </a:r>
          </a:p>
        </p:txBody>
      </p:sp>
      <p:sp>
        <p:nvSpPr>
          <p:cNvPr id="19" name="Rectangle Container copy 2">
            <a:extLst>
              <a:ext uri="{FF2B5EF4-FFF2-40B4-BE49-F238E27FC236}">
                <a16:creationId xmlns:a16="http://schemas.microsoft.com/office/drawing/2014/main" id="{CC41E171-1873-6150-81C6-A2794DFAE760}"/>
              </a:ext>
              <a:ext uri="{C183D7F6-B498-43B3-948B-1728B52AA6E4}">
                <adec:decorative xmlns:adec="http://schemas.microsoft.com/office/drawing/2017/decorative" val="1"/>
              </a:ext>
            </a:extLst>
          </p:cNvPr>
          <p:cNvSpPr>
            <a:spLocks/>
          </p:cNvSpPr>
          <p:nvPr/>
        </p:nvSpPr>
        <p:spPr>
          <a:xfrm>
            <a:off x="3945075" y="1800180"/>
            <a:ext cx="1793706" cy="577260"/>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600" b="1" dirty="0">
                <a:ln w="0"/>
                <a:solidFill>
                  <a:schemeClr val="bg1"/>
                </a:solidFill>
                <a:latin typeface="Lub Dub Condensed" panose="020B0506030403020204" pitchFamily="34" charset="0"/>
              </a:rPr>
              <a:t>Borderline risk </a:t>
            </a:r>
            <a:br>
              <a:rPr lang="en-US" sz="1600" b="1" dirty="0">
                <a:ln w="0"/>
                <a:solidFill>
                  <a:schemeClr val="bg1"/>
                </a:solidFill>
                <a:latin typeface="Lub Dub Condensed" panose="020B0506030403020204" pitchFamily="34" charset="0"/>
              </a:rPr>
            </a:br>
            <a:r>
              <a:rPr lang="en-US" sz="1600" b="1" dirty="0">
                <a:ln w="0"/>
                <a:solidFill>
                  <a:schemeClr val="bg1"/>
                </a:solidFill>
                <a:latin typeface="Lub Dub Condensed" panose="020B0506030403020204" pitchFamily="34" charset="0"/>
              </a:rPr>
              <a:t>3% - &lt;5%</a:t>
            </a:r>
          </a:p>
        </p:txBody>
      </p:sp>
      <p:sp>
        <p:nvSpPr>
          <p:cNvPr id="20" name="Rectangle Container copy 2">
            <a:extLst>
              <a:ext uri="{FF2B5EF4-FFF2-40B4-BE49-F238E27FC236}">
                <a16:creationId xmlns:a16="http://schemas.microsoft.com/office/drawing/2014/main" id="{A57F1D1C-E337-CEF6-EEA2-69F0A3452B81}"/>
              </a:ext>
              <a:ext uri="{C183D7F6-B498-43B3-948B-1728B52AA6E4}">
                <adec:decorative xmlns:adec="http://schemas.microsoft.com/office/drawing/2017/decorative" val="1"/>
              </a:ext>
            </a:extLst>
          </p:cNvPr>
          <p:cNvSpPr>
            <a:spLocks/>
          </p:cNvSpPr>
          <p:nvPr/>
        </p:nvSpPr>
        <p:spPr>
          <a:xfrm>
            <a:off x="1352481" y="2745743"/>
            <a:ext cx="9577287" cy="395490"/>
          </a:xfrm>
          <a:prstGeom prst="rect">
            <a:avLst/>
          </a:prstGeom>
          <a:solidFill>
            <a:srgbClr val="79C78D"/>
          </a:solidFill>
          <a:ln w="25400">
            <a:noFill/>
          </a:ln>
          <a:effectLst/>
        </p:spPr>
        <p:txBody>
          <a:bodyPr spcFirstLastPara="0" lIns="0" tIns="91440" rIns="0" bIns="0" anchor="t"/>
          <a:lstStyle/>
          <a:p>
            <a:pPr lvl="0" algn="ctr"/>
            <a:r>
              <a:rPr lang="en-US" sz="1400" b="1" dirty="0">
                <a:latin typeface="Lub Dub Condensed" panose="020B0506030403020204" pitchFamily="34" charset="0"/>
                <a:cs typeface="Arial" panose="020B0604020202020204" pitchFamily="34" charset="0"/>
              </a:rPr>
              <a:t>Discuss risk estimate and therapy options with patient (1)</a:t>
            </a:r>
          </a:p>
        </p:txBody>
      </p:sp>
      <p:sp>
        <p:nvSpPr>
          <p:cNvPr id="21" name="Rectangle Container copy 2">
            <a:extLst>
              <a:ext uri="{FF2B5EF4-FFF2-40B4-BE49-F238E27FC236}">
                <a16:creationId xmlns:a16="http://schemas.microsoft.com/office/drawing/2014/main" id="{308D17D3-2BB9-4C00-B9D6-8A1BDD944609}"/>
              </a:ext>
              <a:ext uri="{C183D7F6-B498-43B3-948B-1728B52AA6E4}">
                <adec:decorative xmlns:adec="http://schemas.microsoft.com/office/drawing/2017/decorative" val="1"/>
              </a:ext>
            </a:extLst>
          </p:cNvPr>
          <p:cNvSpPr>
            <a:spLocks/>
          </p:cNvSpPr>
          <p:nvPr/>
        </p:nvSpPr>
        <p:spPr>
          <a:xfrm>
            <a:off x="6538933" y="1800246"/>
            <a:ext cx="1793706" cy="577260"/>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600" b="1" dirty="0">
                <a:ln w="0"/>
                <a:solidFill>
                  <a:schemeClr val="bg1"/>
                </a:solidFill>
                <a:latin typeface="Lub Dub Condensed" panose="020B0506030403020204" pitchFamily="34" charset="0"/>
              </a:rPr>
              <a:t>Intermediate risk </a:t>
            </a:r>
            <a:br>
              <a:rPr lang="en-US" sz="1600" b="1" dirty="0">
                <a:ln w="0"/>
                <a:solidFill>
                  <a:schemeClr val="bg1"/>
                </a:solidFill>
                <a:latin typeface="Lub Dub Condensed" panose="020B0506030403020204" pitchFamily="34" charset="0"/>
              </a:rPr>
            </a:br>
            <a:r>
              <a:rPr lang="en-US" sz="1600" b="1" dirty="0">
                <a:ln w="0"/>
                <a:solidFill>
                  <a:schemeClr val="bg1"/>
                </a:solidFill>
                <a:latin typeface="Lub Dub Condensed" panose="020B0506030403020204" pitchFamily="34" charset="0"/>
              </a:rPr>
              <a:t>5%- &lt;10%</a:t>
            </a:r>
          </a:p>
        </p:txBody>
      </p:sp>
      <p:sp>
        <p:nvSpPr>
          <p:cNvPr id="22" name="Rectangle Container copy 2">
            <a:extLst>
              <a:ext uri="{FF2B5EF4-FFF2-40B4-BE49-F238E27FC236}">
                <a16:creationId xmlns:a16="http://schemas.microsoft.com/office/drawing/2014/main" id="{B6F51F08-C633-19A7-2B6F-FCC99FD81F7C}"/>
              </a:ext>
              <a:ext uri="{C183D7F6-B498-43B3-948B-1728B52AA6E4}">
                <adec:decorative xmlns:adec="http://schemas.microsoft.com/office/drawing/2017/decorative" val="1"/>
              </a:ext>
            </a:extLst>
          </p:cNvPr>
          <p:cNvSpPr>
            <a:spLocks/>
          </p:cNvSpPr>
          <p:nvPr/>
        </p:nvSpPr>
        <p:spPr>
          <a:xfrm>
            <a:off x="1353747" y="5206189"/>
            <a:ext cx="1787486" cy="506122"/>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Lifestyle Modification (1)</a:t>
            </a:r>
          </a:p>
        </p:txBody>
      </p:sp>
      <p:sp>
        <p:nvSpPr>
          <p:cNvPr id="23" name="Rectangle Container copy 2">
            <a:extLst>
              <a:ext uri="{FF2B5EF4-FFF2-40B4-BE49-F238E27FC236}">
                <a16:creationId xmlns:a16="http://schemas.microsoft.com/office/drawing/2014/main" id="{B0A48AAE-5D45-4B5F-E9ED-8E825A9F423A}"/>
              </a:ext>
              <a:ext uri="{C183D7F6-B498-43B3-948B-1728B52AA6E4}">
                <adec:decorative xmlns:adec="http://schemas.microsoft.com/office/drawing/2017/decorative" val="1"/>
              </a:ext>
            </a:extLst>
          </p:cNvPr>
          <p:cNvSpPr>
            <a:spLocks/>
          </p:cNvSpPr>
          <p:nvPr/>
        </p:nvSpPr>
        <p:spPr>
          <a:xfrm>
            <a:off x="9132790" y="1800903"/>
            <a:ext cx="1793706" cy="577260"/>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600" b="1" dirty="0">
                <a:ln w="0"/>
                <a:solidFill>
                  <a:schemeClr val="bg1"/>
                </a:solidFill>
                <a:latin typeface="Lub Dub Condensed" panose="020B0506030403020204" pitchFamily="34" charset="0"/>
              </a:rPr>
              <a:t>High risk </a:t>
            </a:r>
            <a:br>
              <a:rPr lang="en-US" sz="1600" b="1" dirty="0">
                <a:ln w="0"/>
                <a:solidFill>
                  <a:schemeClr val="bg1"/>
                </a:solidFill>
                <a:latin typeface="Lub Dub Condensed" panose="020B0506030403020204" pitchFamily="34" charset="0"/>
              </a:rPr>
            </a:br>
            <a:r>
              <a:rPr lang="en-US" sz="1600" b="1" dirty="0">
                <a:ln w="0"/>
                <a:solidFill>
                  <a:schemeClr val="bg1"/>
                </a:solidFill>
                <a:latin typeface="Lub Dub Condensed" panose="020B0506030403020204" pitchFamily="34" charset="0"/>
              </a:rPr>
              <a:t>≥10%</a:t>
            </a:r>
          </a:p>
        </p:txBody>
      </p:sp>
      <p:sp>
        <p:nvSpPr>
          <p:cNvPr id="30" name="Rectangle Container copy 2">
            <a:extLst>
              <a:ext uri="{FF2B5EF4-FFF2-40B4-BE49-F238E27FC236}">
                <a16:creationId xmlns:a16="http://schemas.microsoft.com/office/drawing/2014/main" id="{11BF2FD4-78C1-793E-D8D9-D1976AD47D08}"/>
              </a:ext>
              <a:ext uri="{C183D7F6-B498-43B3-948B-1728B52AA6E4}">
                <adec:decorative xmlns:adec="http://schemas.microsoft.com/office/drawing/2017/decorative" val="1"/>
              </a:ext>
            </a:extLst>
          </p:cNvPr>
          <p:cNvSpPr>
            <a:spLocks/>
          </p:cNvSpPr>
          <p:nvPr/>
        </p:nvSpPr>
        <p:spPr>
          <a:xfrm>
            <a:off x="3945075" y="3145342"/>
            <a:ext cx="1793706" cy="436954"/>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And evaluate risk enhancers (2A)</a:t>
            </a:r>
          </a:p>
        </p:txBody>
      </p:sp>
      <p:cxnSp>
        <p:nvCxnSpPr>
          <p:cNvPr id="33" name="Straight Arrow Connector 32">
            <a:extLst>
              <a:ext uri="{FF2B5EF4-FFF2-40B4-BE49-F238E27FC236}">
                <a16:creationId xmlns:a16="http://schemas.microsoft.com/office/drawing/2014/main" id="{238CEC17-18BD-0812-BA4A-7DD1A718ACC6}"/>
              </a:ext>
              <a:ext uri="{C183D7F6-B498-43B3-948B-1728B52AA6E4}">
                <adec:decorative xmlns:adec="http://schemas.microsoft.com/office/drawing/2017/decorative" val="1"/>
              </a:ext>
            </a:extLst>
          </p:cNvPr>
          <p:cNvCxnSpPr>
            <a:cxnSpLocks/>
            <a:endCxn id="64" idx="0"/>
          </p:cNvCxnSpPr>
          <p:nvPr/>
        </p:nvCxnSpPr>
        <p:spPr>
          <a:xfrm>
            <a:off x="4841928" y="3591159"/>
            <a:ext cx="0" cy="36279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40F8859-378E-38B8-5E35-3F31BB1AA6BE}"/>
              </a:ext>
              <a:ext uri="{C183D7F6-B498-43B3-948B-1728B52AA6E4}">
                <adec:decorative xmlns:adec="http://schemas.microsoft.com/office/drawing/2017/decorative" val="1"/>
              </a:ext>
            </a:extLst>
          </p:cNvPr>
          <p:cNvCxnSpPr>
            <a:cxnSpLocks/>
          </p:cNvCxnSpPr>
          <p:nvPr/>
        </p:nvCxnSpPr>
        <p:spPr>
          <a:xfrm>
            <a:off x="7442325" y="4903593"/>
            <a:ext cx="0" cy="30310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60EF2A8-9C5C-CB62-CE05-AFD027422214}"/>
              </a:ext>
              <a:ext uri="{C183D7F6-B498-43B3-948B-1728B52AA6E4}">
                <adec:decorative xmlns:adec="http://schemas.microsoft.com/office/drawing/2017/decorative" val="1"/>
              </a:ext>
            </a:extLst>
          </p:cNvPr>
          <p:cNvCxnSpPr>
            <a:cxnSpLocks/>
          </p:cNvCxnSpPr>
          <p:nvPr/>
        </p:nvCxnSpPr>
        <p:spPr>
          <a:xfrm>
            <a:off x="2248070" y="2375544"/>
            <a:ext cx="0" cy="3676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Elbow Connector 82">
            <a:extLst>
              <a:ext uri="{FF2B5EF4-FFF2-40B4-BE49-F238E27FC236}">
                <a16:creationId xmlns:a16="http://schemas.microsoft.com/office/drawing/2014/main" id="{A0C2D7C6-CF7A-62F6-5D47-4AAEABB5B35F}"/>
              </a:ext>
              <a:ext uri="{C183D7F6-B498-43B3-948B-1728B52AA6E4}">
                <adec:decorative xmlns:adec="http://schemas.microsoft.com/office/drawing/2017/decorative" val="1"/>
              </a:ext>
            </a:extLst>
          </p:cNvPr>
          <p:cNvCxnSpPr>
            <a:cxnSpLocks/>
            <a:stCxn id="14" idx="2"/>
            <a:endCxn id="15" idx="0"/>
          </p:cNvCxnSpPr>
          <p:nvPr/>
        </p:nvCxnSpPr>
        <p:spPr>
          <a:xfrm rot="5400000">
            <a:off x="3934139" y="-356033"/>
            <a:ext cx="475792" cy="384793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Elbow Connector 82">
            <a:extLst>
              <a:ext uri="{FF2B5EF4-FFF2-40B4-BE49-F238E27FC236}">
                <a16:creationId xmlns:a16="http://schemas.microsoft.com/office/drawing/2014/main" id="{91837113-C38B-7590-8DA6-9F9ECF099170}"/>
              </a:ext>
              <a:ext uri="{C183D7F6-B498-43B3-948B-1728B52AA6E4}">
                <adec:decorative xmlns:adec="http://schemas.microsoft.com/office/drawing/2017/decorative" val="1"/>
              </a:ext>
            </a:extLst>
          </p:cNvPr>
          <p:cNvCxnSpPr>
            <a:cxnSpLocks/>
            <a:stCxn id="14" idx="2"/>
            <a:endCxn id="21" idx="0"/>
          </p:cNvCxnSpPr>
          <p:nvPr/>
        </p:nvCxnSpPr>
        <p:spPr>
          <a:xfrm rot="16200000" flipH="1">
            <a:off x="6530788" y="895248"/>
            <a:ext cx="470210" cy="133978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Elbow Connector 82">
            <a:extLst>
              <a:ext uri="{FF2B5EF4-FFF2-40B4-BE49-F238E27FC236}">
                <a16:creationId xmlns:a16="http://schemas.microsoft.com/office/drawing/2014/main" id="{E4457F61-A06C-9D1F-6E18-170B5243A101}"/>
              </a:ext>
              <a:ext uri="{C183D7F6-B498-43B3-948B-1728B52AA6E4}">
                <adec:decorative xmlns:adec="http://schemas.microsoft.com/office/drawing/2017/decorative" val="1"/>
              </a:ext>
            </a:extLst>
          </p:cNvPr>
          <p:cNvCxnSpPr>
            <a:cxnSpLocks/>
            <a:stCxn id="14" idx="2"/>
            <a:endCxn id="19" idx="0"/>
          </p:cNvCxnSpPr>
          <p:nvPr/>
        </p:nvCxnSpPr>
        <p:spPr>
          <a:xfrm rot="5400000">
            <a:off x="5233892" y="938072"/>
            <a:ext cx="470144" cy="125407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Elbow Connector 82">
            <a:extLst>
              <a:ext uri="{FF2B5EF4-FFF2-40B4-BE49-F238E27FC236}">
                <a16:creationId xmlns:a16="http://schemas.microsoft.com/office/drawing/2014/main" id="{CBBEFEE9-2D8C-E48E-B148-42891496957E}"/>
              </a:ext>
              <a:ext uri="{C183D7F6-B498-43B3-948B-1728B52AA6E4}">
                <adec:decorative xmlns:adec="http://schemas.microsoft.com/office/drawing/2017/decorative" val="1"/>
              </a:ext>
            </a:extLst>
          </p:cNvPr>
          <p:cNvCxnSpPr>
            <a:cxnSpLocks/>
            <a:stCxn id="14" idx="2"/>
            <a:endCxn id="23" idx="0"/>
          </p:cNvCxnSpPr>
          <p:nvPr/>
        </p:nvCxnSpPr>
        <p:spPr>
          <a:xfrm rot="16200000" flipH="1">
            <a:off x="7827388" y="-401353"/>
            <a:ext cx="470867" cy="393364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AF54A2D-DBC7-51C6-D49F-FDDDF4BEE6F8}"/>
              </a:ext>
              <a:ext uri="{C183D7F6-B498-43B3-948B-1728B52AA6E4}">
                <adec:decorative xmlns:adec="http://schemas.microsoft.com/office/drawing/2017/decorative" val="1"/>
              </a:ext>
            </a:extLst>
          </p:cNvPr>
          <p:cNvCxnSpPr>
            <a:cxnSpLocks/>
          </p:cNvCxnSpPr>
          <p:nvPr/>
        </p:nvCxnSpPr>
        <p:spPr>
          <a:xfrm>
            <a:off x="2248070" y="3145342"/>
            <a:ext cx="0" cy="20613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Rectangle Container copy 2">
            <a:extLst>
              <a:ext uri="{FF2B5EF4-FFF2-40B4-BE49-F238E27FC236}">
                <a16:creationId xmlns:a16="http://schemas.microsoft.com/office/drawing/2014/main" id="{F02A963E-C4F4-4027-E4CC-20CBF0125988}"/>
              </a:ext>
              <a:ext uri="{C183D7F6-B498-43B3-948B-1728B52AA6E4}">
                <adec:decorative xmlns:adec="http://schemas.microsoft.com/office/drawing/2017/decorative" val="1"/>
              </a:ext>
            </a:extLst>
          </p:cNvPr>
          <p:cNvSpPr>
            <a:spLocks/>
          </p:cNvSpPr>
          <p:nvPr/>
        </p:nvSpPr>
        <p:spPr>
          <a:xfrm>
            <a:off x="3945075" y="3953956"/>
            <a:ext cx="1793706" cy="973045"/>
          </a:xfrm>
          <a:prstGeom prst="rect">
            <a:avLst/>
          </a:prstGeom>
          <a:solidFill>
            <a:srgbClr val="79C78D"/>
          </a:solidFill>
          <a:ln w="25400">
            <a:noFill/>
          </a:ln>
          <a:effectLst/>
        </p:spPr>
        <p:txBody>
          <a:bodyPr spcFirstLastPara="0" lIns="0" tIns="91440" rIns="0" bIns="0" anchor="t"/>
          <a:lstStyle/>
          <a:p>
            <a:pPr lvl="0" algn="ctr"/>
            <a:r>
              <a:rPr lang="en-US" sz="1400" b="1" dirty="0">
                <a:latin typeface="Lub Dub Condensed" panose="020B0506030403020204" pitchFamily="34" charset="0"/>
                <a:cs typeface="Arial" panose="020B0604020202020204" pitchFamily="34" charset="0"/>
              </a:rPr>
              <a:t>If clinical or patient uncertainty, consider CAC score and revise results  (1) </a:t>
            </a:r>
          </a:p>
        </p:txBody>
      </p:sp>
      <p:sp>
        <p:nvSpPr>
          <p:cNvPr id="65" name="Rectangle Container copy 2">
            <a:extLst>
              <a:ext uri="{FF2B5EF4-FFF2-40B4-BE49-F238E27FC236}">
                <a16:creationId xmlns:a16="http://schemas.microsoft.com/office/drawing/2014/main" id="{E24241A3-37DF-DB1C-D377-D24C0E2741B9}"/>
              </a:ext>
              <a:ext uri="{C183D7F6-B498-43B3-948B-1728B52AA6E4}">
                <adec:decorative xmlns:adec="http://schemas.microsoft.com/office/drawing/2017/decorative" val="1"/>
              </a:ext>
            </a:extLst>
          </p:cNvPr>
          <p:cNvSpPr>
            <a:spLocks/>
          </p:cNvSpPr>
          <p:nvPr/>
        </p:nvSpPr>
        <p:spPr>
          <a:xfrm>
            <a:off x="3945075" y="5206189"/>
            <a:ext cx="1793706" cy="498420"/>
          </a:xfrm>
          <a:prstGeom prst="rect">
            <a:avLst/>
          </a:prstGeom>
          <a:solidFill>
            <a:srgbClr val="FFDA68"/>
          </a:solidFill>
          <a:ln w="25400">
            <a:noFill/>
          </a:ln>
          <a:effectLst/>
        </p:spPr>
        <p:txBody>
          <a:bodyPr spcFirstLastPara="0" lIns="0" tIns="27432" rIns="0" bIns="0" anchor="ctr"/>
          <a:lstStyle/>
          <a:p>
            <a:pPr algn="ctr" hangingPunct="0">
              <a:lnSpc>
                <a:spcPct val="90000"/>
              </a:lnSpc>
            </a:pPr>
            <a:r>
              <a:rPr lang="en-US" sz="1400" b="1" dirty="0">
                <a:solidFill>
                  <a:srgbClr val="292929"/>
                </a:solidFill>
                <a:latin typeface="Lub Dub Condensed" panose="020B0506030403020204" pitchFamily="34" charset="0"/>
                <a:cs typeface="Lato"/>
              </a:rPr>
              <a:t>Lifestyle Modification and potential LLT (2a)</a:t>
            </a:r>
          </a:p>
        </p:txBody>
      </p:sp>
      <p:sp>
        <p:nvSpPr>
          <p:cNvPr id="67" name="Rectangle Container copy 2">
            <a:extLst>
              <a:ext uri="{FF2B5EF4-FFF2-40B4-BE49-F238E27FC236}">
                <a16:creationId xmlns:a16="http://schemas.microsoft.com/office/drawing/2014/main" id="{BBA54C9A-A14B-B630-3BAD-547563072F4C}"/>
              </a:ext>
              <a:ext uri="{C183D7F6-B498-43B3-948B-1728B52AA6E4}">
                <adec:decorative xmlns:adec="http://schemas.microsoft.com/office/drawing/2017/decorative" val="1"/>
              </a:ext>
            </a:extLst>
          </p:cNvPr>
          <p:cNvSpPr>
            <a:spLocks/>
          </p:cNvSpPr>
          <p:nvPr/>
        </p:nvSpPr>
        <p:spPr>
          <a:xfrm>
            <a:off x="6545472" y="3953956"/>
            <a:ext cx="1793706" cy="973045"/>
          </a:xfrm>
          <a:prstGeom prst="rect">
            <a:avLst/>
          </a:prstGeom>
          <a:solidFill>
            <a:srgbClr val="79C78D"/>
          </a:solidFill>
          <a:ln w="25400">
            <a:noFill/>
          </a:ln>
          <a:effectLst/>
        </p:spPr>
        <p:txBody>
          <a:bodyPr spcFirstLastPara="0" lIns="0" tIns="91440" rIns="0" bIns="0" anchor="t"/>
          <a:lstStyle/>
          <a:p>
            <a:pPr algn="ctr"/>
            <a:r>
              <a:rPr lang="en-US" sz="1400" b="1" dirty="0">
                <a:latin typeface="Lub Dub Condensed" panose="020B0506030403020204" pitchFamily="34" charset="0"/>
                <a:cs typeface="Arial" panose="020B0604020202020204" pitchFamily="34" charset="0"/>
              </a:rPr>
              <a:t>If clinical or patient uncertainty, consider CAC score and revise results  (1)  </a:t>
            </a:r>
          </a:p>
        </p:txBody>
      </p:sp>
      <p:sp>
        <p:nvSpPr>
          <p:cNvPr id="68" name="Rectangle Container copy 2">
            <a:extLst>
              <a:ext uri="{FF2B5EF4-FFF2-40B4-BE49-F238E27FC236}">
                <a16:creationId xmlns:a16="http://schemas.microsoft.com/office/drawing/2014/main" id="{E3EB30CA-3510-0EEA-BECE-81222FCE414B}"/>
              </a:ext>
              <a:ext uri="{C183D7F6-B498-43B3-948B-1728B52AA6E4}">
                <adec:decorative xmlns:adec="http://schemas.microsoft.com/office/drawing/2017/decorative" val="1"/>
              </a:ext>
            </a:extLst>
          </p:cNvPr>
          <p:cNvSpPr>
            <a:spLocks/>
          </p:cNvSpPr>
          <p:nvPr/>
        </p:nvSpPr>
        <p:spPr>
          <a:xfrm>
            <a:off x="6536507" y="5206189"/>
            <a:ext cx="4393262" cy="502920"/>
          </a:xfrm>
          <a:prstGeom prst="rect">
            <a:avLst/>
          </a:prstGeom>
          <a:solidFill>
            <a:srgbClr val="79C78D"/>
          </a:solidFill>
          <a:ln w="25400">
            <a:noFill/>
          </a:ln>
          <a:effectLst/>
        </p:spPr>
        <p:txBody>
          <a:bodyPr spcFirstLastPara="0" lIns="0" tIns="0" rIns="0" bIns="0" anchor="ctr"/>
          <a:lstStyle/>
          <a:p>
            <a:pPr algn="ctr" hangingPunct="0">
              <a:lnSpc>
                <a:spcPct val="90000"/>
              </a:lnSpc>
            </a:pPr>
            <a:r>
              <a:rPr lang="en-US" sz="1400" b="1" dirty="0">
                <a:solidFill>
                  <a:srgbClr val="292929"/>
                </a:solidFill>
                <a:latin typeface="Lub Dub Condensed" panose="020B0506030403020204" pitchFamily="34" charset="0"/>
                <a:cs typeface="Lato"/>
              </a:rPr>
              <a:t>Lifestyle Modification and LLT (1)</a:t>
            </a:r>
          </a:p>
        </p:txBody>
      </p:sp>
      <p:cxnSp>
        <p:nvCxnSpPr>
          <p:cNvPr id="69" name="Straight Arrow Connector 68">
            <a:extLst>
              <a:ext uri="{FF2B5EF4-FFF2-40B4-BE49-F238E27FC236}">
                <a16:creationId xmlns:a16="http://schemas.microsoft.com/office/drawing/2014/main" id="{2AFD270E-BCB5-E75A-3030-3431F33144B6}"/>
              </a:ext>
              <a:ext uri="{C183D7F6-B498-43B3-948B-1728B52AA6E4}">
                <adec:decorative xmlns:adec="http://schemas.microsoft.com/office/drawing/2017/decorative" val="1"/>
              </a:ext>
            </a:extLst>
          </p:cNvPr>
          <p:cNvCxnSpPr>
            <a:cxnSpLocks/>
          </p:cNvCxnSpPr>
          <p:nvPr/>
        </p:nvCxnSpPr>
        <p:spPr>
          <a:xfrm>
            <a:off x="4841928" y="2375544"/>
            <a:ext cx="0" cy="3676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CA36A8E-243B-6ABA-1C03-E4CD1706EEEA}"/>
              </a:ext>
              <a:ext uri="{C183D7F6-B498-43B3-948B-1728B52AA6E4}">
                <adec:decorative xmlns:adec="http://schemas.microsoft.com/office/drawing/2017/decorative" val="1"/>
              </a:ext>
            </a:extLst>
          </p:cNvPr>
          <p:cNvCxnSpPr>
            <a:cxnSpLocks/>
          </p:cNvCxnSpPr>
          <p:nvPr/>
        </p:nvCxnSpPr>
        <p:spPr>
          <a:xfrm>
            <a:off x="7435786" y="3130475"/>
            <a:ext cx="0" cy="83909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B0E536F-D413-439C-FB2A-C5447C071D97}"/>
              </a:ext>
              <a:ext uri="{C183D7F6-B498-43B3-948B-1728B52AA6E4}">
                <adec:decorative xmlns:adec="http://schemas.microsoft.com/office/drawing/2017/decorative" val="1"/>
              </a:ext>
            </a:extLst>
          </p:cNvPr>
          <p:cNvCxnSpPr>
            <a:cxnSpLocks/>
          </p:cNvCxnSpPr>
          <p:nvPr/>
        </p:nvCxnSpPr>
        <p:spPr>
          <a:xfrm>
            <a:off x="7435786" y="2375544"/>
            <a:ext cx="0" cy="3676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773A0FD7-FD56-5C5F-0D9A-143E02A184E0}"/>
              </a:ext>
              <a:ext uri="{C183D7F6-B498-43B3-948B-1728B52AA6E4}">
                <adec:decorative xmlns:adec="http://schemas.microsoft.com/office/drawing/2017/decorative" val="1"/>
              </a:ext>
            </a:extLst>
          </p:cNvPr>
          <p:cNvCxnSpPr>
            <a:cxnSpLocks/>
          </p:cNvCxnSpPr>
          <p:nvPr/>
        </p:nvCxnSpPr>
        <p:spPr>
          <a:xfrm>
            <a:off x="10029643" y="2375544"/>
            <a:ext cx="0" cy="3676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A311729-9319-FCDB-6AE1-4F47DAE7FBB5}"/>
              </a:ext>
              <a:ext uri="{C183D7F6-B498-43B3-948B-1728B52AA6E4}">
                <adec:decorative xmlns:adec="http://schemas.microsoft.com/office/drawing/2017/decorative" val="1"/>
              </a:ext>
            </a:extLst>
          </p:cNvPr>
          <p:cNvCxnSpPr>
            <a:cxnSpLocks/>
          </p:cNvCxnSpPr>
          <p:nvPr/>
        </p:nvCxnSpPr>
        <p:spPr>
          <a:xfrm>
            <a:off x="10029643" y="3130475"/>
            <a:ext cx="0" cy="20613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0E2564E0-B3FC-F430-68AC-7E1A9212C201}"/>
              </a:ext>
              <a:ext uri="{C183D7F6-B498-43B3-948B-1728B52AA6E4}">
                <adec:decorative xmlns:adec="http://schemas.microsoft.com/office/drawing/2017/decorative" val="1"/>
              </a:ext>
            </a:extLst>
          </p:cNvPr>
          <p:cNvCxnSpPr>
            <a:cxnSpLocks/>
            <a:stCxn id="64" idx="2"/>
            <a:endCxn id="65" idx="0"/>
          </p:cNvCxnSpPr>
          <p:nvPr/>
        </p:nvCxnSpPr>
        <p:spPr>
          <a:xfrm>
            <a:off x="4841928" y="4927001"/>
            <a:ext cx="0" cy="2791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E1324073-0DA0-95D8-64B7-430D97F03A58}"/>
              </a:ext>
              <a:ext uri="{C183D7F6-B498-43B3-948B-1728B52AA6E4}">
                <adec:decorative xmlns:adec="http://schemas.microsoft.com/office/drawing/2017/decorative" val="1"/>
              </a:ext>
            </a:extLst>
          </p:cNvPr>
          <p:cNvSpPr txBox="1"/>
          <p:nvPr/>
        </p:nvSpPr>
        <p:spPr>
          <a:xfrm>
            <a:off x="132725" y="1657112"/>
            <a:ext cx="2287835" cy="584775"/>
          </a:xfrm>
          <a:prstGeom prst="rect">
            <a:avLst/>
          </a:prstGeom>
          <a:noFill/>
        </p:spPr>
        <p:txBody>
          <a:bodyPr wrap="square" rtlCol="0">
            <a:spAutoFit/>
          </a:bodyPr>
          <a:lstStyle/>
          <a:p>
            <a:r>
              <a:rPr lang="en-US" sz="1600" i="1" dirty="0">
                <a:solidFill>
                  <a:srgbClr val="CF242A"/>
                </a:solidFill>
                <a:latin typeface="Lub Dub Condensed" panose="020B0506030403020204" pitchFamily="34" charset="0"/>
                <a:cs typeface="Arial" panose="020B0604020202020204" pitchFamily="34" charset="0"/>
              </a:rPr>
              <a:t>Calculate &amp;</a:t>
            </a:r>
          </a:p>
          <a:p>
            <a:r>
              <a:rPr lang="en-US" sz="1600" i="1" dirty="0">
                <a:solidFill>
                  <a:srgbClr val="CF242A"/>
                </a:solidFill>
                <a:latin typeface="Lub Dub Condensed" panose="020B0506030403020204" pitchFamily="34" charset="0"/>
                <a:cs typeface="Arial" panose="020B0604020202020204" pitchFamily="34" charset="0"/>
              </a:rPr>
              <a:t>Classify</a:t>
            </a:r>
          </a:p>
        </p:txBody>
      </p:sp>
      <p:sp>
        <p:nvSpPr>
          <p:cNvPr id="84" name="TextBox 83">
            <a:extLst>
              <a:ext uri="{FF2B5EF4-FFF2-40B4-BE49-F238E27FC236}">
                <a16:creationId xmlns:a16="http://schemas.microsoft.com/office/drawing/2014/main" id="{35A2AF20-B373-C3DD-73EC-6A3CF1DC896D}"/>
              </a:ext>
              <a:ext uri="{C183D7F6-B498-43B3-948B-1728B52AA6E4}">
                <adec:decorative xmlns:adec="http://schemas.microsoft.com/office/drawing/2017/decorative" val="1"/>
              </a:ext>
            </a:extLst>
          </p:cNvPr>
          <p:cNvSpPr txBox="1"/>
          <p:nvPr/>
        </p:nvSpPr>
        <p:spPr>
          <a:xfrm>
            <a:off x="132725" y="2894471"/>
            <a:ext cx="2287835" cy="338554"/>
          </a:xfrm>
          <a:prstGeom prst="rect">
            <a:avLst/>
          </a:prstGeom>
          <a:noFill/>
        </p:spPr>
        <p:txBody>
          <a:bodyPr wrap="square" rtlCol="0">
            <a:spAutoFit/>
          </a:bodyPr>
          <a:lstStyle/>
          <a:p>
            <a:r>
              <a:rPr lang="en-US" sz="1600" i="1" dirty="0">
                <a:solidFill>
                  <a:srgbClr val="CF242A"/>
                </a:solidFill>
                <a:latin typeface="Lub Dub Condensed" panose="020B0506030403020204" pitchFamily="34" charset="0"/>
                <a:cs typeface="Arial" panose="020B0604020202020204" pitchFamily="34" charset="0"/>
              </a:rPr>
              <a:t>Personalize</a:t>
            </a:r>
          </a:p>
        </p:txBody>
      </p:sp>
      <p:sp>
        <p:nvSpPr>
          <p:cNvPr id="85" name="TextBox 84">
            <a:extLst>
              <a:ext uri="{FF2B5EF4-FFF2-40B4-BE49-F238E27FC236}">
                <a16:creationId xmlns:a16="http://schemas.microsoft.com/office/drawing/2014/main" id="{3045635F-6782-3A3B-6A68-7A443DCF4E7F}"/>
              </a:ext>
              <a:ext uri="{C183D7F6-B498-43B3-948B-1728B52AA6E4}">
                <adec:decorative xmlns:adec="http://schemas.microsoft.com/office/drawing/2017/decorative" val="1"/>
              </a:ext>
            </a:extLst>
          </p:cNvPr>
          <p:cNvSpPr txBox="1"/>
          <p:nvPr/>
        </p:nvSpPr>
        <p:spPr>
          <a:xfrm>
            <a:off x="132725" y="4082579"/>
            <a:ext cx="1290829" cy="584775"/>
          </a:xfrm>
          <a:prstGeom prst="rect">
            <a:avLst/>
          </a:prstGeom>
          <a:noFill/>
        </p:spPr>
        <p:txBody>
          <a:bodyPr wrap="square" rtlCol="0">
            <a:spAutoFit/>
          </a:bodyPr>
          <a:lstStyle/>
          <a:p>
            <a:r>
              <a:rPr lang="en-US" sz="1600" i="1" dirty="0">
                <a:solidFill>
                  <a:srgbClr val="CF242A"/>
                </a:solidFill>
                <a:latin typeface="Lub Dub Condensed" panose="020B0506030403020204" pitchFamily="34" charset="0"/>
                <a:cs typeface="Arial" panose="020B0604020202020204" pitchFamily="34" charset="0"/>
              </a:rPr>
              <a:t>Reclassify &amp; Reassess</a:t>
            </a:r>
          </a:p>
        </p:txBody>
      </p:sp>
      <p:sp>
        <p:nvSpPr>
          <p:cNvPr id="86" name="TextBox 85">
            <a:extLst>
              <a:ext uri="{FF2B5EF4-FFF2-40B4-BE49-F238E27FC236}">
                <a16:creationId xmlns:a16="http://schemas.microsoft.com/office/drawing/2014/main" id="{F32800CB-8D70-4E52-9D81-0D9B00278D7F}"/>
              </a:ext>
              <a:ext uri="{C183D7F6-B498-43B3-948B-1728B52AA6E4}">
                <adec:decorative xmlns:adec="http://schemas.microsoft.com/office/drawing/2017/decorative" val="1"/>
              </a:ext>
            </a:extLst>
          </p:cNvPr>
          <p:cNvSpPr txBox="1"/>
          <p:nvPr/>
        </p:nvSpPr>
        <p:spPr>
          <a:xfrm>
            <a:off x="132725" y="5276625"/>
            <a:ext cx="2287835" cy="584775"/>
          </a:xfrm>
          <a:prstGeom prst="rect">
            <a:avLst/>
          </a:prstGeom>
          <a:noFill/>
        </p:spPr>
        <p:txBody>
          <a:bodyPr wrap="square" rtlCol="0">
            <a:spAutoFit/>
          </a:bodyPr>
          <a:lstStyle/>
          <a:p>
            <a:r>
              <a:rPr lang="en-US" sz="1600" i="1" dirty="0">
                <a:solidFill>
                  <a:srgbClr val="CF242A"/>
                </a:solidFill>
                <a:latin typeface="Lub Dub Condensed" panose="020B0506030403020204" pitchFamily="34" charset="0"/>
                <a:cs typeface="Arial" panose="020B0604020202020204" pitchFamily="34" charset="0"/>
              </a:rPr>
              <a:t>Decide &amp; </a:t>
            </a:r>
          </a:p>
          <a:p>
            <a:r>
              <a:rPr lang="en-US" sz="1600" i="1" dirty="0">
                <a:solidFill>
                  <a:srgbClr val="CF242A"/>
                </a:solidFill>
                <a:latin typeface="Lub Dub Condensed" panose="020B0506030403020204" pitchFamily="34" charset="0"/>
                <a:cs typeface="Arial" panose="020B0604020202020204" pitchFamily="34" charset="0"/>
              </a:rPr>
              <a:t>Treat</a:t>
            </a:r>
          </a:p>
        </p:txBody>
      </p:sp>
    </p:spTree>
    <p:extLst>
      <p:ext uri="{BB962C8B-B14F-4D97-AF65-F5344CB8AC3E}">
        <p14:creationId xmlns:p14="http://schemas.microsoft.com/office/powerpoint/2010/main" val="215823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right)">
                                      <p:cBhvr>
                                        <p:cTn id="11" dur="500"/>
                                        <p:tgtEl>
                                          <p:spTgt spid="3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up)">
                                      <p:cBhvr>
                                        <p:cTn id="27" dur="500"/>
                                        <p:tgtEl>
                                          <p:spTgt spid="6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right)">
                                      <p:cBhvr>
                                        <p:cTn id="36" dur="500"/>
                                        <p:tgtEl>
                                          <p:spTgt spid="42"/>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wipe(up)">
                                      <p:cBhvr>
                                        <p:cTn id="44" dur="500"/>
                                        <p:tgtEl>
                                          <p:spTgt spid="69"/>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par>
                          <p:cTn id="49" fill="hold">
                            <p:stCondLst>
                              <p:cond delay="2000"/>
                            </p:stCondLst>
                            <p:childTnLst>
                              <p:par>
                                <p:cTn id="50" presetID="22" presetClass="entr" presetSubtype="1"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up)">
                                      <p:cBhvr>
                                        <p:cTn id="52" dur="500"/>
                                        <p:tgtEl>
                                          <p:spTgt spid="33"/>
                                        </p:tgtEl>
                                      </p:cBhvr>
                                    </p:animEffect>
                                  </p:childTnLst>
                                </p:cTn>
                              </p:par>
                            </p:childTnLst>
                          </p:cTn>
                        </p:par>
                        <p:par>
                          <p:cTn id="53" fill="hold">
                            <p:stCondLst>
                              <p:cond delay="2500"/>
                            </p:stCondLst>
                            <p:childTnLst>
                              <p:par>
                                <p:cTn id="54" presetID="10" presetClass="entr" presetSubtype="0" fill="hold" grpId="0" nodeType="after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childTnLst>
                          </p:cTn>
                        </p:par>
                        <p:par>
                          <p:cTn id="57" fill="hold">
                            <p:stCondLst>
                              <p:cond delay="3000"/>
                            </p:stCondLst>
                            <p:childTnLst>
                              <p:par>
                                <p:cTn id="58" presetID="22" presetClass="entr" presetSubtype="1" fill="hold" nodeType="after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wipe(up)">
                                      <p:cBhvr>
                                        <p:cTn id="60" dur="500"/>
                                        <p:tgtEl>
                                          <p:spTgt spid="77"/>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left)">
                                      <p:cBhvr>
                                        <p:cTn id="69" dur="500"/>
                                        <p:tgtEl>
                                          <p:spTgt spid="41"/>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childTnLst>
                          </p:cTn>
                        </p:par>
                        <p:par>
                          <p:cTn id="74" fill="hold">
                            <p:stCondLst>
                              <p:cond delay="1000"/>
                            </p:stCondLst>
                            <p:childTnLst>
                              <p:par>
                                <p:cTn id="75" presetID="22" presetClass="entr" presetSubtype="1" fill="hold" nodeType="afterEffect">
                                  <p:stCondLst>
                                    <p:cond delay="0"/>
                                  </p:stCondLst>
                                  <p:childTnLst>
                                    <p:set>
                                      <p:cBhvr>
                                        <p:cTn id="76" dur="1" fill="hold">
                                          <p:stCondLst>
                                            <p:cond delay="0"/>
                                          </p:stCondLst>
                                        </p:cTn>
                                        <p:tgtEl>
                                          <p:spTgt spid="71"/>
                                        </p:tgtEl>
                                        <p:attrNameLst>
                                          <p:attrName>style.visibility</p:attrName>
                                        </p:attrNameLst>
                                      </p:cBhvr>
                                      <p:to>
                                        <p:strVal val="visible"/>
                                      </p:to>
                                    </p:set>
                                    <p:animEffect transition="in" filter="wipe(up)">
                                      <p:cBhvr>
                                        <p:cTn id="77" dur="500"/>
                                        <p:tgtEl>
                                          <p:spTgt spid="71"/>
                                        </p:tgtEl>
                                      </p:cBhvr>
                                    </p:animEffect>
                                  </p:childTnLst>
                                </p:cTn>
                              </p:par>
                            </p:childTnLst>
                          </p:cTn>
                        </p:par>
                        <p:par>
                          <p:cTn id="78" fill="hold">
                            <p:stCondLst>
                              <p:cond delay="1500"/>
                            </p:stCondLst>
                            <p:childTnLst>
                              <p:par>
                                <p:cTn id="79" presetID="22" presetClass="entr" presetSubtype="1" fill="hold" nodeType="after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wipe(up)">
                                      <p:cBhvr>
                                        <p:cTn id="81" dur="500"/>
                                        <p:tgtEl>
                                          <p:spTgt spid="70"/>
                                        </p:tgtEl>
                                      </p:cBhvr>
                                    </p:animEffec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childTnLst>
                          </p:cTn>
                        </p:par>
                        <p:par>
                          <p:cTn id="86" fill="hold">
                            <p:stCondLst>
                              <p:cond delay="2500"/>
                            </p:stCondLst>
                            <p:childTnLst>
                              <p:par>
                                <p:cTn id="87" presetID="22" presetClass="entr" presetSubtype="1" fill="hold" nodeType="after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up)">
                                      <p:cBhvr>
                                        <p:cTn id="89" dur="500"/>
                                        <p:tgtEl>
                                          <p:spTgt spid="34"/>
                                        </p:tgtEl>
                                      </p:cBhvr>
                                    </p:animEffect>
                                  </p:childTnLst>
                                </p:cTn>
                              </p:par>
                            </p:childTnLst>
                          </p:cTn>
                        </p:par>
                        <p:par>
                          <p:cTn id="90" fill="hold">
                            <p:stCondLst>
                              <p:cond delay="3000"/>
                            </p:stCondLst>
                            <p:childTnLst>
                              <p:par>
                                <p:cTn id="91" presetID="10" presetClass="entr" presetSubtype="0" fill="hold" grpId="0" nodeType="after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fade">
                                      <p:cBhvr>
                                        <p:cTn id="93" dur="500"/>
                                        <p:tgtEl>
                                          <p:spTgt spid="6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ipe(left)">
                                      <p:cBhvr>
                                        <p:cTn id="98" dur="500"/>
                                        <p:tgtEl>
                                          <p:spTgt spid="43"/>
                                        </p:tgtEl>
                                      </p:cBhvr>
                                    </p:animEffect>
                                  </p:childTnLst>
                                </p:cTn>
                              </p:par>
                            </p:childTnLst>
                          </p:cTn>
                        </p:par>
                        <p:par>
                          <p:cTn id="99" fill="hold">
                            <p:stCondLst>
                              <p:cond delay="500"/>
                            </p:stCondLst>
                            <p:childTnLst>
                              <p:par>
                                <p:cTn id="100" presetID="10" presetClass="entr" presetSubtype="0" fill="hold" grpId="0" nodeType="after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500"/>
                                        <p:tgtEl>
                                          <p:spTgt spid="23"/>
                                        </p:tgtEl>
                                      </p:cBhvr>
                                    </p:animEffect>
                                  </p:childTnLst>
                                </p:cTn>
                              </p:par>
                            </p:childTnLst>
                          </p:cTn>
                        </p:par>
                        <p:par>
                          <p:cTn id="103" fill="hold">
                            <p:stCondLst>
                              <p:cond delay="1000"/>
                            </p:stCondLst>
                            <p:childTnLst>
                              <p:par>
                                <p:cTn id="104" presetID="22" presetClass="entr" presetSubtype="1" fill="hold" nodeType="afterEffect">
                                  <p:stCondLst>
                                    <p:cond delay="0"/>
                                  </p:stCondLst>
                                  <p:childTnLst>
                                    <p:set>
                                      <p:cBhvr>
                                        <p:cTn id="105" dur="1" fill="hold">
                                          <p:stCondLst>
                                            <p:cond delay="0"/>
                                          </p:stCondLst>
                                        </p:cTn>
                                        <p:tgtEl>
                                          <p:spTgt spid="73"/>
                                        </p:tgtEl>
                                        <p:attrNameLst>
                                          <p:attrName>style.visibility</p:attrName>
                                        </p:attrNameLst>
                                      </p:cBhvr>
                                      <p:to>
                                        <p:strVal val="visible"/>
                                      </p:to>
                                    </p:set>
                                    <p:animEffect transition="in" filter="wipe(up)">
                                      <p:cBhvr>
                                        <p:cTn id="106" dur="500"/>
                                        <p:tgtEl>
                                          <p:spTgt spid="73"/>
                                        </p:tgtEl>
                                      </p:cBhvr>
                                    </p:animEffect>
                                  </p:childTnLst>
                                </p:cTn>
                              </p:par>
                            </p:childTnLst>
                          </p:cTn>
                        </p:par>
                        <p:par>
                          <p:cTn id="107" fill="hold">
                            <p:stCondLst>
                              <p:cond delay="1500"/>
                            </p:stCondLst>
                            <p:childTnLst>
                              <p:par>
                                <p:cTn id="108" presetID="22" presetClass="entr" presetSubtype="1" fill="hold" nodeType="afterEffect">
                                  <p:stCondLst>
                                    <p:cond delay="0"/>
                                  </p:stCondLst>
                                  <p:childTnLst>
                                    <p:set>
                                      <p:cBhvr>
                                        <p:cTn id="109" dur="1" fill="hold">
                                          <p:stCondLst>
                                            <p:cond delay="0"/>
                                          </p:stCondLst>
                                        </p:cTn>
                                        <p:tgtEl>
                                          <p:spTgt spid="74"/>
                                        </p:tgtEl>
                                        <p:attrNameLst>
                                          <p:attrName>style.visibility</p:attrName>
                                        </p:attrNameLst>
                                      </p:cBhvr>
                                      <p:to>
                                        <p:strVal val="visible"/>
                                      </p:to>
                                    </p:set>
                                    <p:animEffect transition="in" filter="wipe(up)">
                                      <p:cBhvr>
                                        <p:cTn id="11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P spid="22" grpId="0" animBg="1"/>
      <p:bldP spid="23" grpId="0" animBg="1"/>
      <p:bldP spid="30" grpId="0" animBg="1"/>
      <p:bldP spid="64" grpId="0" animBg="1"/>
      <p:bldP spid="65" grpId="0" animBg="1"/>
      <p:bldP spid="67"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84F78-461D-9BC5-5774-CCFCC9E74B76}"/>
              </a:ext>
            </a:extLst>
          </p:cNvPr>
          <p:cNvSpPr>
            <a:spLocks noGrp="1"/>
          </p:cNvSpPr>
          <p:nvPr>
            <p:ph type="title"/>
          </p:nvPr>
        </p:nvSpPr>
        <p:spPr/>
        <p:txBody>
          <a:bodyPr/>
          <a:lstStyle/>
          <a:p>
            <a:r>
              <a:rPr lang="en-US" dirty="0"/>
              <a:t>Risk Enhancers</a:t>
            </a:r>
          </a:p>
        </p:txBody>
      </p:sp>
      <p:sp>
        <p:nvSpPr>
          <p:cNvPr id="9" name="TextBox 8">
            <a:extLst>
              <a:ext uri="{FF2B5EF4-FFF2-40B4-BE49-F238E27FC236}">
                <a16:creationId xmlns:a16="http://schemas.microsoft.com/office/drawing/2014/main" id="{32345F2F-7CD6-1A9B-A1D7-CF027F09C70F}"/>
              </a:ext>
            </a:extLst>
          </p:cNvPr>
          <p:cNvSpPr txBox="1"/>
          <p:nvPr/>
        </p:nvSpPr>
        <p:spPr>
          <a:xfrm>
            <a:off x="955964" y="1064058"/>
            <a:ext cx="5746172" cy="4478149"/>
          </a:xfrm>
          <a:prstGeom prst="rect">
            <a:avLst/>
          </a:prstGeom>
          <a:noFill/>
        </p:spPr>
        <p:txBody>
          <a:bodyPr wrap="square">
            <a:spAutoFit/>
          </a:bodyPr>
          <a:lstStyle/>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History of premature ASCVD in a parent or sibling </a:t>
            </a:r>
            <a:br>
              <a:rPr lang="en-US" sz="1600" dirty="0">
                <a:latin typeface="Lub Dub Condensed" panose="020B0506030403020204" pitchFamily="34" charset="0"/>
              </a:rPr>
            </a:br>
            <a:r>
              <a:rPr lang="en-US" sz="1600" dirty="0">
                <a:latin typeface="Lub Dub Condensed" panose="020B0506030403020204" pitchFamily="34" charset="0"/>
              </a:rPr>
              <a:t>(onset age &lt;55 y for men, &lt;65 y for women)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Higher risk ancestry (</a:t>
            </a:r>
            <a:r>
              <a:rPr lang="en-US" sz="1600" dirty="0" err="1">
                <a:latin typeface="Lub Dub Condensed" panose="020B0506030403020204" pitchFamily="34" charset="0"/>
              </a:rPr>
              <a:t>eg</a:t>
            </a:r>
            <a:r>
              <a:rPr lang="en-US" sz="1600" dirty="0">
                <a:latin typeface="Lub Dub Condensed" panose="020B0506030403020204" pitchFamily="34" charset="0"/>
              </a:rPr>
              <a:t>, South Asian, Filipino)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High polygenic risk (if measured)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Chronic inflammatory diseases (</a:t>
            </a:r>
            <a:r>
              <a:rPr lang="en-US" sz="1600" dirty="0" err="1">
                <a:latin typeface="Lub Dub Condensed" panose="020B0506030403020204" pitchFamily="34" charset="0"/>
              </a:rPr>
              <a:t>eg</a:t>
            </a:r>
            <a:r>
              <a:rPr lang="en-US" sz="1600" dirty="0">
                <a:latin typeface="Lub Dub Condensed" panose="020B0506030403020204" pitchFamily="34" charset="0"/>
              </a:rPr>
              <a:t>, systemic lupus, rheumatoid arthritis, advanced psoriasis, inflammatory arthritis) </a:t>
            </a:r>
          </a:p>
          <a:p>
            <a:pPr marL="285750" indent="-285750">
              <a:spcAft>
                <a:spcPts val="600"/>
              </a:spcAft>
              <a:buClr>
                <a:srgbClr val="CF242A"/>
              </a:buClr>
              <a:buFont typeface="Arial" panose="020B0604020202020204" pitchFamily="34" charset="0"/>
              <a:buChar char="•"/>
            </a:pPr>
            <a:r>
              <a:rPr lang="en-US" sz="1600" dirty="0" err="1">
                <a:latin typeface="Lub Dub Condensed" panose="020B0506030403020204" pitchFamily="34" charset="0"/>
              </a:rPr>
              <a:t>Lp</a:t>
            </a:r>
            <a:r>
              <a:rPr lang="en-US" sz="1600" dirty="0">
                <a:latin typeface="Lub Dub Condensed" panose="020B0506030403020204" pitchFamily="34" charset="0"/>
              </a:rPr>
              <a:t>(a) ≥125 nmol/L or ≥50 mg/dL </a:t>
            </a:r>
          </a:p>
          <a:p>
            <a:pPr marL="285750" indent="-285750">
              <a:spcAft>
                <a:spcPts val="600"/>
              </a:spcAft>
              <a:buClr>
                <a:srgbClr val="CF242A"/>
              </a:buClr>
              <a:buFont typeface="Arial" panose="020B0604020202020204" pitchFamily="34" charset="0"/>
              <a:buChar char="•"/>
            </a:pPr>
            <a:r>
              <a:rPr lang="en-US" sz="1600" dirty="0" err="1">
                <a:latin typeface="Lub Dub Condensed" panose="020B0506030403020204" pitchFamily="34" charset="0"/>
              </a:rPr>
              <a:t>hsCRP</a:t>
            </a:r>
            <a:r>
              <a:rPr lang="en-US" sz="1600" dirty="0">
                <a:latin typeface="Lub Dub Condensed" panose="020B0506030403020204" pitchFamily="34" charset="0"/>
              </a:rPr>
              <a:t> ≥2 mg/L on &gt;1 occasion (if measured)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TG persistently ≥175 mg/dL (2 mmol/L) (if </a:t>
            </a:r>
            <a:r>
              <a:rPr lang="en-US" sz="1600" dirty="0" err="1">
                <a:latin typeface="Lub Dub Condensed" panose="020B0506030403020204" pitchFamily="34" charset="0"/>
              </a:rPr>
              <a:t>nonfasting</a:t>
            </a:r>
            <a:r>
              <a:rPr lang="en-US" sz="1600" dirty="0">
                <a:latin typeface="Lub Dub Condensed" panose="020B0506030403020204" pitchFamily="34" charset="0"/>
              </a:rPr>
              <a:t>) and ≥150 mg/dL (1.7 mmol/L) (if fasting)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CKM syndrome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LDL-C persistently ≥160-189 mg/dL (4.1-4.9 mmol/L), non–HDL-C≥190-219 mg/dL or </a:t>
            </a:r>
            <a:r>
              <a:rPr lang="en-US" sz="1600" dirty="0" err="1">
                <a:latin typeface="Lub Dub Condensed" panose="020B0506030403020204" pitchFamily="34" charset="0"/>
              </a:rPr>
              <a:t>apoB</a:t>
            </a:r>
            <a:r>
              <a:rPr lang="en-US" sz="1600" dirty="0">
                <a:latin typeface="Lub Dub Condensed" panose="020B0506030403020204" pitchFamily="34" charset="0"/>
              </a:rPr>
              <a:t> ≥120 mg/dL</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Reproductive risk markers (premature menopause, preeclampsia, gestational diabetes, gestational hypertension, preterm delivery)</a:t>
            </a:r>
          </a:p>
        </p:txBody>
      </p:sp>
      <p:graphicFrame>
        <p:nvGraphicFramePr>
          <p:cNvPr id="6" name="Content Placeholder 5">
            <a:extLst>
              <a:ext uri="{FF2B5EF4-FFF2-40B4-BE49-F238E27FC236}">
                <a16:creationId xmlns:a16="http://schemas.microsoft.com/office/drawing/2014/main" id="{7E8BD492-DF48-19D7-AA67-31B4C04DBED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017790092"/>
              </p:ext>
            </p:extLst>
          </p:nvPr>
        </p:nvGraphicFramePr>
        <p:xfrm>
          <a:off x="6917172" y="986849"/>
          <a:ext cx="4336183" cy="4516093"/>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3322183">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89374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without ASCVD with a borderline 10-year ASCVD risk estimate (3% to &lt;5%) by the PREVENT-ASCVD equations, consideration of risk-enhancers is reasonable to personalize risk assessment and the potential benefit of initiating LLT as an adjunct to lifestyle management to reduce ASCVD risk.</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221326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dirty="0">
                          <a:latin typeface="Lub Dub Condensed" panose="020B0506030403020204" pitchFamily="34" charset="0"/>
                        </a:rPr>
                        <a:t>In adults without ASCVD with a borderline 10-year ASCVD risk estimate (3% to &lt;5%) by the PREVENT-ASCVD equations, if high-sensitivity C-reactive protein (</a:t>
                      </a:r>
                      <a:r>
                        <a:rPr lang="en-US" sz="1400" dirty="0" err="1">
                          <a:latin typeface="Lub Dub Condensed" panose="020B0506030403020204" pitchFamily="34" charset="0"/>
                        </a:rPr>
                        <a:t>hsCRP</a:t>
                      </a:r>
                      <a:r>
                        <a:rPr lang="en-US" sz="1400" dirty="0">
                          <a:latin typeface="Lub Dub Condensed" panose="020B0506030403020204" pitchFamily="34" charset="0"/>
                        </a:rPr>
                        <a:t>) is measured and is ≥2 mg/L on 2 successive occasions with no identifiable underlying cause of </a:t>
                      </a:r>
                      <a:r>
                        <a:rPr lang="en-US" sz="1400" dirty="0" err="1">
                          <a:latin typeface="Lub Dub Condensed" panose="020B0506030403020204" pitchFamily="34" charset="0"/>
                        </a:rPr>
                        <a:t>hsCRP</a:t>
                      </a:r>
                      <a:r>
                        <a:rPr lang="en-US" sz="1400" dirty="0">
                          <a:latin typeface="Lub Dub Condensed" panose="020B0506030403020204" pitchFamily="34" charset="0"/>
                        </a:rPr>
                        <a:t> elevation, high-intensity statin therapy can be useful to reduce the risk of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sp>
        <p:nvSpPr>
          <p:cNvPr id="5" name="Text Placeholder 4">
            <a:extLst>
              <a:ext uri="{FF2B5EF4-FFF2-40B4-BE49-F238E27FC236}">
                <a16:creationId xmlns:a16="http://schemas.microsoft.com/office/drawing/2014/main" id="{3EE59C7B-88BF-07BF-D87C-2C76A18020AA}"/>
              </a:ext>
            </a:extLst>
          </p:cNvPr>
          <p:cNvSpPr>
            <a:spLocks noGrp="1"/>
          </p:cNvSpPr>
          <p:nvPr>
            <p:ph type="body" sz="quarter" idx="13"/>
          </p:nvPr>
        </p:nvSpPr>
        <p:spPr>
          <a:xfrm>
            <a:off x="1470876" y="5873961"/>
            <a:ext cx="9250248" cy="421493"/>
          </a:xfrm>
        </p:spPr>
        <p:txBody>
          <a:bodyPr/>
          <a:lstStyle/>
          <a:p>
            <a:r>
              <a:rPr lang="en-US" b="1" dirty="0"/>
              <a:t>Abbreviations: </a:t>
            </a:r>
            <a:r>
              <a:rPr lang="en-US" dirty="0"/>
              <a:t>ApoB indicates apolipoprotein B; ASCVD, atherosclerotic cardiovascular disease; HDL-C, high-density-lipoprotein cholesterol; </a:t>
            </a:r>
            <a:r>
              <a:rPr lang="en-US" dirty="0" err="1"/>
              <a:t>hsCRP</a:t>
            </a:r>
            <a:r>
              <a:rPr lang="en-US" dirty="0"/>
              <a:t>, high-sensitivity C-reactive protein, LDL-C, low-density lipoprotein cholesterol; LLT, lipid-lowering therapy; and PREVENT, Predicting Risk of CVD Events.</a:t>
            </a:r>
          </a:p>
        </p:txBody>
      </p:sp>
      <p:sp>
        <p:nvSpPr>
          <p:cNvPr id="4" name="Slide Number Placeholder 3">
            <a:extLst>
              <a:ext uri="{FF2B5EF4-FFF2-40B4-BE49-F238E27FC236}">
                <a16:creationId xmlns:a16="http://schemas.microsoft.com/office/drawing/2014/main" id="{3CA3AC85-81BE-BD10-23E3-1A1F83FD14D6}"/>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12</a:t>
            </a:fld>
            <a:endParaRPr lang="en-US" sz="900" dirty="0"/>
          </a:p>
        </p:txBody>
      </p:sp>
    </p:spTree>
    <p:extLst>
      <p:ext uri="{BB962C8B-B14F-4D97-AF65-F5344CB8AC3E}">
        <p14:creationId xmlns:p14="http://schemas.microsoft.com/office/powerpoint/2010/main" val="1762311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959B-434F-9CAB-2624-645D56724069}"/>
              </a:ext>
            </a:extLst>
          </p:cNvPr>
          <p:cNvSpPr>
            <a:spLocks noGrp="1"/>
          </p:cNvSpPr>
          <p:nvPr>
            <p:ph type="title"/>
          </p:nvPr>
        </p:nvSpPr>
        <p:spPr/>
        <p:txBody>
          <a:bodyPr/>
          <a:lstStyle/>
          <a:p>
            <a:r>
              <a:rPr lang="en-US" dirty="0"/>
              <a:t>Reproductive Risk Markers </a:t>
            </a:r>
          </a:p>
        </p:txBody>
      </p:sp>
      <p:pic>
        <p:nvPicPr>
          <p:cNvPr id="11" name="Picture 10">
            <a:extLst>
              <a:ext uri="{FF2B5EF4-FFF2-40B4-BE49-F238E27FC236}">
                <a16:creationId xmlns:a16="http://schemas.microsoft.com/office/drawing/2014/main" id="{680BDD8C-D83D-AB75-B3BD-8A23C21CB94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8071225" y="1184563"/>
            <a:ext cx="3612775" cy="3637748"/>
          </a:xfrm>
          <a:prstGeom prst="rect">
            <a:avLst/>
          </a:prstGeom>
          <a:noFill/>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5BE83E0E-64C1-CFCF-5864-4121EFDF56E8}"/>
              </a:ext>
            </a:extLst>
          </p:cNvPr>
          <p:cNvSpPr txBox="1"/>
          <p:nvPr/>
        </p:nvSpPr>
        <p:spPr>
          <a:xfrm>
            <a:off x="751606" y="1282267"/>
            <a:ext cx="4599711" cy="2816156"/>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Adverse Pregnancy Outcomes with a Stronger Association with ASCVD Events</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Hypertensive disorders of pregnancy (preeclampsia, gestational hypertension)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Gestational diabetes</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Small for gestational age (birthweight &lt;10th percentile)</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Preterm delivery (before 37 weeks of gestation)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Recurrent spontaneous pregnancy loss</a:t>
            </a:r>
          </a:p>
        </p:txBody>
      </p:sp>
      <p:sp>
        <p:nvSpPr>
          <p:cNvPr id="8" name="TextBox 7">
            <a:extLst>
              <a:ext uri="{FF2B5EF4-FFF2-40B4-BE49-F238E27FC236}">
                <a16:creationId xmlns:a16="http://schemas.microsoft.com/office/drawing/2014/main" id="{C4E3BAC6-5761-7587-98BA-55B9EFED2996}"/>
              </a:ext>
            </a:extLst>
          </p:cNvPr>
          <p:cNvSpPr txBox="1"/>
          <p:nvPr/>
        </p:nvSpPr>
        <p:spPr>
          <a:xfrm>
            <a:off x="5399237" y="1282267"/>
            <a:ext cx="2495083" cy="3231654"/>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Other Reproductive </a:t>
            </a:r>
            <a:br>
              <a:rPr lang="en-US" sz="2000" b="1" dirty="0">
                <a:latin typeface="Lub Dub Condensed" panose="020B0506030403020204" pitchFamily="34" charset="0"/>
              </a:rPr>
            </a:br>
            <a:r>
              <a:rPr lang="en-US" sz="2000" b="1" dirty="0">
                <a:latin typeface="Lub Dub Condensed" panose="020B0506030403020204" pitchFamily="34" charset="0"/>
              </a:rPr>
              <a:t>Risk Markers</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Early menarche </a:t>
            </a:r>
            <a:br>
              <a:rPr lang="en-US" sz="1600" dirty="0">
                <a:latin typeface="Lub Dub Condensed" panose="020B0506030403020204" pitchFamily="34" charset="0"/>
              </a:rPr>
            </a:br>
            <a:r>
              <a:rPr lang="en-US" sz="1600" dirty="0">
                <a:latin typeface="Lub Dub Condensed" panose="020B0506030403020204" pitchFamily="34" charset="0"/>
              </a:rPr>
              <a:t>(&lt;10 yr old)</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Early menopause </a:t>
            </a:r>
            <a:br>
              <a:rPr lang="en-US" sz="1600" dirty="0">
                <a:latin typeface="Lub Dub Condensed" panose="020B0506030403020204" pitchFamily="34" charset="0"/>
              </a:rPr>
            </a:br>
            <a:r>
              <a:rPr lang="en-US" sz="1600" dirty="0">
                <a:latin typeface="Lub Dub Condensed" panose="020B0506030403020204" pitchFamily="34" charset="0"/>
              </a:rPr>
              <a:t>(&lt;45 yr), especially if premature (&lt;40 yr)</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Polycystic ovarian syndrome and irregular menses</a:t>
            </a:r>
          </a:p>
          <a:p>
            <a:pPr marL="233363">
              <a:spcAft>
                <a:spcPts val="600"/>
              </a:spcAft>
              <a:buClr>
                <a:srgbClr val="CF242A"/>
              </a:buClr>
            </a:pPr>
            <a:endParaRPr lang="en-US" sz="1600" dirty="0">
              <a:latin typeface="Lub Dub Condensed" panose="020B0506030403020204" pitchFamily="34" charset="0"/>
            </a:endParaRPr>
          </a:p>
        </p:txBody>
      </p:sp>
      <p:graphicFrame>
        <p:nvGraphicFramePr>
          <p:cNvPr id="6" name="Content Placeholder 5">
            <a:extLst>
              <a:ext uri="{FF2B5EF4-FFF2-40B4-BE49-F238E27FC236}">
                <a16:creationId xmlns:a16="http://schemas.microsoft.com/office/drawing/2014/main" id="{41B2268F-1F56-3DC3-13C1-932CE8CE58E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014030071"/>
              </p:ext>
            </p:extLst>
          </p:nvPr>
        </p:nvGraphicFramePr>
        <p:xfrm>
          <a:off x="819633" y="4419432"/>
          <a:ext cx="10465139" cy="1188720"/>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9797332">
                  <a:extLst>
                    <a:ext uri="{9D8B030D-6E8A-4147-A177-3AD203B41FA5}">
                      <a16:colId xmlns:a16="http://schemas.microsoft.com/office/drawing/2014/main" val="3265590656"/>
                    </a:ext>
                  </a:extLst>
                </a:gridCol>
              </a:tblGrid>
              <a:tr h="3464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4958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adults without ASCVD, consideration of reproductive risk markers, such as early menopause (&lt;45 years of age) and history of adverse pregnancy outcomes is reasonable to personalize ASCVD risk assessment when considering the potential benefit of initiating LLT as an adjunct to lifestyle management for primary ASCVD prevention.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sp>
        <p:nvSpPr>
          <p:cNvPr id="5" name="Text Placeholder 4">
            <a:extLst>
              <a:ext uri="{FF2B5EF4-FFF2-40B4-BE49-F238E27FC236}">
                <a16:creationId xmlns:a16="http://schemas.microsoft.com/office/drawing/2014/main" id="{7E773D60-9805-6EB1-A72F-4028D50D6244}"/>
              </a:ext>
            </a:extLst>
          </p:cNvPr>
          <p:cNvSpPr>
            <a:spLocks noGrp="1"/>
          </p:cNvSpPr>
          <p:nvPr>
            <p:ph type="body" sz="quarter" idx="13"/>
          </p:nvPr>
        </p:nvSpPr>
        <p:spPr/>
        <p:txBody>
          <a:bodyPr/>
          <a:lstStyle/>
          <a:p>
            <a:r>
              <a:rPr lang="en-US" b="1" dirty="0"/>
              <a:t>Abbreviations: </a:t>
            </a:r>
            <a:r>
              <a:rPr lang="en-US" dirty="0"/>
              <a:t>ASCVD indicates atherosclerotic cardiovascular disease; and LLT, lipid-lowering therapy.</a:t>
            </a:r>
          </a:p>
        </p:txBody>
      </p:sp>
      <p:sp>
        <p:nvSpPr>
          <p:cNvPr id="4" name="Slide Number Placeholder 3">
            <a:extLst>
              <a:ext uri="{FF2B5EF4-FFF2-40B4-BE49-F238E27FC236}">
                <a16:creationId xmlns:a16="http://schemas.microsoft.com/office/drawing/2014/main" id="{FBCE6210-8579-A66B-DBFC-5E6F25A3E86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13</a:t>
            </a:fld>
            <a:endParaRPr lang="en-US" sz="900" dirty="0"/>
          </a:p>
        </p:txBody>
      </p:sp>
    </p:spTree>
    <p:extLst>
      <p:ext uri="{BB962C8B-B14F-4D97-AF65-F5344CB8AC3E}">
        <p14:creationId xmlns:p14="http://schemas.microsoft.com/office/powerpoint/2010/main" val="2452736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8CA6-9B18-76DF-9BD9-38115F5BFB25}"/>
              </a:ext>
            </a:extLst>
          </p:cNvPr>
          <p:cNvSpPr>
            <a:spLocks noGrp="1"/>
          </p:cNvSpPr>
          <p:nvPr>
            <p:ph type="title"/>
          </p:nvPr>
        </p:nvSpPr>
        <p:spPr/>
        <p:txBody>
          <a:bodyPr/>
          <a:lstStyle/>
          <a:p>
            <a:r>
              <a:rPr lang="en-US" dirty="0"/>
              <a:t>Primary Prevention 30–79 Years Without ASCVD</a:t>
            </a:r>
          </a:p>
        </p:txBody>
      </p:sp>
      <p:sp>
        <p:nvSpPr>
          <p:cNvPr id="6" name="Rectangle 5" descr="This is a short algorithm visually depicting the recommendations for primary prevention in those 30-79 years old. Also, there is a pyramid graphic that defines low, borderline, intermediate, and high 10-year risk.">
            <a:extLst>
              <a:ext uri="{FF2B5EF4-FFF2-40B4-BE49-F238E27FC236}">
                <a16:creationId xmlns:a16="http://schemas.microsoft.com/office/drawing/2014/main" id="{228A1470-E10B-B765-707D-F546F7C7D45F}"/>
              </a:ext>
            </a:extLst>
          </p:cNvPr>
          <p:cNvSpPr/>
          <p:nvPr/>
        </p:nvSpPr>
        <p:spPr>
          <a:xfrm flipH="1">
            <a:off x="207815" y="1226127"/>
            <a:ext cx="11658601" cy="4707082"/>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213A731-9660-9983-18AF-D7BD629179E9}"/>
              </a:ext>
            </a:extLst>
          </p:cNvPr>
          <p:cNvSpPr>
            <a:spLocks noGrp="1"/>
          </p:cNvSpPr>
          <p:nvPr>
            <p:ph type="body" sz="quarter" idx="13"/>
          </p:nvPr>
        </p:nvSpPr>
        <p:spPr/>
        <p:txBody>
          <a:bodyPr/>
          <a:lstStyle/>
          <a:p>
            <a:r>
              <a:rPr lang="en-US" b="1" dirty="0"/>
              <a:t>Abbreviations:</a:t>
            </a:r>
            <a:r>
              <a:rPr lang="en-US" dirty="0"/>
              <a:t> ASCVD indicates atherosclerotic cardiovascular disease; LDL-C, low-density lipoprotein cholesterol; and PREVENT-ASCVD, Predicting Risk of cardiovascular disease EVENTS–ASCVD equations.</a:t>
            </a:r>
          </a:p>
        </p:txBody>
      </p:sp>
      <p:sp>
        <p:nvSpPr>
          <p:cNvPr id="4" name="Slide Number Placeholder 3">
            <a:extLst>
              <a:ext uri="{FF2B5EF4-FFF2-40B4-BE49-F238E27FC236}">
                <a16:creationId xmlns:a16="http://schemas.microsoft.com/office/drawing/2014/main" id="{742826A8-82C3-4446-054A-F9123955495F}"/>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14</a:t>
            </a:fld>
            <a:endParaRPr lang="en-US" sz="900" dirty="0"/>
          </a:p>
        </p:txBody>
      </p:sp>
      <p:sp>
        <p:nvSpPr>
          <p:cNvPr id="14" name="TextBox 13">
            <a:extLst>
              <a:ext uri="{FF2B5EF4-FFF2-40B4-BE49-F238E27FC236}">
                <a16:creationId xmlns:a16="http://schemas.microsoft.com/office/drawing/2014/main" id="{2EB6E094-1AE8-A60D-3B27-B47ED926FF27}"/>
              </a:ext>
              <a:ext uri="{C183D7F6-B498-43B3-948B-1728B52AA6E4}">
                <adec:decorative xmlns:adec="http://schemas.microsoft.com/office/drawing/2017/decorative" val="1"/>
              </a:ext>
            </a:extLst>
          </p:cNvPr>
          <p:cNvSpPr txBox="1"/>
          <p:nvPr/>
        </p:nvSpPr>
        <p:spPr>
          <a:xfrm>
            <a:off x="1141571" y="1486295"/>
            <a:ext cx="2526785" cy="590872"/>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800" dirty="0"/>
              <a:t>Adults with LDL - C </a:t>
            </a:r>
            <a:br>
              <a:rPr lang="en-US" sz="1800" dirty="0"/>
            </a:br>
            <a:r>
              <a:rPr lang="en-US" sz="1800" dirty="0"/>
              <a:t>70 - 189 mg/dL </a:t>
            </a:r>
          </a:p>
        </p:txBody>
      </p:sp>
      <p:sp>
        <p:nvSpPr>
          <p:cNvPr id="15" name="Rectangle Container copy 2">
            <a:extLst>
              <a:ext uri="{FF2B5EF4-FFF2-40B4-BE49-F238E27FC236}">
                <a16:creationId xmlns:a16="http://schemas.microsoft.com/office/drawing/2014/main" id="{F2A4AB6A-44D8-3BC9-EDFA-B2C1AD4EB8F9}"/>
              </a:ext>
              <a:ext uri="{C183D7F6-B498-43B3-948B-1728B52AA6E4}">
                <adec:decorative xmlns:adec="http://schemas.microsoft.com/office/drawing/2017/decorative" val="1"/>
              </a:ext>
            </a:extLst>
          </p:cNvPr>
          <p:cNvSpPr/>
          <p:nvPr/>
        </p:nvSpPr>
        <p:spPr>
          <a:xfrm>
            <a:off x="4176185" y="1492122"/>
            <a:ext cx="1503852" cy="573347"/>
          </a:xfrm>
          <a:prstGeom prst="rect">
            <a:avLst/>
          </a:prstGeom>
          <a:solidFill>
            <a:srgbClr val="79C78D"/>
          </a:solidFill>
          <a:ln w="25400">
            <a:solidFill>
              <a:srgbClr val="79C78D"/>
            </a:solidFill>
          </a:ln>
        </p:spPr>
        <p:txBody>
          <a:bodyPr spcFirstLastPara="0" lIns="0" tIns="0" rIns="0" bIns="0" anchor="ctr"/>
          <a:lstStyle/>
          <a:p>
            <a:pPr algn="ctr" hangingPunct="0">
              <a:lnSpc>
                <a:spcPct val="90000"/>
              </a:lnSpc>
            </a:pPr>
            <a:r>
              <a:rPr lang="en-US" sz="1400" b="1" dirty="0">
                <a:ln w="0"/>
                <a:solidFill>
                  <a:prstClr val="black"/>
                </a:solidFill>
                <a:latin typeface="Lub Dub Condensed" panose="020B0506030403020204" pitchFamily="34" charset="0"/>
              </a:rPr>
              <a:t>Health behavior counseling (1)</a:t>
            </a:r>
          </a:p>
        </p:txBody>
      </p:sp>
      <p:cxnSp>
        <p:nvCxnSpPr>
          <p:cNvPr id="16" name="Straight Arrow Connector 15">
            <a:extLst>
              <a:ext uri="{FF2B5EF4-FFF2-40B4-BE49-F238E27FC236}">
                <a16:creationId xmlns:a16="http://schemas.microsoft.com/office/drawing/2014/main" id="{B2D827AE-78E4-6D49-37AF-FC641B224FD5}"/>
              </a:ext>
              <a:ext uri="{C183D7F6-B498-43B3-948B-1728B52AA6E4}">
                <adec:decorative xmlns:adec="http://schemas.microsoft.com/office/drawing/2017/decorative" val="1"/>
              </a:ext>
            </a:extLst>
          </p:cNvPr>
          <p:cNvCxnSpPr>
            <a:cxnSpLocks/>
            <a:endCxn id="18" idx="1"/>
          </p:cNvCxnSpPr>
          <p:nvPr/>
        </p:nvCxnSpPr>
        <p:spPr>
          <a:xfrm flipV="1">
            <a:off x="5693422" y="1621967"/>
            <a:ext cx="485478" cy="16011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Container copy 2">
            <a:extLst>
              <a:ext uri="{FF2B5EF4-FFF2-40B4-BE49-F238E27FC236}">
                <a16:creationId xmlns:a16="http://schemas.microsoft.com/office/drawing/2014/main" id="{CED80C46-82E2-AA18-4FA6-5621B0066960}"/>
              </a:ext>
              <a:ext uri="{C183D7F6-B498-43B3-948B-1728B52AA6E4}">
                <adec:decorative xmlns:adec="http://schemas.microsoft.com/office/drawing/2017/decorative" val="1"/>
              </a:ext>
            </a:extLst>
          </p:cNvPr>
          <p:cNvSpPr/>
          <p:nvPr/>
        </p:nvSpPr>
        <p:spPr>
          <a:xfrm>
            <a:off x="6178900" y="1176672"/>
            <a:ext cx="2416459" cy="890589"/>
          </a:xfrm>
          <a:prstGeom prst="rect">
            <a:avLst/>
          </a:prstGeom>
          <a:solidFill>
            <a:srgbClr val="79C78D"/>
          </a:solidFill>
          <a:ln w="25400">
            <a:solidFill>
              <a:srgbClr val="79C78D"/>
            </a:solidFill>
          </a:ln>
        </p:spPr>
        <p:txBody>
          <a:bodyPr spcFirstLastPara="0" lIns="0" tIns="0" rIns="0" bIns="0" anchor="ctr"/>
          <a:lstStyle/>
          <a:p>
            <a:pPr algn="ctr" hangingPunct="0">
              <a:lnSpc>
                <a:spcPct val="90000"/>
              </a:lnSpc>
            </a:pPr>
            <a:r>
              <a:rPr lang="en-US" sz="1400" b="1" dirty="0">
                <a:ln w="0"/>
                <a:solidFill>
                  <a:prstClr val="black"/>
                </a:solidFill>
                <a:latin typeface="Lub Dub Condensed" panose="020B0506030403020204" pitchFamily="34" charset="0"/>
              </a:rPr>
              <a:t>Calculate 10-yr and 30-yr </a:t>
            </a:r>
          </a:p>
          <a:p>
            <a:pPr algn="ctr" hangingPunct="0">
              <a:lnSpc>
                <a:spcPct val="90000"/>
              </a:lnSpc>
            </a:pPr>
            <a:r>
              <a:rPr lang="en-US" sz="1400" b="1" dirty="0">
                <a:ln w="0"/>
                <a:solidFill>
                  <a:prstClr val="black"/>
                </a:solidFill>
                <a:latin typeface="Lub Dub Condensed" panose="020B0506030403020204" pitchFamily="34" charset="0"/>
              </a:rPr>
              <a:t>in ages  30-59</a:t>
            </a:r>
            <a:br>
              <a:rPr lang="en-US" sz="1400" b="1" dirty="0">
                <a:ln w="0"/>
                <a:solidFill>
                  <a:prstClr val="black"/>
                </a:solidFill>
                <a:latin typeface="Lub Dub Condensed" panose="020B0506030403020204" pitchFamily="34" charset="0"/>
              </a:rPr>
            </a:br>
            <a:r>
              <a:rPr lang="en-US" sz="1400" b="1" dirty="0">
                <a:ln w="0"/>
                <a:solidFill>
                  <a:prstClr val="black"/>
                </a:solidFill>
                <a:latin typeface="Lub Dub Condensed" panose="020B0506030403020204" pitchFamily="34" charset="0"/>
              </a:rPr>
              <a:t>ASCVD risk using </a:t>
            </a:r>
            <a:br>
              <a:rPr lang="en-US" sz="1400" b="1" dirty="0">
                <a:ln w="0"/>
                <a:solidFill>
                  <a:prstClr val="black"/>
                </a:solidFill>
                <a:latin typeface="Lub Dub Condensed" panose="020B0506030403020204" pitchFamily="34" charset="0"/>
              </a:rPr>
            </a:br>
            <a:r>
              <a:rPr lang="en-US" sz="1400" b="1" dirty="0">
                <a:ln w="0"/>
                <a:solidFill>
                  <a:prstClr val="black"/>
                </a:solidFill>
                <a:latin typeface="Lub Dub Condensed" panose="020B0506030403020204" pitchFamily="34" charset="0"/>
              </a:rPr>
              <a:t>PREVENT-ASCVD (1)</a:t>
            </a:r>
          </a:p>
        </p:txBody>
      </p:sp>
      <p:sp>
        <p:nvSpPr>
          <p:cNvPr id="19" name="Rectangle Container copy 2">
            <a:extLst>
              <a:ext uri="{FF2B5EF4-FFF2-40B4-BE49-F238E27FC236}">
                <a16:creationId xmlns:a16="http://schemas.microsoft.com/office/drawing/2014/main" id="{6551DEE9-FB25-D992-1768-7660906901DE}"/>
              </a:ext>
              <a:ext uri="{C183D7F6-B498-43B3-948B-1728B52AA6E4}">
                <adec:decorative xmlns:adec="http://schemas.microsoft.com/office/drawing/2017/decorative" val="1"/>
              </a:ext>
            </a:extLst>
          </p:cNvPr>
          <p:cNvSpPr/>
          <p:nvPr/>
        </p:nvSpPr>
        <p:spPr>
          <a:xfrm>
            <a:off x="8816318" y="1495707"/>
            <a:ext cx="1790722" cy="573347"/>
          </a:xfrm>
          <a:prstGeom prst="rect">
            <a:avLst/>
          </a:prstGeom>
          <a:solidFill>
            <a:srgbClr val="79C78D"/>
          </a:solidFill>
          <a:ln w="25400">
            <a:solidFill>
              <a:srgbClr val="79C78D"/>
            </a:solidFill>
          </a:ln>
        </p:spPr>
        <p:txBody>
          <a:bodyPr spcFirstLastPara="0" lIns="0" tIns="0" rIns="0" bIns="0" anchor="ctr"/>
          <a:lstStyle/>
          <a:p>
            <a:pPr algn="ctr" hangingPunct="0">
              <a:lnSpc>
                <a:spcPct val="90000"/>
              </a:lnSpc>
            </a:pPr>
            <a:r>
              <a:rPr lang="en-US" sz="1400" b="1" dirty="0">
                <a:ln w="0"/>
                <a:solidFill>
                  <a:prstClr val="black"/>
                </a:solidFill>
                <a:latin typeface="Lub Dub Condensed" panose="020B0506030403020204" pitchFamily="34" charset="0"/>
              </a:rPr>
              <a:t>Have benefit-risk discussion (1)</a:t>
            </a:r>
          </a:p>
        </p:txBody>
      </p:sp>
      <p:sp>
        <p:nvSpPr>
          <p:cNvPr id="20" name="TextBox 19">
            <a:extLst>
              <a:ext uri="{FF2B5EF4-FFF2-40B4-BE49-F238E27FC236}">
                <a16:creationId xmlns:a16="http://schemas.microsoft.com/office/drawing/2014/main" id="{F8F9C389-A4D9-6772-DB7F-A7C237B9C261}"/>
              </a:ext>
              <a:ext uri="{C183D7F6-B498-43B3-948B-1728B52AA6E4}">
                <adec:decorative xmlns:adec="http://schemas.microsoft.com/office/drawing/2017/decorative" val="1"/>
              </a:ext>
            </a:extLst>
          </p:cNvPr>
          <p:cNvSpPr txBox="1"/>
          <p:nvPr/>
        </p:nvSpPr>
        <p:spPr>
          <a:xfrm>
            <a:off x="8562498" y="1679881"/>
            <a:ext cx="364750"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AND</a:t>
            </a:r>
          </a:p>
        </p:txBody>
      </p:sp>
      <p:cxnSp>
        <p:nvCxnSpPr>
          <p:cNvPr id="22" name="Straight Arrow Connector 21">
            <a:extLst>
              <a:ext uri="{FF2B5EF4-FFF2-40B4-BE49-F238E27FC236}">
                <a16:creationId xmlns:a16="http://schemas.microsoft.com/office/drawing/2014/main" id="{7CAC015A-174C-021A-8E58-01F048B8B75D}"/>
              </a:ext>
              <a:ext uri="{C183D7F6-B498-43B3-948B-1728B52AA6E4}">
                <adec:decorative xmlns:adec="http://schemas.microsoft.com/office/drawing/2017/decorative" val="1"/>
              </a:ext>
            </a:extLst>
          </p:cNvPr>
          <p:cNvCxnSpPr>
            <a:cxnSpLocks/>
          </p:cNvCxnSpPr>
          <p:nvPr/>
        </p:nvCxnSpPr>
        <p:spPr>
          <a:xfrm flipV="1">
            <a:off x="3662019" y="1771623"/>
            <a:ext cx="485478" cy="149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82">
            <a:extLst>
              <a:ext uri="{FF2B5EF4-FFF2-40B4-BE49-F238E27FC236}">
                <a16:creationId xmlns:a16="http://schemas.microsoft.com/office/drawing/2014/main" id="{03923DAF-36E7-C718-5280-0B723F9F8904}"/>
              </a:ext>
              <a:ext uri="{C183D7F6-B498-43B3-948B-1728B52AA6E4}">
                <adec:decorative xmlns:adec="http://schemas.microsoft.com/office/drawing/2017/decorative" val="1"/>
              </a:ext>
            </a:extLst>
          </p:cNvPr>
          <p:cNvCxnSpPr>
            <a:cxnSpLocks/>
          </p:cNvCxnSpPr>
          <p:nvPr/>
        </p:nvCxnSpPr>
        <p:spPr>
          <a:xfrm rot="5400000">
            <a:off x="9378915" y="1218155"/>
            <a:ext cx="293741" cy="2194560"/>
          </a:xfrm>
          <a:prstGeom prst="bentConnector3">
            <a:avLst>
              <a:gd name="adj1" fmla="val 31689"/>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Elbow Connector 82">
            <a:extLst>
              <a:ext uri="{FF2B5EF4-FFF2-40B4-BE49-F238E27FC236}">
                <a16:creationId xmlns:a16="http://schemas.microsoft.com/office/drawing/2014/main" id="{08466C05-98AE-6071-B92D-FEC282CF38EC}"/>
              </a:ext>
              <a:ext uri="{C183D7F6-B498-43B3-948B-1728B52AA6E4}">
                <adec:decorative xmlns:adec="http://schemas.microsoft.com/office/drawing/2017/decorative" val="1"/>
              </a:ext>
            </a:extLst>
          </p:cNvPr>
          <p:cNvCxnSpPr>
            <a:cxnSpLocks/>
          </p:cNvCxnSpPr>
          <p:nvPr/>
        </p:nvCxnSpPr>
        <p:spPr>
          <a:xfrm rot="16200000" flipH="1">
            <a:off x="7129671" y="1172435"/>
            <a:ext cx="293741" cy="2286000"/>
          </a:xfrm>
          <a:prstGeom prst="bentConnector3">
            <a:avLst>
              <a:gd name="adj1" fmla="val 31689"/>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B059959-ACDE-7D33-D0C9-10E7F4526DC1}"/>
              </a:ext>
              <a:ext uri="{C183D7F6-B498-43B3-948B-1728B52AA6E4}">
                <adec:decorative xmlns:adec="http://schemas.microsoft.com/office/drawing/2017/decorative" val="1"/>
              </a:ext>
            </a:extLst>
          </p:cNvPr>
          <p:cNvSpPr txBox="1"/>
          <p:nvPr/>
        </p:nvSpPr>
        <p:spPr>
          <a:xfrm>
            <a:off x="7374366" y="2687624"/>
            <a:ext cx="2092362" cy="535531"/>
          </a:xfrm>
          <a:prstGeom prst="rect">
            <a:avLst/>
          </a:prstGeom>
          <a:solidFill>
            <a:schemeClr val="tx2">
              <a:lumMod val="20000"/>
              <a:lumOff val="80000"/>
            </a:schemeClr>
          </a:solidFill>
        </p:spPr>
        <p:txBody>
          <a:bodyPr wrap="square">
            <a:spAutoFit/>
          </a:bodyPr>
          <a:lstStyle/>
          <a:p>
            <a:pPr lvl="0" algn="ctr">
              <a:lnSpc>
                <a:spcPct val="90000"/>
              </a:lnSpc>
            </a:pPr>
            <a:r>
              <a:rPr lang="en-US" sz="1600" dirty="0">
                <a:latin typeface="Lub Dub Condensed" panose="020B0506030403020204" pitchFamily="34" charset="0"/>
              </a:rPr>
              <a:t>Low 10-yr Risk </a:t>
            </a:r>
            <a:br>
              <a:rPr lang="en-US" sz="1600" dirty="0">
                <a:latin typeface="Lub Dub Condensed" panose="020B0506030403020204" pitchFamily="34" charset="0"/>
              </a:rPr>
            </a:br>
            <a:r>
              <a:rPr lang="en-US" sz="1600" b="1" dirty="0">
                <a:latin typeface="Lub Dub Condensed" panose="020B0506030403020204" pitchFamily="34" charset="0"/>
              </a:rPr>
              <a:t>(&lt;3%)</a:t>
            </a:r>
          </a:p>
        </p:txBody>
      </p:sp>
      <p:sp>
        <p:nvSpPr>
          <p:cNvPr id="42" name="TextBox 41">
            <a:extLst>
              <a:ext uri="{FF2B5EF4-FFF2-40B4-BE49-F238E27FC236}">
                <a16:creationId xmlns:a16="http://schemas.microsoft.com/office/drawing/2014/main" id="{C87EA94E-CE4C-097C-16BF-A97224206B4A}"/>
              </a:ext>
              <a:ext uri="{C183D7F6-B498-43B3-948B-1728B52AA6E4}">
                <adec:decorative xmlns:adec="http://schemas.microsoft.com/office/drawing/2017/decorative" val="1"/>
              </a:ext>
            </a:extLst>
          </p:cNvPr>
          <p:cNvSpPr txBox="1"/>
          <p:nvPr/>
        </p:nvSpPr>
        <p:spPr>
          <a:xfrm>
            <a:off x="7387130" y="4937766"/>
            <a:ext cx="2079598" cy="535531"/>
          </a:xfrm>
          <a:prstGeom prst="rect">
            <a:avLst/>
          </a:prstGeom>
          <a:solidFill>
            <a:schemeClr val="tx2">
              <a:lumMod val="20000"/>
              <a:lumOff val="80000"/>
            </a:schemeClr>
          </a:solidFill>
        </p:spPr>
        <p:txBody>
          <a:bodyPr wrap="square">
            <a:spAutoFit/>
          </a:bodyPr>
          <a:lstStyle/>
          <a:p>
            <a:pPr lvl="0" algn="ctr">
              <a:lnSpc>
                <a:spcPct val="90000"/>
              </a:lnSpc>
            </a:pPr>
            <a:r>
              <a:rPr lang="en-US" sz="1600" dirty="0">
                <a:latin typeface="Lub Dub Condensed" panose="020B0506030403020204" pitchFamily="34" charset="0"/>
              </a:rPr>
              <a:t>High 10-yr Risk </a:t>
            </a:r>
            <a:br>
              <a:rPr lang="en-US" sz="1600" dirty="0">
                <a:latin typeface="Lub Dub Condensed" panose="020B0506030403020204" pitchFamily="34" charset="0"/>
              </a:rPr>
            </a:br>
            <a:r>
              <a:rPr lang="en-US" sz="1600" b="1" dirty="0">
                <a:latin typeface="Lub Dub Condensed" panose="020B0506030403020204" pitchFamily="34" charset="0"/>
              </a:rPr>
              <a:t>(≥10%)</a:t>
            </a:r>
          </a:p>
        </p:txBody>
      </p:sp>
      <p:sp>
        <p:nvSpPr>
          <p:cNvPr id="43" name="TextBox 42">
            <a:extLst>
              <a:ext uri="{FF2B5EF4-FFF2-40B4-BE49-F238E27FC236}">
                <a16:creationId xmlns:a16="http://schemas.microsoft.com/office/drawing/2014/main" id="{EFFD5DBC-D48C-DC19-4E8A-FFA0368F28DB}"/>
              </a:ext>
              <a:ext uri="{C183D7F6-B498-43B3-948B-1728B52AA6E4}">
                <adec:decorative xmlns:adec="http://schemas.microsoft.com/office/drawing/2017/decorative" val="1"/>
              </a:ext>
            </a:extLst>
          </p:cNvPr>
          <p:cNvSpPr txBox="1"/>
          <p:nvPr/>
        </p:nvSpPr>
        <p:spPr>
          <a:xfrm>
            <a:off x="7374366" y="4169125"/>
            <a:ext cx="2105126" cy="535531"/>
          </a:xfrm>
          <a:prstGeom prst="rect">
            <a:avLst/>
          </a:prstGeom>
          <a:solidFill>
            <a:schemeClr val="tx2">
              <a:lumMod val="20000"/>
              <a:lumOff val="80000"/>
            </a:schemeClr>
          </a:solidFill>
        </p:spPr>
        <p:txBody>
          <a:bodyPr wrap="square">
            <a:spAutoFit/>
          </a:bodyPr>
          <a:lstStyle/>
          <a:p>
            <a:pPr lvl="0" algn="ctr">
              <a:lnSpc>
                <a:spcPct val="90000"/>
              </a:lnSpc>
            </a:pPr>
            <a:r>
              <a:rPr lang="en-US" sz="1600" dirty="0">
                <a:latin typeface="Lub Dub Condensed" panose="020B0506030403020204" pitchFamily="34" charset="0"/>
              </a:rPr>
              <a:t>Intermediate 10-yr Risk </a:t>
            </a:r>
            <a:br>
              <a:rPr lang="en-US" sz="1600" dirty="0">
                <a:latin typeface="Lub Dub Condensed" panose="020B0506030403020204" pitchFamily="34" charset="0"/>
              </a:rPr>
            </a:br>
            <a:r>
              <a:rPr lang="en-US" sz="1600" b="1" dirty="0">
                <a:latin typeface="Lub Dub Condensed" panose="020B0506030403020204" pitchFamily="34" charset="0"/>
              </a:rPr>
              <a:t>(5%-&lt;10%)</a:t>
            </a:r>
          </a:p>
        </p:txBody>
      </p:sp>
      <p:sp>
        <p:nvSpPr>
          <p:cNvPr id="44" name="TextBox 43">
            <a:extLst>
              <a:ext uri="{FF2B5EF4-FFF2-40B4-BE49-F238E27FC236}">
                <a16:creationId xmlns:a16="http://schemas.microsoft.com/office/drawing/2014/main" id="{5CD944C3-D244-0065-3B39-FB8A61F963BE}"/>
              </a:ext>
              <a:ext uri="{C183D7F6-B498-43B3-948B-1728B52AA6E4}">
                <adec:decorative xmlns:adec="http://schemas.microsoft.com/office/drawing/2017/decorative" val="1"/>
              </a:ext>
            </a:extLst>
          </p:cNvPr>
          <p:cNvSpPr txBox="1"/>
          <p:nvPr/>
        </p:nvSpPr>
        <p:spPr>
          <a:xfrm>
            <a:off x="7374366" y="3420939"/>
            <a:ext cx="2092362" cy="535531"/>
          </a:xfrm>
          <a:prstGeom prst="rect">
            <a:avLst/>
          </a:prstGeom>
          <a:solidFill>
            <a:schemeClr val="tx2">
              <a:lumMod val="20000"/>
              <a:lumOff val="80000"/>
            </a:schemeClr>
          </a:solidFill>
        </p:spPr>
        <p:txBody>
          <a:bodyPr wrap="square">
            <a:spAutoFit/>
          </a:bodyPr>
          <a:lstStyle/>
          <a:p>
            <a:pPr lvl="0" algn="ctr">
              <a:lnSpc>
                <a:spcPct val="90000"/>
              </a:lnSpc>
            </a:pPr>
            <a:r>
              <a:rPr lang="en-US" sz="1600" dirty="0">
                <a:latin typeface="Lub Dub Condensed" panose="020B0506030403020204" pitchFamily="34" charset="0"/>
              </a:rPr>
              <a:t>Borderline 10-yr Risk </a:t>
            </a:r>
            <a:br>
              <a:rPr lang="en-US" sz="1600" dirty="0">
                <a:latin typeface="Lub Dub Condensed" panose="020B0506030403020204" pitchFamily="34" charset="0"/>
              </a:rPr>
            </a:br>
            <a:r>
              <a:rPr lang="en-US" sz="1600" b="1" dirty="0">
                <a:latin typeface="Lub Dub Condensed" panose="020B0506030403020204" pitchFamily="34" charset="0"/>
              </a:rPr>
              <a:t>(3%-&lt;5%)</a:t>
            </a:r>
          </a:p>
        </p:txBody>
      </p:sp>
      <p:pic>
        <p:nvPicPr>
          <p:cNvPr id="45" name="Picture 44">
            <a:extLst>
              <a:ext uri="{FF2B5EF4-FFF2-40B4-BE49-F238E27FC236}">
                <a16:creationId xmlns:a16="http://schemas.microsoft.com/office/drawing/2014/main" id="{9C7D8851-BB91-B6D2-C8ED-AF1B17181CF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117600" y="2535844"/>
            <a:ext cx="5590309" cy="2979565"/>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3347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par>
                                <p:cTn id="34" presetID="22" presetClass="entr" presetSubtype="2"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right)">
                                      <p:cBhvr>
                                        <p:cTn id="36" dur="500"/>
                                        <p:tgtEl>
                                          <p:spTgt spid="23"/>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19" grpId="0" animBg="1"/>
      <p:bldP spid="2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1399C-613B-F735-9323-E558B28D0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93108-870C-CB5B-4FCD-1B35D4CB3891}"/>
              </a:ext>
            </a:extLst>
          </p:cNvPr>
          <p:cNvSpPr>
            <a:spLocks noGrp="1"/>
          </p:cNvSpPr>
          <p:nvPr>
            <p:ph type="title"/>
          </p:nvPr>
        </p:nvSpPr>
        <p:spPr/>
        <p:txBody>
          <a:bodyPr/>
          <a:lstStyle/>
          <a:p>
            <a:r>
              <a:rPr lang="en-US" dirty="0"/>
              <a:t>Primary Prevention 30-79 Years Without ASCVD</a:t>
            </a:r>
          </a:p>
        </p:txBody>
      </p:sp>
      <p:sp>
        <p:nvSpPr>
          <p:cNvPr id="9" name="TextBox 8">
            <a:extLst>
              <a:ext uri="{FF2B5EF4-FFF2-40B4-BE49-F238E27FC236}">
                <a16:creationId xmlns:a16="http://schemas.microsoft.com/office/drawing/2014/main" id="{B668E19F-0E29-6FE5-0AFC-C80F2AF927EB}"/>
              </a:ext>
              <a:ext uri="{C183D7F6-B498-43B3-948B-1728B52AA6E4}">
                <adec:decorative xmlns:adec="http://schemas.microsoft.com/office/drawing/2017/decorative" val="1"/>
              </a:ext>
            </a:extLst>
          </p:cNvPr>
          <p:cNvSpPr txBox="1"/>
          <p:nvPr/>
        </p:nvSpPr>
        <p:spPr>
          <a:xfrm>
            <a:off x="830703" y="1159446"/>
            <a:ext cx="9160895"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7" name="TextBox 16">
            <a:extLst>
              <a:ext uri="{FF2B5EF4-FFF2-40B4-BE49-F238E27FC236}">
                <a16:creationId xmlns:a16="http://schemas.microsoft.com/office/drawing/2014/main" id="{74C6E8D0-1A4A-D0AD-C440-8B7BE5B9F9AF}"/>
              </a:ext>
              <a:ext uri="{C183D7F6-B498-43B3-948B-1728B52AA6E4}">
                <adec:decorative xmlns:adec="http://schemas.microsoft.com/office/drawing/2017/decorative" val="0"/>
              </a:ext>
            </a:extLst>
          </p:cNvPr>
          <p:cNvSpPr txBox="1"/>
          <p:nvPr/>
        </p:nvSpPr>
        <p:spPr>
          <a:xfrm>
            <a:off x="3359250" y="1222021"/>
            <a:ext cx="4861726"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Low-Intermediate 10-y Risk (&lt;3%-10%)</a:t>
            </a:r>
          </a:p>
        </p:txBody>
      </p:sp>
      <p:graphicFrame>
        <p:nvGraphicFramePr>
          <p:cNvPr id="18" name="Content Placeholder 5">
            <a:extLst>
              <a:ext uri="{FF2B5EF4-FFF2-40B4-BE49-F238E27FC236}">
                <a16:creationId xmlns:a16="http://schemas.microsoft.com/office/drawing/2014/main" id="{9CDBE01A-C01A-A00E-B819-7725E80917A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00659045"/>
              </p:ext>
            </p:extLst>
          </p:nvPr>
        </p:nvGraphicFramePr>
        <p:xfrm>
          <a:off x="830703" y="1535963"/>
          <a:ext cx="9175939" cy="3866277"/>
        </p:xfrm>
        <a:graphic>
          <a:graphicData uri="http://schemas.openxmlformats.org/drawingml/2006/table">
            <a:tbl>
              <a:tblPr firstRow="1" bandRow="1">
                <a:tableStyleId>{5C22544A-7EE6-4342-B048-85BDC9FD1C3A}</a:tableStyleId>
              </a:tblPr>
              <a:tblGrid>
                <a:gridCol w="1767311">
                  <a:extLst>
                    <a:ext uri="{9D8B030D-6E8A-4147-A177-3AD203B41FA5}">
                      <a16:colId xmlns:a16="http://schemas.microsoft.com/office/drawing/2014/main" val="2649235253"/>
                    </a:ext>
                  </a:extLst>
                </a:gridCol>
                <a:gridCol w="7408628">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Low risk </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(&lt;3%)+ LDL&lt;160 mg/dL → Health behavior counseling.</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2869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5888" indent="0"/>
                      <a:r>
                        <a:rPr lang="en-US" sz="1600" b="1" dirty="0">
                          <a:latin typeface="Lub Dub Condensed" panose="020B0506030403020204" pitchFamily="34" charset="0"/>
                        </a:rPr>
                        <a:t>Low risk</a:t>
                      </a:r>
                      <a:r>
                        <a:rPr lang="en-US" sz="1600" dirty="0">
                          <a:latin typeface="Lub Dub Condensed" panose="020B0506030403020204" pitchFamily="34" charset="0"/>
                        </a:rPr>
                        <a:t> + LDL 160–189 </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mg/dL</a:t>
                      </a:r>
                      <a:r>
                        <a:rPr lang="en-US" sz="1600" dirty="0">
                          <a:latin typeface="Lub Dub Condensed" panose="020B0506030403020204" pitchFamily="34" charset="0"/>
                        </a:rPr>
                        <a:t> or high 30-yr risk → Start moderate statin. Goal: ≥30% LDL-C reduction; LDL-C&lt;100 mg/dL and non-HDL-C &lt;130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81800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dirty="0">
                          <a:latin typeface="Lub Dub Condensed" panose="020B0506030403020204" pitchFamily="34" charset="0"/>
                        </a:rPr>
                        <a:t>Borderline risk (3%-&lt;5%) </a:t>
                      </a:r>
                      <a:r>
                        <a:rPr lang="en-US" sz="1600" dirty="0">
                          <a:latin typeface="Lub Dub Condensed" panose="020B0506030403020204" pitchFamily="34" charset="0"/>
                        </a:rPr>
                        <a:t>→ Moderate statin reasonable. Goal: ≥30% LDL-C reduction; LDL-C&lt;100 mg/dL and non-HDL-C &lt;130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5598121"/>
                  </a:ext>
                </a:extLst>
              </a:tr>
              <a:tr h="727176">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dirty="0">
                          <a:latin typeface="Lub Dub Condensed" panose="020B0506030403020204" pitchFamily="34" charset="0"/>
                        </a:rPr>
                        <a:t>Intermediate risk (5%-&lt;10%) </a:t>
                      </a:r>
                      <a:r>
                        <a:rPr lang="en-US" sz="1600" dirty="0">
                          <a:latin typeface="Lub Dub Condensed" panose="020B0506030403020204" pitchFamily="34" charset="0"/>
                        </a:rPr>
                        <a:t>→ Start moderate- to high-intensity statin.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41918023"/>
                  </a:ext>
                </a:extLst>
              </a:tr>
              <a:tr h="61709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dirty="0">
                          <a:latin typeface="Lub Dub Condensed" panose="020B0506030403020204" pitchFamily="34" charset="0"/>
                        </a:rPr>
                        <a:t>Goal:</a:t>
                      </a:r>
                      <a:r>
                        <a:rPr lang="en-US" sz="1600" dirty="0">
                          <a:latin typeface="Lub Dub Condensed" panose="020B0506030403020204" pitchFamily="34" charset="0"/>
                        </a:rPr>
                        <a:t> LDL-C&lt;100 mg/dL and non-HDL-C &lt;130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41184511"/>
                  </a:ext>
                </a:extLst>
              </a:tr>
            </a:tbl>
          </a:graphicData>
        </a:graphic>
      </p:graphicFrame>
      <p:sp>
        <p:nvSpPr>
          <p:cNvPr id="19" name="TextBox 18">
            <a:extLst>
              <a:ext uri="{FF2B5EF4-FFF2-40B4-BE49-F238E27FC236}">
                <a16:creationId xmlns:a16="http://schemas.microsoft.com/office/drawing/2014/main" id="{BE46B1C6-479F-D837-2715-D619FA4F113D}"/>
              </a:ext>
              <a:ext uri="{C183D7F6-B498-43B3-948B-1728B52AA6E4}">
                <adec:decorative xmlns:adec="http://schemas.microsoft.com/office/drawing/2017/decorative" val="1"/>
              </a:ext>
            </a:extLst>
          </p:cNvPr>
          <p:cNvSpPr txBox="1"/>
          <p:nvPr/>
        </p:nvSpPr>
        <p:spPr>
          <a:xfrm>
            <a:off x="2304373" y="4612942"/>
            <a:ext cx="607859" cy="369332"/>
          </a:xfrm>
          <a:prstGeom prst="rect">
            <a:avLst/>
          </a:prstGeom>
          <a:noFill/>
        </p:spPr>
        <p:txBody>
          <a:bodyPr wrap="none" rtlCol="0">
            <a:spAutoFit/>
          </a:bodyPr>
          <a:lstStyle/>
          <a:p>
            <a:r>
              <a:rPr lang="en-US" b="1" dirty="0">
                <a:latin typeface="Lub Dub Condensed" panose="020B0506030403020204" pitchFamily="34" charset="0"/>
              </a:rPr>
              <a:t>AND</a:t>
            </a:r>
          </a:p>
        </p:txBody>
      </p:sp>
      <p:sp>
        <p:nvSpPr>
          <p:cNvPr id="5" name="Text Placeholder 4">
            <a:extLst>
              <a:ext uri="{FF2B5EF4-FFF2-40B4-BE49-F238E27FC236}">
                <a16:creationId xmlns:a16="http://schemas.microsoft.com/office/drawing/2014/main" id="{C3AF08C6-4731-7F34-187D-0DF2B27B6005}"/>
              </a:ext>
            </a:extLst>
          </p:cNvPr>
          <p:cNvSpPr>
            <a:spLocks noGrp="1"/>
          </p:cNvSpPr>
          <p:nvPr>
            <p:ph type="body" sz="quarter" idx="13"/>
          </p:nvPr>
        </p:nvSpPr>
        <p:spPr>
          <a:xfrm>
            <a:off x="1722552" y="5912967"/>
            <a:ext cx="8746897" cy="467157"/>
          </a:xfrm>
        </p:spPr>
        <p:txBody>
          <a:bodyPr/>
          <a:lstStyle/>
          <a:p>
            <a:r>
              <a:rPr lang="en-US" b="1" dirty="0"/>
              <a:t>Abbreviations: </a:t>
            </a:r>
            <a:r>
              <a:rPr lang="en-US" dirty="0"/>
              <a:t>ASCVD indicates atherosclerotic cardiovascular disease; LDL-C, low-density lipoprotein cholesterol; </a:t>
            </a:r>
            <a:br>
              <a:rPr lang="en-US" dirty="0"/>
            </a:br>
            <a:r>
              <a:rPr lang="en-US" dirty="0"/>
              <a:t>HDL-C, high-density lipoprotein cholesterol; and non-HDL-C, non–high-density lipoprotein cholesterol.</a:t>
            </a:r>
          </a:p>
        </p:txBody>
      </p:sp>
      <p:sp>
        <p:nvSpPr>
          <p:cNvPr id="4" name="Slide Number Placeholder 3">
            <a:extLst>
              <a:ext uri="{FF2B5EF4-FFF2-40B4-BE49-F238E27FC236}">
                <a16:creationId xmlns:a16="http://schemas.microsoft.com/office/drawing/2014/main" id="{CE98F995-6583-CB40-29D5-C5BE5D00DA8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15</a:t>
            </a:fld>
            <a:endParaRPr lang="en-US" sz="900" dirty="0"/>
          </a:p>
        </p:txBody>
      </p:sp>
    </p:spTree>
    <p:extLst>
      <p:ext uri="{BB962C8B-B14F-4D97-AF65-F5344CB8AC3E}">
        <p14:creationId xmlns:p14="http://schemas.microsoft.com/office/powerpoint/2010/main" val="3768192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9DA77-394E-4479-F331-6073726AB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C17F4-A6CE-6D82-D5C5-DC8017C223A1}"/>
              </a:ext>
            </a:extLst>
          </p:cNvPr>
          <p:cNvSpPr>
            <a:spLocks noGrp="1"/>
          </p:cNvSpPr>
          <p:nvPr>
            <p:ph type="title"/>
          </p:nvPr>
        </p:nvSpPr>
        <p:spPr/>
        <p:txBody>
          <a:bodyPr/>
          <a:lstStyle/>
          <a:p>
            <a:r>
              <a:rPr lang="en-US" dirty="0"/>
              <a:t>Primary Prevention 30-79 Years Without ASCVD (continued)</a:t>
            </a:r>
          </a:p>
        </p:txBody>
      </p:sp>
      <p:sp>
        <p:nvSpPr>
          <p:cNvPr id="10" name="TextBox 9">
            <a:extLst>
              <a:ext uri="{FF2B5EF4-FFF2-40B4-BE49-F238E27FC236}">
                <a16:creationId xmlns:a16="http://schemas.microsoft.com/office/drawing/2014/main" id="{8C8F29A5-1DE3-A05F-D1FE-690D09FC0EED}"/>
              </a:ext>
              <a:ext uri="{C183D7F6-B498-43B3-948B-1728B52AA6E4}">
                <adec:decorative xmlns:adec="http://schemas.microsoft.com/office/drawing/2017/decorative" val="1"/>
              </a:ext>
            </a:extLst>
          </p:cNvPr>
          <p:cNvSpPr txBox="1"/>
          <p:nvPr/>
        </p:nvSpPr>
        <p:spPr>
          <a:xfrm>
            <a:off x="3814651" y="1568184"/>
            <a:ext cx="6897838"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9DE59FEF-5AED-BB17-7663-7284647EDB54}"/>
              </a:ext>
              <a:ext uri="{C183D7F6-B498-43B3-948B-1728B52AA6E4}">
                <adec:decorative xmlns:adec="http://schemas.microsoft.com/office/drawing/2017/decorative" val="0"/>
              </a:ext>
            </a:extLst>
          </p:cNvPr>
          <p:cNvSpPr txBox="1"/>
          <p:nvPr/>
        </p:nvSpPr>
        <p:spPr>
          <a:xfrm>
            <a:off x="5309486" y="1609677"/>
            <a:ext cx="4420234"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High 10-y Risk (≥10%)</a:t>
            </a:r>
          </a:p>
        </p:txBody>
      </p:sp>
      <p:graphicFrame>
        <p:nvGraphicFramePr>
          <p:cNvPr id="12" name="Content Placeholder 5">
            <a:extLst>
              <a:ext uri="{FF2B5EF4-FFF2-40B4-BE49-F238E27FC236}">
                <a16:creationId xmlns:a16="http://schemas.microsoft.com/office/drawing/2014/main" id="{10B17043-894C-9BBE-6C80-F8D221BC83D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504439990"/>
              </p:ext>
            </p:extLst>
          </p:nvPr>
        </p:nvGraphicFramePr>
        <p:xfrm>
          <a:off x="3814651" y="1951362"/>
          <a:ext cx="6897838" cy="3218514"/>
        </p:xfrm>
        <a:graphic>
          <a:graphicData uri="http://schemas.openxmlformats.org/drawingml/2006/table">
            <a:tbl>
              <a:tblPr firstRow="1" bandRow="1">
                <a:tableStyleId>{5C22544A-7EE6-4342-B048-85BDC9FD1C3A}</a:tableStyleId>
              </a:tblPr>
              <a:tblGrid>
                <a:gridCol w="1528135">
                  <a:extLst>
                    <a:ext uri="{9D8B030D-6E8A-4147-A177-3AD203B41FA5}">
                      <a16:colId xmlns:a16="http://schemas.microsoft.com/office/drawing/2014/main" val="2649235253"/>
                    </a:ext>
                  </a:extLst>
                </a:gridCol>
                <a:gridCol w="5369703">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1274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Start high-intensity statin.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1226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Goal: </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≥50% LDL-C reduction; LDL-C&lt;70 mg/dL and non-HDL-C &lt;100 mg/dL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301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dirty="0">
                          <a:latin typeface="Lub Dub Condensed" panose="020B0506030403020204" pitchFamily="34" charset="0"/>
                        </a:rPr>
                        <a:t>If LDL-C and non-HDL-C goals still not achieved, add ezetimibe.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991402">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dirty="0">
                          <a:latin typeface="Lub Dub Condensed" panose="020B0506030403020204" pitchFamily="34" charset="0"/>
                        </a:rPr>
                        <a:t>If LDL-C and non-HDL-C goals still not achieved, add PCSK9 </a:t>
                      </a:r>
                      <a:r>
                        <a:rPr lang="en-US" sz="1600" dirty="0" err="1">
                          <a:latin typeface="Lub Dub Condensed" panose="020B0506030403020204" pitchFamily="34" charset="0"/>
                        </a:rPr>
                        <a:t>mAb</a:t>
                      </a:r>
                      <a:r>
                        <a:rPr lang="en-US" sz="1600" dirty="0">
                          <a:latin typeface="Lub Dub Condensed" panose="020B0506030403020204" pitchFamily="34" charset="0"/>
                        </a:rPr>
                        <a:t> or bempedoic acid.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bl>
          </a:graphicData>
        </a:graphic>
      </p:graphicFrame>
      <p:sp>
        <p:nvSpPr>
          <p:cNvPr id="5" name="Text Placeholder 4">
            <a:extLst>
              <a:ext uri="{FF2B5EF4-FFF2-40B4-BE49-F238E27FC236}">
                <a16:creationId xmlns:a16="http://schemas.microsoft.com/office/drawing/2014/main" id="{8B86D610-446C-F797-462D-CDBD7C42578A}"/>
              </a:ext>
            </a:extLst>
          </p:cNvPr>
          <p:cNvSpPr>
            <a:spLocks noGrp="1"/>
          </p:cNvSpPr>
          <p:nvPr>
            <p:ph type="body" sz="quarter" idx="13"/>
          </p:nvPr>
        </p:nvSpPr>
        <p:spPr>
          <a:xfrm>
            <a:off x="1722552" y="5720013"/>
            <a:ext cx="8746897" cy="660111"/>
          </a:xfrm>
        </p:spPr>
        <p:txBody>
          <a:bodyPr/>
          <a:lstStyle/>
          <a:p>
            <a:r>
              <a:rPr lang="en-US" b="1" dirty="0"/>
              <a:t>Abbreviations: </a:t>
            </a:r>
            <a:r>
              <a:rPr lang="en-US" dirty="0"/>
              <a:t>ASCVD indicates atherosclerotic cardiovascular disease; LDL-C, low-density lipoprotein cholesterol; </a:t>
            </a:r>
            <a:br>
              <a:rPr lang="en-US" dirty="0"/>
            </a:br>
            <a:r>
              <a:rPr lang="en-US" dirty="0"/>
              <a:t>HDL-C, high-density lipoprotein cholesterol; non-HDL-C, non–high-density lipoprotein cholesterol; and PCSK9, proprotein convertase subtilisin/</a:t>
            </a:r>
            <a:r>
              <a:rPr lang="en-US" dirty="0" err="1"/>
              <a:t>kexin</a:t>
            </a:r>
            <a:r>
              <a:rPr lang="en-US" dirty="0"/>
              <a:t> type 9.</a:t>
            </a:r>
          </a:p>
        </p:txBody>
      </p:sp>
      <p:sp>
        <p:nvSpPr>
          <p:cNvPr id="4" name="Slide Number Placeholder 3">
            <a:extLst>
              <a:ext uri="{FF2B5EF4-FFF2-40B4-BE49-F238E27FC236}">
                <a16:creationId xmlns:a16="http://schemas.microsoft.com/office/drawing/2014/main" id="{BD050EA1-D8DE-B9D6-CFBF-B12977D0E3E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16</a:t>
            </a:fld>
            <a:endParaRPr lang="en-US" sz="900" dirty="0"/>
          </a:p>
        </p:txBody>
      </p:sp>
      <p:pic>
        <p:nvPicPr>
          <p:cNvPr id="6" name="Graphic 5">
            <a:extLst>
              <a:ext uri="{FF2B5EF4-FFF2-40B4-BE49-F238E27FC236}">
                <a16:creationId xmlns:a16="http://schemas.microsoft.com/office/drawing/2014/main" id="{E912E6CA-7615-869C-27AC-5AE0F83AD7E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301" y="2164856"/>
            <a:ext cx="2791526" cy="2791526"/>
          </a:xfrm>
          <a:prstGeom prst="rect">
            <a:avLst/>
          </a:prstGeom>
        </p:spPr>
      </p:pic>
    </p:spTree>
    <p:extLst>
      <p:ext uri="{BB962C8B-B14F-4D97-AF65-F5344CB8AC3E}">
        <p14:creationId xmlns:p14="http://schemas.microsoft.com/office/powerpoint/2010/main" val="374023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18DE1-76BC-85B9-2DFC-3162B2BD0244}"/>
              </a:ext>
            </a:extLst>
          </p:cNvPr>
          <p:cNvSpPr>
            <a:spLocks noGrp="1"/>
          </p:cNvSpPr>
          <p:nvPr>
            <p:ph type="title"/>
          </p:nvPr>
        </p:nvSpPr>
        <p:spPr/>
        <p:txBody>
          <a:bodyPr/>
          <a:lstStyle/>
          <a:p>
            <a:r>
              <a:rPr lang="en-US" dirty="0"/>
              <a:t>Role of Risk Assessment in Heterozygous Familial Hypercholesterolemia</a:t>
            </a:r>
          </a:p>
        </p:txBody>
      </p:sp>
      <p:grpSp>
        <p:nvGrpSpPr>
          <p:cNvPr id="3" name="Group 2">
            <a:extLst>
              <a:ext uri="{FF2B5EF4-FFF2-40B4-BE49-F238E27FC236}">
                <a16:creationId xmlns:a16="http://schemas.microsoft.com/office/drawing/2014/main" id="{BCBA0AF1-B175-F2CE-BDFB-6D2B2AEDEDA4}"/>
              </a:ext>
              <a:ext uri="{C183D7F6-B498-43B3-948B-1728B52AA6E4}">
                <adec:decorative xmlns:adec="http://schemas.microsoft.com/office/drawing/2017/decorative" val="1"/>
              </a:ext>
            </a:extLst>
          </p:cNvPr>
          <p:cNvGrpSpPr/>
          <p:nvPr/>
        </p:nvGrpSpPr>
        <p:grpSpPr>
          <a:xfrm>
            <a:off x="922945" y="2587338"/>
            <a:ext cx="4552937" cy="2582135"/>
            <a:chOff x="922945" y="2587338"/>
            <a:chExt cx="4552937" cy="2582135"/>
          </a:xfrm>
        </p:grpSpPr>
        <p:sp>
          <p:nvSpPr>
            <p:cNvPr id="9" name="Rectangle 8">
              <a:extLst>
                <a:ext uri="{FF2B5EF4-FFF2-40B4-BE49-F238E27FC236}">
                  <a16:creationId xmlns:a16="http://schemas.microsoft.com/office/drawing/2014/main" id="{DF7951DB-2FF8-F406-CC82-9449E608BCA1}"/>
                </a:ext>
              </a:extLst>
            </p:cNvPr>
            <p:cNvSpPr/>
            <p:nvPr/>
          </p:nvSpPr>
          <p:spPr>
            <a:xfrm rot="586462">
              <a:off x="1091044" y="2587338"/>
              <a:ext cx="1953489" cy="1579418"/>
            </a:xfrm>
            <a:prstGeom prst="rect">
              <a:avLst/>
            </a:prstGeom>
            <a:solidFill>
              <a:srgbClr val="79C7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FFCFB415-602C-4B8F-DB87-B646386EE0BA}"/>
                </a:ext>
              </a:extLst>
            </p:cNvPr>
            <p:cNvSpPr/>
            <p:nvPr/>
          </p:nvSpPr>
          <p:spPr>
            <a:xfrm>
              <a:off x="2729853" y="4463907"/>
              <a:ext cx="705566" cy="705566"/>
            </a:xfrm>
            <a:prstGeom prst="triangle">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a:extLst>
                <a:ext uri="{FF2B5EF4-FFF2-40B4-BE49-F238E27FC236}">
                  <a16:creationId xmlns:a16="http://schemas.microsoft.com/office/drawing/2014/main" id="{DB9996A4-24B0-AA99-6064-F4096C84D899}"/>
                </a:ext>
              </a:extLst>
            </p:cNvPr>
            <p:cNvSpPr/>
            <p:nvPr/>
          </p:nvSpPr>
          <p:spPr>
            <a:xfrm rot="594658">
              <a:off x="922945" y="4402828"/>
              <a:ext cx="4322306" cy="105657"/>
            </a:xfrm>
            <a:prstGeom prst="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a:extLst>
                <a:ext uri="{FF2B5EF4-FFF2-40B4-BE49-F238E27FC236}">
                  <a16:creationId xmlns:a16="http://schemas.microsoft.com/office/drawing/2014/main" id="{ADB14C20-7EFF-D7C4-1C75-06D6DC75EE8C}"/>
                </a:ext>
              </a:extLst>
            </p:cNvPr>
            <p:cNvSpPr/>
            <p:nvPr/>
          </p:nvSpPr>
          <p:spPr>
            <a:xfrm rot="586462">
              <a:off x="3367024" y="3562303"/>
              <a:ext cx="1953489" cy="1012511"/>
            </a:xfrm>
            <a:prstGeom prst="rect">
              <a:avLst/>
            </a:prstGeom>
            <a:solidFill>
              <a:srgbClr val="FAA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E1A47AC-77D0-75E3-37C6-76B60121C5C2}"/>
                </a:ext>
              </a:extLst>
            </p:cNvPr>
            <p:cNvSpPr/>
            <p:nvPr/>
          </p:nvSpPr>
          <p:spPr>
            <a:xfrm rot="586462">
              <a:off x="3504539" y="2965418"/>
              <a:ext cx="1971343" cy="560364"/>
            </a:xfrm>
            <a:prstGeom prst="rect">
              <a:avLst/>
            </a:prstGeom>
            <a:solidFill>
              <a:srgbClr val="F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F3A08224-E5C9-8B91-2DEC-D7802DC33CF5}"/>
              </a:ext>
            </a:extLst>
          </p:cNvPr>
          <p:cNvSpPr txBox="1"/>
          <p:nvPr/>
        </p:nvSpPr>
        <p:spPr>
          <a:xfrm>
            <a:off x="876300" y="1878009"/>
            <a:ext cx="2615046" cy="461665"/>
          </a:xfrm>
          <a:prstGeom prst="rect">
            <a:avLst/>
          </a:prstGeom>
          <a:noFill/>
        </p:spPr>
        <p:txBody>
          <a:bodyPr wrap="square">
            <a:spAutoFit/>
          </a:bodyPr>
          <a:lstStyle/>
          <a:p>
            <a:pPr>
              <a:spcAft>
                <a:spcPts val="600"/>
              </a:spcAft>
              <a:buClr>
                <a:srgbClr val="CF242A"/>
              </a:buClr>
            </a:pPr>
            <a:r>
              <a:rPr lang="en-US" sz="2400" b="1" u="sng" dirty="0">
                <a:latin typeface="Lub Dub Condensed" panose="020B0506030403020204" pitchFamily="34" charset="0"/>
              </a:rPr>
              <a:t>General Population</a:t>
            </a:r>
          </a:p>
        </p:txBody>
      </p:sp>
      <p:sp>
        <p:nvSpPr>
          <p:cNvPr id="6" name="TextBox 5">
            <a:extLst>
              <a:ext uri="{FF2B5EF4-FFF2-40B4-BE49-F238E27FC236}">
                <a16:creationId xmlns:a16="http://schemas.microsoft.com/office/drawing/2014/main" id="{DDE9AD7E-0C18-2DC3-9FA5-BFE62055E2A3}"/>
              </a:ext>
            </a:extLst>
          </p:cNvPr>
          <p:cNvSpPr txBox="1"/>
          <p:nvPr/>
        </p:nvSpPr>
        <p:spPr>
          <a:xfrm rot="591802">
            <a:off x="1085483" y="2963943"/>
            <a:ext cx="1961529" cy="830997"/>
          </a:xfrm>
          <a:prstGeom prst="rect">
            <a:avLst/>
          </a:prstGeom>
          <a:noFill/>
        </p:spPr>
        <p:txBody>
          <a:bodyPr wrap="square">
            <a:spAutoFit/>
          </a:bodyPr>
          <a:lstStyle/>
          <a:p>
            <a:pPr algn="ctr">
              <a:spcAft>
                <a:spcPts val="600"/>
              </a:spcAft>
              <a:buClr>
                <a:srgbClr val="CF242A"/>
              </a:buClr>
            </a:pPr>
            <a:r>
              <a:rPr lang="en-US" sz="2400" dirty="0">
                <a:latin typeface="Lub Dub Condensed" panose="020B0506030403020204" pitchFamily="34" charset="0"/>
              </a:rPr>
              <a:t>Baseline ASCVD Risk</a:t>
            </a:r>
          </a:p>
        </p:txBody>
      </p:sp>
      <p:sp>
        <p:nvSpPr>
          <p:cNvPr id="14" name="TextBox 13">
            <a:extLst>
              <a:ext uri="{FF2B5EF4-FFF2-40B4-BE49-F238E27FC236}">
                <a16:creationId xmlns:a16="http://schemas.microsoft.com/office/drawing/2014/main" id="{4E6E5F86-F323-7B65-F268-ACAB152254BE}"/>
              </a:ext>
            </a:extLst>
          </p:cNvPr>
          <p:cNvSpPr txBox="1"/>
          <p:nvPr/>
        </p:nvSpPr>
        <p:spPr>
          <a:xfrm>
            <a:off x="3241963" y="2227835"/>
            <a:ext cx="2615046" cy="461665"/>
          </a:xfrm>
          <a:prstGeom prst="rect">
            <a:avLst/>
          </a:prstGeom>
          <a:noFill/>
        </p:spPr>
        <p:txBody>
          <a:bodyPr wrap="square">
            <a:spAutoFit/>
          </a:bodyPr>
          <a:lstStyle/>
          <a:p>
            <a:pPr algn="ctr">
              <a:spcAft>
                <a:spcPts val="600"/>
              </a:spcAft>
              <a:buClr>
                <a:srgbClr val="CF242A"/>
              </a:buClr>
            </a:pPr>
            <a:r>
              <a:rPr lang="en-US" sz="2400" b="1" u="sng" dirty="0" err="1">
                <a:latin typeface="Lub Dub Condensed" panose="020B0506030403020204" pitchFamily="34" charset="0"/>
              </a:rPr>
              <a:t>HeFH</a:t>
            </a:r>
            <a:r>
              <a:rPr lang="en-US" sz="2400" b="1" u="sng" dirty="0">
                <a:latin typeface="Lub Dub Condensed" panose="020B0506030403020204" pitchFamily="34" charset="0"/>
              </a:rPr>
              <a:t> Adults</a:t>
            </a:r>
          </a:p>
        </p:txBody>
      </p:sp>
      <p:sp>
        <p:nvSpPr>
          <p:cNvPr id="7" name="TextBox 6">
            <a:extLst>
              <a:ext uri="{FF2B5EF4-FFF2-40B4-BE49-F238E27FC236}">
                <a16:creationId xmlns:a16="http://schemas.microsoft.com/office/drawing/2014/main" id="{28026772-EFB1-EA46-C56C-42DE2BF186F1}"/>
              </a:ext>
            </a:extLst>
          </p:cNvPr>
          <p:cNvSpPr txBox="1"/>
          <p:nvPr/>
        </p:nvSpPr>
        <p:spPr>
          <a:xfrm rot="591802">
            <a:off x="3523883" y="3020454"/>
            <a:ext cx="1961529" cy="461665"/>
          </a:xfrm>
          <a:prstGeom prst="rect">
            <a:avLst/>
          </a:prstGeom>
          <a:noFill/>
        </p:spPr>
        <p:txBody>
          <a:bodyPr wrap="square">
            <a:spAutoFit/>
          </a:bodyPr>
          <a:lstStyle/>
          <a:p>
            <a:pPr algn="ctr">
              <a:spcAft>
                <a:spcPts val="600"/>
              </a:spcAft>
              <a:buClr>
                <a:srgbClr val="CF242A"/>
              </a:buClr>
            </a:pPr>
            <a:r>
              <a:rPr lang="en-US" sz="2400" dirty="0">
                <a:latin typeface="Lub Dub Condensed" panose="020B0506030403020204" pitchFamily="34" charset="0"/>
              </a:rPr>
              <a:t>2-4x Risk</a:t>
            </a:r>
          </a:p>
        </p:txBody>
      </p:sp>
      <p:sp>
        <p:nvSpPr>
          <p:cNvPr id="13" name="TextBox 12">
            <a:extLst>
              <a:ext uri="{FF2B5EF4-FFF2-40B4-BE49-F238E27FC236}">
                <a16:creationId xmlns:a16="http://schemas.microsoft.com/office/drawing/2014/main" id="{84C25835-BABC-DA2B-FD0B-1A3AB6A8530D}"/>
              </a:ext>
            </a:extLst>
          </p:cNvPr>
          <p:cNvSpPr txBox="1"/>
          <p:nvPr/>
        </p:nvSpPr>
        <p:spPr>
          <a:xfrm rot="591802">
            <a:off x="3324270" y="3554802"/>
            <a:ext cx="2005606" cy="1089529"/>
          </a:xfrm>
          <a:prstGeom prst="rect">
            <a:avLst/>
          </a:prstGeom>
          <a:noFill/>
        </p:spPr>
        <p:txBody>
          <a:bodyPr wrap="square">
            <a:spAutoFit/>
          </a:bodyPr>
          <a:lstStyle/>
          <a:p>
            <a:pPr algn="ctr">
              <a:lnSpc>
                <a:spcPct val="90000"/>
              </a:lnSpc>
              <a:spcAft>
                <a:spcPts val="600"/>
              </a:spcAft>
              <a:buClr>
                <a:srgbClr val="CF242A"/>
              </a:buClr>
            </a:pPr>
            <a:r>
              <a:rPr lang="en-US" sz="2400" dirty="0">
                <a:latin typeface="Lub Dub Condensed" panose="020B0506030403020204" pitchFamily="34" charset="0"/>
              </a:rPr>
              <a:t>Up to 17x in young adults with </a:t>
            </a:r>
            <a:r>
              <a:rPr lang="en-US" sz="2400" dirty="0" err="1">
                <a:latin typeface="Lub Dub Condensed" panose="020B0506030403020204" pitchFamily="34" charset="0"/>
              </a:rPr>
              <a:t>HeFH</a:t>
            </a:r>
            <a:r>
              <a:rPr lang="en-US" sz="2400" dirty="0">
                <a:latin typeface="Lub Dub Condensed" panose="020B0506030403020204" pitchFamily="34" charset="0"/>
              </a:rPr>
              <a:t> </a:t>
            </a:r>
          </a:p>
        </p:txBody>
      </p:sp>
      <p:graphicFrame>
        <p:nvGraphicFramePr>
          <p:cNvPr id="8" name="Content Placeholder 5">
            <a:extLst>
              <a:ext uri="{FF2B5EF4-FFF2-40B4-BE49-F238E27FC236}">
                <a16:creationId xmlns:a16="http://schemas.microsoft.com/office/drawing/2014/main" id="{D1FE5F86-F739-8A6B-8B0E-2EA339CFDB4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771197404"/>
              </p:ext>
            </p:extLst>
          </p:nvPr>
        </p:nvGraphicFramePr>
        <p:xfrm>
          <a:off x="6324890" y="2420795"/>
          <a:ext cx="4577090" cy="2542680"/>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3563090">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69301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dirty="0">
                          <a:latin typeface="Lub Dub Condensed" panose="020B0506030403020204" pitchFamily="34" charset="0"/>
                        </a:rPr>
                        <a:t>In adults with </a:t>
                      </a:r>
                      <a:r>
                        <a:rPr lang="en-US" sz="1600" dirty="0" err="1">
                          <a:latin typeface="Lub Dub Condensed" panose="020B0506030403020204" pitchFamily="34" charset="0"/>
                        </a:rPr>
                        <a:t>HeFH</a:t>
                      </a:r>
                      <a:r>
                        <a:rPr lang="en-US" sz="1600" dirty="0">
                          <a:latin typeface="Lub Dub Condensed" panose="020B0506030403020204" pitchFamily="34" charset="0"/>
                        </a:rPr>
                        <a:t>, FH-specific risk scores may be useful in predicting short-term ASCVD risk.</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991402">
                <a:tc>
                  <a:txBody>
                    <a:bodyPr/>
                    <a:lstStyle/>
                    <a:p>
                      <a:pPr marL="0" indent="0" algn="ctr">
                        <a:lnSpc>
                          <a:spcPct val="100000"/>
                        </a:lnSpc>
                        <a:spcBef>
                          <a:spcPts val="295"/>
                        </a:spcBef>
                      </a:pPr>
                      <a:r>
                        <a:rPr lang="en-US" sz="2000" b="1" dirty="0">
                          <a:ln>
                            <a:noFill/>
                          </a:ln>
                          <a:solidFill>
                            <a:schemeClr val="bg1"/>
                          </a:solidFill>
                          <a:latin typeface="Lub Dub Bold" panose="020B0803030403020204" pitchFamily="34" charset="0"/>
                          <a:cs typeface="Arial" panose="020B0604020202020204" pitchFamily="34" charset="0"/>
                        </a:rPr>
                        <a:t>3: </a:t>
                      </a:r>
                      <a:br>
                        <a:rPr lang="en-US" sz="2000" b="1" dirty="0">
                          <a:ln>
                            <a:noFill/>
                          </a:ln>
                          <a:solidFill>
                            <a:schemeClr val="bg1"/>
                          </a:solidFill>
                          <a:latin typeface="Lub Dub Bold" panose="020B0803030403020204" pitchFamily="34" charset="0"/>
                          <a:cs typeface="Arial" panose="020B0604020202020204" pitchFamily="34" charset="0"/>
                        </a:rPr>
                      </a:br>
                      <a:r>
                        <a:rPr lang="en-US" sz="2000" b="1" dirty="0">
                          <a:ln>
                            <a:noFill/>
                          </a:ln>
                          <a:solidFill>
                            <a:schemeClr val="bg1"/>
                          </a:solidFill>
                          <a:latin typeface="Lub Dub Condensed" panose="020B0506030403020204" pitchFamily="34" charset="0"/>
                          <a:cs typeface="Arial" panose="020B0604020202020204" pitchFamily="34" charset="0"/>
                        </a:rPr>
                        <a:t>Harm</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242A"/>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dirty="0">
                          <a:latin typeface="Lub Dub Condensed" panose="020B0506030403020204" pitchFamily="34" charset="0"/>
                        </a:rPr>
                        <a:t>In adults with </a:t>
                      </a:r>
                      <a:r>
                        <a:rPr lang="en-US" sz="1600" dirty="0" err="1">
                          <a:latin typeface="Lub Dub Condensed" panose="020B0506030403020204" pitchFamily="34" charset="0"/>
                        </a:rPr>
                        <a:t>HeFH</a:t>
                      </a:r>
                      <a:r>
                        <a:rPr lang="en-US" sz="1600" dirty="0">
                          <a:latin typeface="Lub Dub Condensed" panose="020B0506030403020204" pitchFamily="34" charset="0"/>
                        </a:rPr>
                        <a:t>, standard risk assessment tools developed for the general population should NOT be used to calculate 10-year or 30-year </a:t>
                      </a:r>
                      <a:r>
                        <a:rPr lang="en-US" sz="1600">
                          <a:latin typeface="Lub Dub Condensed" panose="020B0506030403020204" pitchFamily="34" charset="0"/>
                        </a:rPr>
                        <a:t>ASCVD risk.</a:t>
                      </a:r>
                      <a:endParaRPr lang="en-US" sz="1600" dirty="0">
                        <a:latin typeface="Lub Dub Condensed" panose="020B0506030403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bl>
          </a:graphicData>
        </a:graphic>
      </p:graphicFrame>
      <p:sp>
        <p:nvSpPr>
          <p:cNvPr id="5" name="Text Placeholder 4">
            <a:extLst>
              <a:ext uri="{FF2B5EF4-FFF2-40B4-BE49-F238E27FC236}">
                <a16:creationId xmlns:a16="http://schemas.microsoft.com/office/drawing/2014/main" id="{2E941BB5-E13A-B37E-7E85-149AE3CAEC33}"/>
              </a:ext>
            </a:extLst>
          </p:cNvPr>
          <p:cNvSpPr>
            <a:spLocks noGrp="1"/>
          </p:cNvSpPr>
          <p:nvPr>
            <p:ph type="body" sz="quarter" idx="13"/>
          </p:nvPr>
        </p:nvSpPr>
        <p:spPr/>
        <p:txBody>
          <a:bodyPr/>
          <a:lstStyle/>
          <a:p>
            <a:r>
              <a:rPr lang="en-US" b="1" dirty="0"/>
              <a:t>Abbreviations:</a:t>
            </a:r>
            <a:r>
              <a:rPr lang="en-US" dirty="0"/>
              <a:t> ASCVD indicates atherosclerotic cardiovascular disease; CAC, coronary artery calcium; FH, familial hypercholesterolemia; </a:t>
            </a:r>
            <a:br>
              <a:rPr lang="en-US" dirty="0"/>
            </a:br>
            <a:r>
              <a:rPr lang="en-US" dirty="0"/>
              <a:t> and </a:t>
            </a:r>
            <a:r>
              <a:rPr lang="en-US" dirty="0" err="1"/>
              <a:t>HeFH</a:t>
            </a:r>
            <a:r>
              <a:rPr lang="en-US" dirty="0"/>
              <a:t>, heterozygous familial hypercholesterolemia.</a:t>
            </a:r>
          </a:p>
        </p:txBody>
      </p:sp>
      <p:sp>
        <p:nvSpPr>
          <p:cNvPr id="4" name="Slide Number Placeholder 3">
            <a:extLst>
              <a:ext uri="{FF2B5EF4-FFF2-40B4-BE49-F238E27FC236}">
                <a16:creationId xmlns:a16="http://schemas.microsoft.com/office/drawing/2014/main" id="{C318B8E8-67CF-91B7-2EA6-3151BB3B739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17</a:t>
            </a:fld>
            <a:endParaRPr lang="en-US" sz="900" dirty="0"/>
          </a:p>
        </p:txBody>
      </p:sp>
    </p:spTree>
    <p:extLst>
      <p:ext uri="{BB962C8B-B14F-4D97-AF65-F5344CB8AC3E}">
        <p14:creationId xmlns:p14="http://schemas.microsoft.com/office/powerpoint/2010/main" val="1002472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17B9-6305-AA07-BEE0-C0CB07036EE8}"/>
              </a:ext>
            </a:extLst>
          </p:cNvPr>
          <p:cNvSpPr>
            <a:spLocks noGrp="1"/>
          </p:cNvSpPr>
          <p:nvPr>
            <p:ph type="title"/>
          </p:nvPr>
        </p:nvSpPr>
        <p:spPr/>
        <p:txBody>
          <a:bodyPr/>
          <a:lstStyle/>
          <a:p>
            <a:r>
              <a:rPr lang="en-US" dirty="0"/>
              <a:t>Genetic Testing for Familial Hypercholesterolemia</a:t>
            </a:r>
          </a:p>
        </p:txBody>
      </p:sp>
      <p:sp>
        <p:nvSpPr>
          <p:cNvPr id="8" name="Rectangle 7">
            <a:extLst>
              <a:ext uri="{FF2B5EF4-FFF2-40B4-BE49-F238E27FC236}">
                <a16:creationId xmlns:a16="http://schemas.microsoft.com/office/drawing/2014/main" id="{1D6545F0-20F5-AF4C-0A75-097E22C5DC10}"/>
              </a:ext>
              <a:ext uri="{C183D7F6-B498-43B3-948B-1728B52AA6E4}">
                <adec:decorative xmlns:adec="http://schemas.microsoft.com/office/drawing/2017/decorative" val="1"/>
              </a:ext>
            </a:extLst>
          </p:cNvPr>
          <p:cNvSpPr/>
          <p:nvPr/>
        </p:nvSpPr>
        <p:spPr>
          <a:xfrm>
            <a:off x="872838" y="1371599"/>
            <a:ext cx="5226627" cy="122612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58F3C1-0E8B-5621-4A08-EED72A345331}"/>
              </a:ext>
            </a:extLst>
          </p:cNvPr>
          <p:cNvSpPr txBox="1"/>
          <p:nvPr/>
        </p:nvSpPr>
        <p:spPr>
          <a:xfrm>
            <a:off x="1634836" y="1441591"/>
            <a:ext cx="4360718" cy="1046440"/>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Genetic Testing</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Identify individuals meeting clinical suspicion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Prevalence 1:250 → underdiagnosed</a:t>
            </a:r>
          </a:p>
        </p:txBody>
      </p:sp>
      <p:sp>
        <p:nvSpPr>
          <p:cNvPr id="9" name="Rectangle 8">
            <a:extLst>
              <a:ext uri="{FF2B5EF4-FFF2-40B4-BE49-F238E27FC236}">
                <a16:creationId xmlns:a16="http://schemas.microsoft.com/office/drawing/2014/main" id="{4352C8CE-3668-F309-ECBF-AE7DDD809B78}"/>
              </a:ext>
              <a:ext uri="{C183D7F6-B498-43B3-948B-1728B52AA6E4}">
                <adec:decorative xmlns:adec="http://schemas.microsoft.com/office/drawing/2017/decorative" val="1"/>
              </a:ext>
            </a:extLst>
          </p:cNvPr>
          <p:cNvSpPr/>
          <p:nvPr/>
        </p:nvSpPr>
        <p:spPr>
          <a:xfrm>
            <a:off x="869374" y="2957944"/>
            <a:ext cx="5226627" cy="93864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F4A73D-FFF1-7474-103A-3B8718BBB138}"/>
              </a:ext>
            </a:extLst>
          </p:cNvPr>
          <p:cNvSpPr txBox="1"/>
          <p:nvPr/>
        </p:nvSpPr>
        <p:spPr>
          <a:xfrm>
            <a:off x="1631372" y="3079891"/>
            <a:ext cx="4360718" cy="723275"/>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Variants</a:t>
            </a:r>
          </a:p>
          <a:p>
            <a:pPr marL="519113" indent="-285750">
              <a:spcAft>
                <a:spcPts val="600"/>
              </a:spcAft>
              <a:buClr>
                <a:srgbClr val="CF242A"/>
              </a:buClr>
              <a:buFont typeface="Arial" panose="020B0604020202020204" pitchFamily="34" charset="0"/>
              <a:buChar char="•"/>
            </a:pPr>
            <a:endParaRPr lang="en-US" sz="1600" dirty="0">
              <a:latin typeface="Lub Dub Condensed" panose="020B0506030403020204" pitchFamily="34" charset="0"/>
            </a:endParaRPr>
          </a:p>
        </p:txBody>
      </p:sp>
      <p:sp>
        <p:nvSpPr>
          <p:cNvPr id="14" name="TextBox 13">
            <a:extLst>
              <a:ext uri="{FF2B5EF4-FFF2-40B4-BE49-F238E27FC236}">
                <a16:creationId xmlns:a16="http://schemas.microsoft.com/office/drawing/2014/main" id="{0CCC905B-5CD2-F03F-12A5-FADBA69D11DD}"/>
              </a:ext>
            </a:extLst>
          </p:cNvPr>
          <p:cNvSpPr txBox="1"/>
          <p:nvPr/>
        </p:nvSpPr>
        <p:spPr>
          <a:xfrm>
            <a:off x="1633970" y="3445713"/>
            <a:ext cx="4143376" cy="415498"/>
          </a:xfrm>
          <a:prstGeom prst="rect">
            <a:avLst/>
          </a:prstGeom>
          <a:noFill/>
        </p:spPr>
        <p:txBody>
          <a:bodyPr wrap="square" numCol="3">
            <a:spAutoFit/>
          </a:bodyPr>
          <a:lstStyle/>
          <a:p>
            <a:pPr marL="519113" marR="0" lvl="0" indent="-285750" algn="l" defTabSz="914400" rtl="0" eaLnBrk="1" fontAlgn="auto" latinLnBrk="0" hangingPunct="1">
              <a:lnSpc>
                <a:spcPct val="100000"/>
              </a:lnSpc>
              <a:spcBef>
                <a:spcPts val="0"/>
              </a:spcBef>
              <a:spcAft>
                <a:spcPts val="60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LDLR</a:t>
            </a:r>
          </a:p>
          <a:p>
            <a:pPr marL="519113" marR="0" lvl="0" indent="-285750" algn="l" defTabSz="914400" rtl="0" eaLnBrk="1" fontAlgn="auto" latinLnBrk="0" hangingPunct="1">
              <a:lnSpc>
                <a:spcPct val="100000"/>
              </a:lnSpc>
              <a:spcBef>
                <a:spcPts val="0"/>
              </a:spcBef>
              <a:spcAft>
                <a:spcPts val="60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ApoB</a:t>
            </a:r>
          </a:p>
          <a:p>
            <a:pPr marL="519113" marR="0" lvl="0" indent="-285750" algn="l" defTabSz="914400" rtl="0" eaLnBrk="1" fontAlgn="auto" latinLnBrk="0" hangingPunct="1">
              <a:lnSpc>
                <a:spcPct val="100000"/>
              </a:lnSpc>
              <a:spcBef>
                <a:spcPts val="0"/>
              </a:spcBef>
              <a:spcAft>
                <a:spcPts val="60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PCSK9</a:t>
            </a:r>
            <a:endParaRPr lang="en-US" dirty="0"/>
          </a:p>
        </p:txBody>
      </p:sp>
      <p:sp>
        <p:nvSpPr>
          <p:cNvPr id="15" name="Rectangle 14">
            <a:extLst>
              <a:ext uri="{FF2B5EF4-FFF2-40B4-BE49-F238E27FC236}">
                <a16:creationId xmlns:a16="http://schemas.microsoft.com/office/drawing/2014/main" id="{2DF519DA-B808-9F13-DA90-937F3201E970}"/>
              </a:ext>
              <a:ext uri="{C183D7F6-B498-43B3-948B-1728B52AA6E4}">
                <adec:decorative xmlns:adec="http://schemas.microsoft.com/office/drawing/2017/decorative" val="1"/>
              </a:ext>
            </a:extLst>
          </p:cNvPr>
          <p:cNvSpPr/>
          <p:nvPr/>
        </p:nvSpPr>
        <p:spPr>
          <a:xfrm>
            <a:off x="869375" y="4256808"/>
            <a:ext cx="5226627" cy="122612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CFD23AE-FAF1-9773-43C7-7DA6B0D5BCCC}"/>
              </a:ext>
            </a:extLst>
          </p:cNvPr>
          <p:cNvSpPr txBox="1"/>
          <p:nvPr/>
        </p:nvSpPr>
        <p:spPr>
          <a:xfrm>
            <a:off x="1631373" y="4357973"/>
            <a:ext cx="4360718" cy="1046440"/>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Risk Stratification &amp; Treatment</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Higher ASCVD risk even with modest LDL</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Supports earlier LLT and cascade screening</a:t>
            </a:r>
          </a:p>
        </p:txBody>
      </p:sp>
      <p:pic>
        <p:nvPicPr>
          <p:cNvPr id="18" name="Graphic 17">
            <a:extLst>
              <a:ext uri="{FF2B5EF4-FFF2-40B4-BE49-F238E27FC236}">
                <a16:creationId xmlns:a16="http://schemas.microsoft.com/office/drawing/2014/main" id="{B3B9E658-E490-4575-EB63-76788136331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525" y="4623954"/>
            <a:ext cx="658091" cy="658091"/>
          </a:xfrm>
          <a:prstGeom prst="rect">
            <a:avLst/>
          </a:prstGeom>
        </p:spPr>
      </p:pic>
      <p:pic>
        <p:nvPicPr>
          <p:cNvPr id="20" name="Graphic 19">
            <a:extLst>
              <a:ext uri="{FF2B5EF4-FFF2-40B4-BE49-F238E27FC236}">
                <a16:creationId xmlns:a16="http://schemas.microsoft.com/office/drawing/2014/main" id="{4B6A7A31-24F0-392D-5CE8-45FF47F8720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01525" y="3111408"/>
            <a:ext cx="658091" cy="658091"/>
          </a:xfrm>
          <a:prstGeom prst="rect">
            <a:avLst/>
          </a:prstGeom>
        </p:spPr>
      </p:pic>
      <p:pic>
        <p:nvPicPr>
          <p:cNvPr id="22" name="Graphic 21">
            <a:extLst>
              <a:ext uri="{FF2B5EF4-FFF2-40B4-BE49-F238E27FC236}">
                <a16:creationId xmlns:a16="http://schemas.microsoft.com/office/drawing/2014/main" id="{DC254891-E120-A98C-342C-88C863D37B1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1525" y="1681992"/>
            <a:ext cx="658091" cy="658091"/>
          </a:xfrm>
          <a:prstGeom prst="rect">
            <a:avLst/>
          </a:prstGeom>
        </p:spPr>
      </p:pic>
      <p:graphicFrame>
        <p:nvGraphicFramePr>
          <p:cNvPr id="6" name="Content Placeholder 5">
            <a:extLst>
              <a:ext uri="{FF2B5EF4-FFF2-40B4-BE49-F238E27FC236}">
                <a16:creationId xmlns:a16="http://schemas.microsoft.com/office/drawing/2014/main" id="{8F0FF6A0-CA70-F6F0-81EB-599F0AA0805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639348680"/>
              </p:ext>
            </p:extLst>
          </p:nvPr>
        </p:nvGraphicFramePr>
        <p:xfrm>
          <a:off x="6264470" y="1319642"/>
          <a:ext cx="5030449" cy="4171404"/>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4362642">
                  <a:extLst>
                    <a:ext uri="{9D8B030D-6E8A-4147-A177-3AD203B41FA5}">
                      <a16:colId xmlns:a16="http://schemas.microsoft.com/office/drawing/2014/main" val="3265590656"/>
                    </a:ext>
                  </a:extLst>
                </a:gridCol>
              </a:tblGrid>
              <a:tr h="2909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68548">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possible, probable, or definite FH, panel-based genetic testing for pathogenic/likely pathogenic rare variants for FH is beneficial to identify individuals at highest risk of cardiovascular events and to facilitate cascade screening.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268548">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severe hypercholesterolemia with an LDL-C ≥190 mg/dL (4.9 mmol/L) without an identified secondary cause, panel-based genetic testing for pathogenic/likely pathogenic rare variants for FH can be useful to identify those with FH who are at higher risk of ASCVD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1268548">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In adults with an elevated LDL-C of 160 to 189 mg/dL (4.1-4.9 mmol/L) without an identified secondary cause, panel-based genetic testing for pathogenic/likely pathogenic rare variants for FH may be considered to identify those with FH who are at higher risk of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sp>
        <p:nvSpPr>
          <p:cNvPr id="5" name="Text Placeholder 4">
            <a:extLst>
              <a:ext uri="{FF2B5EF4-FFF2-40B4-BE49-F238E27FC236}">
                <a16:creationId xmlns:a16="http://schemas.microsoft.com/office/drawing/2014/main" id="{57C5BEC8-EEEC-9CC0-FF7C-75C1A0B7089A}"/>
              </a:ext>
            </a:extLst>
          </p:cNvPr>
          <p:cNvSpPr>
            <a:spLocks noGrp="1"/>
          </p:cNvSpPr>
          <p:nvPr>
            <p:ph type="body" sz="quarter" idx="13"/>
          </p:nvPr>
        </p:nvSpPr>
        <p:spPr>
          <a:xfrm>
            <a:off x="1722552" y="5851263"/>
            <a:ext cx="8746897" cy="444191"/>
          </a:xfrm>
        </p:spPr>
        <p:txBody>
          <a:bodyPr/>
          <a:lstStyle/>
          <a:p>
            <a:r>
              <a:rPr lang="en-US" b="1" dirty="0"/>
              <a:t>Abbreviations:</a:t>
            </a:r>
            <a:r>
              <a:rPr lang="en-US" dirty="0"/>
              <a:t> ApoB indicates apolipoprotein B; ASCVD, atherosclerotic cardiovascular disease; FH, familial hypercholesterolemia; LDLR, low-density lipoprotein receptor; and PCSK9, proprotein convertase subtilisin/</a:t>
            </a:r>
            <a:r>
              <a:rPr lang="en-US" dirty="0" err="1"/>
              <a:t>kexin</a:t>
            </a:r>
            <a:r>
              <a:rPr lang="en-US" dirty="0"/>
              <a:t> type 9.</a:t>
            </a:r>
          </a:p>
        </p:txBody>
      </p:sp>
      <p:sp>
        <p:nvSpPr>
          <p:cNvPr id="4" name="Slide Number Placeholder 3">
            <a:extLst>
              <a:ext uri="{FF2B5EF4-FFF2-40B4-BE49-F238E27FC236}">
                <a16:creationId xmlns:a16="http://schemas.microsoft.com/office/drawing/2014/main" id="{524888BB-1792-A7DB-8213-CED68B8C0F7D}"/>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18</a:t>
            </a:fld>
            <a:endParaRPr lang="en-US" sz="900" dirty="0"/>
          </a:p>
        </p:txBody>
      </p:sp>
    </p:spTree>
    <p:extLst>
      <p:ext uri="{BB962C8B-B14F-4D97-AF65-F5344CB8AC3E}">
        <p14:creationId xmlns:p14="http://schemas.microsoft.com/office/powerpoint/2010/main" val="2542753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63E6-96C2-75B0-50F6-1D6121D2305A}"/>
              </a:ext>
            </a:extLst>
          </p:cNvPr>
          <p:cNvSpPr>
            <a:spLocks noGrp="1"/>
          </p:cNvSpPr>
          <p:nvPr>
            <p:ph type="title"/>
          </p:nvPr>
        </p:nvSpPr>
        <p:spPr/>
        <p:txBody>
          <a:bodyPr/>
          <a:lstStyle/>
          <a:p>
            <a:r>
              <a:rPr lang="en-US" dirty="0"/>
              <a:t>Severe Hypercholesterolemia</a:t>
            </a:r>
          </a:p>
        </p:txBody>
      </p:sp>
      <p:sp>
        <p:nvSpPr>
          <p:cNvPr id="7" name="Rectangle 6">
            <a:extLst>
              <a:ext uri="{FF2B5EF4-FFF2-40B4-BE49-F238E27FC236}">
                <a16:creationId xmlns:a16="http://schemas.microsoft.com/office/drawing/2014/main" id="{C6E2AED3-72D0-DBE4-ABF4-C55789530C36}"/>
              </a:ext>
              <a:ext uri="{C183D7F6-B498-43B3-948B-1728B52AA6E4}">
                <adec:decorative xmlns:adec="http://schemas.microsoft.com/office/drawing/2017/decorative" val="1"/>
              </a:ext>
            </a:extLst>
          </p:cNvPr>
          <p:cNvSpPr/>
          <p:nvPr/>
        </p:nvSpPr>
        <p:spPr>
          <a:xfrm>
            <a:off x="876297" y="1350818"/>
            <a:ext cx="5233558" cy="2763981"/>
          </a:xfrm>
          <a:prstGeom prst="rect">
            <a:avLst/>
          </a:prstGeom>
          <a:solidFill>
            <a:srgbClr val="CF24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4D26332-B48E-9CBC-7F0F-85B53C7EC8C7}"/>
              </a:ext>
            </a:extLst>
          </p:cNvPr>
          <p:cNvSpPr txBox="1"/>
          <p:nvPr/>
        </p:nvSpPr>
        <p:spPr>
          <a:xfrm>
            <a:off x="1007919" y="1498660"/>
            <a:ext cx="4998026" cy="2539157"/>
          </a:xfrm>
          <a:prstGeom prst="rect">
            <a:avLst/>
          </a:prstGeom>
          <a:noFill/>
        </p:spPr>
        <p:txBody>
          <a:bodyPr wrap="square">
            <a:spAutoFit/>
          </a:bodyPr>
          <a:lstStyle/>
          <a:p>
            <a:r>
              <a:rPr lang="en-US" sz="2400" b="1" dirty="0">
                <a:solidFill>
                  <a:schemeClr val="bg1"/>
                </a:solidFill>
                <a:latin typeface="Lub Dub Condensed" panose="020B0506030403020204" pitchFamily="34" charset="0"/>
              </a:rPr>
              <a:t>What is severe hypercholesterolemia?</a:t>
            </a:r>
          </a:p>
          <a:p>
            <a:pPr marL="519113" indent="-342900">
              <a:spcBef>
                <a:spcPts val="600"/>
              </a:spcBef>
              <a:buFont typeface="Arial" panose="020B0604020202020204" pitchFamily="34" charset="0"/>
              <a:buChar char="•"/>
            </a:pPr>
            <a:r>
              <a:rPr lang="en-US" sz="2000" dirty="0">
                <a:solidFill>
                  <a:schemeClr val="bg1"/>
                </a:solidFill>
                <a:latin typeface="Lub Dub Condensed" panose="020B0506030403020204" pitchFamily="34" charset="0"/>
              </a:rPr>
              <a:t>LDL-C ≥</a:t>
            </a:r>
            <a:r>
              <a:rPr lang="en-US" sz="2000" b="1" dirty="0">
                <a:solidFill>
                  <a:schemeClr val="bg1"/>
                </a:solidFill>
                <a:latin typeface="Lub Dub Condensed" panose="020B0506030403020204" pitchFamily="34" charset="0"/>
              </a:rPr>
              <a:t>190 mg/dL </a:t>
            </a:r>
            <a:r>
              <a:rPr lang="en-US" sz="2000" dirty="0">
                <a:solidFill>
                  <a:schemeClr val="bg1"/>
                </a:solidFill>
                <a:latin typeface="Lub Dub Condensed" panose="020B0506030403020204" pitchFamily="34" charset="0"/>
              </a:rPr>
              <a:t>(or non-HDL-C &gt;220, </a:t>
            </a:r>
            <a:r>
              <a:rPr lang="en-US" sz="2000" dirty="0" err="1">
                <a:solidFill>
                  <a:schemeClr val="bg1"/>
                </a:solidFill>
                <a:latin typeface="Lub Dub Condensed" panose="020B0506030403020204" pitchFamily="34" charset="0"/>
              </a:rPr>
              <a:t>apoB</a:t>
            </a:r>
            <a:r>
              <a:rPr lang="en-US" sz="2000" dirty="0">
                <a:solidFill>
                  <a:schemeClr val="bg1"/>
                </a:solidFill>
                <a:latin typeface="Lub Dub Condensed" panose="020B0506030403020204" pitchFamily="34" charset="0"/>
              </a:rPr>
              <a:t> ≥140)</a:t>
            </a:r>
          </a:p>
          <a:p>
            <a:pPr marL="519113" indent="-342900">
              <a:spcBef>
                <a:spcPts val="600"/>
              </a:spcBef>
              <a:buFont typeface="Arial" panose="020B0604020202020204" pitchFamily="34" charset="0"/>
              <a:buChar char="•"/>
            </a:pPr>
            <a:r>
              <a:rPr lang="en-US" sz="2000" dirty="0">
                <a:solidFill>
                  <a:schemeClr val="bg1"/>
                </a:solidFill>
                <a:latin typeface="Lub Dub Condensed" panose="020B0506030403020204" pitchFamily="34" charset="0"/>
              </a:rPr>
              <a:t>Very high </a:t>
            </a:r>
            <a:r>
              <a:rPr lang="en-US" sz="2000" i="1" dirty="0">
                <a:solidFill>
                  <a:schemeClr val="bg1"/>
                </a:solidFill>
                <a:latin typeface="Lub Dub Condensed" panose="020B0506030403020204" pitchFamily="34" charset="0"/>
              </a:rPr>
              <a:t>lifetime</a:t>
            </a:r>
            <a:r>
              <a:rPr lang="en-US" sz="2000" dirty="0">
                <a:solidFill>
                  <a:schemeClr val="bg1"/>
                </a:solidFill>
                <a:latin typeface="Lub Dub Condensed" panose="020B0506030403020204" pitchFamily="34" charset="0"/>
              </a:rPr>
              <a:t> ASCVD risk even without other risk factors</a:t>
            </a:r>
          </a:p>
          <a:p>
            <a:pPr marL="519113" indent="-342900">
              <a:spcBef>
                <a:spcPts val="600"/>
              </a:spcBef>
              <a:buFont typeface="Arial" panose="020B0604020202020204" pitchFamily="34" charset="0"/>
              <a:buChar char="•"/>
            </a:pPr>
            <a:r>
              <a:rPr lang="en-US" sz="2000" dirty="0">
                <a:solidFill>
                  <a:schemeClr val="bg1"/>
                </a:solidFill>
                <a:latin typeface="Lub Dub Condensed" panose="020B0506030403020204" pitchFamily="34" charset="0"/>
              </a:rPr>
              <a:t>Often due to </a:t>
            </a:r>
            <a:r>
              <a:rPr lang="en-US" sz="2000" b="1" dirty="0">
                <a:solidFill>
                  <a:schemeClr val="bg1"/>
                </a:solidFill>
                <a:latin typeface="Lub Dub Condensed" panose="020B0506030403020204" pitchFamily="34" charset="0"/>
              </a:rPr>
              <a:t>long-term LDL exposure </a:t>
            </a:r>
            <a:r>
              <a:rPr lang="en-US" sz="2000" dirty="0">
                <a:solidFill>
                  <a:schemeClr val="bg1"/>
                </a:solidFill>
                <a:latin typeface="Lub Dub Condensed" panose="020B0506030403020204" pitchFamily="34" charset="0"/>
              </a:rPr>
              <a:t>(cumulative LDL burden)</a:t>
            </a:r>
          </a:p>
        </p:txBody>
      </p:sp>
      <p:sp>
        <p:nvSpPr>
          <p:cNvPr id="8" name="TextBox 7">
            <a:extLst>
              <a:ext uri="{FF2B5EF4-FFF2-40B4-BE49-F238E27FC236}">
                <a16:creationId xmlns:a16="http://schemas.microsoft.com/office/drawing/2014/main" id="{3DA1370C-FA88-AFBA-2BFD-A8DE7F293761}"/>
              </a:ext>
            </a:extLst>
          </p:cNvPr>
          <p:cNvSpPr txBox="1"/>
          <p:nvPr/>
        </p:nvSpPr>
        <p:spPr>
          <a:xfrm>
            <a:off x="855515" y="4257530"/>
            <a:ext cx="5347858" cy="1015663"/>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Always exclude secondary causes first: </a:t>
            </a:r>
            <a:r>
              <a:rPr lang="en-US" sz="2000" i="1" dirty="0">
                <a:latin typeface="Lub Dub Condensed" panose="020B0506030403020204" pitchFamily="34" charset="0"/>
              </a:rPr>
              <a:t>ketogenic/high saturated fat diet, hypothyroidism, CKD, nephrotic syndrome, steroids, etc.</a:t>
            </a:r>
          </a:p>
        </p:txBody>
      </p:sp>
      <p:graphicFrame>
        <p:nvGraphicFramePr>
          <p:cNvPr id="6" name="Content Placeholder 5">
            <a:extLst>
              <a:ext uri="{FF2B5EF4-FFF2-40B4-BE49-F238E27FC236}">
                <a16:creationId xmlns:a16="http://schemas.microsoft.com/office/drawing/2014/main" id="{46BD1A3D-2FEA-F7B7-1593-E0FA1E337CDB}"/>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856214516"/>
              </p:ext>
            </p:extLst>
          </p:nvPr>
        </p:nvGraphicFramePr>
        <p:xfrm>
          <a:off x="6399551" y="1330033"/>
          <a:ext cx="4739504" cy="3927866"/>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4071697">
                  <a:extLst>
                    <a:ext uri="{9D8B030D-6E8A-4147-A177-3AD203B41FA5}">
                      <a16:colId xmlns:a16="http://schemas.microsoft.com/office/drawing/2014/main" val="3265590656"/>
                    </a:ext>
                  </a:extLst>
                </a:gridCol>
              </a:tblGrid>
              <a:tr h="3464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Exclude secondary causes.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67610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Start maximally tolerated statin.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619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If no ASCVD/FH → add therapy to reach LDL&lt;100.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If FH and CAC → intensify therapy to LDL&lt;70.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If ASCVD → intensify to LDL&lt;55.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60429902"/>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err="1">
                          <a:solidFill>
                            <a:schemeClr val="dk1"/>
                          </a:solidFill>
                          <a:latin typeface="Lub Dub Condensed" panose="020B0506030403020204" pitchFamily="34" charset="0"/>
                          <a:ea typeface="+mn-ea"/>
                          <a:cs typeface="+mn-cs"/>
                        </a:rPr>
                        <a:t>Inclisiran</a:t>
                      </a:r>
                      <a:r>
                        <a:rPr lang="en-US" sz="1600" b="0" i="0" u="none" strike="noStrike" kern="1200" baseline="0" dirty="0">
                          <a:solidFill>
                            <a:schemeClr val="dk1"/>
                          </a:solidFill>
                          <a:latin typeface="Lub Dub Condensed" panose="020B0506030403020204" pitchFamily="34" charset="0"/>
                          <a:ea typeface="+mn-ea"/>
                          <a:cs typeface="+mn-cs"/>
                        </a:rPr>
                        <a:t> reasonable if LDL≥100 on therapy.</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28634592"/>
                  </a:ext>
                </a:extLst>
              </a:tr>
            </a:tbl>
          </a:graphicData>
        </a:graphic>
      </p:graphicFrame>
      <p:sp>
        <p:nvSpPr>
          <p:cNvPr id="5" name="Text Placeholder 4">
            <a:extLst>
              <a:ext uri="{FF2B5EF4-FFF2-40B4-BE49-F238E27FC236}">
                <a16:creationId xmlns:a16="http://schemas.microsoft.com/office/drawing/2014/main" id="{9EFB1D44-2A5B-A9E8-85CC-97D242D64501}"/>
              </a:ext>
            </a:extLst>
          </p:cNvPr>
          <p:cNvSpPr>
            <a:spLocks noGrp="1"/>
          </p:cNvSpPr>
          <p:nvPr>
            <p:ph type="body" sz="quarter" idx="13"/>
          </p:nvPr>
        </p:nvSpPr>
        <p:spPr/>
        <p:txBody>
          <a:bodyPr/>
          <a:lstStyle/>
          <a:p>
            <a:r>
              <a:rPr lang="en-US" b="1" dirty="0"/>
              <a:t>Abbreviations:</a:t>
            </a:r>
            <a:r>
              <a:rPr lang="en-US" dirty="0"/>
              <a:t> ApoB indicates apolipoprotein B; ASCVD, atherosclerotic cardiovascular disease; CKD, chronic kidney disease; FH, familial hypercholesterolemia; LDL-C, low-density lipoprotein cholesterol; and non-HDL-C, non–high-density lipoprotein cholesterol.</a:t>
            </a:r>
          </a:p>
        </p:txBody>
      </p:sp>
      <p:sp>
        <p:nvSpPr>
          <p:cNvPr id="4" name="Slide Number Placeholder 3">
            <a:extLst>
              <a:ext uri="{FF2B5EF4-FFF2-40B4-BE49-F238E27FC236}">
                <a16:creationId xmlns:a16="http://schemas.microsoft.com/office/drawing/2014/main" id="{85DDAF0A-1AF3-4839-2E32-0C2B4C2A3F4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19</a:t>
            </a:fld>
            <a:endParaRPr lang="en-US" sz="900" dirty="0"/>
          </a:p>
        </p:txBody>
      </p:sp>
    </p:spTree>
    <p:extLst>
      <p:ext uri="{BB962C8B-B14F-4D97-AF65-F5344CB8AC3E}">
        <p14:creationId xmlns:p14="http://schemas.microsoft.com/office/powerpoint/2010/main" val="6651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CF75E1-C053-2C2D-8B8F-7966F94E3196}"/>
              </a:ext>
              <a:ext uri="{C183D7F6-B498-43B3-948B-1728B52AA6E4}">
                <adec:decorative xmlns:adec="http://schemas.microsoft.com/office/drawing/2017/decorative" val="1"/>
              </a:ext>
            </a:extLst>
          </p:cNvPr>
          <p:cNvSpPr/>
          <p:nvPr/>
        </p:nvSpPr>
        <p:spPr>
          <a:xfrm>
            <a:off x="3102796" y="6328881"/>
            <a:ext cx="6051478"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939E85-4E7A-9CBB-49ED-31D3862398FD}"/>
              </a:ext>
            </a:extLst>
          </p:cNvPr>
          <p:cNvSpPr>
            <a:spLocks noGrp="1"/>
          </p:cNvSpPr>
          <p:nvPr>
            <p:ph type="title"/>
          </p:nvPr>
        </p:nvSpPr>
        <p:spPr>
          <a:xfrm>
            <a:off x="838200" y="365126"/>
            <a:ext cx="2831926" cy="3795908"/>
          </a:xfrm>
        </p:spPr>
        <p:txBody>
          <a:bodyPr/>
          <a:lstStyle/>
          <a:p>
            <a:pPr rtl="0" eaLnBrk="1" latinLnBrk="0" hangingPunct="1"/>
            <a:r>
              <a:rPr lang="en-US" sz="2400" dirty="0">
                <a:solidFill>
                  <a:srgbClr val="AC1B1F"/>
                </a:solidFill>
              </a:rPr>
              <a:t>Table 1. </a:t>
            </a:r>
            <a:br>
              <a:rPr lang="en-US" sz="2400" kern="1200" dirty="0">
                <a:solidFill>
                  <a:srgbClr val="AC1B1F"/>
                </a:solidFill>
                <a:effectLst/>
                <a:latin typeface="Calibri" panose="020F0502020204030204" pitchFamily="34" charset="0"/>
                <a:ea typeface="+mn-ea"/>
                <a:cs typeface="+mn-cs"/>
              </a:rPr>
            </a:br>
            <a:r>
              <a:rPr lang="en-US" sz="2400" dirty="0"/>
              <a:t>Applying Class of Recommendation and Level of Evidence to Clinical Strategies, Interventions, Treatments, or Diagnostic Testing in Patient Care</a:t>
            </a:r>
            <a:br>
              <a:rPr lang="en-US" sz="2400" dirty="0"/>
            </a:br>
            <a:endParaRPr lang="en-US" dirty="0"/>
          </a:p>
        </p:txBody>
      </p:sp>
      <p:graphicFrame>
        <p:nvGraphicFramePr>
          <p:cNvPr id="4" name="Table 9">
            <a:extLst>
              <a:ext uri="{FF2B5EF4-FFF2-40B4-BE49-F238E27FC236}">
                <a16:creationId xmlns:a16="http://schemas.microsoft.com/office/drawing/2014/main" id="{DFA07AE3-2588-546E-4D8F-67EC04D917A2}"/>
              </a:ext>
            </a:extLst>
          </p:cNvPr>
          <p:cNvGraphicFramePr>
            <a:graphicFrameLocks noGrp="1"/>
          </p:cNvGraphicFramePr>
          <p:nvPr>
            <p:extLst>
              <p:ext uri="{D42A27DB-BD31-4B8C-83A1-F6EECF244321}">
                <p14:modId xmlns:p14="http://schemas.microsoft.com/office/powerpoint/2010/main" val="2732011438"/>
              </p:ext>
            </p:extLst>
          </p:nvPr>
        </p:nvGraphicFramePr>
        <p:xfrm>
          <a:off x="3894637" y="365123"/>
          <a:ext cx="3940461" cy="5760720"/>
        </p:xfrm>
        <a:graphic>
          <a:graphicData uri="http://schemas.openxmlformats.org/drawingml/2006/table">
            <a:tbl>
              <a:tblPr firstRow="1" bandRow="1">
                <a:tableStyleId>{5C22544A-7EE6-4342-B048-85BDC9FD1C3A}</a:tableStyleId>
              </a:tblPr>
              <a:tblGrid>
                <a:gridCol w="3940461">
                  <a:extLst>
                    <a:ext uri="{9D8B030D-6E8A-4147-A177-3AD203B41FA5}">
                      <a16:colId xmlns:a16="http://schemas.microsoft.com/office/drawing/2014/main" val="1003014637"/>
                    </a:ext>
                  </a:extLst>
                </a:gridCol>
              </a:tblGrid>
              <a:tr h="198818">
                <a:tc>
                  <a:txBody>
                    <a:bodyPr/>
                    <a:lstStyle/>
                    <a:p>
                      <a:r>
                        <a:rPr lang="en-US" sz="1000" dirty="0">
                          <a:solidFill>
                            <a:sysClr val="windowText" lastClr="000000"/>
                          </a:solidFill>
                          <a:latin typeface="Lub Dub Condensed" panose="020B0506030403020204" pitchFamily="34" charset="0"/>
                        </a:rPr>
                        <a:t>CLASS (STRENGTH) OF RECOMMENDATION</a:t>
                      </a:r>
                    </a:p>
                  </a:txBody>
                  <a:tcPr>
                    <a:solidFill>
                      <a:srgbClr val="D2D3D5"/>
                    </a:solidFill>
                  </a:tcPr>
                </a:tc>
                <a:extLst>
                  <a:ext uri="{0D108BD9-81ED-4DB2-BD59-A6C34878D82A}">
                    <a16:rowId xmlns:a16="http://schemas.microsoft.com/office/drawing/2014/main" val="242032595"/>
                  </a:ext>
                </a:extLst>
              </a:tr>
              <a:tr h="138900">
                <a:tc>
                  <a:txBody>
                    <a:bodyPr/>
                    <a:lstStyle/>
                    <a:p>
                      <a:r>
                        <a:rPr lang="en-US" sz="1000" b="1" dirty="0">
                          <a:latin typeface="Lub Dub Condensed" panose="020B0506030403020204" pitchFamily="34" charset="0"/>
                        </a:rPr>
                        <a:t>CLASS 1 (STRONG)                                                                              Benefit &gt;&gt;&gt; Risk</a:t>
                      </a:r>
                    </a:p>
                  </a:txBody>
                  <a:tcPr>
                    <a:lnB w="12700" cap="flat" cmpd="sng" algn="ctr">
                      <a:noFill/>
                      <a:prstDash val="solid"/>
                      <a:round/>
                      <a:headEnd type="none" w="med" len="med"/>
                      <a:tailEnd type="none" w="med" len="med"/>
                    </a:lnB>
                    <a:solidFill>
                      <a:srgbClr val="79C78D"/>
                    </a:solidFill>
                  </a:tcPr>
                </a:tc>
                <a:extLst>
                  <a:ext uri="{0D108BD9-81ED-4DB2-BD59-A6C34878D82A}">
                    <a16:rowId xmlns:a16="http://schemas.microsoft.com/office/drawing/2014/main" val="3318596577"/>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recommended</a:t>
                      </a:r>
                    </a:p>
                    <a:p>
                      <a:pPr marL="174625" indent="-114300">
                        <a:buFont typeface="Arial" panose="020B0604020202020204" pitchFamily="34" charset="0"/>
                        <a:buChar char="•"/>
                      </a:pPr>
                      <a:r>
                        <a:rPr lang="en-US" sz="900" dirty="0">
                          <a:latin typeface="Lub Dub Condensed" panose="020B0506030403020204" pitchFamily="34" charset="0"/>
                        </a:rPr>
                        <a:t>Is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be performed/administered/other</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Treatment A should be chosen over treatment B</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9C78D"/>
                    </a:solidFill>
                  </a:tcPr>
                </a:tc>
                <a:extLst>
                  <a:ext uri="{0D108BD9-81ED-4DB2-BD59-A6C34878D82A}">
                    <a16:rowId xmlns:a16="http://schemas.microsoft.com/office/drawing/2014/main" val="1208742902"/>
                  </a:ext>
                </a:extLst>
              </a:tr>
              <a:tr h="13890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CLASS 2a (MODERATE)                                                                        </a:t>
                      </a:r>
                      <a:r>
                        <a:rPr lang="en-US" sz="1000" b="1" dirty="0">
                          <a:latin typeface="Lub Dub Condensed" panose="020B0506030403020204" pitchFamily="34" charset="0"/>
                        </a:rPr>
                        <a:t>Benefit &gt;&gt;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DA68"/>
                    </a:solidFill>
                  </a:tcPr>
                </a:tc>
                <a:extLst>
                  <a:ext uri="{0D108BD9-81ED-4DB2-BD59-A6C34878D82A}">
                    <a16:rowId xmlns:a16="http://schemas.microsoft.com/office/drawing/2014/main" val="3747493110"/>
                  </a:ext>
                </a:extLst>
              </a:tr>
              <a:tr h="198818">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reasonable</a:t>
                      </a:r>
                    </a:p>
                    <a:p>
                      <a:pPr marL="174625" indent="-114300">
                        <a:buFont typeface="Arial" panose="020B0604020202020204" pitchFamily="34" charset="0"/>
                        <a:buChar char="•"/>
                      </a:pPr>
                      <a:r>
                        <a:rPr lang="en-US" sz="900" dirty="0">
                          <a:latin typeface="Lub Dub Condensed" panose="020B0506030403020204" pitchFamily="34" charset="0"/>
                        </a:rPr>
                        <a:t>Can be useful/effective/beneficial</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probably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It is reasonable to choose treatment A over treatment B</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A68"/>
                    </a:solidFill>
                  </a:tcPr>
                </a:tc>
                <a:extLst>
                  <a:ext uri="{0D108BD9-81ED-4DB2-BD59-A6C34878D82A}">
                    <a16:rowId xmlns:a16="http://schemas.microsoft.com/office/drawing/2014/main" val="473413684"/>
                  </a:ext>
                </a:extLst>
              </a:tr>
              <a:tr h="184678">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CLASS 2b (Weak)                                                                                     </a:t>
                      </a:r>
                      <a:r>
                        <a:rPr lang="en-US" sz="1000" b="1" dirty="0">
                          <a:latin typeface="Lub Dub Condensed" panose="020B0506030403020204" pitchFamily="34" charset="0"/>
                        </a:rPr>
                        <a:t>Benefit ≥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AA74B"/>
                    </a:solidFill>
                  </a:tcPr>
                </a:tc>
                <a:extLst>
                  <a:ext uri="{0D108BD9-81ED-4DB2-BD59-A6C34878D82A}">
                    <a16:rowId xmlns:a16="http://schemas.microsoft.com/office/drawing/2014/main" val="757579678"/>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May/might be reasonable</a:t>
                      </a:r>
                    </a:p>
                    <a:p>
                      <a:pPr marL="174625" indent="-114300">
                        <a:buFont typeface="Arial" panose="020B0604020202020204" pitchFamily="34" charset="0"/>
                        <a:buChar char="•"/>
                      </a:pPr>
                      <a:r>
                        <a:rPr lang="en-US" sz="900" dirty="0">
                          <a:latin typeface="Lub Dub Condensed" panose="020B0506030403020204" pitchFamily="34" charset="0"/>
                        </a:rPr>
                        <a:t>May/might be considered</a:t>
                      </a:r>
                    </a:p>
                    <a:p>
                      <a:pPr marL="174625" indent="-114300">
                        <a:buFont typeface="Arial" panose="020B0604020202020204" pitchFamily="34" charset="0"/>
                        <a:buChar char="•"/>
                      </a:pPr>
                      <a:r>
                        <a:rPr lang="en-US" sz="900" dirty="0">
                          <a:latin typeface="Lub Dub Condensed" panose="020B0506030403020204" pitchFamily="34" charset="0"/>
                        </a:rPr>
                        <a:t>Usefulness/effectiveness is unknown/unclear/uncertain or not well-established</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74B"/>
                    </a:solidFill>
                  </a:tcPr>
                </a:tc>
                <a:extLst>
                  <a:ext uri="{0D108BD9-81ED-4DB2-BD59-A6C34878D82A}">
                    <a16:rowId xmlns:a16="http://schemas.microsoft.com/office/drawing/2014/main" val="3998212600"/>
                  </a:ext>
                </a:extLst>
              </a:tr>
              <a:tr h="198818">
                <a:tc>
                  <a:txBody>
                    <a:bodyPr/>
                    <a:lstStyle/>
                    <a:p>
                      <a:r>
                        <a:rPr lang="en-US" sz="1000" b="1" kern="1200" dirty="0">
                          <a:solidFill>
                            <a:schemeClr val="dk1"/>
                          </a:solidFill>
                          <a:latin typeface="Lub Dub Condensed" panose="020B0506030403020204" pitchFamily="34" charset="0"/>
                          <a:ea typeface="+mn-ea"/>
                          <a:cs typeface="+mn-cs"/>
                        </a:rPr>
                        <a:t>CLASS 3: No Benefit (MODERATE)                                                     Benefit = Risk</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7F7F"/>
                    </a:solidFill>
                  </a:tcPr>
                </a:tc>
                <a:extLst>
                  <a:ext uri="{0D108BD9-81ED-4DB2-BD59-A6C34878D82A}">
                    <a16:rowId xmlns:a16="http://schemas.microsoft.com/office/drawing/2014/main" val="2602536859"/>
                  </a:ext>
                </a:extLst>
              </a:tr>
              <a:tr h="277800">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not recommended</a:t>
                      </a:r>
                    </a:p>
                    <a:p>
                      <a:pPr marL="174625" indent="-114300">
                        <a:buFont typeface="Arial" panose="020B0604020202020204" pitchFamily="34" charset="0"/>
                        <a:buChar char="•"/>
                      </a:pPr>
                      <a:r>
                        <a:rPr lang="en-US" sz="900" dirty="0">
                          <a:latin typeface="Lub Dub Condensed" panose="020B0506030403020204" pitchFamily="34" charset="0"/>
                        </a:rPr>
                        <a:t>Is not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not be performed/administered/other</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7F7F"/>
                    </a:solidFill>
                  </a:tcPr>
                </a:tc>
                <a:extLst>
                  <a:ext uri="{0D108BD9-81ED-4DB2-BD59-A6C34878D82A}">
                    <a16:rowId xmlns:a16="http://schemas.microsoft.com/office/drawing/2014/main" val="2650303985"/>
                  </a:ext>
                </a:extLst>
              </a:tr>
              <a:tr h="198818">
                <a:tc>
                  <a:txBody>
                    <a:bodyPr/>
                    <a:lstStyle/>
                    <a:p>
                      <a:r>
                        <a:rPr lang="en-US" sz="1000" b="1" kern="1200" dirty="0">
                          <a:solidFill>
                            <a:schemeClr val="bg1"/>
                          </a:solidFill>
                          <a:latin typeface="Lub Dub Condensed" panose="020B0506030403020204" pitchFamily="34" charset="0"/>
                          <a:ea typeface="+mn-ea"/>
                          <a:cs typeface="+mn-cs"/>
                        </a:rPr>
                        <a:t>CLASS 3: Harm (STRONG)                                                                     Risk &gt; Benefit</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AF1C08"/>
                    </a:solidFill>
                  </a:tcPr>
                </a:tc>
                <a:extLst>
                  <a:ext uri="{0D108BD9-81ED-4DB2-BD59-A6C34878D82A}">
                    <a16:rowId xmlns:a16="http://schemas.microsoft.com/office/drawing/2014/main" val="3322866847"/>
                  </a:ext>
                </a:extLst>
              </a:tr>
              <a:tr h="198818">
                <a:tc>
                  <a:txBody>
                    <a:bodyPr/>
                    <a:lstStyle/>
                    <a:p>
                      <a:pPr marL="0" indent="0">
                        <a:buFont typeface="Arial" panose="020B0604020202020204" pitchFamily="34" charset="0"/>
                        <a:buNone/>
                      </a:pPr>
                      <a:r>
                        <a:rPr lang="en-US" sz="900" b="1" dirty="0">
                          <a:solidFill>
                            <a:schemeClr val="bg1"/>
                          </a:solidFill>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Potentially harmful</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Causes harm</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Associated with excess morbidity/mortality</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Should not be performed/administered/other</a:t>
                      </a:r>
                    </a:p>
                  </a:txBody>
                  <a:tcPr>
                    <a:lnT w="12700" cap="flat" cmpd="sng" algn="ctr">
                      <a:noFill/>
                      <a:prstDash val="solid"/>
                      <a:round/>
                      <a:headEnd type="none" w="med" len="med"/>
                      <a:tailEnd type="none" w="med" len="med"/>
                    </a:lnT>
                    <a:solidFill>
                      <a:srgbClr val="AF1C08"/>
                    </a:solidFill>
                  </a:tcPr>
                </a:tc>
                <a:extLst>
                  <a:ext uri="{0D108BD9-81ED-4DB2-BD59-A6C34878D82A}">
                    <a16:rowId xmlns:a16="http://schemas.microsoft.com/office/drawing/2014/main" val="1232743771"/>
                  </a:ext>
                </a:extLst>
              </a:tr>
            </a:tbl>
          </a:graphicData>
        </a:graphic>
      </p:graphicFrame>
      <p:graphicFrame>
        <p:nvGraphicFramePr>
          <p:cNvPr id="5" name="Table 9">
            <a:extLst>
              <a:ext uri="{FF2B5EF4-FFF2-40B4-BE49-F238E27FC236}">
                <a16:creationId xmlns:a16="http://schemas.microsoft.com/office/drawing/2014/main" id="{B00C9340-2C0C-D20A-CE09-E7E48E9050B7}"/>
              </a:ext>
            </a:extLst>
          </p:cNvPr>
          <p:cNvGraphicFramePr>
            <a:graphicFrameLocks noGrp="1"/>
          </p:cNvGraphicFramePr>
          <p:nvPr>
            <p:extLst>
              <p:ext uri="{D42A27DB-BD31-4B8C-83A1-F6EECF244321}">
                <p14:modId xmlns:p14="http://schemas.microsoft.com/office/powerpoint/2010/main" val="3740420363"/>
              </p:ext>
            </p:extLst>
          </p:nvPr>
        </p:nvGraphicFramePr>
        <p:xfrm>
          <a:off x="7951937" y="365123"/>
          <a:ext cx="3401864" cy="3840480"/>
        </p:xfrm>
        <a:graphic>
          <a:graphicData uri="http://schemas.openxmlformats.org/drawingml/2006/table">
            <a:tbl>
              <a:tblPr firstRow="1" bandRow="1">
                <a:tableStyleId>{5C22544A-7EE6-4342-B048-85BDC9FD1C3A}</a:tableStyleId>
              </a:tblPr>
              <a:tblGrid>
                <a:gridCol w="3401864">
                  <a:extLst>
                    <a:ext uri="{9D8B030D-6E8A-4147-A177-3AD203B41FA5}">
                      <a16:colId xmlns:a16="http://schemas.microsoft.com/office/drawing/2014/main" val="1003014637"/>
                    </a:ext>
                  </a:extLst>
                </a:gridCol>
              </a:tblGrid>
              <a:tr h="227160">
                <a:tc>
                  <a:txBody>
                    <a:bodyPr/>
                    <a:lstStyle/>
                    <a:p>
                      <a:r>
                        <a:rPr lang="en-US" sz="1000" dirty="0">
                          <a:solidFill>
                            <a:sysClr val="windowText" lastClr="000000"/>
                          </a:solidFill>
                          <a:latin typeface="Lub Dub Condensed" panose="020B0506030403020204" pitchFamily="34" charset="0"/>
                        </a:rPr>
                        <a:t>LEVEL (QUALITY) OF EVIDENCE‡</a:t>
                      </a:r>
                    </a:p>
                  </a:txBody>
                  <a:tcPr>
                    <a:solidFill>
                      <a:srgbClr val="D2D3D5"/>
                    </a:solidFill>
                  </a:tcPr>
                </a:tc>
                <a:extLst>
                  <a:ext uri="{0D108BD9-81ED-4DB2-BD59-A6C34878D82A}">
                    <a16:rowId xmlns:a16="http://schemas.microsoft.com/office/drawing/2014/main" val="242032595"/>
                  </a:ext>
                </a:extLst>
              </a:tr>
              <a:tr h="227160">
                <a:tc>
                  <a:txBody>
                    <a:bodyPr/>
                    <a:lstStyle/>
                    <a:p>
                      <a:r>
                        <a:rPr lang="en-US" sz="1000" b="1" dirty="0">
                          <a:solidFill>
                            <a:schemeClr val="bg1"/>
                          </a:solidFill>
                          <a:latin typeface="Lub Dub Condensed" panose="020B0506030403020204" pitchFamily="34" charset="0"/>
                        </a:rPr>
                        <a:t>LEVEL A</a:t>
                      </a:r>
                    </a:p>
                  </a:txBody>
                  <a:tcPr>
                    <a:lnB w="12700" cap="flat" cmpd="sng" algn="ctr">
                      <a:noFill/>
                      <a:prstDash val="solid"/>
                      <a:round/>
                      <a:headEnd type="none" w="med" len="med"/>
                      <a:tailEnd type="none" w="med" len="med"/>
                    </a:lnB>
                    <a:solidFill>
                      <a:srgbClr val="065D93"/>
                    </a:solidFill>
                  </a:tcPr>
                </a:tc>
                <a:extLst>
                  <a:ext uri="{0D108BD9-81ED-4DB2-BD59-A6C34878D82A}">
                    <a16:rowId xmlns:a16="http://schemas.microsoft.com/office/drawing/2014/main" val="3318596577"/>
                  </a:ext>
                </a:extLst>
              </a:tr>
              <a:tr h="438094">
                <a:tc>
                  <a:txBody>
                    <a:bodyPr/>
                    <a:lstStyle/>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High-quality evidence‡ from more than 1 RCT</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Meta-analyses of high-quality RCTs</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One or more RCTs corroborated by high-quality registry studies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5D93"/>
                    </a:solidFill>
                  </a:tcPr>
                </a:tc>
                <a:extLst>
                  <a:ext uri="{0D108BD9-81ED-4DB2-BD59-A6C34878D82A}">
                    <a16:rowId xmlns:a16="http://schemas.microsoft.com/office/drawing/2014/main" val="1208742902"/>
                  </a:ext>
                </a:extLst>
              </a:tr>
              <a:tr h="22716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LEVEL B-R                                                                            (Randomized)</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659BC2"/>
                    </a:solidFill>
                  </a:tcPr>
                </a:tc>
                <a:extLst>
                  <a:ext uri="{0D108BD9-81ED-4DB2-BD59-A6C34878D82A}">
                    <a16:rowId xmlns:a16="http://schemas.microsoft.com/office/drawing/2014/main" val="3747493110"/>
                  </a:ext>
                </a:extLst>
              </a:tr>
              <a:tr h="32451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RCTs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moderate-quality RCTs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59BC2"/>
                    </a:solidFill>
                  </a:tcPr>
                </a:tc>
                <a:extLst>
                  <a:ext uri="{0D108BD9-81ED-4DB2-BD59-A6C34878D82A}">
                    <a16:rowId xmlns:a16="http://schemas.microsoft.com/office/drawing/2014/main" val="473413684"/>
                  </a:ext>
                </a:extLst>
              </a:tr>
              <a:tr h="227160">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LEVEL B-NR                                                                   (Nonrandomized)</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659BC2"/>
                    </a:solidFill>
                  </a:tcPr>
                </a:tc>
                <a:extLst>
                  <a:ext uri="{0D108BD9-81ED-4DB2-BD59-A6C34878D82A}">
                    <a16:rowId xmlns:a16="http://schemas.microsoft.com/office/drawing/2014/main" val="757579678"/>
                  </a:ext>
                </a:extLst>
              </a:tr>
              <a:tr h="43809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well-designed, well-executed nonrandomized studies, observational studies, or registry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59BC2"/>
                    </a:solidFill>
                  </a:tcPr>
                </a:tc>
                <a:extLst>
                  <a:ext uri="{0D108BD9-81ED-4DB2-BD59-A6C34878D82A}">
                    <a16:rowId xmlns:a16="http://schemas.microsoft.com/office/drawing/2014/main" val="3998212600"/>
                  </a:ext>
                </a:extLst>
              </a:tr>
              <a:tr h="227160">
                <a:tc>
                  <a:txBody>
                    <a:bodyPr/>
                    <a:lstStyle/>
                    <a:p>
                      <a:r>
                        <a:rPr lang="en-US" sz="1000" b="1" kern="1200" dirty="0">
                          <a:solidFill>
                            <a:schemeClr val="dk1"/>
                          </a:solidFill>
                          <a:latin typeface="Lub Dub Condensed" panose="020B0506030403020204" pitchFamily="34" charset="0"/>
                          <a:ea typeface="+mn-ea"/>
                          <a:cs typeface="+mn-cs"/>
                        </a:rPr>
                        <a:t>LEVEL C-LD                                                                          (Limited Data)</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4D9F0"/>
                    </a:solidFill>
                  </a:tcPr>
                </a:tc>
                <a:extLst>
                  <a:ext uri="{0D108BD9-81ED-4DB2-BD59-A6C34878D82A}">
                    <a16:rowId xmlns:a16="http://schemas.microsoft.com/office/drawing/2014/main" val="2602536859"/>
                  </a:ext>
                </a:extLst>
              </a:tr>
              <a:tr h="55167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Randomized or nonrandomized observational or registry studies with limitations of design or execution</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Physiological or mechanistic studies in human subjects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4D9F0"/>
                    </a:solidFill>
                  </a:tcPr>
                </a:tc>
                <a:extLst>
                  <a:ext uri="{0D108BD9-81ED-4DB2-BD59-A6C34878D82A}">
                    <a16:rowId xmlns:a16="http://schemas.microsoft.com/office/drawing/2014/main" val="2650303985"/>
                  </a:ext>
                </a:extLst>
              </a:tr>
              <a:tr h="0">
                <a:tc>
                  <a:txBody>
                    <a:bodyPr/>
                    <a:lstStyle/>
                    <a:p>
                      <a:r>
                        <a:rPr lang="en-US" sz="1000" b="1" kern="1200" dirty="0">
                          <a:solidFill>
                            <a:schemeClr val="dk1"/>
                          </a:solidFill>
                          <a:latin typeface="Lub Dub Condensed" panose="020B0506030403020204" pitchFamily="34" charset="0"/>
                          <a:ea typeface="+mn-ea"/>
                          <a:cs typeface="+mn-cs"/>
                        </a:rPr>
                        <a:t>LEVEL C-EO                                                                      (Expert Opinion)</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4D9F0"/>
                    </a:solidFill>
                  </a:tcPr>
                </a:tc>
                <a:extLst>
                  <a:ext uri="{0D108BD9-81ED-4DB2-BD59-A6C34878D82A}">
                    <a16:rowId xmlns:a16="http://schemas.microsoft.com/office/drawing/2014/main" val="3322866847"/>
                  </a:ext>
                </a:extLst>
              </a:tr>
              <a:tr h="211677">
                <a:tc>
                  <a:txBody>
                    <a:bodyPr/>
                    <a:lstStyle/>
                    <a:p>
                      <a:pPr marL="171450" indent="-111125">
                        <a:buFont typeface="Arial" panose="020B0604020202020204" pitchFamily="34" charset="0"/>
                        <a:buChar char="•"/>
                      </a:pPr>
                      <a:r>
                        <a:rPr lang="en-US" sz="900" dirty="0">
                          <a:latin typeface="Lub Dub Condensed" panose="020B0506030403020204" pitchFamily="34" charset="0"/>
                        </a:rPr>
                        <a:t>Consensus of expert opinion based on clinical experience. </a:t>
                      </a:r>
                    </a:p>
                  </a:txBody>
                  <a:tcPr>
                    <a:lnT w="12700" cap="flat" cmpd="sng" algn="ctr">
                      <a:noFill/>
                      <a:prstDash val="solid"/>
                      <a:round/>
                      <a:headEnd type="none" w="med" len="med"/>
                      <a:tailEnd type="none" w="med" len="med"/>
                    </a:lnT>
                    <a:solidFill>
                      <a:srgbClr val="C4D9F0"/>
                    </a:solidFill>
                  </a:tcPr>
                </a:tc>
                <a:extLst>
                  <a:ext uri="{0D108BD9-81ED-4DB2-BD59-A6C34878D82A}">
                    <a16:rowId xmlns:a16="http://schemas.microsoft.com/office/drawing/2014/main" val="1232743771"/>
                  </a:ext>
                </a:extLst>
              </a:tr>
            </a:tbl>
          </a:graphicData>
        </a:graphic>
      </p:graphicFrame>
      <p:sp>
        <p:nvSpPr>
          <p:cNvPr id="6" name="Text Placeholder 3">
            <a:extLst>
              <a:ext uri="{FF2B5EF4-FFF2-40B4-BE49-F238E27FC236}">
                <a16:creationId xmlns:a16="http://schemas.microsoft.com/office/drawing/2014/main" id="{421B4108-6B1F-8F40-AE71-94DFE09B9BA0}"/>
              </a:ext>
            </a:extLst>
          </p:cNvPr>
          <p:cNvSpPr txBox="1">
            <a:spLocks/>
          </p:cNvSpPr>
          <p:nvPr/>
        </p:nvSpPr>
        <p:spPr>
          <a:xfrm>
            <a:off x="7951937" y="4249267"/>
            <a:ext cx="3401864" cy="12264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000000"/>
              </a:buClr>
              <a:buNone/>
              <a:defRPr/>
            </a:pPr>
            <a:r>
              <a:rPr lang="en-US" sz="700" dirty="0">
                <a:sym typeface="Arial"/>
              </a:rPr>
              <a:t>COR and LOE are determined independently (any COR may be paired with any LOE). </a:t>
            </a:r>
          </a:p>
          <a:p>
            <a:pPr marL="0" indent="0">
              <a:spcBef>
                <a:spcPts val="600"/>
              </a:spcBef>
              <a:buClr>
                <a:srgbClr val="000000"/>
              </a:buClr>
              <a:buNone/>
              <a:defRPr/>
            </a:pPr>
            <a:r>
              <a:rPr lang="en-US" sz="700" dirty="0">
                <a:sym typeface="Arial"/>
              </a:rPr>
              <a:t>A recommendation with LOE C does not imply that the recommendation is weak. Many important clinical questions addressed in guidelines do not lend themselves to clinical trials. Although RCTs are unavailable, there may be a very clear clinical consensus that a particular test or therapy is useful or effective.  </a:t>
            </a:r>
          </a:p>
          <a:p>
            <a:pPr marL="233363" indent="-117475">
              <a:spcBef>
                <a:spcPts val="600"/>
              </a:spcBef>
              <a:buClr>
                <a:srgbClr val="000000"/>
              </a:buClr>
              <a:buNone/>
              <a:tabLst>
                <a:tab pos="233363" algn="l"/>
              </a:tabLst>
              <a:defRPr/>
            </a:pPr>
            <a:r>
              <a:rPr lang="en-US" sz="700" dirty="0">
                <a:sym typeface="Arial"/>
              </a:rPr>
              <a:t>*	The outcome or result of the intervention should be specified (an improved clinical outcome or increased diagnostic accuracy or incremental prognostic information). </a:t>
            </a:r>
          </a:p>
          <a:p>
            <a:pPr marL="233363" indent="-117475">
              <a:spcBef>
                <a:spcPts val="600"/>
              </a:spcBef>
              <a:buClr>
                <a:srgbClr val="000000"/>
              </a:buClr>
              <a:buNone/>
              <a:tabLst>
                <a:tab pos="233363" algn="l"/>
              </a:tabLst>
              <a:defRPr/>
            </a:pPr>
            <a:r>
              <a:rPr lang="en-US" sz="700" dirty="0">
                <a:sym typeface="Arial"/>
              </a:rPr>
              <a:t> </a:t>
            </a:r>
            <a:r>
              <a:rPr lang="en-US" sz="700" b="1" dirty="0">
                <a:sym typeface="Arial"/>
              </a:rPr>
              <a:t>†	</a:t>
            </a:r>
            <a:r>
              <a:rPr lang="en-US" sz="700" dirty="0">
                <a:sym typeface="Arial"/>
              </a:rPr>
              <a:t>For comparative-effectiveness recommendation (COR 1 and 2a; LOE A and B only), studies that support the use of comparator verbs should involve direct comparisons of the treatments or strategies being evaluated. </a:t>
            </a:r>
          </a:p>
          <a:p>
            <a:pPr marL="233363" indent="-117475">
              <a:spcBef>
                <a:spcPts val="600"/>
              </a:spcBef>
              <a:buClr>
                <a:srgbClr val="000000"/>
              </a:buClr>
              <a:buNone/>
              <a:tabLst>
                <a:tab pos="233363" algn="l"/>
              </a:tabLst>
              <a:defRPr/>
            </a:pPr>
            <a:r>
              <a:rPr lang="en-US" sz="700" b="1" dirty="0">
                <a:sym typeface="Arial"/>
              </a:rPr>
              <a:t>‡	</a:t>
            </a:r>
            <a:r>
              <a:rPr lang="en-US" sz="700" dirty="0">
                <a:sym typeface="Arial"/>
              </a:rPr>
              <a:t>The method of assessing quality is evolving, including the application of standardized, widely-used, and preferably validated evidence grading tools; and for systematic reviews, the incorporation of an Evidence Review Committee.  </a:t>
            </a:r>
          </a:p>
          <a:p>
            <a:pPr marL="0" indent="0">
              <a:spcBef>
                <a:spcPts val="600"/>
              </a:spcBef>
              <a:buClr>
                <a:srgbClr val="000000"/>
              </a:buClr>
              <a:buNone/>
              <a:defRPr/>
            </a:pPr>
            <a:r>
              <a:rPr lang="en-US" sz="700" dirty="0">
                <a:sym typeface="Arial"/>
              </a:rPr>
              <a:t>COR indicates Class of Recommendation; EO, expert opinion; LD, limited data; LOE, Level of Evidence; NR, nonrandomized; R, randomized; and RCT, randomized controlled trial. </a:t>
            </a:r>
          </a:p>
        </p:txBody>
      </p:sp>
      <p:sp>
        <p:nvSpPr>
          <p:cNvPr id="8" name="TextBox 7">
            <a:extLst>
              <a:ext uri="{FF2B5EF4-FFF2-40B4-BE49-F238E27FC236}">
                <a16:creationId xmlns:a16="http://schemas.microsoft.com/office/drawing/2014/main" id="{471FDBAC-0935-5CBB-7201-2DC4883DA6AE}"/>
              </a:ext>
            </a:extLst>
          </p:cNvPr>
          <p:cNvSpPr txBox="1"/>
          <p:nvPr/>
        </p:nvSpPr>
        <p:spPr>
          <a:xfrm>
            <a:off x="2155398" y="6355866"/>
            <a:ext cx="7881204" cy="230832"/>
          </a:xfrm>
          <a:prstGeom prst="rect">
            <a:avLst/>
          </a:prstGeom>
          <a:noFill/>
        </p:spPr>
        <p:txBody>
          <a:bodyPr wrap="square">
            <a:spAutoFit/>
          </a:bodyPr>
          <a:lstStyle/>
          <a:p>
            <a:pPr algn="ct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Blumenthal, R.S., Morris, P.B., et al. 2026 ACC/AHA Guideline on the Management of Dyslipidemia. </a:t>
            </a:r>
            <a:r>
              <a:rPr lang="en-US" sz="900" i="1"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Circulation</a:t>
            </a: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242301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4CDA-702B-09CA-AB7F-59F0D62EEADC}"/>
              </a:ext>
            </a:extLst>
          </p:cNvPr>
          <p:cNvSpPr>
            <a:spLocks noGrp="1"/>
          </p:cNvSpPr>
          <p:nvPr>
            <p:ph type="title"/>
          </p:nvPr>
        </p:nvSpPr>
        <p:spPr>
          <a:xfrm>
            <a:off x="838199" y="365125"/>
            <a:ext cx="10515601" cy="659342"/>
          </a:xfrm>
        </p:spPr>
        <p:txBody>
          <a:bodyPr/>
          <a:lstStyle/>
          <a:p>
            <a:r>
              <a:rPr lang="en-US" sz="2600" dirty="0"/>
              <a:t>Severe Hypercholesterolemia with Clinical or Genetic Confirmation of Homozygous Familial Hypercholesterolemia</a:t>
            </a:r>
          </a:p>
        </p:txBody>
      </p:sp>
      <p:graphicFrame>
        <p:nvGraphicFramePr>
          <p:cNvPr id="6" name="Content Placeholder 5">
            <a:extLst>
              <a:ext uri="{FF2B5EF4-FFF2-40B4-BE49-F238E27FC236}">
                <a16:creationId xmlns:a16="http://schemas.microsoft.com/office/drawing/2014/main" id="{1214485E-40DB-9926-70BD-56A6EB552E8E}"/>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577952954"/>
              </p:ext>
            </p:extLst>
          </p:nvPr>
        </p:nvGraphicFramePr>
        <p:xfrm>
          <a:off x="5857506" y="1414742"/>
          <a:ext cx="5285013" cy="3935922"/>
        </p:xfrm>
        <a:graphic>
          <a:graphicData uri="http://schemas.openxmlformats.org/drawingml/2006/table">
            <a:tbl>
              <a:tblPr firstRow="1" bandRow="1">
                <a:tableStyleId>{5C22544A-7EE6-4342-B048-85BDC9FD1C3A}</a:tableStyleId>
              </a:tblPr>
              <a:tblGrid>
                <a:gridCol w="805542">
                  <a:extLst>
                    <a:ext uri="{9D8B030D-6E8A-4147-A177-3AD203B41FA5}">
                      <a16:colId xmlns:a16="http://schemas.microsoft.com/office/drawing/2014/main" val="2649235253"/>
                    </a:ext>
                  </a:extLst>
                </a:gridCol>
                <a:gridCol w="4479471">
                  <a:extLst>
                    <a:ext uri="{9D8B030D-6E8A-4147-A177-3AD203B41FA5}">
                      <a16:colId xmlns:a16="http://schemas.microsoft.com/office/drawing/2014/main" val="3265590656"/>
                    </a:ext>
                  </a:extLst>
                </a:gridCol>
              </a:tblGrid>
              <a:tr h="3977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800" b="0" i="0" u="none" strike="noStrike" kern="1200" baseline="0" dirty="0">
                          <a:solidFill>
                            <a:schemeClr val="dk1"/>
                          </a:solidFill>
                          <a:latin typeface="Lub Dub Condensed" panose="020B0506030403020204" pitchFamily="34" charset="0"/>
                          <a:ea typeface="+mn-ea"/>
                          <a:cs typeface="Arial" panose="020B0604020202020204" pitchFamily="34" charset="0"/>
                        </a:rPr>
                        <a:t>Refer to lipid specialist.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800" b="0" i="0" u="none" strike="noStrike" kern="1200" baseline="0" dirty="0">
                          <a:solidFill>
                            <a:schemeClr val="dk1"/>
                          </a:solidFill>
                          <a:latin typeface="Lub Dub Condensed" panose="020B0506030403020204" pitchFamily="34" charset="0"/>
                          <a:ea typeface="+mn-ea"/>
                          <a:cs typeface="Arial" panose="020B0604020202020204" pitchFamily="34" charset="0"/>
                        </a:rPr>
                        <a:t>Maximally tolerated statin recommended.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3527969"/>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58738" indent="0"/>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Add ezetimibe, PCSK9 </a:t>
                      </a:r>
                      <a:r>
                        <a:rPr sz="1800" b="0" i="0" u="none" strike="noStrike" kern="1200" baseline="0" dirty="0" err="1">
                          <a:solidFill>
                            <a:schemeClr val="dk1"/>
                          </a:solidFill>
                          <a:latin typeface="Lub Dub Condensed" panose="020B0506030403020204" pitchFamily="34" charset="0"/>
                          <a:ea typeface="+mn-ea"/>
                          <a:cs typeface="Arial" panose="020B0604020202020204" pitchFamily="34" charset="0"/>
                        </a:rPr>
                        <a:t>mAb</a:t>
                      </a:r>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 or bempedoic.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0900093"/>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58738" indent="0"/>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Add </a:t>
                      </a:r>
                      <a:r>
                        <a:rPr sz="1800" b="0" i="0" u="none" strike="noStrike" kern="1200" baseline="0" dirty="0" err="1">
                          <a:solidFill>
                            <a:schemeClr val="dk1"/>
                          </a:solidFill>
                          <a:latin typeface="Lub Dub Condensed" panose="020B0506030403020204" pitchFamily="34" charset="0"/>
                          <a:ea typeface="+mn-ea"/>
                          <a:cs typeface="Arial" panose="020B0604020202020204" pitchFamily="34" charset="0"/>
                        </a:rPr>
                        <a:t>evinacumab</a:t>
                      </a:r>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 if LDL≥100 persists.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34120728"/>
                  </a:ext>
                </a:extLst>
              </a:tr>
              <a:tr h="707625">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58738" indent="0"/>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Consider </a:t>
                      </a:r>
                      <a:r>
                        <a:rPr sz="1800" b="0" i="0" u="none" strike="noStrike" kern="1200" baseline="0" dirty="0" err="1">
                          <a:solidFill>
                            <a:schemeClr val="dk1"/>
                          </a:solidFill>
                          <a:latin typeface="Lub Dub Condensed" panose="020B0506030403020204" pitchFamily="34" charset="0"/>
                          <a:ea typeface="+mn-ea"/>
                          <a:cs typeface="Arial" panose="020B0604020202020204" pitchFamily="34" charset="0"/>
                        </a:rPr>
                        <a:t>lomitapide</a:t>
                      </a:r>
                      <a:r>
                        <a:rPr sz="1800" b="0" i="0" u="none" strike="noStrike" kern="1200" baseline="0" dirty="0">
                          <a:solidFill>
                            <a:schemeClr val="dk1"/>
                          </a:solidFill>
                          <a:latin typeface="Lub Dub Condensed" panose="020B0506030403020204" pitchFamily="34" charset="0"/>
                          <a:ea typeface="+mn-ea"/>
                          <a:cs typeface="Arial" panose="020B0604020202020204" pitchFamily="34" charset="0"/>
                        </a:rPr>
                        <a:t> with monitoring.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77975694"/>
                  </a:ext>
                </a:extLst>
              </a:tr>
            </a:tbl>
          </a:graphicData>
        </a:graphic>
      </p:graphicFrame>
      <p:pic>
        <p:nvPicPr>
          <p:cNvPr id="3" name="Picture 2">
            <a:extLst>
              <a:ext uri="{FF2B5EF4-FFF2-40B4-BE49-F238E27FC236}">
                <a16:creationId xmlns:a16="http://schemas.microsoft.com/office/drawing/2014/main" id="{66DB5C87-50A4-5775-5647-06BD67BDC56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72161" y="1434176"/>
            <a:ext cx="4748644" cy="397971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DD935D53-C5EF-65CA-6953-E184733191D2}"/>
              </a:ext>
            </a:extLst>
          </p:cNvPr>
          <p:cNvSpPr>
            <a:spLocks noGrp="1"/>
          </p:cNvSpPr>
          <p:nvPr>
            <p:ph type="body" sz="quarter" idx="13"/>
          </p:nvPr>
        </p:nvSpPr>
        <p:spPr>
          <a:xfrm>
            <a:off x="1886454" y="5740939"/>
            <a:ext cx="8171946" cy="501439"/>
          </a:xfrm>
        </p:spPr>
        <p:txBody>
          <a:bodyPr/>
          <a:lstStyle/>
          <a:p>
            <a:r>
              <a:rPr lang="en-US" b="1" dirty="0"/>
              <a:t>Abbreviations:</a:t>
            </a:r>
            <a:r>
              <a:rPr lang="en-US" dirty="0"/>
              <a:t> LDL indicates low-density lipoprotein cholesterol; and PCSK9, proprotein convertase subtilisin/</a:t>
            </a:r>
            <a:r>
              <a:rPr lang="en-US" dirty="0" err="1"/>
              <a:t>kexin</a:t>
            </a:r>
            <a:r>
              <a:rPr lang="en-US" dirty="0"/>
              <a:t> type 9.</a:t>
            </a:r>
          </a:p>
        </p:txBody>
      </p:sp>
      <p:sp>
        <p:nvSpPr>
          <p:cNvPr id="4" name="Slide Number Placeholder 3">
            <a:extLst>
              <a:ext uri="{FF2B5EF4-FFF2-40B4-BE49-F238E27FC236}">
                <a16:creationId xmlns:a16="http://schemas.microsoft.com/office/drawing/2014/main" id="{B978263A-4AC2-516B-8C57-E24A0D56E19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20</a:t>
            </a:fld>
            <a:endParaRPr lang="en-US" sz="900" dirty="0"/>
          </a:p>
        </p:txBody>
      </p:sp>
    </p:spTree>
    <p:extLst>
      <p:ext uri="{BB962C8B-B14F-4D97-AF65-F5344CB8AC3E}">
        <p14:creationId xmlns:p14="http://schemas.microsoft.com/office/powerpoint/2010/main" val="108930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28BE2-EEBA-928B-7E37-76D3570A40BB}"/>
              </a:ext>
            </a:extLst>
          </p:cNvPr>
          <p:cNvSpPr>
            <a:spLocks noGrp="1"/>
          </p:cNvSpPr>
          <p:nvPr>
            <p:ph type="title"/>
          </p:nvPr>
        </p:nvSpPr>
        <p:spPr/>
        <p:txBody>
          <a:bodyPr/>
          <a:lstStyle/>
          <a:p>
            <a:r>
              <a:rPr lang="en-US" dirty="0"/>
              <a:t>Diabetes without ASCVD</a:t>
            </a:r>
          </a:p>
        </p:txBody>
      </p:sp>
      <p:sp>
        <p:nvSpPr>
          <p:cNvPr id="7" name="Rectangle 6">
            <a:extLst>
              <a:ext uri="{FF2B5EF4-FFF2-40B4-BE49-F238E27FC236}">
                <a16:creationId xmlns:a16="http://schemas.microsoft.com/office/drawing/2014/main" id="{60932568-F84D-6D33-F1CB-67B5E34C41A6}"/>
              </a:ext>
              <a:ext uri="{C183D7F6-B498-43B3-948B-1728B52AA6E4}">
                <adec:decorative xmlns:adec="http://schemas.microsoft.com/office/drawing/2017/decorative" val="1"/>
              </a:ext>
            </a:extLst>
          </p:cNvPr>
          <p:cNvSpPr/>
          <p:nvPr/>
        </p:nvSpPr>
        <p:spPr>
          <a:xfrm>
            <a:off x="787494" y="1049479"/>
            <a:ext cx="5046521" cy="2171110"/>
          </a:xfrm>
          <a:prstGeom prst="rect">
            <a:avLst/>
          </a:prstGeom>
          <a:solidFill>
            <a:srgbClr val="CF24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864759-B91E-B15A-78FC-96BAD4E62334}"/>
              </a:ext>
            </a:extLst>
          </p:cNvPr>
          <p:cNvSpPr txBox="1"/>
          <p:nvPr/>
        </p:nvSpPr>
        <p:spPr>
          <a:xfrm>
            <a:off x="964789" y="1165538"/>
            <a:ext cx="4691930" cy="1938992"/>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latin typeface="Lub Dub Condensed" panose="020B0506030403020204" pitchFamily="34" charset="0"/>
              </a:rPr>
              <a:t>Most adults 40–75 years with diabetes = </a:t>
            </a:r>
            <a:r>
              <a:rPr lang="en-US" sz="2400" b="1" dirty="0">
                <a:solidFill>
                  <a:schemeClr val="bg1"/>
                </a:solidFill>
                <a:latin typeface="Lub Dub Condensed" panose="020B0506030403020204" pitchFamily="34" charset="0"/>
              </a:rPr>
              <a:t>intermediate or high ASCVD risk</a:t>
            </a:r>
            <a:endParaRPr lang="en-US" sz="1600" b="1" dirty="0">
              <a:solidFill>
                <a:schemeClr val="bg1"/>
              </a:solidFill>
              <a:latin typeface="Lub Dub Condensed" panose="020B0506030403020204" pitchFamily="34" charset="0"/>
            </a:endParaRPr>
          </a:p>
          <a:p>
            <a:pPr marL="342900" indent="-342900">
              <a:buFont typeface="Arial" panose="020B0604020202020204" pitchFamily="34" charset="0"/>
              <a:buChar char="•"/>
            </a:pPr>
            <a:r>
              <a:rPr lang="en-US" sz="2400" dirty="0">
                <a:solidFill>
                  <a:schemeClr val="bg1"/>
                </a:solidFill>
                <a:latin typeface="Lub Dub Condensed" panose="020B0506030403020204" pitchFamily="34" charset="0"/>
              </a:rPr>
              <a:t>First events in diabetes carry </a:t>
            </a:r>
            <a:br>
              <a:rPr lang="en-US" sz="2400" dirty="0">
                <a:solidFill>
                  <a:schemeClr val="bg1"/>
                </a:solidFill>
                <a:latin typeface="Lub Dub Condensed" panose="020B0506030403020204" pitchFamily="34" charset="0"/>
              </a:rPr>
            </a:br>
            <a:r>
              <a:rPr lang="en-US" sz="2400" b="1" dirty="0">
                <a:solidFill>
                  <a:schemeClr val="bg1"/>
                </a:solidFill>
                <a:latin typeface="Lub Dub Condensed" panose="020B0506030403020204" pitchFamily="34" charset="0"/>
              </a:rPr>
              <a:t>higher morbidity and mortality</a:t>
            </a:r>
          </a:p>
        </p:txBody>
      </p:sp>
      <p:sp>
        <p:nvSpPr>
          <p:cNvPr id="8" name="TextBox 7">
            <a:extLst>
              <a:ext uri="{FF2B5EF4-FFF2-40B4-BE49-F238E27FC236}">
                <a16:creationId xmlns:a16="http://schemas.microsoft.com/office/drawing/2014/main" id="{E11BB7BD-E41F-95C9-E4E0-887262933BEC}"/>
              </a:ext>
            </a:extLst>
          </p:cNvPr>
          <p:cNvSpPr txBox="1"/>
          <p:nvPr/>
        </p:nvSpPr>
        <p:spPr>
          <a:xfrm>
            <a:off x="787494" y="3334639"/>
            <a:ext cx="5004956" cy="2277547"/>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Primary LDL Treatment Strategy</a:t>
            </a:r>
          </a:p>
          <a:p>
            <a:pPr marL="519113" indent="-285750">
              <a:buClr>
                <a:srgbClr val="CF242A"/>
              </a:buClr>
              <a:buFont typeface="Arial" panose="020B0604020202020204" pitchFamily="34" charset="0"/>
              <a:buChar char="•"/>
            </a:pPr>
            <a:r>
              <a:rPr lang="en-US" sz="1600" dirty="0">
                <a:latin typeface="Lub Dub Condensed" panose="020B0506030403020204" pitchFamily="34" charset="0"/>
              </a:rPr>
              <a:t>Moderate-intensity statin indicated for ages 40–75 yrs</a:t>
            </a:r>
          </a:p>
          <a:p>
            <a:pPr marL="976313" lvl="1" indent="-285750">
              <a:spcAft>
                <a:spcPts val="600"/>
              </a:spcAft>
              <a:buClr>
                <a:schemeClr val="tx1"/>
              </a:buClr>
              <a:buFont typeface="Aptos" panose="020B0004020202020204" pitchFamily="34" charset="0"/>
              <a:buChar char="–"/>
            </a:pPr>
            <a:r>
              <a:rPr lang="en-US" sz="1600" b="1" dirty="0">
                <a:latin typeface="Lub Dub Condensed" panose="020B0506030403020204" pitchFamily="34" charset="0"/>
              </a:rPr>
              <a:t>Goal: </a:t>
            </a:r>
            <a:r>
              <a:rPr lang="en-US" sz="1600" dirty="0">
                <a:latin typeface="Lub Dub Condensed" panose="020B0506030403020204" pitchFamily="34" charset="0"/>
              </a:rPr>
              <a:t>≥30–49% LDL </a:t>
            </a:r>
            <a:r>
              <a:rPr lang="en-US" sz="1600" dirty="0">
                <a:solidFill>
                  <a:schemeClr val="dk1"/>
                </a:solidFill>
                <a:latin typeface="Lub Dub Condensed" panose="020B0506030403020204" pitchFamily="34" charset="0"/>
                <a:cs typeface="Arial" panose="020B0604020202020204" pitchFamily="34" charset="0"/>
              </a:rPr>
              <a:t>mg/dL</a:t>
            </a:r>
            <a:r>
              <a:rPr lang="en-US" sz="1600" dirty="0">
                <a:latin typeface="Lub Dub Condensed" panose="020B0506030403020204" pitchFamily="34" charset="0"/>
              </a:rPr>
              <a:t> reduction, LDL &lt;100 mg/dL</a:t>
            </a:r>
          </a:p>
          <a:p>
            <a:pPr marL="519113" indent="-285750">
              <a:buClr>
                <a:srgbClr val="CF242A"/>
              </a:buClr>
              <a:buFont typeface="Arial" panose="020B0604020202020204" pitchFamily="34" charset="0"/>
              <a:buChar char="•"/>
            </a:pPr>
            <a:r>
              <a:rPr lang="en-US" sz="1600" dirty="0">
                <a:latin typeface="Lub Dub Condensed" panose="020B0506030403020204" pitchFamily="34" charset="0"/>
              </a:rPr>
              <a:t>High-intensity statin reasonable if multiple ASCVD risk factors</a:t>
            </a:r>
          </a:p>
          <a:p>
            <a:pPr marL="976313" lvl="1" indent="-285750">
              <a:spcAft>
                <a:spcPts val="600"/>
              </a:spcAft>
              <a:buClr>
                <a:schemeClr val="tx1"/>
              </a:buClr>
              <a:buFont typeface="Aptos" panose="020B0004020202020204" pitchFamily="34" charset="0"/>
              <a:buChar char="–"/>
            </a:pPr>
            <a:r>
              <a:rPr lang="en-US" sz="1600" b="1" dirty="0">
                <a:latin typeface="Lub Dub Condensed" panose="020B0506030403020204" pitchFamily="34" charset="0"/>
              </a:rPr>
              <a:t>Goal: </a:t>
            </a:r>
            <a:r>
              <a:rPr lang="en-US" sz="1600" dirty="0">
                <a:latin typeface="Lub Dub Condensed" panose="020B0506030403020204" pitchFamily="34" charset="0"/>
              </a:rPr>
              <a:t>≥50% LDL reduction, LDL &lt;70 mg/dL</a:t>
            </a:r>
          </a:p>
        </p:txBody>
      </p:sp>
      <p:graphicFrame>
        <p:nvGraphicFramePr>
          <p:cNvPr id="6" name="Content Placeholder 5">
            <a:extLst>
              <a:ext uri="{FF2B5EF4-FFF2-40B4-BE49-F238E27FC236}">
                <a16:creationId xmlns:a16="http://schemas.microsoft.com/office/drawing/2014/main" id="{AC7D73CA-1C4D-E10A-165A-3BB363AA0DE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296495262"/>
              </p:ext>
            </p:extLst>
          </p:nvPr>
        </p:nvGraphicFramePr>
        <p:xfrm>
          <a:off x="6399551" y="1049479"/>
          <a:ext cx="4739504" cy="4570320"/>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4071697">
                  <a:extLst>
                    <a:ext uri="{9D8B030D-6E8A-4147-A177-3AD203B41FA5}">
                      <a16:colId xmlns:a16="http://schemas.microsoft.com/office/drawing/2014/main" val="3265590656"/>
                    </a:ext>
                  </a:extLst>
                </a:gridCol>
              </a:tblGrid>
              <a:tr h="3464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1" i="0" u="none" strike="noStrike" kern="1200" baseline="0" dirty="0">
                          <a:solidFill>
                            <a:schemeClr val="dk1"/>
                          </a:solidFill>
                          <a:latin typeface="Lub Dub Condensed" panose="020B0506030403020204" pitchFamily="34" charset="0"/>
                          <a:ea typeface="+mn-ea"/>
                          <a:cs typeface="+mn-cs"/>
                        </a:rPr>
                        <a:t>Age 40–75 years → moderate statin (LDL&lt;100 </a:t>
                      </a: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mg/dL</a:t>
                      </a:r>
                      <a:r>
                        <a:rPr lang="en-US" sz="1600" b="1" i="0" u="none" strike="noStrike" kern="1200" baseline="0" dirty="0">
                          <a:solidFill>
                            <a:schemeClr val="dk1"/>
                          </a:solidFill>
                          <a:latin typeface="Lub Dub Condensed" panose="020B0506030403020204" pitchFamily="34" charset="0"/>
                          <a:ea typeface="+mn-ea"/>
                          <a:cs typeface="+mn-cs"/>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67610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Statin-intolerant: ezetimibe/PCSK9/bempedoic.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619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1" i="0" u="none" strike="noStrike" kern="1200" baseline="0" dirty="0">
                          <a:solidFill>
                            <a:schemeClr val="dk1"/>
                          </a:solidFill>
                          <a:latin typeface="Lub Dub Condensed" panose="020B0506030403020204" pitchFamily="34" charset="0"/>
                          <a:ea typeface="+mn-ea"/>
                          <a:cs typeface="+mn-cs"/>
                        </a:rPr>
                        <a:t>Multiple risk factors → high-intensity statin (LDL&lt;70 </a:t>
                      </a: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mg/dL</a:t>
                      </a:r>
                      <a:r>
                        <a:rPr lang="en-US" sz="1600" b="1" i="0" u="none" strike="noStrike" kern="1200" baseline="0" dirty="0">
                          <a:solidFill>
                            <a:schemeClr val="dk1"/>
                          </a:solidFill>
                          <a:latin typeface="Lub Dub Condensed" panose="020B0506030403020204" pitchFamily="34" charset="0"/>
                          <a:ea typeface="+mn-ea"/>
                          <a:cs typeface="+mn-cs"/>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fr-FR" sz="1600" b="0" i="0" u="none" strike="noStrike" kern="1200" baseline="0" dirty="0">
                          <a:solidFill>
                            <a:schemeClr val="dk1"/>
                          </a:solidFill>
                          <a:latin typeface="Lub Dub Condensed" panose="020B0506030403020204" pitchFamily="34" charset="0"/>
                          <a:ea typeface="+mn-ea"/>
                          <a:cs typeface="+mn-cs"/>
                        </a:rPr>
                        <a:t>TG 150–499 </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mg/dL</a:t>
                      </a:r>
                      <a:r>
                        <a:rPr lang="fr-FR" sz="1600" b="0" i="0" u="none" strike="noStrike" kern="1200" baseline="0" dirty="0">
                          <a:solidFill>
                            <a:schemeClr val="dk1"/>
                          </a:solidFill>
                          <a:latin typeface="Lub Dub Condensed" panose="020B0506030403020204" pitchFamily="34" charset="0"/>
                          <a:ea typeface="+mn-ea"/>
                          <a:cs typeface="+mn-cs"/>
                        </a:rPr>
                        <a:t>→ </a:t>
                      </a:r>
                      <a:r>
                        <a:rPr lang="fr-FR" sz="1600" b="0" i="0" u="none" strike="noStrike" kern="1200" baseline="0" dirty="0" err="1">
                          <a:solidFill>
                            <a:schemeClr val="dk1"/>
                          </a:solidFill>
                          <a:latin typeface="Lub Dub Condensed" panose="020B0506030403020204" pitchFamily="34" charset="0"/>
                          <a:ea typeface="+mn-ea"/>
                          <a:cs typeface="+mn-cs"/>
                        </a:rPr>
                        <a:t>consider</a:t>
                      </a:r>
                      <a:r>
                        <a:rPr lang="fr-FR" sz="1600" b="0" i="0" u="none" strike="noStrike" kern="1200" baseline="0" dirty="0">
                          <a:solidFill>
                            <a:schemeClr val="dk1"/>
                          </a:solidFill>
                          <a:latin typeface="Lub Dub Condensed" panose="020B0506030403020204" pitchFamily="34" charset="0"/>
                          <a:ea typeface="+mn-ea"/>
                          <a:cs typeface="+mn-cs"/>
                        </a:rPr>
                        <a:t> </a:t>
                      </a:r>
                      <a:r>
                        <a:rPr lang="fr-FR" sz="1600" b="0" i="0" u="none" strike="noStrike" kern="1200" baseline="0" dirty="0" err="1">
                          <a:solidFill>
                            <a:schemeClr val="dk1"/>
                          </a:solidFill>
                          <a:latin typeface="Lub Dub Condensed" panose="020B0506030403020204" pitchFamily="34" charset="0"/>
                          <a:ea typeface="+mn-ea"/>
                          <a:cs typeface="+mn-cs"/>
                        </a:rPr>
                        <a:t>icosapent</a:t>
                      </a:r>
                      <a:r>
                        <a:rPr lang="fr-FR" sz="1600" b="0" i="0" u="none" strike="noStrike" kern="1200" baseline="0" dirty="0">
                          <a:solidFill>
                            <a:schemeClr val="dk1"/>
                          </a:solidFill>
                          <a:latin typeface="Lub Dub Condensed" panose="020B0506030403020204" pitchFamily="34" charset="0"/>
                          <a:ea typeface="+mn-ea"/>
                          <a:cs typeface="+mn-cs"/>
                        </a:rPr>
                        <a:t> </a:t>
                      </a:r>
                      <a:r>
                        <a:rPr lang="fr-FR" sz="1600" b="0" i="0" u="none" strike="noStrike" kern="1200" baseline="0" dirty="0" err="1">
                          <a:solidFill>
                            <a:schemeClr val="dk1"/>
                          </a:solidFill>
                          <a:latin typeface="Lub Dub Condensed" panose="020B0506030403020204" pitchFamily="34" charset="0"/>
                          <a:ea typeface="+mn-ea"/>
                          <a:cs typeface="+mn-cs"/>
                        </a:rPr>
                        <a:t>ethyl</a:t>
                      </a:r>
                      <a:r>
                        <a:rPr lang="fr-FR" sz="1600" b="0" i="0" u="none" strike="noStrike" kern="1200" baseline="0" dirty="0">
                          <a:solidFill>
                            <a:schemeClr val="dk1"/>
                          </a:solidFill>
                          <a:latin typeface="Lub Dub Condensed" panose="020B0506030403020204" pitchFamily="34" charset="0"/>
                          <a:ea typeface="+mn-ea"/>
                          <a:cs typeface="+mn-cs"/>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10-year risk ≥10% → consider ezetimibe/PCSK9.</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60429902"/>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Age &gt;75 years→ moderate statin reasonable.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28634592"/>
                  </a:ext>
                </a:extLst>
              </a:tr>
              <a:tr h="54745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Age 20–39 years with long-duration diabetes → consider statin.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81626531"/>
                  </a:ext>
                </a:extLst>
              </a:tr>
            </a:tbl>
          </a:graphicData>
        </a:graphic>
      </p:graphicFrame>
      <p:sp>
        <p:nvSpPr>
          <p:cNvPr id="5" name="Text Placeholder 4">
            <a:extLst>
              <a:ext uri="{FF2B5EF4-FFF2-40B4-BE49-F238E27FC236}">
                <a16:creationId xmlns:a16="http://schemas.microsoft.com/office/drawing/2014/main" id="{38258C42-B567-8B07-0A4A-CA894DFD01A5}"/>
              </a:ext>
            </a:extLst>
          </p:cNvPr>
          <p:cNvSpPr>
            <a:spLocks noGrp="1"/>
          </p:cNvSpPr>
          <p:nvPr>
            <p:ph type="body" sz="quarter" idx="13"/>
          </p:nvPr>
        </p:nvSpPr>
        <p:spPr>
          <a:xfrm>
            <a:off x="1722552" y="5873961"/>
            <a:ext cx="9198490" cy="421493"/>
          </a:xfrm>
        </p:spPr>
        <p:txBody>
          <a:bodyPr/>
          <a:lstStyle/>
          <a:p>
            <a:r>
              <a:rPr lang="en-US" b="1" dirty="0"/>
              <a:t>Abbreviations:</a:t>
            </a:r>
            <a:r>
              <a:rPr lang="en-US" dirty="0"/>
              <a:t> ASCVD indicates atherosclerotic cardiovascular disease; LDL, and low-density lipoprotein cholesterol.</a:t>
            </a:r>
          </a:p>
        </p:txBody>
      </p:sp>
      <p:sp>
        <p:nvSpPr>
          <p:cNvPr id="4" name="Slide Number Placeholder 3">
            <a:extLst>
              <a:ext uri="{FF2B5EF4-FFF2-40B4-BE49-F238E27FC236}">
                <a16:creationId xmlns:a16="http://schemas.microsoft.com/office/drawing/2014/main" id="{16DAECE7-CC46-E310-6977-C1753E23EB2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21</a:t>
            </a:fld>
            <a:endParaRPr lang="en-US" sz="900" dirty="0"/>
          </a:p>
        </p:txBody>
      </p:sp>
    </p:spTree>
    <p:extLst>
      <p:ext uri="{BB962C8B-B14F-4D97-AF65-F5344CB8AC3E}">
        <p14:creationId xmlns:p14="http://schemas.microsoft.com/office/powerpoint/2010/main" val="365742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99418-3C87-5C12-F8B9-5C23A1D756C4}"/>
              </a:ext>
            </a:extLst>
          </p:cNvPr>
          <p:cNvSpPr>
            <a:spLocks noGrp="1"/>
          </p:cNvSpPr>
          <p:nvPr>
            <p:ph type="title"/>
          </p:nvPr>
        </p:nvSpPr>
        <p:spPr>
          <a:xfrm>
            <a:off x="838200" y="365125"/>
            <a:ext cx="10515600" cy="786342"/>
          </a:xfrm>
        </p:spPr>
        <p:txBody>
          <a:bodyPr/>
          <a:lstStyle/>
          <a:p>
            <a:r>
              <a:rPr lang="en-US" dirty="0"/>
              <a:t>Criteria for Defining “At Very High Risk” </a:t>
            </a:r>
            <a:br>
              <a:rPr lang="en-US" dirty="0"/>
            </a:br>
            <a:r>
              <a:rPr lang="en-US" dirty="0"/>
              <a:t>in ASCVD Patients</a:t>
            </a:r>
          </a:p>
        </p:txBody>
      </p:sp>
      <p:sp>
        <p:nvSpPr>
          <p:cNvPr id="15" name="Rectangle 14">
            <a:extLst>
              <a:ext uri="{FF2B5EF4-FFF2-40B4-BE49-F238E27FC236}">
                <a16:creationId xmlns:a16="http://schemas.microsoft.com/office/drawing/2014/main" id="{6F9D6B73-923F-C656-AD5B-54C86CE67959}"/>
              </a:ext>
              <a:ext uri="{C183D7F6-B498-43B3-948B-1728B52AA6E4}">
                <adec:decorative xmlns:adec="http://schemas.microsoft.com/office/drawing/2017/decorative" val="1"/>
              </a:ext>
            </a:extLst>
          </p:cNvPr>
          <p:cNvSpPr/>
          <p:nvPr/>
        </p:nvSpPr>
        <p:spPr>
          <a:xfrm>
            <a:off x="883226" y="1610592"/>
            <a:ext cx="3771900" cy="3751118"/>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7C8ADB-59FB-45BF-52E0-90557E90D2BC}"/>
              </a:ext>
              <a:ext uri="{C183D7F6-B498-43B3-948B-1728B52AA6E4}">
                <adec:decorative xmlns:adec="http://schemas.microsoft.com/office/drawing/2017/decorative" val="1"/>
              </a:ext>
            </a:extLst>
          </p:cNvPr>
          <p:cNvSpPr/>
          <p:nvPr/>
        </p:nvSpPr>
        <p:spPr>
          <a:xfrm>
            <a:off x="1052944" y="2431473"/>
            <a:ext cx="3449782" cy="758536"/>
          </a:xfrm>
          <a:prstGeom prst="rect">
            <a:avLst/>
          </a:prstGeom>
          <a:solidFill>
            <a:srgbClr val="CF24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C9D962-E1FA-1B02-DE41-05C226D1E552}"/>
              </a:ext>
            </a:extLst>
          </p:cNvPr>
          <p:cNvSpPr txBox="1"/>
          <p:nvPr/>
        </p:nvSpPr>
        <p:spPr>
          <a:xfrm>
            <a:off x="1049481" y="1753320"/>
            <a:ext cx="3456709" cy="584775"/>
          </a:xfrm>
          <a:prstGeom prst="rect">
            <a:avLst/>
          </a:prstGeom>
          <a:noFill/>
        </p:spPr>
        <p:txBody>
          <a:bodyPr wrap="square">
            <a:spAutoFit/>
          </a:bodyPr>
          <a:lstStyle/>
          <a:p>
            <a:pPr algn="ctr">
              <a:spcAft>
                <a:spcPts val="600"/>
              </a:spcAft>
              <a:buClr>
                <a:srgbClr val="CF242A"/>
              </a:buClr>
            </a:pPr>
            <a:r>
              <a:rPr lang="en-US" sz="3200" b="1" dirty="0">
                <a:solidFill>
                  <a:srgbClr val="CF242A"/>
                </a:solidFill>
                <a:latin typeface="Lub Dub Condensed" panose="020B0506030403020204" pitchFamily="34" charset="0"/>
              </a:rPr>
              <a:t>At Very High Risk</a:t>
            </a:r>
          </a:p>
        </p:txBody>
      </p:sp>
      <p:sp>
        <p:nvSpPr>
          <p:cNvPr id="9" name="TextBox 8">
            <a:extLst>
              <a:ext uri="{FF2B5EF4-FFF2-40B4-BE49-F238E27FC236}">
                <a16:creationId xmlns:a16="http://schemas.microsoft.com/office/drawing/2014/main" id="{F846A626-AB5B-F7B0-0B89-30CA074BAD20}"/>
              </a:ext>
            </a:extLst>
          </p:cNvPr>
          <p:cNvSpPr txBox="1"/>
          <p:nvPr/>
        </p:nvSpPr>
        <p:spPr>
          <a:xfrm>
            <a:off x="1116588" y="2568924"/>
            <a:ext cx="3322494" cy="461665"/>
          </a:xfrm>
          <a:prstGeom prst="rect">
            <a:avLst/>
          </a:prstGeom>
          <a:noFill/>
        </p:spPr>
        <p:txBody>
          <a:bodyPr wrap="square">
            <a:spAutoFit/>
          </a:bodyPr>
          <a:lstStyle/>
          <a:p>
            <a:pPr algn="ctr"/>
            <a:r>
              <a:rPr lang="en-US" sz="2400" b="1" dirty="0">
                <a:solidFill>
                  <a:schemeClr val="bg1"/>
                </a:solidFill>
                <a:latin typeface="Lub Dub Condensed" panose="020B0506030403020204" pitchFamily="34" charset="0"/>
              </a:rPr>
              <a:t>≥ 2 Major ASCVD Events</a:t>
            </a:r>
            <a:endParaRPr lang="en-US" sz="2400" b="1" dirty="0">
              <a:solidFill>
                <a:schemeClr val="bg1"/>
              </a:solidFill>
            </a:endParaRPr>
          </a:p>
        </p:txBody>
      </p:sp>
      <p:sp>
        <p:nvSpPr>
          <p:cNvPr id="14" name="TextBox 13">
            <a:extLst>
              <a:ext uri="{FF2B5EF4-FFF2-40B4-BE49-F238E27FC236}">
                <a16:creationId xmlns:a16="http://schemas.microsoft.com/office/drawing/2014/main" id="{60D43A5B-203C-4F43-CB4F-E8A278FA6DF3}"/>
              </a:ext>
            </a:extLst>
          </p:cNvPr>
          <p:cNvSpPr txBox="1"/>
          <p:nvPr/>
        </p:nvSpPr>
        <p:spPr>
          <a:xfrm>
            <a:off x="2373889" y="3244335"/>
            <a:ext cx="807893" cy="461665"/>
          </a:xfrm>
          <a:prstGeom prst="rect">
            <a:avLst/>
          </a:prstGeom>
          <a:noFill/>
        </p:spPr>
        <p:txBody>
          <a:bodyPr wrap="square">
            <a:spAutoFit/>
          </a:bodyPr>
          <a:lstStyle/>
          <a:p>
            <a:pPr algn="ctr"/>
            <a:r>
              <a:rPr lang="en-US" sz="2400" dirty="0">
                <a:latin typeface="Lub Dub Condensed" panose="020B0506030403020204" pitchFamily="34" charset="0"/>
              </a:rPr>
              <a:t>OR</a:t>
            </a:r>
          </a:p>
        </p:txBody>
      </p:sp>
      <p:sp>
        <p:nvSpPr>
          <p:cNvPr id="11" name="Rectangle 10">
            <a:extLst>
              <a:ext uri="{FF2B5EF4-FFF2-40B4-BE49-F238E27FC236}">
                <a16:creationId xmlns:a16="http://schemas.microsoft.com/office/drawing/2014/main" id="{1C2DF44E-9F05-D225-6526-1EA1A459917C}"/>
              </a:ext>
              <a:ext uri="{C183D7F6-B498-43B3-948B-1728B52AA6E4}">
                <adec:decorative xmlns:adec="http://schemas.microsoft.com/office/drawing/2017/decorative" val="1"/>
              </a:ext>
            </a:extLst>
          </p:cNvPr>
          <p:cNvSpPr/>
          <p:nvPr/>
        </p:nvSpPr>
        <p:spPr>
          <a:xfrm>
            <a:off x="1052944" y="3674918"/>
            <a:ext cx="3449782" cy="1447800"/>
          </a:xfrm>
          <a:prstGeom prst="rect">
            <a:avLst/>
          </a:prstGeom>
          <a:solidFill>
            <a:srgbClr val="F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F3F2B94-D78E-2C4E-5607-DF9301CB30C2}"/>
              </a:ext>
            </a:extLst>
          </p:cNvPr>
          <p:cNvSpPr txBox="1"/>
          <p:nvPr/>
        </p:nvSpPr>
        <p:spPr>
          <a:xfrm>
            <a:off x="1116588" y="3812369"/>
            <a:ext cx="3322494" cy="1200329"/>
          </a:xfrm>
          <a:prstGeom prst="rect">
            <a:avLst/>
          </a:prstGeom>
          <a:noFill/>
        </p:spPr>
        <p:txBody>
          <a:bodyPr wrap="square">
            <a:spAutoFit/>
          </a:bodyPr>
          <a:lstStyle/>
          <a:p>
            <a:pPr algn="ctr"/>
            <a:r>
              <a:rPr lang="en-US" sz="2400" b="1" dirty="0">
                <a:latin typeface="Lub Dub Condensed" panose="020B0506030403020204" pitchFamily="34" charset="0"/>
              </a:rPr>
              <a:t>1 Major ASCVD Event</a:t>
            </a:r>
          </a:p>
          <a:p>
            <a:pPr algn="ctr"/>
            <a:r>
              <a:rPr lang="en-US" sz="2400" b="1" dirty="0">
                <a:latin typeface="Lub Dub Condensed" panose="020B0506030403020204" pitchFamily="34" charset="0"/>
              </a:rPr>
              <a:t>+</a:t>
            </a:r>
          </a:p>
          <a:p>
            <a:pPr algn="ctr"/>
            <a:r>
              <a:rPr lang="en-US" sz="2400" b="1" dirty="0">
                <a:latin typeface="Lub Dub Condensed" panose="020B0506030403020204" pitchFamily="34" charset="0"/>
              </a:rPr>
              <a:t>≥2 High Risk Conditions</a:t>
            </a:r>
            <a:endParaRPr lang="en-US" sz="2400" b="1" dirty="0"/>
          </a:p>
        </p:txBody>
      </p:sp>
      <p:sp>
        <p:nvSpPr>
          <p:cNvPr id="7" name="TextBox 6">
            <a:extLst>
              <a:ext uri="{FF2B5EF4-FFF2-40B4-BE49-F238E27FC236}">
                <a16:creationId xmlns:a16="http://schemas.microsoft.com/office/drawing/2014/main" id="{B85069DF-1D33-AB3D-10B6-7BF2BF337AF4}"/>
              </a:ext>
            </a:extLst>
          </p:cNvPr>
          <p:cNvSpPr txBox="1"/>
          <p:nvPr/>
        </p:nvSpPr>
        <p:spPr>
          <a:xfrm>
            <a:off x="5088082" y="1714776"/>
            <a:ext cx="5638800" cy="969496"/>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Major ASCVD Events</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Consider drug-drug interactions between lipid-lowering therapies and antiretroviral therapies.</a:t>
            </a:r>
          </a:p>
        </p:txBody>
      </p:sp>
      <p:sp>
        <p:nvSpPr>
          <p:cNvPr id="16" name="TextBox 15">
            <a:extLst>
              <a:ext uri="{FF2B5EF4-FFF2-40B4-BE49-F238E27FC236}">
                <a16:creationId xmlns:a16="http://schemas.microsoft.com/office/drawing/2014/main" id="{4D44D04B-FF5E-E763-85CD-E70D72BFDF28}"/>
              </a:ext>
            </a:extLst>
          </p:cNvPr>
          <p:cNvSpPr txBox="1"/>
          <p:nvPr/>
        </p:nvSpPr>
        <p:spPr>
          <a:xfrm>
            <a:off x="5091545" y="3443574"/>
            <a:ext cx="4769224" cy="400110"/>
          </a:xfrm>
          <a:prstGeom prst="rect">
            <a:avLst/>
          </a:prstGeom>
          <a:noFill/>
        </p:spPr>
        <p:txBody>
          <a:bodyPr wrap="square">
            <a:spAutoFit/>
          </a:bodyPr>
          <a:lstStyle/>
          <a:p>
            <a:pPr>
              <a:spcAft>
                <a:spcPts val="600"/>
              </a:spcAft>
              <a:buClr>
                <a:srgbClr val="CF242A"/>
              </a:buClr>
            </a:pPr>
            <a:r>
              <a:rPr lang="en-US" sz="2000" b="1" dirty="0">
                <a:latin typeface="Lub Dub Condensed" panose="020B0506030403020204" pitchFamily="34" charset="0"/>
              </a:rPr>
              <a:t>High Risk Conditions</a:t>
            </a:r>
            <a:endParaRPr lang="en-US" sz="1600" dirty="0">
              <a:latin typeface="Lub Dub Condensed" panose="020B0506030403020204" pitchFamily="34" charset="0"/>
            </a:endParaRPr>
          </a:p>
        </p:txBody>
      </p:sp>
      <p:sp>
        <p:nvSpPr>
          <p:cNvPr id="17" name="TextBox 16">
            <a:extLst>
              <a:ext uri="{FF2B5EF4-FFF2-40B4-BE49-F238E27FC236}">
                <a16:creationId xmlns:a16="http://schemas.microsoft.com/office/drawing/2014/main" id="{AE76C379-D7F8-45A3-4A3C-1EE426204412}"/>
              </a:ext>
            </a:extLst>
          </p:cNvPr>
          <p:cNvSpPr txBox="1"/>
          <p:nvPr/>
        </p:nvSpPr>
        <p:spPr>
          <a:xfrm>
            <a:off x="5088082" y="3824574"/>
            <a:ext cx="5947063" cy="1631216"/>
          </a:xfrm>
          <a:prstGeom prst="rect">
            <a:avLst/>
          </a:prstGeom>
          <a:noFill/>
        </p:spPr>
        <p:txBody>
          <a:bodyPr wrap="square" numCol="2" spcCol="0">
            <a:spAutoFit/>
          </a:bodyPr>
          <a:lstStyle/>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Age ≥65</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Coronary bypass or </a:t>
            </a:r>
            <a:br>
              <a:rPr lang="en-US" sz="1600" dirty="0">
                <a:latin typeface="Lub Dub Condensed" panose="020B0506030403020204" pitchFamily="34" charset="0"/>
              </a:rPr>
            </a:br>
            <a:r>
              <a:rPr lang="en-US" sz="1600" dirty="0">
                <a:latin typeface="Lub Dub Condensed" panose="020B0506030403020204" pitchFamily="34" charset="0"/>
              </a:rPr>
              <a:t>percutaneous intervention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Current smoker</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Diabetes</a:t>
            </a:r>
          </a:p>
          <a:p>
            <a:pPr marL="519113" indent="-285750">
              <a:spcAft>
                <a:spcPts val="600"/>
              </a:spcAft>
              <a:buClr>
                <a:srgbClr val="CF242A"/>
              </a:buClr>
              <a:buFont typeface="Arial" panose="020B0604020202020204" pitchFamily="34" charset="0"/>
              <a:buChar char="•"/>
            </a:pPr>
            <a:r>
              <a:rPr lang="en-US" sz="1600" dirty="0" err="1">
                <a:latin typeface="Lub Dub Condensed" panose="020B0506030403020204" pitchFamily="34" charset="0"/>
              </a:rPr>
              <a:t>Hx</a:t>
            </a:r>
            <a:r>
              <a:rPr lang="en-US" sz="1600" dirty="0">
                <a:latin typeface="Lub Dub Condensed" panose="020B0506030403020204" pitchFamily="34" charset="0"/>
              </a:rPr>
              <a:t> of congestive heart failure</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Hypertension</a:t>
            </a:r>
          </a:p>
          <a:p>
            <a:pPr marL="519113"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LDL-C ≥ 100mg/dL despite maximally tolerated statin + ezetimibe</a:t>
            </a:r>
          </a:p>
        </p:txBody>
      </p:sp>
      <p:sp>
        <p:nvSpPr>
          <p:cNvPr id="5" name="Text Placeholder 4">
            <a:extLst>
              <a:ext uri="{FF2B5EF4-FFF2-40B4-BE49-F238E27FC236}">
                <a16:creationId xmlns:a16="http://schemas.microsoft.com/office/drawing/2014/main" id="{916F3BCD-B297-EFB8-21F5-6BF059865143}"/>
              </a:ext>
            </a:extLst>
          </p:cNvPr>
          <p:cNvSpPr>
            <a:spLocks noGrp="1"/>
          </p:cNvSpPr>
          <p:nvPr>
            <p:ph type="body" sz="quarter" idx="13"/>
          </p:nvPr>
        </p:nvSpPr>
        <p:spPr/>
        <p:txBody>
          <a:bodyPr/>
          <a:lstStyle/>
          <a:p>
            <a:r>
              <a:rPr lang="en-US" b="1" dirty="0"/>
              <a:t>Abbreviations:  </a:t>
            </a:r>
            <a:r>
              <a:rPr lang="en-US" dirty="0"/>
              <a:t>ASCVD indicates atherosclerotic cardiovascular disease; and LDL-C, low-density lipoprotein cholesterol.</a:t>
            </a:r>
          </a:p>
        </p:txBody>
      </p:sp>
      <p:sp>
        <p:nvSpPr>
          <p:cNvPr id="4" name="Slide Number Placeholder 3">
            <a:extLst>
              <a:ext uri="{FF2B5EF4-FFF2-40B4-BE49-F238E27FC236}">
                <a16:creationId xmlns:a16="http://schemas.microsoft.com/office/drawing/2014/main" id="{019C4982-7ADA-B7BD-86F8-9CD3571CA1C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22</a:t>
            </a:fld>
            <a:endParaRPr lang="en-US" sz="900" dirty="0"/>
          </a:p>
        </p:txBody>
      </p:sp>
    </p:spTree>
    <p:extLst>
      <p:ext uri="{BB962C8B-B14F-4D97-AF65-F5344CB8AC3E}">
        <p14:creationId xmlns:p14="http://schemas.microsoft.com/office/powerpoint/2010/main" val="3130748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960C3-527B-509B-FF3C-97C980995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0252C0-C6C1-DBC0-020D-A800BE4FD560}"/>
              </a:ext>
            </a:extLst>
          </p:cNvPr>
          <p:cNvSpPr>
            <a:spLocks noGrp="1"/>
          </p:cNvSpPr>
          <p:nvPr>
            <p:ph type="title"/>
          </p:nvPr>
        </p:nvSpPr>
        <p:spPr/>
        <p:txBody>
          <a:bodyPr/>
          <a:lstStyle/>
          <a:p>
            <a:r>
              <a:rPr lang="en-US" dirty="0"/>
              <a:t>Secondary Prevention of ASCVD in </a:t>
            </a:r>
            <a:br>
              <a:rPr lang="en-US" dirty="0"/>
            </a:br>
            <a:r>
              <a:rPr lang="en-US" dirty="0"/>
              <a:t>Adults not at Very High Risk</a:t>
            </a:r>
          </a:p>
        </p:txBody>
      </p:sp>
      <p:sp>
        <p:nvSpPr>
          <p:cNvPr id="9" name="TextBox 8">
            <a:extLst>
              <a:ext uri="{FF2B5EF4-FFF2-40B4-BE49-F238E27FC236}">
                <a16:creationId xmlns:a16="http://schemas.microsoft.com/office/drawing/2014/main" id="{76BB0DA6-BE41-6DEB-B9E5-0D76F98B8CC9}"/>
              </a:ext>
              <a:ext uri="{C183D7F6-B498-43B3-948B-1728B52AA6E4}">
                <adec:decorative xmlns:adec="http://schemas.microsoft.com/office/drawing/2017/decorative" val="1"/>
              </a:ext>
            </a:extLst>
          </p:cNvPr>
          <p:cNvSpPr txBox="1"/>
          <p:nvPr/>
        </p:nvSpPr>
        <p:spPr>
          <a:xfrm>
            <a:off x="845747" y="1411457"/>
            <a:ext cx="5240093" cy="557591"/>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sz="1800" dirty="0">
                <a:latin typeface="Lub Dub Condensed" panose="020B0506030403020204" pitchFamily="34" charset="0"/>
              </a:rPr>
            </a:br>
            <a:br>
              <a:rPr lang="en-US" sz="1800" dirty="0">
                <a:latin typeface="Lub Dub Condensed" panose="020B0506030403020204" pitchFamily="34" charset="0"/>
              </a:rPr>
            </a:br>
            <a:endParaRPr lang="en-US" sz="1800" dirty="0">
              <a:latin typeface="Lub Dub Condensed" panose="020B0506030403020204" pitchFamily="34" charset="0"/>
            </a:endParaRPr>
          </a:p>
        </p:txBody>
      </p:sp>
      <p:sp>
        <p:nvSpPr>
          <p:cNvPr id="17" name="TextBox 16">
            <a:extLst>
              <a:ext uri="{FF2B5EF4-FFF2-40B4-BE49-F238E27FC236}">
                <a16:creationId xmlns:a16="http://schemas.microsoft.com/office/drawing/2014/main" id="{3ED71506-02D9-BAC9-3D60-6490A378C791}"/>
              </a:ext>
              <a:ext uri="{C183D7F6-B498-43B3-948B-1728B52AA6E4}">
                <adec:decorative xmlns:adec="http://schemas.microsoft.com/office/drawing/2017/decorative" val="0"/>
              </a:ext>
            </a:extLst>
          </p:cNvPr>
          <p:cNvSpPr txBox="1"/>
          <p:nvPr/>
        </p:nvSpPr>
        <p:spPr>
          <a:xfrm>
            <a:off x="950349" y="1490186"/>
            <a:ext cx="5093523" cy="436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sz="1800" dirty="0"/>
              <a:t>Clinical ASCVD in adults </a:t>
            </a:r>
            <a:br>
              <a:rPr lang="en-US" sz="1800" dirty="0"/>
            </a:br>
            <a:r>
              <a:rPr lang="en-US" sz="1800" dirty="0"/>
              <a:t>not at very high risk:</a:t>
            </a:r>
          </a:p>
        </p:txBody>
      </p:sp>
      <p:graphicFrame>
        <p:nvGraphicFramePr>
          <p:cNvPr id="18" name="Content Placeholder 5">
            <a:extLst>
              <a:ext uri="{FF2B5EF4-FFF2-40B4-BE49-F238E27FC236}">
                <a16:creationId xmlns:a16="http://schemas.microsoft.com/office/drawing/2014/main" id="{B20AAFA2-6205-8285-570B-76750CD72AB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49128743"/>
              </p:ext>
            </p:extLst>
          </p:nvPr>
        </p:nvGraphicFramePr>
        <p:xfrm>
          <a:off x="830702" y="1978384"/>
          <a:ext cx="5265298" cy="3432693"/>
        </p:xfrm>
        <a:graphic>
          <a:graphicData uri="http://schemas.openxmlformats.org/drawingml/2006/table">
            <a:tbl>
              <a:tblPr firstRow="1" bandRow="1">
                <a:tableStyleId>{5C22544A-7EE6-4342-B048-85BDC9FD1C3A}</a:tableStyleId>
              </a:tblPr>
              <a:tblGrid>
                <a:gridCol w="634416">
                  <a:extLst>
                    <a:ext uri="{9D8B030D-6E8A-4147-A177-3AD203B41FA5}">
                      <a16:colId xmlns:a16="http://schemas.microsoft.com/office/drawing/2014/main" val="2649235253"/>
                    </a:ext>
                  </a:extLst>
                </a:gridCol>
                <a:gridCol w="4630882">
                  <a:extLst>
                    <a:ext uri="{9D8B030D-6E8A-4147-A177-3AD203B41FA5}">
                      <a16:colId xmlns:a16="http://schemas.microsoft.com/office/drawing/2014/main" val="3265590656"/>
                    </a:ext>
                  </a:extLst>
                </a:gridCol>
              </a:tblGrid>
              <a:tr h="4210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8641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High-intensity statin therapy should be initiated to achieve ≥50% reduction in LDL-C and a goal of LDL-C &lt;70 mg/dL and non-HDL-C &lt;100 mg/dL to reduce the risk of recurrent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5411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5888" indent="0"/>
                      <a:r>
                        <a:rPr lang="en-US" sz="1400" b="0" dirty="0">
                          <a:latin typeface="Lub Dub Condensed" panose="020B0506030403020204" pitchFamily="34" charset="0"/>
                        </a:rPr>
                        <a:t>For those on </a:t>
                      </a:r>
                      <a:r>
                        <a:rPr lang="en-US" sz="1400" b="0" dirty="0" err="1">
                          <a:latin typeface="Lub Dub Condensed" panose="020B0506030403020204" pitchFamily="34" charset="0"/>
                        </a:rPr>
                        <a:t>on</a:t>
                      </a:r>
                      <a:r>
                        <a:rPr lang="en-US" sz="1400" b="0" dirty="0">
                          <a:latin typeface="Lub Dub Condensed" panose="020B0506030403020204" pitchFamily="34" charset="0"/>
                        </a:rPr>
                        <a:t> maximally tolerated statin therapy, it is reasonable to add ezetimibe, a PCSK9 </a:t>
                      </a:r>
                      <a:r>
                        <a:rPr lang="en-US" sz="1400" b="0" dirty="0" err="1">
                          <a:latin typeface="Lub Dub Condensed" panose="020B0506030403020204" pitchFamily="34" charset="0"/>
                        </a:rPr>
                        <a:t>mAb</a:t>
                      </a:r>
                      <a:r>
                        <a:rPr lang="en-US" sz="1400" b="0" dirty="0">
                          <a:latin typeface="Lub Dub Condensed" panose="020B0506030403020204" pitchFamily="34" charset="0"/>
                        </a:rPr>
                        <a:t>, or bempedoic acid* to achieve a goal of LDL-C &lt;70 mg/dL and non-HDL-C &lt;100 mg/dL to reduce the risk of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97115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dirty="0">
                          <a:latin typeface="Lub Dub Condensed" panose="020B0506030403020204" pitchFamily="34" charset="0"/>
                        </a:rPr>
                        <a:t>For those on </a:t>
                      </a:r>
                      <a:r>
                        <a:rPr lang="en-US" sz="1400" b="0" dirty="0" err="1">
                          <a:latin typeface="Lub Dub Condensed" panose="020B0506030403020204" pitchFamily="34" charset="0"/>
                        </a:rPr>
                        <a:t>on</a:t>
                      </a:r>
                      <a:r>
                        <a:rPr lang="en-US" sz="1400" b="0" dirty="0">
                          <a:latin typeface="Lub Dub Condensed" panose="020B0506030403020204" pitchFamily="34" charset="0"/>
                        </a:rPr>
                        <a:t> maximally tolerated statin therapy, it is reasonable to add ezetimibe, a PCSK9 </a:t>
                      </a:r>
                      <a:r>
                        <a:rPr lang="en-US" sz="1400" b="0" dirty="0" err="1">
                          <a:latin typeface="Lub Dub Condensed" panose="020B0506030403020204" pitchFamily="34" charset="0"/>
                        </a:rPr>
                        <a:t>mAb</a:t>
                      </a:r>
                      <a:r>
                        <a:rPr lang="en-US" sz="1400" b="0" dirty="0">
                          <a:latin typeface="Lub Dub Condensed" panose="020B0506030403020204" pitchFamily="34" charset="0"/>
                        </a:rPr>
                        <a:t>, or bempedoic acid to achieve a goal LDL-C &lt;55 mg/dL and non-HDL-C &lt;85 mg/dL and to reduce the risk of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5598121"/>
                  </a:ext>
                </a:extLst>
              </a:tr>
            </a:tbl>
          </a:graphicData>
        </a:graphic>
      </p:graphicFrame>
      <p:sp>
        <p:nvSpPr>
          <p:cNvPr id="4" name="Slide Number Placeholder 3">
            <a:extLst>
              <a:ext uri="{FF2B5EF4-FFF2-40B4-BE49-F238E27FC236}">
                <a16:creationId xmlns:a16="http://schemas.microsoft.com/office/drawing/2014/main" id="{CB00C296-0B57-F58A-7E98-12FFA76FD7D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23</a:t>
            </a:fld>
            <a:endParaRPr lang="en-US" sz="900" dirty="0"/>
          </a:p>
        </p:txBody>
      </p:sp>
      <p:pic>
        <p:nvPicPr>
          <p:cNvPr id="6" name="Picture 5">
            <a:extLst>
              <a:ext uri="{FF2B5EF4-FFF2-40B4-BE49-F238E27FC236}">
                <a16:creationId xmlns:a16="http://schemas.microsoft.com/office/drawing/2014/main" id="{60F5701C-37CE-96B3-7826-6E4862C9A5E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1606"/>
          <a:stretch>
            <a:fillRect/>
          </a:stretch>
        </p:blipFill>
        <p:spPr>
          <a:xfrm>
            <a:off x="6624319" y="1553697"/>
            <a:ext cx="4986883" cy="3761117"/>
          </a:xfrm>
          <a:prstGeom prst="rect">
            <a:avLst/>
          </a:prstGeom>
          <a:effectLst>
            <a:outerShdw blurRad="63500" sx="102000" sy="102000" algn="ctr" rotWithShape="0">
              <a:prstClr val="black">
                <a:alpha val="40000"/>
              </a:prstClr>
            </a:outerShdw>
          </a:effectLst>
        </p:spPr>
      </p:pic>
      <p:sp>
        <p:nvSpPr>
          <p:cNvPr id="3" name="Text Placeholder 4">
            <a:extLst>
              <a:ext uri="{FF2B5EF4-FFF2-40B4-BE49-F238E27FC236}">
                <a16:creationId xmlns:a16="http://schemas.microsoft.com/office/drawing/2014/main" id="{11373BA4-413D-C773-8631-5C2F62FCD44F}"/>
              </a:ext>
            </a:extLst>
          </p:cNvPr>
          <p:cNvSpPr txBox="1">
            <a:spLocks/>
          </p:cNvSpPr>
          <p:nvPr/>
        </p:nvSpPr>
        <p:spPr>
          <a:xfrm>
            <a:off x="1722551" y="5844212"/>
            <a:ext cx="8746897" cy="421493"/>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a:t>
            </a:r>
            <a:r>
              <a:rPr lang="en-US" dirty="0"/>
              <a:t> ASCVD, atherosclerotic cardiovascular disease; LDL-C, low-density lipoprotein cholesterol; non-HDL-C, non–high-density lipoprotein cholesterol; and PCSK9, proprotein convertase subtilisin/</a:t>
            </a:r>
            <a:r>
              <a:rPr lang="en-US" dirty="0" err="1"/>
              <a:t>kexin</a:t>
            </a:r>
            <a:r>
              <a:rPr lang="en-US" dirty="0"/>
              <a:t> type 9.</a:t>
            </a:r>
          </a:p>
        </p:txBody>
      </p:sp>
    </p:spTree>
    <p:extLst>
      <p:ext uri="{BB962C8B-B14F-4D97-AF65-F5344CB8AC3E}">
        <p14:creationId xmlns:p14="http://schemas.microsoft.com/office/powerpoint/2010/main" val="3138240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EB6E3-0725-7CD3-628C-F08556A4A4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B9E2A-45A5-7C28-8994-E9B730208810}"/>
              </a:ext>
            </a:extLst>
          </p:cNvPr>
          <p:cNvSpPr>
            <a:spLocks noGrp="1"/>
          </p:cNvSpPr>
          <p:nvPr>
            <p:ph type="title"/>
          </p:nvPr>
        </p:nvSpPr>
        <p:spPr>
          <a:xfrm>
            <a:off x="838200" y="365125"/>
            <a:ext cx="11353800" cy="660111"/>
          </a:xfrm>
        </p:spPr>
        <p:txBody>
          <a:bodyPr/>
          <a:lstStyle/>
          <a:p>
            <a:r>
              <a:rPr lang="en-US" dirty="0"/>
              <a:t>Secondary Prevention of ASCVD in </a:t>
            </a:r>
            <a:br>
              <a:rPr lang="en-US" dirty="0"/>
            </a:br>
            <a:r>
              <a:rPr lang="en-US" dirty="0"/>
              <a:t>Adults at Very High Risk</a:t>
            </a:r>
          </a:p>
        </p:txBody>
      </p:sp>
      <p:sp>
        <p:nvSpPr>
          <p:cNvPr id="10" name="TextBox 9">
            <a:extLst>
              <a:ext uri="{FF2B5EF4-FFF2-40B4-BE49-F238E27FC236}">
                <a16:creationId xmlns:a16="http://schemas.microsoft.com/office/drawing/2014/main" id="{2971A232-BA11-E4B3-185B-80069F81E4AF}"/>
              </a:ext>
              <a:ext uri="{C183D7F6-B498-43B3-948B-1728B52AA6E4}">
                <adec:decorative xmlns:adec="http://schemas.microsoft.com/office/drawing/2017/decorative" val="1"/>
              </a:ext>
            </a:extLst>
          </p:cNvPr>
          <p:cNvSpPr txBox="1"/>
          <p:nvPr/>
        </p:nvSpPr>
        <p:spPr>
          <a:xfrm>
            <a:off x="4654144" y="1504502"/>
            <a:ext cx="6806336" cy="451759"/>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B647BD9D-CA19-D0E7-0D54-7FA2A67B98ED}"/>
              </a:ext>
              <a:ext uri="{C183D7F6-B498-43B3-948B-1728B52AA6E4}">
                <adec:decorative xmlns:adec="http://schemas.microsoft.com/office/drawing/2017/decorative" val="0"/>
              </a:ext>
            </a:extLst>
          </p:cNvPr>
          <p:cNvSpPr txBox="1"/>
          <p:nvPr/>
        </p:nvSpPr>
        <p:spPr>
          <a:xfrm>
            <a:off x="4783415" y="1568288"/>
            <a:ext cx="6615957" cy="353922"/>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sz="1800" dirty="0"/>
              <a:t>Clinical ASCVD in adults at very high risk:</a:t>
            </a:r>
          </a:p>
        </p:txBody>
      </p:sp>
      <p:graphicFrame>
        <p:nvGraphicFramePr>
          <p:cNvPr id="12" name="Content Placeholder 5">
            <a:extLst>
              <a:ext uri="{FF2B5EF4-FFF2-40B4-BE49-F238E27FC236}">
                <a16:creationId xmlns:a16="http://schemas.microsoft.com/office/drawing/2014/main" id="{0C10D386-E8F0-C45A-560C-C67BCD57C250}"/>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144140143"/>
              </p:ext>
            </p:extLst>
          </p:nvPr>
        </p:nvGraphicFramePr>
        <p:xfrm>
          <a:off x="4639100" y="1956261"/>
          <a:ext cx="6801060" cy="3551722"/>
        </p:xfrm>
        <a:graphic>
          <a:graphicData uri="http://schemas.openxmlformats.org/drawingml/2006/table">
            <a:tbl>
              <a:tblPr firstRow="1" bandRow="1">
                <a:tableStyleId>{5C22544A-7EE6-4342-B048-85BDC9FD1C3A}</a:tableStyleId>
              </a:tblPr>
              <a:tblGrid>
                <a:gridCol w="667807">
                  <a:extLst>
                    <a:ext uri="{9D8B030D-6E8A-4147-A177-3AD203B41FA5}">
                      <a16:colId xmlns:a16="http://schemas.microsoft.com/office/drawing/2014/main" val="2649235253"/>
                    </a:ext>
                  </a:extLst>
                </a:gridCol>
                <a:gridCol w="6133253">
                  <a:extLst>
                    <a:ext uri="{9D8B030D-6E8A-4147-A177-3AD203B41FA5}">
                      <a16:colId xmlns:a16="http://schemas.microsoft.com/office/drawing/2014/main" val="3265590656"/>
                    </a:ext>
                  </a:extLst>
                </a:gridCol>
              </a:tblGrid>
              <a:tr h="34644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1274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High-intensity statin therapy should be initiated to achieve ≥50% lowering in LDL-C and a goal LDL-C &lt;55 mg/dL and non-HDL-C &lt;85 mg/dL and to reduce the risk of ASCVD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1226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For those on maximally tolerated statin therapy, ezetimibe and/or a PCSK9 </a:t>
                      </a:r>
                      <a:r>
                        <a:rPr lang="en-US" sz="1400" b="0" i="0" u="none" strike="noStrike" kern="1200" baseline="0" dirty="0" err="1">
                          <a:solidFill>
                            <a:schemeClr val="dk1"/>
                          </a:solidFill>
                          <a:latin typeface="Lub Dub Condensed" panose="020B0506030403020204" pitchFamily="34" charset="0"/>
                          <a:ea typeface="+mn-ea"/>
                          <a:cs typeface="+mn-cs"/>
                        </a:rPr>
                        <a:t>mAb</a:t>
                      </a:r>
                      <a:r>
                        <a:rPr lang="en-US" sz="1400" b="0" i="0" u="none" strike="noStrike" kern="1200" baseline="0" dirty="0">
                          <a:solidFill>
                            <a:schemeClr val="dk1"/>
                          </a:solidFill>
                          <a:latin typeface="Lub Dub Condensed" panose="020B0506030403020204" pitchFamily="34" charset="0"/>
                          <a:ea typeface="+mn-ea"/>
                          <a:cs typeface="+mn-cs"/>
                        </a:rPr>
                        <a:t> should be added to achieve a goal of LDL-C &lt;55 mg/dL and non-HDL-C &lt;85 mg/dL to reduce risk of ASCVD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301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For those on maximally tolerated statin, it is reasonable to add bempedoic acid to a statin, with or without ezetimibe and/or PCSK9 </a:t>
                      </a:r>
                      <a:r>
                        <a:rPr lang="en-US" sz="1400" b="0" i="0" u="none" strike="noStrike" kern="1200" baseline="0" dirty="0" err="1">
                          <a:solidFill>
                            <a:schemeClr val="dk1"/>
                          </a:solidFill>
                          <a:latin typeface="Lub Dub Condensed" panose="020B0506030403020204" pitchFamily="34" charset="0"/>
                          <a:ea typeface="+mn-ea"/>
                          <a:cs typeface="+mn-cs"/>
                        </a:rPr>
                        <a:t>mAb</a:t>
                      </a:r>
                      <a:r>
                        <a:rPr lang="en-US" sz="1400" b="0" i="0" u="none" strike="noStrike" kern="1200" baseline="0" dirty="0">
                          <a:solidFill>
                            <a:schemeClr val="dk1"/>
                          </a:solidFill>
                          <a:latin typeface="Lub Dub Condensed" panose="020B0506030403020204" pitchFamily="34" charset="0"/>
                          <a:ea typeface="+mn-ea"/>
                          <a:cs typeface="+mn-cs"/>
                        </a:rPr>
                        <a:t>, to reach an LDL-C goal &lt;55 mg/dL and non-HDL-C &lt;85 mg/dL to reduce the risk of ASCVD events.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99140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400" b="0" i="0" u="none" strike="noStrike" kern="1200" baseline="0" dirty="0">
                          <a:solidFill>
                            <a:schemeClr val="dk1"/>
                          </a:solidFill>
                          <a:latin typeface="Lub Dub Condensed" panose="020B0506030403020204" pitchFamily="34" charset="0"/>
                          <a:ea typeface="+mn-ea"/>
                          <a:cs typeface="+mn-cs"/>
                        </a:rPr>
                        <a:t>For those on maximally tolerated statin therapy with or without ezetimibe, it is reasonable to add </a:t>
                      </a:r>
                      <a:r>
                        <a:rPr lang="en-US" sz="1400" b="0" i="0" u="none" strike="noStrike" kern="1200" baseline="0" dirty="0" err="1">
                          <a:solidFill>
                            <a:schemeClr val="dk1"/>
                          </a:solidFill>
                          <a:latin typeface="Lub Dub Condensed" panose="020B0506030403020204" pitchFamily="34" charset="0"/>
                          <a:ea typeface="+mn-ea"/>
                          <a:cs typeface="+mn-cs"/>
                        </a:rPr>
                        <a:t>inclisiran</a:t>
                      </a:r>
                      <a:r>
                        <a:rPr lang="en-US" sz="1400" b="0" i="0" u="none" strike="noStrike" kern="1200" baseline="0" dirty="0">
                          <a:solidFill>
                            <a:schemeClr val="dk1"/>
                          </a:solidFill>
                          <a:latin typeface="Lub Dub Condensed" panose="020B0506030403020204" pitchFamily="34" charset="0"/>
                          <a:ea typeface="+mn-ea"/>
                          <a:cs typeface="+mn-cs"/>
                        </a:rPr>
                        <a:t> in those unable to tolerate or obtain </a:t>
                      </a:r>
                      <a:r>
                        <a:rPr lang="en-US" sz="1400" b="0" i="0" u="none" strike="noStrike" kern="1200" baseline="0" dirty="0" err="1">
                          <a:solidFill>
                            <a:schemeClr val="dk1"/>
                          </a:solidFill>
                          <a:latin typeface="Lub Dub Condensed" panose="020B0506030403020204" pitchFamily="34" charset="0"/>
                          <a:ea typeface="+mn-ea"/>
                          <a:cs typeface="+mn-cs"/>
                        </a:rPr>
                        <a:t>evolocumab</a:t>
                      </a:r>
                      <a:r>
                        <a:rPr lang="en-US" sz="1400" b="0" i="0" u="none" strike="noStrike" kern="1200" baseline="0" dirty="0">
                          <a:solidFill>
                            <a:schemeClr val="dk1"/>
                          </a:solidFill>
                          <a:latin typeface="Lub Dub Condensed" panose="020B0506030403020204" pitchFamily="34" charset="0"/>
                          <a:ea typeface="+mn-ea"/>
                          <a:cs typeface="+mn-cs"/>
                        </a:rPr>
                        <a:t> or alirocumab or have a strong preference for less frequent dosing to achieve an LDL-C goal &lt;55 mg/dL and non-HDL-C &lt;85 mg/dL.</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bl>
          </a:graphicData>
        </a:graphic>
      </p:graphicFrame>
      <p:sp>
        <p:nvSpPr>
          <p:cNvPr id="4" name="Slide Number Placeholder 3">
            <a:extLst>
              <a:ext uri="{FF2B5EF4-FFF2-40B4-BE49-F238E27FC236}">
                <a16:creationId xmlns:a16="http://schemas.microsoft.com/office/drawing/2014/main" id="{592DD651-99C2-6730-A6D2-CBA3464D097F}"/>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24</a:t>
            </a:fld>
            <a:endParaRPr lang="en-US" sz="900" dirty="0"/>
          </a:p>
        </p:txBody>
      </p:sp>
      <p:pic>
        <p:nvPicPr>
          <p:cNvPr id="6" name="Graphic 5">
            <a:extLst>
              <a:ext uri="{FF2B5EF4-FFF2-40B4-BE49-F238E27FC236}">
                <a16:creationId xmlns:a16="http://schemas.microsoft.com/office/drawing/2014/main" id="{7B90DCA9-AB67-F99B-D4D1-4CF9183EB21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1718" y="2119109"/>
            <a:ext cx="2921479" cy="2921479"/>
          </a:xfrm>
          <a:prstGeom prst="rect">
            <a:avLst/>
          </a:prstGeom>
        </p:spPr>
      </p:pic>
      <p:sp>
        <p:nvSpPr>
          <p:cNvPr id="3" name="Text Placeholder 4">
            <a:extLst>
              <a:ext uri="{FF2B5EF4-FFF2-40B4-BE49-F238E27FC236}">
                <a16:creationId xmlns:a16="http://schemas.microsoft.com/office/drawing/2014/main" id="{85B325CF-6789-5F33-E24B-8EE58EA7DDDC}"/>
              </a:ext>
            </a:extLst>
          </p:cNvPr>
          <p:cNvSpPr txBox="1">
            <a:spLocks/>
          </p:cNvSpPr>
          <p:nvPr/>
        </p:nvSpPr>
        <p:spPr>
          <a:xfrm>
            <a:off x="1588527" y="5923714"/>
            <a:ext cx="8746897" cy="421493"/>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a:t>
            </a:r>
            <a:r>
              <a:rPr lang="en-US" dirty="0"/>
              <a:t> ASCVD, atherosclerotic cardiovascular disease; LDL-C, low-density lipoprotein cholesterol; non-HDL-C, non–high-density lipoprotein cholesterol; and PCSK9, proprotein convertase subtilisin/</a:t>
            </a:r>
            <a:r>
              <a:rPr lang="en-US" dirty="0" err="1"/>
              <a:t>kexin</a:t>
            </a:r>
            <a:r>
              <a:rPr lang="en-US" dirty="0"/>
              <a:t> type 9.</a:t>
            </a:r>
          </a:p>
        </p:txBody>
      </p:sp>
    </p:spTree>
    <p:extLst>
      <p:ext uri="{BB962C8B-B14F-4D97-AF65-F5344CB8AC3E}">
        <p14:creationId xmlns:p14="http://schemas.microsoft.com/office/powerpoint/2010/main" val="3961805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0078-8A6E-C717-451F-B01BF51F11CB}"/>
              </a:ext>
            </a:extLst>
          </p:cNvPr>
          <p:cNvSpPr>
            <a:spLocks noGrp="1"/>
          </p:cNvSpPr>
          <p:nvPr>
            <p:ph type="title"/>
          </p:nvPr>
        </p:nvSpPr>
        <p:spPr/>
        <p:txBody>
          <a:bodyPr/>
          <a:lstStyle/>
          <a:p>
            <a:r>
              <a:rPr lang="en-US" dirty="0"/>
              <a:t>Subclinical Coronary Atherosclerosis</a:t>
            </a:r>
          </a:p>
        </p:txBody>
      </p:sp>
      <p:sp>
        <p:nvSpPr>
          <p:cNvPr id="3" name="Rectangle 2" descr="An algorithm summarizing the recommendations around subclinical atherosclerosis.">
            <a:extLst>
              <a:ext uri="{FF2B5EF4-FFF2-40B4-BE49-F238E27FC236}">
                <a16:creationId xmlns:a16="http://schemas.microsoft.com/office/drawing/2014/main" id="{DF87F302-0AE5-3D17-5BAE-F630E8CABE0D}"/>
              </a:ext>
            </a:extLst>
          </p:cNvPr>
          <p:cNvSpPr/>
          <p:nvPr/>
        </p:nvSpPr>
        <p:spPr>
          <a:xfrm flipH="1">
            <a:off x="207816" y="955964"/>
            <a:ext cx="11658601" cy="497724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41FAA7F-64A1-1E79-647F-A32A944D1F10}"/>
              </a:ext>
            </a:extLst>
          </p:cNvPr>
          <p:cNvSpPr>
            <a:spLocks noGrp="1"/>
          </p:cNvSpPr>
          <p:nvPr>
            <p:ph type="body" sz="quarter" idx="13"/>
          </p:nvPr>
        </p:nvSpPr>
        <p:spPr>
          <a:xfrm>
            <a:off x="574941" y="5455594"/>
            <a:ext cx="3022546" cy="234262"/>
          </a:xfrm>
        </p:spPr>
        <p:txBody>
          <a:bodyPr/>
          <a:lstStyle/>
          <a:p>
            <a:r>
              <a:rPr lang="en-US" b="1" dirty="0"/>
              <a:t> </a:t>
            </a:r>
            <a:r>
              <a:rPr lang="en-US" dirty="0"/>
              <a:t>*Percentiles for age, sex, and race. </a:t>
            </a:r>
          </a:p>
        </p:txBody>
      </p:sp>
      <p:sp>
        <p:nvSpPr>
          <p:cNvPr id="4" name="Slide Number Placeholder 3">
            <a:extLst>
              <a:ext uri="{FF2B5EF4-FFF2-40B4-BE49-F238E27FC236}">
                <a16:creationId xmlns:a16="http://schemas.microsoft.com/office/drawing/2014/main" id="{5B027BF9-24D5-F83E-7C52-9AFCE7B81B3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25</a:t>
            </a:fld>
            <a:endParaRPr lang="en-US" sz="900" dirty="0"/>
          </a:p>
        </p:txBody>
      </p:sp>
      <p:sp>
        <p:nvSpPr>
          <p:cNvPr id="15" name="Rectangle Container">
            <a:extLst>
              <a:ext uri="{FF2B5EF4-FFF2-40B4-BE49-F238E27FC236}">
                <a16:creationId xmlns:a16="http://schemas.microsoft.com/office/drawing/2014/main" id="{C77F6614-6628-BBBD-F82F-71BBDDF949FF}"/>
              </a:ext>
              <a:ext uri="{C183D7F6-B498-43B3-948B-1728B52AA6E4}">
                <adec:decorative xmlns:adec="http://schemas.microsoft.com/office/drawing/2017/decorative" val="1"/>
              </a:ext>
            </a:extLst>
          </p:cNvPr>
          <p:cNvSpPr>
            <a:spLocks/>
          </p:cNvSpPr>
          <p:nvPr/>
        </p:nvSpPr>
        <p:spPr>
          <a:xfrm>
            <a:off x="3597487" y="1000459"/>
            <a:ext cx="4997026" cy="329577"/>
          </a:xfrm>
          <a:prstGeom prst="rect">
            <a:avLst/>
          </a:prstGeom>
          <a:solidFill>
            <a:srgbClr val="065D93"/>
          </a:solidFill>
          <a:ln w="12700">
            <a:noFill/>
          </a:ln>
        </p:spPr>
        <p:txBody>
          <a:bodyPr wrap="square" rtlCol="0" anchor="ctr">
            <a:noAutofit/>
          </a:bodyPr>
          <a:lstStyle/>
          <a:p>
            <a:pPr algn="ctr"/>
            <a:r>
              <a:rPr lang="en-US" b="1" dirty="0">
                <a:solidFill>
                  <a:schemeClr val="bg1"/>
                </a:solidFill>
                <a:latin typeface="Lub Dub Condensed" panose="020B0506030403020204" pitchFamily="34" charset="0"/>
              </a:rPr>
              <a:t>Subclinical Coronary Atherosclerosis</a:t>
            </a:r>
          </a:p>
        </p:txBody>
      </p:sp>
      <p:sp>
        <p:nvSpPr>
          <p:cNvPr id="52" name="Rectangle Container copy 2">
            <a:extLst>
              <a:ext uri="{FF2B5EF4-FFF2-40B4-BE49-F238E27FC236}">
                <a16:creationId xmlns:a16="http://schemas.microsoft.com/office/drawing/2014/main" id="{56959BF1-378A-7D6B-AA52-1F5B3F269415}"/>
              </a:ext>
              <a:ext uri="{C183D7F6-B498-43B3-948B-1728B52AA6E4}">
                <adec:decorative xmlns:adec="http://schemas.microsoft.com/office/drawing/2017/decorative" val="1"/>
              </a:ext>
            </a:extLst>
          </p:cNvPr>
          <p:cNvSpPr>
            <a:spLocks/>
          </p:cNvSpPr>
          <p:nvPr/>
        </p:nvSpPr>
        <p:spPr>
          <a:xfrm>
            <a:off x="178634" y="1719767"/>
            <a:ext cx="1793706" cy="459415"/>
          </a:xfrm>
          <a:prstGeom prst="rect">
            <a:avLst/>
          </a:prstGeom>
          <a:solidFill>
            <a:srgbClr val="595959"/>
          </a:solidFill>
          <a:ln w="25400">
            <a:noFill/>
          </a:ln>
        </p:spPr>
        <p:txBody>
          <a:bodyPr spcFirstLastPara="0" lIns="0" tIns="0" rIns="0" bIns="0" anchor="ctr"/>
          <a:lstStyle/>
          <a:p>
            <a:pPr algn="ctr" hangingPunct="0">
              <a:lnSpc>
                <a:spcPct val="90000"/>
              </a:lnSpc>
            </a:pPr>
            <a:r>
              <a:rPr lang="en-US" sz="1400" b="1" dirty="0">
                <a:ln w="0"/>
                <a:solidFill>
                  <a:schemeClr val="bg1"/>
                </a:solidFill>
                <a:latin typeface="Lub Dub Condensed" panose="020B0506030403020204" pitchFamily="34" charset="0"/>
              </a:rPr>
              <a:t>CAC = 1-99 AU and </a:t>
            </a:r>
            <a:br>
              <a:rPr lang="en-US" sz="1400" b="1" dirty="0">
                <a:ln w="0"/>
                <a:solidFill>
                  <a:schemeClr val="bg1"/>
                </a:solidFill>
                <a:latin typeface="Lub Dub Condensed" panose="020B0506030403020204" pitchFamily="34" charset="0"/>
              </a:rPr>
            </a:br>
            <a:r>
              <a:rPr lang="en-US" sz="1400" b="1" dirty="0">
                <a:ln w="0"/>
                <a:solidFill>
                  <a:schemeClr val="bg1"/>
                </a:solidFill>
                <a:latin typeface="Lub Dub Condensed" panose="020B0506030403020204" pitchFamily="34" charset="0"/>
              </a:rPr>
              <a:t>&lt;75 percentile*</a:t>
            </a:r>
          </a:p>
        </p:txBody>
      </p:sp>
      <p:sp>
        <p:nvSpPr>
          <p:cNvPr id="53" name="Rectangle Container copy 2">
            <a:extLst>
              <a:ext uri="{FF2B5EF4-FFF2-40B4-BE49-F238E27FC236}">
                <a16:creationId xmlns:a16="http://schemas.microsoft.com/office/drawing/2014/main" id="{04B04C37-C9C9-86F7-A0CE-F0FBDEAFCAD6}"/>
              </a:ext>
              <a:ext uri="{C183D7F6-B498-43B3-948B-1728B52AA6E4}">
                <adec:decorative xmlns:adec="http://schemas.microsoft.com/office/drawing/2017/decorative" val="1"/>
              </a:ext>
            </a:extLst>
          </p:cNvPr>
          <p:cNvSpPr>
            <a:spLocks/>
          </p:cNvSpPr>
          <p:nvPr/>
        </p:nvSpPr>
        <p:spPr>
          <a:xfrm>
            <a:off x="178634" y="2181237"/>
            <a:ext cx="1793706" cy="1748320"/>
          </a:xfrm>
          <a:prstGeom prst="rect">
            <a:avLst/>
          </a:prstGeom>
          <a:solidFill>
            <a:srgbClr val="FFDA68"/>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Consider starting moderate-intensity statin. </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≥30-49% LDL-C reduction</a:t>
            </a:r>
          </a:p>
          <a:p>
            <a:pPr marL="53975" hangingPunct="0">
              <a:lnSpc>
                <a:spcPct val="90000"/>
              </a:lnSpc>
            </a:pPr>
            <a:r>
              <a:rPr lang="en-US" sz="1200" dirty="0">
                <a:solidFill>
                  <a:srgbClr val="292929"/>
                </a:solidFill>
                <a:latin typeface="Lub Dub Condensed" panose="020B0506030403020204" pitchFamily="34" charset="0"/>
                <a:cs typeface="Lato"/>
              </a:rPr>
              <a:t>LDL-C &lt; 100 mg/dL </a:t>
            </a:r>
          </a:p>
          <a:p>
            <a:pPr marL="53975" hangingPunct="0">
              <a:lnSpc>
                <a:spcPct val="90000"/>
              </a:lnSpc>
            </a:pPr>
            <a:r>
              <a:rPr lang="en-US" sz="1200" dirty="0">
                <a:solidFill>
                  <a:srgbClr val="292929"/>
                </a:solidFill>
                <a:latin typeface="Lub Dub Condensed" panose="020B0506030403020204" pitchFamily="34" charset="0"/>
                <a:cs typeface="Lato"/>
              </a:rPr>
              <a:t>non-HDL-C &lt;130 mg/dL</a:t>
            </a:r>
          </a:p>
          <a:p>
            <a:pPr marL="53975" hangingPunct="0">
              <a:lnSpc>
                <a:spcPct val="90000"/>
              </a:lnSpc>
            </a:pPr>
            <a:r>
              <a:rPr lang="en-US" sz="1200" dirty="0">
                <a:solidFill>
                  <a:srgbClr val="292929"/>
                </a:solidFill>
                <a:latin typeface="Lub Dub Condensed" panose="020B0506030403020204" pitchFamily="34" charset="0"/>
                <a:cs typeface="Lato"/>
              </a:rPr>
              <a:t>(Class 2a)</a:t>
            </a:r>
          </a:p>
        </p:txBody>
      </p:sp>
      <p:sp>
        <p:nvSpPr>
          <p:cNvPr id="50" name="Rectangle Container copy 2">
            <a:extLst>
              <a:ext uri="{FF2B5EF4-FFF2-40B4-BE49-F238E27FC236}">
                <a16:creationId xmlns:a16="http://schemas.microsoft.com/office/drawing/2014/main" id="{F5B4B1B6-601B-CA87-AD07-83B384F0ACE3}"/>
              </a:ext>
              <a:ext uri="{C183D7F6-B498-43B3-948B-1728B52AA6E4}">
                <adec:decorative xmlns:adec="http://schemas.microsoft.com/office/drawing/2017/decorative" val="1"/>
              </a:ext>
            </a:extLst>
          </p:cNvPr>
          <p:cNvSpPr>
            <a:spLocks/>
          </p:cNvSpPr>
          <p:nvPr/>
        </p:nvSpPr>
        <p:spPr>
          <a:xfrm>
            <a:off x="2161679" y="1719767"/>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CAC ≥100-299 AU or</a:t>
            </a:r>
            <a:br>
              <a:rPr lang="en-US" sz="1400" b="1" dirty="0">
                <a:ln w="0"/>
                <a:solidFill>
                  <a:schemeClr val="bg1"/>
                </a:solidFill>
                <a:latin typeface="Lub Dub Condensed" panose="020B0506030403020204" pitchFamily="34" charset="0"/>
              </a:rPr>
            </a:br>
            <a:r>
              <a:rPr lang="en-US" sz="1400" b="1" dirty="0">
                <a:ln w="0"/>
                <a:solidFill>
                  <a:schemeClr val="bg1"/>
                </a:solidFill>
                <a:latin typeface="Lub Dub Condensed" panose="020B0506030403020204" pitchFamily="34" charset="0"/>
              </a:rPr>
              <a:t> ≥75 percentile*</a:t>
            </a:r>
          </a:p>
        </p:txBody>
      </p:sp>
      <p:sp>
        <p:nvSpPr>
          <p:cNvPr id="51" name="Rectangle Container copy 2">
            <a:extLst>
              <a:ext uri="{FF2B5EF4-FFF2-40B4-BE49-F238E27FC236}">
                <a16:creationId xmlns:a16="http://schemas.microsoft.com/office/drawing/2014/main" id="{2106D941-C8D0-04DC-FF0F-400F27D041F9}"/>
              </a:ext>
              <a:ext uri="{C183D7F6-B498-43B3-948B-1728B52AA6E4}">
                <adec:decorative xmlns:adec="http://schemas.microsoft.com/office/drawing/2017/decorative" val="1"/>
              </a:ext>
            </a:extLst>
          </p:cNvPr>
          <p:cNvSpPr>
            <a:spLocks/>
          </p:cNvSpPr>
          <p:nvPr/>
        </p:nvSpPr>
        <p:spPr>
          <a:xfrm>
            <a:off x="2161679" y="2181237"/>
            <a:ext cx="1793706" cy="1748320"/>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Start LDL-C lowering therapy.</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70 mg/dL </a:t>
            </a:r>
          </a:p>
          <a:p>
            <a:pPr marL="53975" hangingPunct="0">
              <a:lnSpc>
                <a:spcPct val="90000"/>
              </a:lnSpc>
            </a:pPr>
            <a:r>
              <a:rPr lang="en-US" sz="1200" dirty="0">
                <a:solidFill>
                  <a:srgbClr val="292929"/>
                </a:solidFill>
                <a:latin typeface="Lub Dub Condensed" panose="020B0506030403020204" pitchFamily="34" charset="0"/>
                <a:cs typeface="Lato"/>
              </a:rPr>
              <a:t>non-HDL-C &lt;100 mg/dL.</a:t>
            </a:r>
          </a:p>
          <a:p>
            <a:pPr marL="53975" hangingPunct="0">
              <a:lnSpc>
                <a:spcPct val="90000"/>
              </a:lnSpc>
            </a:pPr>
            <a:r>
              <a:rPr lang="en-US" sz="1200" dirty="0">
                <a:solidFill>
                  <a:srgbClr val="292929"/>
                </a:solidFill>
                <a:latin typeface="Lub Dub Condensed" panose="020B0506030403020204" pitchFamily="34" charset="0"/>
                <a:cs typeface="Lato"/>
              </a:rPr>
              <a:t>(Class 1)</a:t>
            </a:r>
          </a:p>
        </p:txBody>
      </p:sp>
      <p:sp>
        <p:nvSpPr>
          <p:cNvPr id="48" name="Rectangle Container copy 2">
            <a:extLst>
              <a:ext uri="{FF2B5EF4-FFF2-40B4-BE49-F238E27FC236}">
                <a16:creationId xmlns:a16="http://schemas.microsoft.com/office/drawing/2014/main" id="{8FBBAE4A-AE2E-AE1C-8FFF-9CB6788D277A}"/>
              </a:ext>
              <a:ext uri="{C183D7F6-B498-43B3-948B-1728B52AA6E4}">
                <adec:decorative xmlns:adec="http://schemas.microsoft.com/office/drawing/2017/decorative" val="1"/>
              </a:ext>
            </a:extLst>
          </p:cNvPr>
          <p:cNvSpPr>
            <a:spLocks/>
          </p:cNvSpPr>
          <p:nvPr/>
        </p:nvSpPr>
        <p:spPr>
          <a:xfrm>
            <a:off x="4144724" y="1714119"/>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Severe: </a:t>
            </a:r>
          </a:p>
          <a:p>
            <a:pPr algn="ctr" hangingPunct="0">
              <a:lnSpc>
                <a:spcPct val="90000"/>
              </a:lnSpc>
            </a:pPr>
            <a:r>
              <a:rPr lang="en-US" sz="1400" b="1" dirty="0">
                <a:ln w="0"/>
                <a:solidFill>
                  <a:schemeClr val="bg1"/>
                </a:solidFill>
                <a:latin typeface="Lub Dub Condensed" panose="020B0506030403020204" pitchFamily="34" charset="0"/>
              </a:rPr>
              <a:t>CAC ≥300-999 AU </a:t>
            </a:r>
          </a:p>
        </p:txBody>
      </p:sp>
      <p:sp>
        <p:nvSpPr>
          <p:cNvPr id="49" name="Rectangle Container copy 2">
            <a:extLst>
              <a:ext uri="{FF2B5EF4-FFF2-40B4-BE49-F238E27FC236}">
                <a16:creationId xmlns:a16="http://schemas.microsoft.com/office/drawing/2014/main" id="{62195FCD-1B52-8000-BF57-EC2E36E310E7}"/>
              </a:ext>
              <a:ext uri="{C183D7F6-B498-43B3-948B-1728B52AA6E4}">
                <adec:decorative xmlns:adec="http://schemas.microsoft.com/office/drawing/2017/decorative" val="1"/>
              </a:ext>
            </a:extLst>
          </p:cNvPr>
          <p:cNvSpPr>
            <a:spLocks/>
          </p:cNvSpPr>
          <p:nvPr/>
        </p:nvSpPr>
        <p:spPr>
          <a:xfrm>
            <a:off x="4144724" y="2175589"/>
            <a:ext cx="1793706" cy="1748320"/>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Start LDL-C lowering therapy.</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70 mg/dL </a:t>
            </a:r>
          </a:p>
          <a:p>
            <a:pPr marL="53975" hangingPunct="0">
              <a:lnSpc>
                <a:spcPct val="90000"/>
              </a:lnSpc>
            </a:pPr>
            <a:r>
              <a:rPr lang="en-US" sz="1200" dirty="0">
                <a:solidFill>
                  <a:srgbClr val="292929"/>
                </a:solidFill>
                <a:latin typeface="Lub Dub Condensed" panose="020B0506030403020204" pitchFamily="34" charset="0"/>
                <a:cs typeface="Lato"/>
              </a:rPr>
              <a:t>non-HDL-C &lt;100 mg/dL</a:t>
            </a:r>
          </a:p>
          <a:p>
            <a:pPr marL="53975" hangingPunct="0">
              <a:lnSpc>
                <a:spcPct val="90000"/>
              </a:lnSpc>
            </a:pPr>
            <a:r>
              <a:rPr lang="en-US" sz="1200" dirty="0">
                <a:solidFill>
                  <a:srgbClr val="292929"/>
                </a:solidFill>
                <a:latin typeface="Lub Dub Condensed" panose="020B0506030403020204" pitchFamily="34" charset="0"/>
                <a:cs typeface="Lato"/>
              </a:rPr>
              <a:t>(Class 1)</a:t>
            </a:r>
          </a:p>
          <a:p>
            <a:pPr marL="53975" hangingPunct="0">
              <a:lnSpc>
                <a:spcPct val="90000"/>
              </a:lnSpc>
            </a:pPr>
            <a:endParaRPr lang="en-US" sz="1400" dirty="0">
              <a:solidFill>
                <a:srgbClr val="292929"/>
              </a:solidFill>
              <a:latin typeface="Lub Dub Condensed" panose="020B0506030403020204" pitchFamily="34" charset="0"/>
              <a:cs typeface="Lato"/>
            </a:endParaRPr>
          </a:p>
        </p:txBody>
      </p:sp>
      <p:sp>
        <p:nvSpPr>
          <p:cNvPr id="46" name="Rectangle Container copy 2">
            <a:extLst>
              <a:ext uri="{FF2B5EF4-FFF2-40B4-BE49-F238E27FC236}">
                <a16:creationId xmlns:a16="http://schemas.microsoft.com/office/drawing/2014/main" id="{5E4AF85E-6EAF-D93F-30B1-8142DDE8C9A8}"/>
              </a:ext>
              <a:ext uri="{C183D7F6-B498-43B3-948B-1728B52AA6E4}">
                <adec:decorative xmlns:adec="http://schemas.microsoft.com/office/drawing/2017/decorative" val="1"/>
              </a:ext>
            </a:extLst>
          </p:cNvPr>
          <p:cNvSpPr>
            <a:spLocks/>
          </p:cNvSpPr>
          <p:nvPr/>
        </p:nvSpPr>
        <p:spPr>
          <a:xfrm>
            <a:off x="6127769" y="1714185"/>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Extensive:</a:t>
            </a:r>
          </a:p>
          <a:p>
            <a:pPr algn="ctr" hangingPunct="0">
              <a:lnSpc>
                <a:spcPct val="90000"/>
              </a:lnSpc>
            </a:pPr>
            <a:r>
              <a:rPr lang="en-US" sz="1400" b="1" dirty="0">
                <a:ln w="0"/>
                <a:solidFill>
                  <a:schemeClr val="bg1"/>
                </a:solidFill>
                <a:latin typeface="Lub Dub Condensed" panose="020B0506030403020204" pitchFamily="34" charset="0"/>
              </a:rPr>
              <a:t>CAC ≥1000 AU </a:t>
            </a:r>
          </a:p>
        </p:txBody>
      </p:sp>
      <p:sp>
        <p:nvSpPr>
          <p:cNvPr id="47" name="Rectangle Container copy 2">
            <a:extLst>
              <a:ext uri="{FF2B5EF4-FFF2-40B4-BE49-F238E27FC236}">
                <a16:creationId xmlns:a16="http://schemas.microsoft.com/office/drawing/2014/main" id="{A98F0DBA-1F78-60C9-FE75-D20BC3AD8C04}"/>
              </a:ext>
              <a:ext uri="{C183D7F6-B498-43B3-948B-1728B52AA6E4}">
                <adec:decorative xmlns:adec="http://schemas.microsoft.com/office/drawing/2017/decorative" val="1"/>
              </a:ext>
            </a:extLst>
          </p:cNvPr>
          <p:cNvSpPr>
            <a:spLocks/>
          </p:cNvSpPr>
          <p:nvPr/>
        </p:nvSpPr>
        <p:spPr>
          <a:xfrm>
            <a:off x="6127769" y="2172532"/>
            <a:ext cx="1793706" cy="1748320"/>
          </a:xfrm>
          <a:prstGeom prst="rect">
            <a:avLst/>
          </a:prstGeom>
          <a:solidFill>
            <a:srgbClr val="79C78D"/>
          </a:solidFill>
          <a:ln w="25400">
            <a:noFill/>
          </a:ln>
          <a:effectLst/>
        </p:spPr>
        <p:txBody>
          <a:bodyPr spcFirstLastPara="0" lIns="0" tIns="91440" rIns="0" bIns="0" anchor="t"/>
          <a:lstStyle/>
          <a:p>
            <a:pPr marL="53975" algn="ctr" hangingPunct="0">
              <a:lnSpc>
                <a:spcPct val="90000"/>
              </a:lnSpc>
            </a:pPr>
            <a:r>
              <a:rPr lang="en-US" sz="1400" b="1" dirty="0">
                <a:solidFill>
                  <a:srgbClr val="292929"/>
                </a:solidFill>
                <a:latin typeface="Lub Dub Condensed" panose="020B0506030403020204" pitchFamily="34" charset="0"/>
                <a:cs typeface="Lato"/>
              </a:rPr>
              <a:t>Start LDL-C lowering therapy.</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55 mg/dL </a:t>
            </a:r>
          </a:p>
          <a:p>
            <a:pPr marL="53975" hangingPunct="0">
              <a:lnSpc>
                <a:spcPct val="90000"/>
              </a:lnSpc>
            </a:pPr>
            <a:r>
              <a:rPr lang="en-US" sz="1200" dirty="0">
                <a:solidFill>
                  <a:srgbClr val="292929"/>
                </a:solidFill>
                <a:latin typeface="Lub Dub Condensed" panose="020B0506030403020204" pitchFamily="34" charset="0"/>
                <a:cs typeface="Lato"/>
              </a:rPr>
              <a:t>non-HDL-C &lt;85 mg/dL.</a:t>
            </a:r>
          </a:p>
          <a:p>
            <a:pPr marL="53975" hangingPunct="0">
              <a:lnSpc>
                <a:spcPct val="90000"/>
              </a:lnSpc>
            </a:pPr>
            <a:r>
              <a:rPr lang="en-US" sz="1200" dirty="0">
                <a:solidFill>
                  <a:srgbClr val="292929"/>
                </a:solidFill>
                <a:latin typeface="Lub Dub Condensed" panose="020B0506030403020204" pitchFamily="34" charset="0"/>
                <a:cs typeface="Lato"/>
              </a:rPr>
              <a:t>(Class 1)</a:t>
            </a:r>
          </a:p>
          <a:p>
            <a:pPr marL="53975" hangingPunct="0">
              <a:lnSpc>
                <a:spcPct val="90000"/>
              </a:lnSpc>
            </a:pPr>
            <a:endParaRPr lang="en-US" sz="1400" dirty="0">
              <a:solidFill>
                <a:srgbClr val="292929"/>
              </a:solidFill>
              <a:latin typeface="Lub Dub Condensed" panose="020B0506030403020204" pitchFamily="34" charset="0"/>
              <a:cs typeface="Lato"/>
            </a:endParaRPr>
          </a:p>
        </p:txBody>
      </p:sp>
      <p:sp>
        <p:nvSpPr>
          <p:cNvPr id="44" name="Rectangle Container copy 2">
            <a:extLst>
              <a:ext uri="{FF2B5EF4-FFF2-40B4-BE49-F238E27FC236}">
                <a16:creationId xmlns:a16="http://schemas.microsoft.com/office/drawing/2014/main" id="{2C018EDB-9E4C-8812-C09B-95D26C8AF6FB}"/>
              </a:ext>
              <a:ext uri="{C183D7F6-B498-43B3-948B-1728B52AA6E4}">
                <adec:decorative xmlns:adec="http://schemas.microsoft.com/office/drawing/2017/decorative" val="1"/>
              </a:ext>
            </a:extLst>
          </p:cNvPr>
          <p:cNvSpPr>
            <a:spLocks/>
          </p:cNvSpPr>
          <p:nvPr/>
        </p:nvSpPr>
        <p:spPr>
          <a:xfrm>
            <a:off x="8110813" y="1714842"/>
            <a:ext cx="3625643"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Incidental CAC on </a:t>
            </a:r>
            <a:r>
              <a:rPr lang="en-US" sz="1400" b="1" dirty="0" err="1">
                <a:ln w="0"/>
                <a:solidFill>
                  <a:schemeClr val="bg1"/>
                </a:solidFill>
                <a:latin typeface="Lub Dub Condensed" panose="020B0506030403020204" pitchFamily="34" charset="0"/>
              </a:rPr>
              <a:t>nongated</a:t>
            </a:r>
            <a:r>
              <a:rPr lang="en-US" sz="1400" b="1" dirty="0">
                <a:ln w="0"/>
                <a:solidFill>
                  <a:schemeClr val="bg1"/>
                </a:solidFill>
                <a:latin typeface="Lub Dub Condensed" panose="020B0506030403020204" pitchFamily="34" charset="0"/>
              </a:rPr>
              <a:t> CT</a:t>
            </a:r>
          </a:p>
        </p:txBody>
      </p:sp>
      <p:sp>
        <p:nvSpPr>
          <p:cNvPr id="23" name="Rectangle Container copy 2">
            <a:extLst>
              <a:ext uri="{FF2B5EF4-FFF2-40B4-BE49-F238E27FC236}">
                <a16:creationId xmlns:a16="http://schemas.microsoft.com/office/drawing/2014/main" id="{C5DD265E-5AA8-23F1-0A45-013F6A45630C}"/>
              </a:ext>
              <a:ext uri="{C183D7F6-B498-43B3-948B-1728B52AA6E4}">
                <adec:decorative xmlns:adec="http://schemas.microsoft.com/office/drawing/2017/decorative" val="1"/>
              </a:ext>
            </a:extLst>
          </p:cNvPr>
          <p:cNvSpPr>
            <a:spLocks/>
          </p:cNvSpPr>
          <p:nvPr/>
        </p:nvSpPr>
        <p:spPr>
          <a:xfrm>
            <a:off x="6127768" y="4167318"/>
            <a:ext cx="1793706" cy="401166"/>
          </a:xfrm>
          <a:prstGeom prst="rect">
            <a:avLst/>
          </a:prstGeom>
          <a:noFill/>
          <a:ln w="25400">
            <a:solidFill>
              <a:schemeClr val="tx1"/>
            </a:solidFill>
          </a:ln>
          <a:effectLst/>
        </p:spPr>
        <p:txBody>
          <a:bodyPr spcFirstLastPara="0" lIns="0" tIns="27432"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Optional ApoB goal </a:t>
            </a:r>
            <a:br>
              <a:rPr lang="en-US" sz="1200" b="1" dirty="0">
                <a:solidFill>
                  <a:srgbClr val="292929"/>
                </a:solidFill>
                <a:latin typeface="Lub Dub Condensed" panose="020B0506030403020204" pitchFamily="34" charset="0"/>
                <a:cs typeface="Lato"/>
              </a:rPr>
            </a:br>
            <a:r>
              <a:rPr lang="en-US" sz="1200" b="1" dirty="0">
                <a:solidFill>
                  <a:srgbClr val="292929"/>
                </a:solidFill>
                <a:latin typeface="Lub Dub Condensed" panose="020B0506030403020204" pitchFamily="34" charset="0"/>
                <a:cs typeface="Lato"/>
              </a:rPr>
              <a:t>&lt;55 mg/dL </a:t>
            </a:r>
          </a:p>
        </p:txBody>
      </p:sp>
      <p:sp>
        <p:nvSpPr>
          <p:cNvPr id="24" name="Rectangle Container copy 2">
            <a:extLst>
              <a:ext uri="{FF2B5EF4-FFF2-40B4-BE49-F238E27FC236}">
                <a16:creationId xmlns:a16="http://schemas.microsoft.com/office/drawing/2014/main" id="{E3E30F61-6B5F-3410-DB01-EBF0D9583D7D}"/>
              </a:ext>
              <a:ext uri="{C183D7F6-B498-43B3-948B-1728B52AA6E4}">
                <adec:decorative xmlns:adec="http://schemas.microsoft.com/office/drawing/2017/decorative" val="1"/>
              </a:ext>
            </a:extLst>
          </p:cNvPr>
          <p:cNvSpPr>
            <a:spLocks/>
          </p:cNvSpPr>
          <p:nvPr/>
        </p:nvSpPr>
        <p:spPr>
          <a:xfrm>
            <a:off x="8083787" y="4167318"/>
            <a:ext cx="1793706" cy="1703791"/>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Consider starting moderate-intensity statin.</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≥30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100 mg/dL and</a:t>
            </a:r>
          </a:p>
          <a:p>
            <a:pPr marL="53975" hangingPunct="0">
              <a:lnSpc>
                <a:spcPct val="90000"/>
              </a:lnSpc>
            </a:pPr>
            <a:r>
              <a:rPr lang="en-US" sz="1200" dirty="0">
                <a:solidFill>
                  <a:srgbClr val="292929"/>
                </a:solidFill>
                <a:latin typeface="Lub Dub Condensed" panose="020B0506030403020204" pitchFamily="34" charset="0"/>
                <a:cs typeface="Lato"/>
              </a:rPr>
              <a:t>non-HDL-C &lt;130 mg/dL</a:t>
            </a:r>
          </a:p>
          <a:p>
            <a:pPr marL="53975" hangingPunct="0">
              <a:lnSpc>
                <a:spcPct val="90000"/>
              </a:lnSpc>
            </a:pPr>
            <a:r>
              <a:rPr lang="en-US" sz="1200" dirty="0">
                <a:solidFill>
                  <a:srgbClr val="292929"/>
                </a:solidFill>
                <a:latin typeface="Lub Dub Condensed" panose="020B0506030403020204" pitchFamily="34" charset="0"/>
                <a:cs typeface="Lato"/>
              </a:rPr>
              <a:t>(Class 2a)</a:t>
            </a:r>
            <a:endParaRPr lang="en-US" sz="1400" dirty="0">
              <a:solidFill>
                <a:srgbClr val="292929"/>
              </a:solidFill>
              <a:latin typeface="Lub Dub Condensed" panose="020B0506030403020204" pitchFamily="34" charset="0"/>
              <a:cs typeface="Lato"/>
            </a:endParaRPr>
          </a:p>
        </p:txBody>
      </p:sp>
      <p:sp>
        <p:nvSpPr>
          <p:cNvPr id="25" name="Rectangle Container copy 2">
            <a:extLst>
              <a:ext uri="{FF2B5EF4-FFF2-40B4-BE49-F238E27FC236}">
                <a16:creationId xmlns:a16="http://schemas.microsoft.com/office/drawing/2014/main" id="{88FC7A70-EF39-585F-CB44-25D991896675}"/>
              </a:ext>
              <a:ext uri="{C183D7F6-B498-43B3-948B-1728B52AA6E4}">
                <adec:decorative xmlns:adec="http://schemas.microsoft.com/office/drawing/2017/decorative" val="1"/>
              </a:ext>
            </a:extLst>
          </p:cNvPr>
          <p:cNvSpPr>
            <a:spLocks/>
          </p:cNvSpPr>
          <p:nvPr/>
        </p:nvSpPr>
        <p:spPr>
          <a:xfrm>
            <a:off x="10093861" y="4167318"/>
            <a:ext cx="1793706" cy="1703791"/>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Consider starting moderate- to high- intensity statin. </a:t>
            </a:r>
          </a:p>
          <a:p>
            <a:pPr marL="53975" hangingPunct="0">
              <a:lnSpc>
                <a:spcPct val="90000"/>
              </a:lnSpc>
            </a:pPr>
            <a:endParaRPr lang="en-US" sz="1400" dirty="0">
              <a:solidFill>
                <a:srgbClr val="292929"/>
              </a:solidFill>
              <a:latin typeface="Lub Dub Condensed" panose="020B0506030403020204" pitchFamily="34" charset="0"/>
              <a:cs typeface="Lato"/>
            </a:endParaRPr>
          </a:p>
          <a:p>
            <a:pPr marL="53975" hangingPunct="0">
              <a:lnSpc>
                <a:spcPct val="90000"/>
              </a:lnSpc>
            </a:pPr>
            <a:r>
              <a:rPr lang="en-US" sz="1400" b="1" dirty="0">
                <a:solidFill>
                  <a:srgbClr val="292929"/>
                </a:solidFill>
                <a:latin typeface="Lub Dub Condensed" panose="020B0506030403020204" pitchFamily="34" charset="0"/>
                <a:cs typeface="Lato"/>
              </a:rPr>
              <a:t>Goal:</a:t>
            </a:r>
          </a:p>
          <a:p>
            <a:pPr marL="53975" hangingPunct="0">
              <a:lnSpc>
                <a:spcPct val="90000"/>
              </a:lnSpc>
            </a:pPr>
            <a:r>
              <a:rPr lang="en-US" sz="1200" dirty="0">
                <a:solidFill>
                  <a:srgbClr val="292929"/>
                </a:solidFill>
                <a:latin typeface="Lub Dub Condensed" panose="020B0506030403020204" pitchFamily="34" charset="0"/>
                <a:cs typeface="Lato"/>
              </a:rPr>
              <a:t>≥50% LDL-C reduction;</a:t>
            </a:r>
          </a:p>
          <a:p>
            <a:pPr marL="53975" hangingPunct="0">
              <a:lnSpc>
                <a:spcPct val="90000"/>
              </a:lnSpc>
            </a:pPr>
            <a:r>
              <a:rPr lang="en-US" sz="1200" dirty="0">
                <a:solidFill>
                  <a:srgbClr val="292929"/>
                </a:solidFill>
                <a:latin typeface="Lub Dub Condensed" panose="020B0506030403020204" pitchFamily="34" charset="0"/>
                <a:cs typeface="Lato"/>
              </a:rPr>
              <a:t>LDL-C &lt; 70 mg/dL and</a:t>
            </a:r>
          </a:p>
          <a:p>
            <a:pPr marL="53975" hangingPunct="0">
              <a:lnSpc>
                <a:spcPct val="90000"/>
              </a:lnSpc>
            </a:pPr>
            <a:r>
              <a:rPr lang="en-US" sz="1200" dirty="0">
                <a:solidFill>
                  <a:srgbClr val="292929"/>
                </a:solidFill>
                <a:latin typeface="Lub Dub Condensed" panose="020B0506030403020204" pitchFamily="34" charset="0"/>
                <a:cs typeface="Lato"/>
              </a:rPr>
              <a:t>non-HDL-C &lt;100 mg/dL</a:t>
            </a:r>
          </a:p>
          <a:p>
            <a:pPr marL="53975" hangingPunct="0">
              <a:lnSpc>
                <a:spcPct val="90000"/>
              </a:lnSpc>
            </a:pPr>
            <a:r>
              <a:rPr lang="en-US" sz="1200" dirty="0">
                <a:solidFill>
                  <a:srgbClr val="292929"/>
                </a:solidFill>
                <a:latin typeface="Lub Dub Condensed" panose="020B0506030403020204" pitchFamily="34" charset="0"/>
                <a:cs typeface="Lato"/>
              </a:rPr>
              <a:t>(Class 2a)</a:t>
            </a:r>
          </a:p>
        </p:txBody>
      </p:sp>
      <p:sp>
        <p:nvSpPr>
          <p:cNvPr id="33" name="Rectangle Container copy 2">
            <a:extLst>
              <a:ext uri="{FF2B5EF4-FFF2-40B4-BE49-F238E27FC236}">
                <a16:creationId xmlns:a16="http://schemas.microsoft.com/office/drawing/2014/main" id="{19A1037A-CE9B-3D14-A2A5-618FB24D48C3}"/>
              </a:ext>
              <a:ext uri="{C183D7F6-B498-43B3-948B-1728B52AA6E4}">
                <adec:decorative xmlns:adec="http://schemas.microsoft.com/office/drawing/2017/decorative" val="1"/>
              </a:ext>
            </a:extLst>
          </p:cNvPr>
          <p:cNvSpPr>
            <a:spLocks/>
          </p:cNvSpPr>
          <p:nvPr/>
        </p:nvSpPr>
        <p:spPr>
          <a:xfrm>
            <a:off x="4144724" y="4167318"/>
            <a:ext cx="1793706" cy="401166"/>
          </a:xfrm>
          <a:prstGeom prst="rect">
            <a:avLst/>
          </a:prstGeom>
          <a:noFill/>
          <a:ln w="25400">
            <a:solidFill>
              <a:schemeClr val="tx1"/>
            </a:solidFill>
          </a:ln>
          <a:effectLst/>
        </p:spPr>
        <p:txBody>
          <a:bodyPr spcFirstLastPara="0" lIns="0" tIns="27432"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Optional ApoB goal </a:t>
            </a:r>
            <a:br>
              <a:rPr lang="en-US" sz="1200" b="1" dirty="0">
                <a:solidFill>
                  <a:srgbClr val="292929"/>
                </a:solidFill>
                <a:latin typeface="Lub Dub Condensed" panose="020B0506030403020204" pitchFamily="34" charset="0"/>
                <a:cs typeface="Lato"/>
              </a:rPr>
            </a:br>
            <a:r>
              <a:rPr lang="en-US" sz="1200" b="1" dirty="0">
                <a:solidFill>
                  <a:srgbClr val="292929"/>
                </a:solidFill>
                <a:latin typeface="Lub Dub Condensed" panose="020B0506030403020204" pitchFamily="34" charset="0"/>
                <a:cs typeface="Lato"/>
              </a:rPr>
              <a:t>&lt;70 mg/dL (</a:t>
            </a:r>
          </a:p>
        </p:txBody>
      </p:sp>
      <p:sp>
        <p:nvSpPr>
          <p:cNvPr id="34" name="Rectangle Container copy 2">
            <a:extLst>
              <a:ext uri="{FF2B5EF4-FFF2-40B4-BE49-F238E27FC236}">
                <a16:creationId xmlns:a16="http://schemas.microsoft.com/office/drawing/2014/main" id="{0FCD7BC9-05A9-C6BF-2252-40D0D6DD3D56}"/>
              </a:ext>
              <a:ext uri="{C183D7F6-B498-43B3-948B-1728B52AA6E4}">
                <adec:decorative xmlns:adec="http://schemas.microsoft.com/office/drawing/2017/decorative" val="1"/>
              </a:ext>
            </a:extLst>
          </p:cNvPr>
          <p:cNvSpPr>
            <a:spLocks/>
          </p:cNvSpPr>
          <p:nvPr/>
        </p:nvSpPr>
        <p:spPr>
          <a:xfrm>
            <a:off x="4144724" y="4768698"/>
            <a:ext cx="1793706" cy="658062"/>
          </a:xfrm>
          <a:prstGeom prst="rect">
            <a:avLst/>
          </a:prstGeom>
          <a:solidFill>
            <a:srgbClr val="FFDA68"/>
          </a:solidFill>
          <a:ln w="25400">
            <a:noFill/>
          </a:ln>
          <a:effectLst/>
        </p:spPr>
        <p:txBody>
          <a:bodyPr spcFirstLastPara="0" lIns="0" tIns="27432"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Optional Goal: LDL-C&lt;55,non-HDL </a:t>
            </a:r>
            <a:br>
              <a:rPr lang="en-US" sz="1200" b="1" dirty="0">
                <a:solidFill>
                  <a:srgbClr val="292929"/>
                </a:solidFill>
                <a:latin typeface="Lub Dub Condensed" panose="020B0506030403020204" pitchFamily="34" charset="0"/>
                <a:cs typeface="Lato"/>
              </a:rPr>
            </a:br>
            <a:r>
              <a:rPr lang="en-US" sz="1200" b="1" dirty="0">
                <a:solidFill>
                  <a:srgbClr val="292929"/>
                </a:solidFill>
                <a:latin typeface="Lub Dub Condensed" panose="020B0506030403020204" pitchFamily="34" charset="0"/>
                <a:cs typeface="Lato"/>
              </a:rPr>
              <a:t>&lt; 85 mg/dL (Class 2a)</a:t>
            </a:r>
          </a:p>
        </p:txBody>
      </p:sp>
      <p:sp>
        <p:nvSpPr>
          <p:cNvPr id="35" name="Rectangle Container copy 2">
            <a:extLst>
              <a:ext uri="{FF2B5EF4-FFF2-40B4-BE49-F238E27FC236}">
                <a16:creationId xmlns:a16="http://schemas.microsoft.com/office/drawing/2014/main" id="{540F4EDA-1875-BAD4-FF85-E3CF26762962}"/>
              </a:ext>
              <a:ext uri="{C183D7F6-B498-43B3-948B-1728B52AA6E4}">
                <adec:decorative xmlns:adec="http://schemas.microsoft.com/office/drawing/2017/decorative" val="1"/>
              </a:ext>
            </a:extLst>
          </p:cNvPr>
          <p:cNvSpPr>
            <a:spLocks/>
          </p:cNvSpPr>
          <p:nvPr/>
        </p:nvSpPr>
        <p:spPr>
          <a:xfrm>
            <a:off x="4144724" y="5570080"/>
            <a:ext cx="1793706" cy="401166"/>
          </a:xfrm>
          <a:prstGeom prst="rect">
            <a:avLst/>
          </a:prstGeom>
          <a:noFill/>
          <a:ln w="25400">
            <a:solidFill>
              <a:schemeClr val="tx1"/>
            </a:solidFill>
          </a:ln>
          <a:effectLst/>
        </p:spPr>
        <p:txBody>
          <a:bodyPr spcFirstLastPara="0" lIns="0" tIns="27432"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Consider ApoB goal </a:t>
            </a:r>
            <a:br>
              <a:rPr lang="en-US" sz="1200" b="1" dirty="0">
                <a:solidFill>
                  <a:srgbClr val="292929"/>
                </a:solidFill>
                <a:latin typeface="Lub Dub Condensed" panose="020B0506030403020204" pitchFamily="34" charset="0"/>
                <a:cs typeface="Lato"/>
              </a:rPr>
            </a:br>
            <a:r>
              <a:rPr lang="en-US" sz="1200" b="1" dirty="0">
                <a:solidFill>
                  <a:srgbClr val="292929"/>
                </a:solidFill>
                <a:latin typeface="Lub Dub Condensed" panose="020B0506030403020204" pitchFamily="34" charset="0"/>
                <a:cs typeface="Lato"/>
              </a:rPr>
              <a:t>&lt;55 mg/dL (Class 2a)</a:t>
            </a:r>
          </a:p>
        </p:txBody>
      </p:sp>
      <p:cxnSp>
        <p:nvCxnSpPr>
          <p:cNvPr id="36" name="Straight Arrow Connector 35">
            <a:extLst>
              <a:ext uri="{FF2B5EF4-FFF2-40B4-BE49-F238E27FC236}">
                <a16:creationId xmlns:a16="http://schemas.microsoft.com/office/drawing/2014/main" id="{E422A2F8-DE4C-74CA-5AA1-E9009700AE7F}"/>
              </a:ext>
              <a:ext uri="{C183D7F6-B498-43B3-948B-1728B52AA6E4}">
                <adec:decorative xmlns:adec="http://schemas.microsoft.com/office/drawing/2017/decorative" val="1"/>
              </a:ext>
            </a:extLst>
          </p:cNvPr>
          <p:cNvCxnSpPr>
            <a:cxnSpLocks/>
          </p:cNvCxnSpPr>
          <p:nvPr/>
        </p:nvCxnSpPr>
        <p:spPr>
          <a:xfrm>
            <a:off x="5041577" y="3924646"/>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293CE0C-66BA-4CC5-AE11-E190F429AEDB}"/>
              </a:ext>
              <a:ext uri="{C183D7F6-B498-43B3-948B-1728B52AA6E4}">
                <adec:decorative xmlns:adec="http://schemas.microsoft.com/office/drawing/2017/decorative" val="1"/>
              </a:ext>
            </a:extLst>
          </p:cNvPr>
          <p:cNvCxnSpPr>
            <a:cxnSpLocks/>
          </p:cNvCxnSpPr>
          <p:nvPr/>
        </p:nvCxnSpPr>
        <p:spPr>
          <a:xfrm>
            <a:off x="7023340" y="3924646"/>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8A76FB9-6B8C-C0DF-68DE-5EC156CCEAAE}"/>
              </a:ext>
              <a:ext uri="{C183D7F6-B498-43B3-948B-1728B52AA6E4}">
                <adec:decorative xmlns:adec="http://schemas.microsoft.com/office/drawing/2017/decorative" val="1"/>
              </a:ext>
            </a:extLst>
          </p:cNvPr>
          <p:cNvCxnSpPr>
            <a:cxnSpLocks/>
            <a:stCxn id="9" idx="2"/>
            <a:endCxn id="24" idx="0"/>
          </p:cNvCxnSpPr>
          <p:nvPr/>
        </p:nvCxnSpPr>
        <p:spPr>
          <a:xfrm>
            <a:off x="8970728" y="2979804"/>
            <a:ext cx="9912" cy="118751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0708475-B940-81F7-A4F1-C8711A3ED378}"/>
              </a:ext>
              <a:ext uri="{C183D7F6-B498-43B3-948B-1728B52AA6E4}">
                <adec:decorative xmlns:adec="http://schemas.microsoft.com/office/drawing/2017/decorative" val="1"/>
              </a:ext>
            </a:extLst>
          </p:cNvPr>
          <p:cNvCxnSpPr>
            <a:cxnSpLocks/>
            <a:stCxn id="10" idx="2"/>
          </p:cNvCxnSpPr>
          <p:nvPr/>
        </p:nvCxnSpPr>
        <p:spPr>
          <a:xfrm>
            <a:off x="10980139" y="2979804"/>
            <a:ext cx="11496" cy="11904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58D26A6-EB42-C6D3-A5A5-D8EAD3B33515}"/>
              </a:ext>
              <a:ext uri="{C183D7F6-B498-43B3-948B-1728B52AA6E4}">
                <adec:decorative xmlns:adec="http://schemas.microsoft.com/office/drawing/2017/decorative" val="1"/>
              </a:ext>
            </a:extLst>
          </p:cNvPr>
          <p:cNvCxnSpPr>
            <a:cxnSpLocks/>
          </p:cNvCxnSpPr>
          <p:nvPr/>
        </p:nvCxnSpPr>
        <p:spPr>
          <a:xfrm>
            <a:off x="5041577" y="4573041"/>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0CFE6FE-8551-06EB-0E15-A04C5B1D97DB}"/>
              </a:ext>
              <a:ext uri="{C183D7F6-B498-43B3-948B-1728B52AA6E4}">
                <adec:decorative xmlns:adec="http://schemas.microsoft.com/office/drawing/2017/decorative" val="1"/>
              </a:ext>
            </a:extLst>
          </p:cNvPr>
          <p:cNvCxnSpPr>
            <a:cxnSpLocks/>
          </p:cNvCxnSpPr>
          <p:nvPr/>
        </p:nvCxnSpPr>
        <p:spPr>
          <a:xfrm>
            <a:off x="5041577" y="5332815"/>
            <a:ext cx="0" cy="245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Elbow Connector 82">
            <a:extLst>
              <a:ext uri="{FF2B5EF4-FFF2-40B4-BE49-F238E27FC236}">
                <a16:creationId xmlns:a16="http://schemas.microsoft.com/office/drawing/2014/main" id="{56CF3113-B6F6-84D5-F144-789B241B642E}"/>
              </a:ext>
              <a:ext uri="{C183D7F6-B498-43B3-948B-1728B52AA6E4}">
                <adec:decorative xmlns:adec="http://schemas.microsoft.com/office/drawing/2017/decorative" val="1"/>
              </a:ext>
            </a:extLst>
          </p:cNvPr>
          <p:cNvCxnSpPr>
            <a:cxnSpLocks/>
            <a:stCxn id="15" idx="2"/>
            <a:endCxn id="52" idx="0"/>
          </p:cNvCxnSpPr>
          <p:nvPr/>
        </p:nvCxnSpPr>
        <p:spPr>
          <a:xfrm rot="5400000">
            <a:off x="3390879" y="-985355"/>
            <a:ext cx="389731" cy="502051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Elbow Connector 82">
            <a:extLst>
              <a:ext uri="{FF2B5EF4-FFF2-40B4-BE49-F238E27FC236}">
                <a16:creationId xmlns:a16="http://schemas.microsoft.com/office/drawing/2014/main" id="{CB638A97-ECCB-858B-4779-072C1A73075A}"/>
              </a:ext>
              <a:ext uri="{C183D7F6-B498-43B3-948B-1728B52AA6E4}">
                <adec:decorative xmlns:adec="http://schemas.microsoft.com/office/drawing/2017/decorative" val="1"/>
              </a:ext>
            </a:extLst>
          </p:cNvPr>
          <p:cNvCxnSpPr>
            <a:cxnSpLocks/>
            <a:stCxn id="15" idx="2"/>
            <a:endCxn id="50" idx="0"/>
          </p:cNvCxnSpPr>
          <p:nvPr/>
        </p:nvCxnSpPr>
        <p:spPr>
          <a:xfrm rot="5400000">
            <a:off x="4382401" y="6167"/>
            <a:ext cx="389731" cy="3037468"/>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Elbow Connector 82">
            <a:extLst>
              <a:ext uri="{FF2B5EF4-FFF2-40B4-BE49-F238E27FC236}">
                <a16:creationId xmlns:a16="http://schemas.microsoft.com/office/drawing/2014/main" id="{FA9A721F-546A-E9FE-6E4C-B7D95DB909BA}"/>
              </a:ext>
              <a:ext uri="{C183D7F6-B498-43B3-948B-1728B52AA6E4}">
                <adec:decorative xmlns:adec="http://schemas.microsoft.com/office/drawing/2017/decorative" val="1"/>
              </a:ext>
            </a:extLst>
          </p:cNvPr>
          <p:cNvCxnSpPr>
            <a:cxnSpLocks/>
            <a:stCxn id="15" idx="2"/>
            <a:endCxn id="46" idx="0"/>
          </p:cNvCxnSpPr>
          <p:nvPr/>
        </p:nvCxnSpPr>
        <p:spPr>
          <a:xfrm rot="16200000" flipH="1">
            <a:off x="6368237" y="1057799"/>
            <a:ext cx="384149" cy="92862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Elbow Connector 82">
            <a:extLst>
              <a:ext uri="{FF2B5EF4-FFF2-40B4-BE49-F238E27FC236}">
                <a16:creationId xmlns:a16="http://schemas.microsoft.com/office/drawing/2014/main" id="{BF44B49A-330D-7937-FA12-E3AECBAE1DC8}"/>
              </a:ext>
              <a:ext uri="{C183D7F6-B498-43B3-948B-1728B52AA6E4}">
                <adec:decorative xmlns:adec="http://schemas.microsoft.com/office/drawing/2017/decorative" val="1"/>
              </a:ext>
            </a:extLst>
          </p:cNvPr>
          <p:cNvCxnSpPr>
            <a:cxnSpLocks/>
            <a:stCxn id="15" idx="2"/>
            <a:endCxn id="48" idx="0"/>
          </p:cNvCxnSpPr>
          <p:nvPr/>
        </p:nvCxnSpPr>
        <p:spPr>
          <a:xfrm rot="5400000">
            <a:off x="5376748" y="994866"/>
            <a:ext cx="384083" cy="105442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Elbow Connector 82">
            <a:extLst>
              <a:ext uri="{FF2B5EF4-FFF2-40B4-BE49-F238E27FC236}">
                <a16:creationId xmlns:a16="http://schemas.microsoft.com/office/drawing/2014/main" id="{8A345759-BA09-3194-65C5-BEF1A4FE00AD}"/>
              </a:ext>
              <a:ext uri="{C183D7F6-B498-43B3-948B-1728B52AA6E4}">
                <adec:decorative xmlns:adec="http://schemas.microsoft.com/office/drawing/2017/decorative" val="1"/>
              </a:ext>
            </a:extLst>
          </p:cNvPr>
          <p:cNvCxnSpPr>
            <a:cxnSpLocks/>
            <a:stCxn id="15" idx="2"/>
            <a:endCxn id="44" idx="0"/>
          </p:cNvCxnSpPr>
          <p:nvPr/>
        </p:nvCxnSpPr>
        <p:spPr>
          <a:xfrm rot="16200000" flipH="1">
            <a:off x="7817414" y="-391379"/>
            <a:ext cx="384806" cy="3827635"/>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C3F0C446-97A8-7209-5DDA-34924CDA0F8A}"/>
              </a:ext>
            </a:extLst>
          </p:cNvPr>
          <p:cNvSpPr txBox="1">
            <a:spLocks/>
          </p:cNvSpPr>
          <p:nvPr/>
        </p:nvSpPr>
        <p:spPr>
          <a:xfrm>
            <a:off x="1418869" y="5969406"/>
            <a:ext cx="9934931" cy="421493"/>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a:t>
            </a:r>
            <a:r>
              <a:rPr lang="en-US" dirty="0"/>
              <a:t> ApoB indicates apolipoprotein B; LDL-C, low-density lipoprotein cholesterol; and HDL-C, high-density lipoprotein cholesterol.</a:t>
            </a:r>
          </a:p>
        </p:txBody>
      </p:sp>
      <p:sp>
        <p:nvSpPr>
          <p:cNvPr id="9" name="Rectangle Container copy 2">
            <a:extLst>
              <a:ext uri="{FF2B5EF4-FFF2-40B4-BE49-F238E27FC236}">
                <a16:creationId xmlns:a16="http://schemas.microsoft.com/office/drawing/2014/main" id="{A4CEC7E4-B836-D920-005B-A7E818AD5A7E}"/>
              </a:ext>
              <a:ext uri="{C183D7F6-B498-43B3-948B-1728B52AA6E4}">
                <adec:decorative xmlns:adec="http://schemas.microsoft.com/office/drawing/2017/decorative" val="1"/>
              </a:ext>
            </a:extLst>
          </p:cNvPr>
          <p:cNvSpPr>
            <a:spLocks/>
          </p:cNvSpPr>
          <p:nvPr/>
        </p:nvSpPr>
        <p:spPr>
          <a:xfrm>
            <a:off x="8073875" y="2520389"/>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Mild CAC</a:t>
            </a:r>
          </a:p>
        </p:txBody>
      </p:sp>
      <p:sp>
        <p:nvSpPr>
          <p:cNvPr id="10" name="Rectangle Container copy 2">
            <a:extLst>
              <a:ext uri="{FF2B5EF4-FFF2-40B4-BE49-F238E27FC236}">
                <a16:creationId xmlns:a16="http://schemas.microsoft.com/office/drawing/2014/main" id="{709D7A4C-DD34-590B-0645-8594A7E0A1F2}"/>
              </a:ext>
              <a:ext uri="{C183D7F6-B498-43B3-948B-1728B52AA6E4}">
                <adec:decorative xmlns:adec="http://schemas.microsoft.com/office/drawing/2017/decorative" val="1"/>
              </a:ext>
            </a:extLst>
          </p:cNvPr>
          <p:cNvSpPr>
            <a:spLocks/>
          </p:cNvSpPr>
          <p:nvPr/>
        </p:nvSpPr>
        <p:spPr>
          <a:xfrm>
            <a:off x="10083286" y="2520389"/>
            <a:ext cx="1793706" cy="459415"/>
          </a:xfrm>
          <a:prstGeom prst="rect">
            <a:avLst/>
          </a:prstGeom>
          <a:solidFill>
            <a:srgbClr val="595959"/>
          </a:solidFill>
          <a:ln w="25400">
            <a:noFill/>
          </a:ln>
        </p:spPr>
        <p:txBody>
          <a:bodyPr spcFirstLastPara="0" lIns="0" tIns="27432" rIns="0" bIns="0" anchor="ctr"/>
          <a:lstStyle/>
          <a:p>
            <a:pPr algn="ctr" hangingPunct="0">
              <a:lnSpc>
                <a:spcPct val="90000"/>
              </a:lnSpc>
            </a:pPr>
            <a:r>
              <a:rPr lang="en-US" sz="1400" b="1" dirty="0">
                <a:ln w="0"/>
                <a:solidFill>
                  <a:schemeClr val="bg1"/>
                </a:solidFill>
                <a:latin typeface="Lub Dub Condensed" panose="020B0506030403020204" pitchFamily="34" charset="0"/>
              </a:rPr>
              <a:t>Moderate-to-severe</a:t>
            </a:r>
          </a:p>
          <a:p>
            <a:pPr algn="ctr" hangingPunct="0">
              <a:lnSpc>
                <a:spcPct val="90000"/>
              </a:lnSpc>
            </a:pPr>
            <a:r>
              <a:rPr lang="en-US" sz="1400" b="1" dirty="0">
                <a:ln w="0"/>
                <a:solidFill>
                  <a:schemeClr val="bg1"/>
                </a:solidFill>
                <a:latin typeface="Lub Dub Condensed" panose="020B0506030403020204" pitchFamily="34" charset="0"/>
              </a:rPr>
              <a:t>CAC</a:t>
            </a:r>
          </a:p>
        </p:txBody>
      </p:sp>
      <p:cxnSp>
        <p:nvCxnSpPr>
          <p:cNvPr id="16" name="Straight Arrow Connector 15">
            <a:extLst>
              <a:ext uri="{FF2B5EF4-FFF2-40B4-BE49-F238E27FC236}">
                <a16:creationId xmlns:a16="http://schemas.microsoft.com/office/drawing/2014/main" id="{C0D4DD4A-D28B-5DA5-C7BE-2BD37D75AE16}"/>
              </a:ext>
              <a:ext uri="{C183D7F6-B498-43B3-948B-1728B52AA6E4}">
                <adec:decorative xmlns:adec="http://schemas.microsoft.com/office/drawing/2017/decorative" val="1"/>
              </a:ext>
            </a:extLst>
          </p:cNvPr>
          <p:cNvCxnSpPr>
            <a:cxnSpLocks/>
          </p:cNvCxnSpPr>
          <p:nvPr/>
        </p:nvCxnSpPr>
        <p:spPr>
          <a:xfrm>
            <a:off x="8980640" y="2154897"/>
            <a:ext cx="3250" cy="36837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D969C75-7633-5E08-D873-ED7BE5A1331C}"/>
              </a:ext>
              <a:ext uri="{C183D7F6-B498-43B3-948B-1728B52AA6E4}">
                <adec:decorative xmlns:adec="http://schemas.microsoft.com/office/drawing/2017/decorative" val="1"/>
              </a:ext>
            </a:extLst>
          </p:cNvPr>
          <p:cNvCxnSpPr>
            <a:cxnSpLocks/>
          </p:cNvCxnSpPr>
          <p:nvPr/>
        </p:nvCxnSpPr>
        <p:spPr>
          <a:xfrm>
            <a:off x="10937877" y="2179182"/>
            <a:ext cx="0" cy="38044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6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right)">
                                      <p:cBhvr>
                                        <p:cTn id="11" dur="500"/>
                                        <p:tgtEl>
                                          <p:spTgt spid="6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right)">
                                      <p:cBhvr>
                                        <p:cTn id="23" dur="500"/>
                                        <p:tgtEl>
                                          <p:spTgt spid="6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right)">
                                      <p:cBhvr>
                                        <p:cTn id="35" dur="500"/>
                                        <p:tgtEl>
                                          <p:spTgt spid="7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up)">
                                      <p:cBhvr>
                                        <p:cTn id="46" dur="500"/>
                                        <p:tgtEl>
                                          <p:spTgt spid="36"/>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par>
                          <p:cTn id="51" fill="hold">
                            <p:stCondLst>
                              <p:cond delay="2000"/>
                            </p:stCondLst>
                            <p:childTnLst>
                              <p:par>
                                <p:cTn id="52" presetID="22" presetClass="entr" presetSubtype="1"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up)">
                                      <p:cBhvr>
                                        <p:cTn id="54" dur="500"/>
                                        <p:tgtEl>
                                          <p:spTgt spid="40"/>
                                        </p:tgtEl>
                                      </p:cBhvr>
                                    </p:animEffect>
                                  </p:childTnLst>
                                </p:cTn>
                              </p:par>
                            </p:childTnLst>
                          </p:cTn>
                        </p:par>
                        <p:par>
                          <p:cTn id="55" fill="hold">
                            <p:stCondLst>
                              <p:cond delay="2500"/>
                            </p:stCondLst>
                            <p:childTnLst>
                              <p:par>
                                <p:cTn id="56" presetID="10" presetClass="entr" presetSubtype="0"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par>
                          <p:cTn id="59" fill="hold">
                            <p:stCondLst>
                              <p:cond delay="3000"/>
                            </p:stCondLst>
                            <p:childTnLst>
                              <p:par>
                                <p:cTn id="60" presetID="22" presetClass="entr" presetSubtype="1" fill="hold"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up)">
                                      <p:cBhvr>
                                        <p:cTn id="62" dur="500"/>
                                        <p:tgtEl>
                                          <p:spTgt spid="4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wipe(left)">
                                      <p:cBhvr>
                                        <p:cTn id="70" dur="500"/>
                                        <p:tgtEl>
                                          <p:spTgt spid="7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par>
                          <p:cTn id="78" fill="hold">
                            <p:stCondLst>
                              <p:cond delay="1000"/>
                            </p:stCondLst>
                            <p:childTnLst>
                              <p:par>
                                <p:cTn id="79" presetID="22" presetClass="entr" presetSubtype="1" fill="hold"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up)">
                                      <p:cBhvr>
                                        <p:cTn id="81" dur="500"/>
                                        <p:tgtEl>
                                          <p:spTgt spid="37"/>
                                        </p:tgtEl>
                                      </p:cBhvr>
                                    </p:animEffect>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76"/>
                                        </p:tgtEl>
                                        <p:attrNameLst>
                                          <p:attrName>style.visibility</p:attrName>
                                        </p:attrNameLst>
                                      </p:cBhvr>
                                      <p:to>
                                        <p:strVal val="visible"/>
                                      </p:to>
                                    </p:set>
                                    <p:animEffect transition="in" filter="wipe(left)">
                                      <p:cBhvr>
                                        <p:cTn id="90" dur="500"/>
                                        <p:tgtEl>
                                          <p:spTgt spid="76"/>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fade">
                                      <p:cBhvr>
                                        <p:cTn id="94" dur="500"/>
                                        <p:tgtEl>
                                          <p:spTgt spid="44"/>
                                        </p:tgtEl>
                                      </p:cBhvr>
                                    </p:animEffect>
                                  </p:childTnLst>
                                </p:cTn>
                              </p:par>
                            </p:childTnLst>
                          </p:cTn>
                        </p:par>
                        <p:par>
                          <p:cTn id="95" fill="hold">
                            <p:stCondLst>
                              <p:cond delay="1000"/>
                            </p:stCondLst>
                            <p:childTnLst>
                              <p:par>
                                <p:cTn id="96" presetID="22" presetClass="entr" presetSubtype="1" fill="hold" nodeType="after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wipe(up)">
                                      <p:cBhvr>
                                        <p:cTn id="98" dur="500"/>
                                        <p:tgtEl>
                                          <p:spTgt spid="38"/>
                                        </p:tgtEl>
                                      </p:cBhvr>
                                    </p:animEffect>
                                  </p:childTnLst>
                                </p:cTn>
                              </p:par>
                            </p:childTnLst>
                          </p:cTn>
                        </p:par>
                        <p:par>
                          <p:cTn id="99" fill="hold">
                            <p:stCondLst>
                              <p:cond delay="1500"/>
                            </p:stCondLst>
                            <p:childTnLst>
                              <p:par>
                                <p:cTn id="100" presetID="10" presetClass="entr" presetSubtype="0"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par>
                          <p:cTn id="103" fill="hold">
                            <p:stCondLst>
                              <p:cond delay="2000"/>
                            </p:stCondLst>
                            <p:childTnLst>
                              <p:par>
                                <p:cTn id="104" presetID="22" presetClass="entr" presetSubtype="1" fill="hold" nodeType="after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wipe(up)">
                                      <p:cBhvr>
                                        <p:cTn id="106" dur="500"/>
                                        <p:tgtEl>
                                          <p:spTgt spid="39"/>
                                        </p:tgtEl>
                                      </p:cBhvr>
                                    </p:animEffect>
                                  </p:childTnLst>
                                </p:cTn>
                              </p:par>
                            </p:childTnLst>
                          </p:cTn>
                        </p:par>
                        <p:par>
                          <p:cTn id="107" fill="hold">
                            <p:stCondLst>
                              <p:cond delay="2500"/>
                            </p:stCondLst>
                            <p:childTnLst>
                              <p:par>
                                <p:cTn id="108" presetID="10" presetClass="entr" presetSubtype="0" fill="hold" grpId="0" nodeType="after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fade">
                                      <p:cBhvr>
                                        <p:cTn id="110" dur="500"/>
                                        <p:tgtEl>
                                          <p:spTgt spid="25"/>
                                        </p:tgtEl>
                                      </p:cBhvr>
                                    </p:animEffect>
                                  </p:childTnLst>
                                </p:cTn>
                              </p:par>
                            </p:childTnLst>
                          </p:cTn>
                        </p:par>
                        <p:par>
                          <p:cTn id="111" fill="hold">
                            <p:stCondLst>
                              <p:cond delay="3000"/>
                            </p:stCondLst>
                            <p:childTnLst>
                              <p:par>
                                <p:cTn id="112" presetID="10" presetClass="entr" presetSubtype="0" fill="hold" grpId="0" nodeType="after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childTnLst>
                          </p:cTn>
                        </p:par>
                        <p:par>
                          <p:cTn id="115" fill="hold">
                            <p:stCondLst>
                              <p:cond delay="3500"/>
                            </p:stCondLst>
                            <p:childTnLst>
                              <p:par>
                                <p:cTn id="116" presetID="10" presetClass="entr" presetSubtype="0" fill="hold" grpId="0" nodeType="afterEffect">
                                  <p:stCondLst>
                                    <p:cond delay="0"/>
                                  </p:stCondLst>
                                  <p:childTnLst>
                                    <p:set>
                                      <p:cBhvr>
                                        <p:cTn id="117" dur="1" fill="hold">
                                          <p:stCondLst>
                                            <p:cond delay="0"/>
                                          </p:stCondLst>
                                        </p:cTn>
                                        <p:tgtEl>
                                          <p:spTgt spid="10"/>
                                        </p:tgtEl>
                                        <p:attrNameLst>
                                          <p:attrName>style.visibility</p:attrName>
                                        </p:attrNameLst>
                                      </p:cBhvr>
                                      <p:to>
                                        <p:strVal val="visible"/>
                                      </p:to>
                                    </p:set>
                                    <p:animEffect transition="in" filter="fade">
                                      <p:cBhvr>
                                        <p:cTn id="118" dur="500"/>
                                        <p:tgtEl>
                                          <p:spTgt spid="10"/>
                                        </p:tgtEl>
                                      </p:cBhvr>
                                    </p:animEffect>
                                  </p:childTnLst>
                                </p:cTn>
                              </p:par>
                            </p:childTnLst>
                          </p:cTn>
                        </p:par>
                        <p:par>
                          <p:cTn id="119" fill="hold">
                            <p:stCondLst>
                              <p:cond delay="4000"/>
                            </p:stCondLst>
                            <p:childTnLst>
                              <p:par>
                                <p:cTn id="120" presetID="22" presetClass="entr" presetSubtype="1" fill="hold" nodeType="after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wipe(up)">
                                      <p:cBhvr>
                                        <p:cTn id="122" dur="500"/>
                                        <p:tgtEl>
                                          <p:spTgt spid="16"/>
                                        </p:tgtEl>
                                      </p:cBhvr>
                                    </p:animEffect>
                                  </p:childTnLst>
                                </p:cTn>
                              </p:par>
                            </p:childTnLst>
                          </p:cTn>
                        </p:par>
                        <p:par>
                          <p:cTn id="123" fill="hold">
                            <p:stCondLst>
                              <p:cond delay="4500"/>
                            </p:stCondLst>
                            <p:childTnLst>
                              <p:par>
                                <p:cTn id="124" presetID="22" presetClass="entr" presetSubtype="1" fill="hold" nodeType="after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wipe(up)">
                                      <p:cBhvr>
                                        <p:cTn id="1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2" grpId="0" animBg="1"/>
      <p:bldP spid="53" grpId="0" animBg="1"/>
      <p:bldP spid="50" grpId="0" animBg="1"/>
      <p:bldP spid="51" grpId="0" animBg="1"/>
      <p:bldP spid="48" grpId="0" animBg="1"/>
      <p:bldP spid="49" grpId="0" animBg="1"/>
      <p:bldP spid="46" grpId="0" animBg="1"/>
      <p:bldP spid="47" grpId="0" animBg="1"/>
      <p:bldP spid="44" grpId="0" animBg="1"/>
      <p:bldP spid="23" grpId="0" animBg="1"/>
      <p:bldP spid="24" grpId="0" animBg="1"/>
      <p:bldP spid="25" grpId="0" animBg="1"/>
      <p:bldP spid="33" grpId="0" animBg="1"/>
      <p:bldP spid="34" grpId="0" animBg="1"/>
      <p:bldP spid="35"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A1EC7-BC64-D9DB-9489-61E78570CC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4327B-3A83-4484-8C70-F0B61DEA0F47}"/>
              </a:ext>
            </a:extLst>
          </p:cNvPr>
          <p:cNvSpPr>
            <a:spLocks noGrp="1"/>
          </p:cNvSpPr>
          <p:nvPr>
            <p:ph type="title"/>
          </p:nvPr>
        </p:nvSpPr>
        <p:spPr>
          <a:xfrm>
            <a:off x="838200" y="365125"/>
            <a:ext cx="10515600" cy="837142"/>
          </a:xfrm>
        </p:spPr>
        <p:txBody>
          <a:bodyPr/>
          <a:lstStyle/>
          <a:p>
            <a:r>
              <a:rPr lang="en-US" dirty="0"/>
              <a:t>Children, Adolescents, and Young Adults</a:t>
            </a:r>
          </a:p>
        </p:txBody>
      </p:sp>
      <p:graphicFrame>
        <p:nvGraphicFramePr>
          <p:cNvPr id="6" name="Content Placeholder 5">
            <a:extLst>
              <a:ext uri="{FF2B5EF4-FFF2-40B4-BE49-F238E27FC236}">
                <a16:creationId xmlns:a16="http://schemas.microsoft.com/office/drawing/2014/main" id="{18808716-14A6-B81D-660A-5351B4677F8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201656243"/>
              </p:ext>
            </p:extLst>
          </p:nvPr>
        </p:nvGraphicFramePr>
        <p:xfrm>
          <a:off x="4659087" y="1466697"/>
          <a:ext cx="6770913" cy="4330497"/>
        </p:xfrm>
        <a:graphic>
          <a:graphicData uri="http://schemas.openxmlformats.org/drawingml/2006/table">
            <a:tbl>
              <a:tblPr firstRow="1" bandRow="1">
                <a:tableStyleId>{5C22544A-7EE6-4342-B048-85BDC9FD1C3A}</a:tableStyleId>
              </a:tblPr>
              <a:tblGrid>
                <a:gridCol w="671449">
                  <a:extLst>
                    <a:ext uri="{9D8B030D-6E8A-4147-A177-3AD203B41FA5}">
                      <a16:colId xmlns:a16="http://schemas.microsoft.com/office/drawing/2014/main" val="2649235253"/>
                    </a:ext>
                  </a:extLst>
                </a:gridCol>
                <a:gridCol w="6099464">
                  <a:extLst>
                    <a:ext uri="{9D8B030D-6E8A-4147-A177-3AD203B41FA5}">
                      <a16:colId xmlns:a16="http://schemas.microsoft.com/office/drawing/2014/main" val="3265590656"/>
                    </a:ext>
                  </a:extLst>
                </a:gridCol>
              </a:tblGrid>
              <a:tr h="3977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9083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young adults (age 19-39), dietary, physical activity, and weight optimization recommendations should be provided to reduce cumulative atherogenic lipid exposure and lifetime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7866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children and adolescents with lipid abnormalities, lifestyle management is recommended to improve LDL-C, triglyceride, and non-HDL-C.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3527969"/>
                  </a:ext>
                </a:extLst>
              </a:tr>
              <a:tr h="132510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children and adolescents ≥8 years of age with an LDL-C level persistently ≥160 mg/dL (4.1 mmol/L) and a presentation consistent with FH who do not respond sufficiently after 3 to 6 months of lifestyle management, initiation of statin and other LLT as necessary is recommended to lower LDL-C.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89464124"/>
                  </a:ext>
                </a:extLst>
              </a:tr>
              <a:tr h="96167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children and adolescents with a clinical presentation consistent with FH, genetic testing for FH-causing genetic variants can be useful to guide diagnosis, cascade testing, and treatment.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0900093"/>
                  </a:ext>
                </a:extLst>
              </a:tr>
            </a:tbl>
          </a:graphicData>
        </a:graphic>
      </p:graphicFrame>
      <p:pic>
        <p:nvPicPr>
          <p:cNvPr id="8" name="Picture 7">
            <a:extLst>
              <a:ext uri="{FF2B5EF4-FFF2-40B4-BE49-F238E27FC236}">
                <a16:creationId xmlns:a16="http://schemas.microsoft.com/office/drawing/2014/main" id="{D5285A4E-5CB8-3EA9-8CAD-D2ACE4D1DF2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l="10067"/>
          <a:stretch>
            <a:fillRect/>
          </a:stretch>
        </p:blipFill>
        <p:spPr>
          <a:xfrm>
            <a:off x="447040" y="1704109"/>
            <a:ext cx="3993341" cy="397971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7A2B041F-0B87-9C57-B2D6-45B79503BE00}"/>
              </a:ext>
            </a:extLst>
          </p:cNvPr>
          <p:cNvSpPr>
            <a:spLocks noGrp="1"/>
          </p:cNvSpPr>
          <p:nvPr>
            <p:ph type="body" sz="quarter" idx="13"/>
          </p:nvPr>
        </p:nvSpPr>
        <p:spPr>
          <a:xfrm>
            <a:off x="1722552" y="5873961"/>
            <a:ext cx="9631248" cy="421493"/>
          </a:xfrm>
        </p:spPr>
        <p:txBody>
          <a:bodyPr/>
          <a:lstStyle/>
          <a:p>
            <a:r>
              <a:rPr lang="en-US" b="1" dirty="0"/>
              <a:t>Abbreviations: </a:t>
            </a:r>
            <a:r>
              <a:rPr lang="en-US" dirty="0"/>
              <a:t>ASCVD indicates atherosclerotic cardiovascular disease; FH, familial hypercholesterolemia; and LDL-C, low-density lipoprotein cholesterol.</a:t>
            </a:r>
          </a:p>
        </p:txBody>
      </p:sp>
      <p:sp>
        <p:nvSpPr>
          <p:cNvPr id="4" name="Slide Number Placeholder 3">
            <a:extLst>
              <a:ext uri="{FF2B5EF4-FFF2-40B4-BE49-F238E27FC236}">
                <a16:creationId xmlns:a16="http://schemas.microsoft.com/office/drawing/2014/main" id="{E8F6A7B4-88D9-35F4-6B78-2805712169A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26</a:t>
            </a:fld>
            <a:endParaRPr lang="en-US" sz="900" dirty="0"/>
          </a:p>
        </p:txBody>
      </p:sp>
    </p:spTree>
    <p:extLst>
      <p:ext uri="{BB962C8B-B14F-4D97-AF65-F5344CB8AC3E}">
        <p14:creationId xmlns:p14="http://schemas.microsoft.com/office/powerpoint/2010/main" val="2804070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335B-455F-DBE1-AEB8-306BD1A55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519F3-5A38-C225-E55C-819B63A32002}"/>
              </a:ext>
            </a:extLst>
          </p:cNvPr>
          <p:cNvSpPr>
            <a:spLocks noGrp="1"/>
          </p:cNvSpPr>
          <p:nvPr>
            <p:ph type="title"/>
          </p:nvPr>
        </p:nvSpPr>
        <p:spPr>
          <a:xfrm>
            <a:off x="838200" y="365125"/>
            <a:ext cx="10515600" cy="475134"/>
          </a:xfrm>
        </p:spPr>
        <p:txBody>
          <a:bodyPr/>
          <a:lstStyle/>
          <a:p>
            <a:r>
              <a:rPr lang="en-US" dirty="0"/>
              <a:t>Recommendations for Older Adults</a:t>
            </a:r>
          </a:p>
        </p:txBody>
      </p:sp>
      <p:graphicFrame>
        <p:nvGraphicFramePr>
          <p:cNvPr id="6" name="Content Placeholder 5">
            <a:extLst>
              <a:ext uri="{FF2B5EF4-FFF2-40B4-BE49-F238E27FC236}">
                <a16:creationId xmlns:a16="http://schemas.microsoft.com/office/drawing/2014/main" id="{23BF01C1-0A4C-D275-6073-684B25712A04}"/>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223329952"/>
              </p:ext>
            </p:extLst>
          </p:nvPr>
        </p:nvGraphicFramePr>
        <p:xfrm>
          <a:off x="838200" y="1207205"/>
          <a:ext cx="6699422" cy="4537863"/>
        </p:xfrm>
        <a:graphic>
          <a:graphicData uri="http://schemas.openxmlformats.org/drawingml/2006/table">
            <a:tbl>
              <a:tblPr firstRow="1" bandRow="1">
                <a:tableStyleId>{5C22544A-7EE6-4342-B048-85BDC9FD1C3A}</a:tableStyleId>
              </a:tblPr>
              <a:tblGrid>
                <a:gridCol w="644611">
                  <a:extLst>
                    <a:ext uri="{9D8B030D-6E8A-4147-A177-3AD203B41FA5}">
                      <a16:colId xmlns:a16="http://schemas.microsoft.com/office/drawing/2014/main" val="2649235253"/>
                    </a:ext>
                  </a:extLst>
                </a:gridCol>
                <a:gridCol w="6054811">
                  <a:extLst>
                    <a:ext uri="{9D8B030D-6E8A-4147-A177-3AD203B41FA5}">
                      <a16:colId xmlns:a16="http://schemas.microsoft.com/office/drawing/2014/main" val="3265590656"/>
                    </a:ext>
                  </a:extLst>
                </a:gridCol>
              </a:tblGrid>
              <a:tr h="3977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9083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older adults, the benefit-risk discussion should include patient priorities, functional status, multimorbidity, frailty, polypharmacy, and life expectancy, and should not be based solely on chronological age when considering the decision to discontinue LLT.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07229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adults aged &gt;75 years with an estimated life expectancy of at least 2.5 years, it may be reasonable to initiate moderate-intensity statin therapy after a clinician–patient discussion of potential benefits and risks to reduce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3527969"/>
                  </a:ext>
                </a:extLst>
              </a:tr>
              <a:tr h="93417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patients with a life expectancy of &lt;1 year, it may be reasonable to discontinue LDL-lowering therapy to avoid unnecessary medication use or adverse medication effects.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89464124"/>
                  </a:ext>
                </a:extLst>
              </a:tr>
              <a:tr h="96167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adults aged &gt;75 years with an estimated life expectancy of at least 2.5 years, and for whom the decision regarding LLT is uncertain, it may be reasonable to measure CAC to reclassify those with minimal (1-10) or no CAC to avoid LLT.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0900093"/>
                  </a:ext>
                </a:extLst>
              </a:tr>
            </a:tbl>
          </a:graphicData>
        </a:graphic>
      </p:graphicFrame>
      <p:pic>
        <p:nvPicPr>
          <p:cNvPr id="12" name="Picture 11">
            <a:extLst>
              <a:ext uri="{FF2B5EF4-FFF2-40B4-BE49-F238E27FC236}">
                <a16:creationId xmlns:a16="http://schemas.microsoft.com/office/drawing/2014/main" id="{44E7FBAD-D478-D836-C07F-ABED4771FA3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r="10525"/>
          <a:stretch>
            <a:fillRect/>
          </a:stretch>
        </p:blipFill>
        <p:spPr>
          <a:xfrm>
            <a:off x="7751619" y="1326050"/>
            <a:ext cx="3973022" cy="4233085"/>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9107D36E-AFC3-EA61-E2DD-1D5999EC5860}"/>
              </a:ext>
            </a:extLst>
          </p:cNvPr>
          <p:cNvSpPr>
            <a:spLocks noGrp="1"/>
          </p:cNvSpPr>
          <p:nvPr>
            <p:ph type="body" sz="quarter" idx="13"/>
          </p:nvPr>
        </p:nvSpPr>
        <p:spPr>
          <a:xfrm>
            <a:off x="1359665" y="5873961"/>
            <a:ext cx="9472670" cy="427985"/>
          </a:xfrm>
        </p:spPr>
        <p:txBody>
          <a:bodyPr/>
          <a:lstStyle/>
          <a:p>
            <a:r>
              <a:rPr lang="en-US" b="1" dirty="0"/>
              <a:t>Abbreviations: </a:t>
            </a:r>
            <a:r>
              <a:rPr lang="en-US" dirty="0"/>
              <a:t>ASCVD indicates atherosclerotic cardiovascular disease; CAC, coronary artery calcification; LDL, low-density lipoprotein; and LLT, lipid-lowering therapy.</a:t>
            </a:r>
          </a:p>
        </p:txBody>
      </p:sp>
      <p:sp>
        <p:nvSpPr>
          <p:cNvPr id="4" name="Slide Number Placeholder 3">
            <a:extLst>
              <a:ext uri="{FF2B5EF4-FFF2-40B4-BE49-F238E27FC236}">
                <a16:creationId xmlns:a16="http://schemas.microsoft.com/office/drawing/2014/main" id="{737333AF-3B20-38AA-8863-11ABE2CB29FD}"/>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27</a:t>
            </a:fld>
            <a:endParaRPr lang="en-US" sz="900" dirty="0"/>
          </a:p>
        </p:txBody>
      </p:sp>
    </p:spTree>
    <p:extLst>
      <p:ext uri="{BB962C8B-B14F-4D97-AF65-F5344CB8AC3E}">
        <p14:creationId xmlns:p14="http://schemas.microsoft.com/office/powerpoint/2010/main" val="546126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48010-81A1-FB7E-9DC2-6C0753F7CA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F78C5-DB24-04CD-E2A6-6F3C90E5B475}"/>
              </a:ext>
            </a:extLst>
          </p:cNvPr>
          <p:cNvSpPr>
            <a:spLocks noGrp="1"/>
          </p:cNvSpPr>
          <p:nvPr>
            <p:ph type="title"/>
          </p:nvPr>
        </p:nvSpPr>
        <p:spPr/>
        <p:txBody>
          <a:bodyPr/>
          <a:lstStyle/>
          <a:p>
            <a:r>
              <a:rPr lang="en-US" dirty="0"/>
              <a:t>Considerations in Pregnancy and Lactation</a:t>
            </a:r>
          </a:p>
        </p:txBody>
      </p:sp>
      <p:graphicFrame>
        <p:nvGraphicFramePr>
          <p:cNvPr id="18" name="Content Placeholder 5">
            <a:extLst>
              <a:ext uri="{FF2B5EF4-FFF2-40B4-BE49-F238E27FC236}">
                <a16:creationId xmlns:a16="http://schemas.microsoft.com/office/drawing/2014/main" id="{791727BA-BC9C-95D2-5022-14032DCBC08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127053314"/>
              </p:ext>
            </p:extLst>
          </p:nvPr>
        </p:nvGraphicFramePr>
        <p:xfrm>
          <a:off x="830703" y="1296804"/>
          <a:ext cx="6758817" cy="3959057"/>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5744817">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Persons of childbearing age with hypercholesterolemia who are not at high risk for ASCVD and plan to become pregnant should stop statin therapy 1 to 2 months before attempting to become pregnant or as soon as pregnancy is discovered to avoid uncertain risks to the fetus.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2869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pregnant or lactating individuals with </a:t>
                      </a:r>
                      <a:r>
                        <a:rPr lang="en-US" sz="1600" b="0" i="0" u="none" strike="noStrike" kern="1200" baseline="0" dirty="0" err="1">
                          <a:solidFill>
                            <a:schemeClr val="dk1"/>
                          </a:solidFill>
                          <a:latin typeface="Lub Dub Condensed" panose="020B0506030403020204" pitchFamily="34" charset="0"/>
                          <a:ea typeface="+mn-ea"/>
                          <a:cs typeface="+mn-cs"/>
                        </a:rPr>
                        <a:t>HoFH</a:t>
                      </a:r>
                      <a:r>
                        <a:rPr lang="en-US" sz="1600" b="0" i="0" u="none" strike="noStrike" kern="1200" baseline="0" dirty="0">
                          <a:solidFill>
                            <a:schemeClr val="dk1"/>
                          </a:solidFill>
                          <a:latin typeface="Lub Dub Condensed" panose="020B0506030403020204" pitchFamily="34" charset="0"/>
                          <a:ea typeface="+mn-ea"/>
                          <a:cs typeface="+mn-cs"/>
                        </a:rPr>
                        <a:t>, it is reasonable to undergo lipoprotein apheresis to lower LDL-C and reduce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81800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pregnant individuals with severe fasting hypertriglyceridemia TG ≥500 mg/dL [5.7 mmol/L]), the use of fibrates (after the 1st trimester) or high-dose omega-3 ethyl esters is reasonable as an adjunct to lifestyle management to lower TG levels and reduce the risk of pancreatitis.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5598121"/>
                  </a:ext>
                </a:extLst>
              </a:tr>
            </a:tbl>
          </a:graphicData>
        </a:graphic>
      </p:graphicFrame>
      <p:sp>
        <p:nvSpPr>
          <p:cNvPr id="5" name="Text Placeholder 4">
            <a:extLst>
              <a:ext uri="{FF2B5EF4-FFF2-40B4-BE49-F238E27FC236}">
                <a16:creationId xmlns:a16="http://schemas.microsoft.com/office/drawing/2014/main" id="{F09796BE-368D-F485-FC1E-C623C5C5B0BD}"/>
              </a:ext>
            </a:extLst>
          </p:cNvPr>
          <p:cNvSpPr>
            <a:spLocks noGrp="1"/>
          </p:cNvSpPr>
          <p:nvPr>
            <p:ph type="body" sz="quarter" idx="13"/>
          </p:nvPr>
        </p:nvSpPr>
        <p:spPr>
          <a:xfrm>
            <a:off x="1722552" y="6096003"/>
            <a:ext cx="8746897" cy="284121"/>
          </a:xfrm>
        </p:spPr>
        <p:txBody>
          <a:bodyPr/>
          <a:lstStyle/>
          <a:p>
            <a:r>
              <a:rPr lang="en-US" b="1" dirty="0"/>
              <a:t>Abbreviations: </a:t>
            </a:r>
            <a:r>
              <a:rPr lang="en-US" dirty="0"/>
              <a:t>ASCVD indicates atherosclerotic cardiovascular disease; </a:t>
            </a:r>
            <a:r>
              <a:rPr lang="en-US" dirty="0" err="1"/>
              <a:t>HoFH</a:t>
            </a:r>
            <a:r>
              <a:rPr lang="en-US" dirty="0"/>
              <a:t>, homozygous familial hypercholesterolemia; </a:t>
            </a:r>
            <a:br>
              <a:rPr lang="en-US" dirty="0"/>
            </a:br>
            <a:r>
              <a:rPr lang="en-US" dirty="0"/>
              <a:t>and TG, triglycerides.</a:t>
            </a:r>
          </a:p>
        </p:txBody>
      </p:sp>
      <p:sp>
        <p:nvSpPr>
          <p:cNvPr id="4" name="Slide Number Placeholder 3">
            <a:extLst>
              <a:ext uri="{FF2B5EF4-FFF2-40B4-BE49-F238E27FC236}">
                <a16:creationId xmlns:a16="http://schemas.microsoft.com/office/drawing/2014/main" id="{02B4C290-754A-8B18-9718-9179020A316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28</a:t>
            </a:fld>
            <a:endParaRPr lang="en-US" sz="900" dirty="0"/>
          </a:p>
        </p:txBody>
      </p:sp>
      <p:pic>
        <p:nvPicPr>
          <p:cNvPr id="3" name="Graphic 2">
            <a:extLst>
              <a:ext uri="{FF2B5EF4-FFF2-40B4-BE49-F238E27FC236}">
                <a16:creationId xmlns:a16="http://schemas.microsoft.com/office/drawing/2014/main" id="{79FCBB36-65BE-35C3-0429-881B04DAA8F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7759" y="1421866"/>
            <a:ext cx="1769855" cy="3587547"/>
          </a:xfrm>
          <a:prstGeom prst="rect">
            <a:avLst/>
          </a:prstGeom>
        </p:spPr>
      </p:pic>
    </p:spTree>
    <p:extLst>
      <p:ext uri="{BB962C8B-B14F-4D97-AF65-F5344CB8AC3E}">
        <p14:creationId xmlns:p14="http://schemas.microsoft.com/office/powerpoint/2010/main" val="3244922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DD645-CF15-069F-D156-E721E7838E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9800C1-D37E-D2AA-FDA7-6B347099DDDF}"/>
              </a:ext>
            </a:extLst>
          </p:cNvPr>
          <p:cNvSpPr>
            <a:spLocks noGrp="1"/>
          </p:cNvSpPr>
          <p:nvPr>
            <p:ph type="title"/>
          </p:nvPr>
        </p:nvSpPr>
        <p:spPr/>
        <p:txBody>
          <a:bodyPr/>
          <a:lstStyle/>
          <a:p>
            <a:r>
              <a:rPr lang="en-US" dirty="0"/>
              <a:t>Considerations in Pregnancy and Lactation (continued)</a:t>
            </a:r>
          </a:p>
        </p:txBody>
      </p:sp>
      <p:graphicFrame>
        <p:nvGraphicFramePr>
          <p:cNvPr id="12" name="Content Placeholder 5">
            <a:extLst>
              <a:ext uri="{FF2B5EF4-FFF2-40B4-BE49-F238E27FC236}">
                <a16:creationId xmlns:a16="http://schemas.microsoft.com/office/drawing/2014/main" id="{9F59B926-31C6-78AE-807B-A108982DCCCE}"/>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31046625"/>
              </p:ext>
            </p:extLst>
          </p:nvPr>
        </p:nvGraphicFramePr>
        <p:xfrm>
          <a:off x="6974442" y="1664169"/>
          <a:ext cx="4030256" cy="3761880"/>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3016256">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16530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pregnant or lactating individuals with hypercholesterolemia but without hypertriglyceridemia, the use of bile acid sequestrants is reasonable to lower LDL-C.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121549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mn-cs"/>
                        </a:rPr>
                        <a:t>In pregnant individuals with FH or a history of clinical ASCVD, it may be reasonable to continue statin therapy to lower LDL-C and ASCVD risk following individualized benefit-risk discussion.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bl>
          </a:graphicData>
        </a:graphic>
      </p:graphicFrame>
      <p:sp>
        <p:nvSpPr>
          <p:cNvPr id="5" name="Text Placeholder 4">
            <a:extLst>
              <a:ext uri="{FF2B5EF4-FFF2-40B4-BE49-F238E27FC236}">
                <a16:creationId xmlns:a16="http://schemas.microsoft.com/office/drawing/2014/main" id="{2C710E2B-D12C-53AD-3E0D-1C698F82F8BA}"/>
              </a:ext>
            </a:extLst>
          </p:cNvPr>
          <p:cNvSpPr>
            <a:spLocks noGrp="1"/>
          </p:cNvSpPr>
          <p:nvPr>
            <p:ph type="body" sz="quarter" idx="13"/>
          </p:nvPr>
        </p:nvSpPr>
        <p:spPr>
          <a:xfrm>
            <a:off x="1722552" y="6096003"/>
            <a:ext cx="8746897" cy="284121"/>
          </a:xfrm>
        </p:spPr>
        <p:txBody>
          <a:bodyPr/>
          <a:lstStyle/>
          <a:p>
            <a:r>
              <a:rPr lang="en-US" b="1" dirty="0"/>
              <a:t>Abbreviations: </a:t>
            </a:r>
            <a:r>
              <a:rPr lang="en-US" dirty="0"/>
              <a:t>ASCVD indicates atherosclerotic cardiovascular disease; and LDL-C, low-density lipoprotein cholesterol.</a:t>
            </a:r>
          </a:p>
        </p:txBody>
      </p:sp>
      <p:sp>
        <p:nvSpPr>
          <p:cNvPr id="4" name="Slide Number Placeholder 3">
            <a:extLst>
              <a:ext uri="{FF2B5EF4-FFF2-40B4-BE49-F238E27FC236}">
                <a16:creationId xmlns:a16="http://schemas.microsoft.com/office/drawing/2014/main" id="{31BB20F6-8436-59E6-BDCE-53771110C351}"/>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29</a:t>
            </a:fld>
            <a:endParaRPr lang="en-US" sz="900" dirty="0"/>
          </a:p>
        </p:txBody>
      </p:sp>
      <p:pic>
        <p:nvPicPr>
          <p:cNvPr id="6" name="Picture 5">
            <a:extLst>
              <a:ext uri="{FF2B5EF4-FFF2-40B4-BE49-F238E27FC236}">
                <a16:creationId xmlns:a16="http://schemas.microsoft.com/office/drawing/2014/main" id="{BEB1660B-A2B0-2BAA-3280-0C2B9590090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05" y="1521929"/>
            <a:ext cx="5939288" cy="39595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79319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527E-7A49-AA31-D799-9B1B1103273C}"/>
              </a:ext>
            </a:extLst>
          </p:cNvPr>
          <p:cNvSpPr>
            <a:spLocks noGrp="1"/>
          </p:cNvSpPr>
          <p:nvPr>
            <p:ph type="title"/>
          </p:nvPr>
        </p:nvSpPr>
        <p:spPr/>
        <p:txBody>
          <a:bodyPr/>
          <a:lstStyle/>
          <a:p>
            <a:r>
              <a:rPr lang="en-US" dirty="0"/>
              <a:t>Screening in Adults and Children</a:t>
            </a:r>
          </a:p>
        </p:txBody>
      </p:sp>
      <p:graphicFrame>
        <p:nvGraphicFramePr>
          <p:cNvPr id="6" name="Content Placeholder 5">
            <a:extLst>
              <a:ext uri="{FF2B5EF4-FFF2-40B4-BE49-F238E27FC236}">
                <a16:creationId xmlns:a16="http://schemas.microsoft.com/office/drawing/2014/main" id="{C51CEE72-0B39-D8F5-7FF4-1245DF055F5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788188508"/>
              </p:ext>
            </p:extLst>
          </p:nvPr>
        </p:nvGraphicFramePr>
        <p:xfrm>
          <a:off x="4659087" y="1466697"/>
          <a:ext cx="6770913" cy="3791103"/>
        </p:xfrm>
        <a:graphic>
          <a:graphicData uri="http://schemas.openxmlformats.org/drawingml/2006/table">
            <a:tbl>
              <a:tblPr firstRow="1" bandRow="1">
                <a:tableStyleId>{5C22544A-7EE6-4342-B048-85BDC9FD1C3A}</a:tableStyleId>
              </a:tblPr>
              <a:tblGrid>
                <a:gridCol w="805542">
                  <a:extLst>
                    <a:ext uri="{9D8B030D-6E8A-4147-A177-3AD203B41FA5}">
                      <a16:colId xmlns:a16="http://schemas.microsoft.com/office/drawing/2014/main" val="2649235253"/>
                    </a:ext>
                  </a:extLst>
                </a:gridCol>
                <a:gridCol w="5965371">
                  <a:extLst>
                    <a:ext uri="{9D8B030D-6E8A-4147-A177-3AD203B41FA5}">
                      <a16:colId xmlns:a16="http://schemas.microsoft.com/office/drawing/2014/main" val="3265590656"/>
                    </a:ext>
                  </a:extLst>
                </a:gridCol>
              </a:tblGrid>
              <a:tr h="3977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78143">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screening with a lipid profile is recommended beginning at age 19 years and at least every 5 years thereafter to identify treatable ASCVD risk, with frequent screening recommended for individuals with additional ASCVD risk factors.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078143">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children 9 to 11 years of age not previously tested, it is recommended to screen with a lipid profile to identify familial hypercholesterolemia (FH) and other significant lipid disorders.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33527969"/>
                  </a:ext>
                </a:extLst>
              </a:tr>
              <a:tr h="1237020">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individuals with first- or second-degree relatives with premature ASCVD, severe hypercholesterolemia, or FH, it is reasonable to perform screening with a single lipid profile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eg</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cascade screening) starting at ≥2 years of age to identify FH.</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0900093"/>
                  </a:ext>
                </a:extLst>
              </a:tr>
            </a:tbl>
          </a:graphicData>
        </a:graphic>
      </p:graphicFrame>
      <p:pic>
        <p:nvPicPr>
          <p:cNvPr id="3" name="Picture 2">
            <a:extLst>
              <a:ext uri="{FF2B5EF4-FFF2-40B4-BE49-F238E27FC236}">
                <a16:creationId xmlns:a16="http://schemas.microsoft.com/office/drawing/2014/main" id="{9FA976D0-5836-2A2A-80AD-D5E197BDB66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l="13471" r="4877"/>
          <a:stretch>
            <a:fillRect/>
          </a:stretch>
        </p:blipFill>
        <p:spPr>
          <a:xfrm>
            <a:off x="802639" y="1393482"/>
            <a:ext cx="3571933" cy="397971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C2A5D56E-73BD-FDCA-6FC0-586080F2BF9C}"/>
              </a:ext>
            </a:extLst>
          </p:cNvPr>
          <p:cNvSpPr>
            <a:spLocks noGrp="1"/>
          </p:cNvSpPr>
          <p:nvPr>
            <p:ph type="body" sz="quarter" idx="13"/>
          </p:nvPr>
        </p:nvSpPr>
        <p:spPr/>
        <p:txBody>
          <a:bodyPr/>
          <a:lstStyle/>
          <a:p>
            <a:r>
              <a:rPr lang="en-US" b="1" dirty="0"/>
              <a:t>Abbreviations: </a:t>
            </a:r>
            <a:r>
              <a:rPr lang="en-US" dirty="0"/>
              <a:t>ASCVD indicates atherosclerotic cardiovascular disease; and FH, familial hypercholesterolemia.</a:t>
            </a:r>
          </a:p>
        </p:txBody>
      </p:sp>
      <p:sp>
        <p:nvSpPr>
          <p:cNvPr id="4" name="Slide Number Placeholder 3">
            <a:extLst>
              <a:ext uri="{FF2B5EF4-FFF2-40B4-BE49-F238E27FC236}">
                <a16:creationId xmlns:a16="http://schemas.microsoft.com/office/drawing/2014/main" id="{90C0D9BA-D10D-DAE3-4ECC-5EFE4DA3D2D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a:t>
            </a:fld>
            <a:endParaRPr lang="en-US" sz="900" dirty="0"/>
          </a:p>
        </p:txBody>
      </p:sp>
    </p:spTree>
    <p:extLst>
      <p:ext uri="{BB962C8B-B14F-4D97-AF65-F5344CB8AC3E}">
        <p14:creationId xmlns:p14="http://schemas.microsoft.com/office/powerpoint/2010/main" val="982522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8C5F8-CE60-453B-01C8-E25350760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ED9F4C-256F-25B5-F3F0-20251B0201E8}"/>
              </a:ext>
            </a:extLst>
          </p:cNvPr>
          <p:cNvSpPr>
            <a:spLocks noGrp="1"/>
          </p:cNvSpPr>
          <p:nvPr>
            <p:ph type="title"/>
          </p:nvPr>
        </p:nvSpPr>
        <p:spPr/>
        <p:txBody>
          <a:bodyPr/>
          <a:lstStyle/>
          <a:p>
            <a:r>
              <a:rPr lang="en-US" dirty="0"/>
              <a:t>Adults with Heart Failure </a:t>
            </a:r>
          </a:p>
        </p:txBody>
      </p:sp>
      <p:sp>
        <p:nvSpPr>
          <p:cNvPr id="9" name="TextBox 8">
            <a:extLst>
              <a:ext uri="{FF2B5EF4-FFF2-40B4-BE49-F238E27FC236}">
                <a16:creationId xmlns:a16="http://schemas.microsoft.com/office/drawing/2014/main" id="{FDFD943E-9980-E9A4-20F4-D7918405A28C}"/>
              </a:ext>
              <a:ext uri="{C183D7F6-B498-43B3-948B-1728B52AA6E4}">
                <adec:decorative xmlns:adec="http://schemas.microsoft.com/office/drawing/2017/decorative" val="1"/>
              </a:ext>
            </a:extLst>
          </p:cNvPr>
          <p:cNvSpPr txBox="1"/>
          <p:nvPr/>
        </p:nvSpPr>
        <p:spPr>
          <a:xfrm>
            <a:off x="938838" y="2066157"/>
            <a:ext cx="4984441"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7" name="TextBox 16">
            <a:extLst>
              <a:ext uri="{FF2B5EF4-FFF2-40B4-BE49-F238E27FC236}">
                <a16:creationId xmlns:a16="http://schemas.microsoft.com/office/drawing/2014/main" id="{6CB4E7B3-4938-2E21-C073-C4D055EB8EC5}"/>
              </a:ext>
              <a:ext uri="{C183D7F6-B498-43B3-948B-1728B52AA6E4}">
                <adec:decorative xmlns:adec="http://schemas.microsoft.com/office/drawing/2017/decorative" val="0"/>
              </a:ext>
            </a:extLst>
          </p:cNvPr>
          <p:cNvSpPr txBox="1"/>
          <p:nvPr/>
        </p:nvSpPr>
        <p:spPr>
          <a:xfrm>
            <a:off x="986815" y="2107649"/>
            <a:ext cx="4845022"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Adults with </a:t>
            </a:r>
            <a:r>
              <a:rPr lang="en-US" dirty="0" err="1"/>
              <a:t>HFrEF</a:t>
            </a:r>
            <a:endParaRPr lang="en-US" dirty="0"/>
          </a:p>
        </p:txBody>
      </p:sp>
      <p:graphicFrame>
        <p:nvGraphicFramePr>
          <p:cNvPr id="18" name="Content Placeholder 5">
            <a:extLst>
              <a:ext uri="{FF2B5EF4-FFF2-40B4-BE49-F238E27FC236}">
                <a16:creationId xmlns:a16="http://schemas.microsoft.com/office/drawing/2014/main" id="{69B5B623-89DE-ABFB-5E8C-D6957B1F05D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951443221"/>
              </p:ext>
            </p:extLst>
          </p:nvPr>
        </p:nvGraphicFramePr>
        <p:xfrm>
          <a:off x="926939" y="2470030"/>
          <a:ext cx="5006501" cy="1757870"/>
        </p:xfrm>
        <a:graphic>
          <a:graphicData uri="http://schemas.openxmlformats.org/drawingml/2006/table">
            <a:tbl>
              <a:tblPr firstRow="1" bandRow="1">
                <a:tableStyleId>{5C22544A-7EE6-4342-B048-85BDC9FD1C3A}</a:tableStyleId>
              </a:tblPr>
              <a:tblGrid>
                <a:gridCol w="779888">
                  <a:extLst>
                    <a:ext uri="{9D8B030D-6E8A-4147-A177-3AD203B41FA5}">
                      <a16:colId xmlns:a16="http://schemas.microsoft.com/office/drawing/2014/main" val="2649235253"/>
                    </a:ext>
                  </a:extLst>
                </a:gridCol>
                <a:gridCol w="4226613">
                  <a:extLst>
                    <a:ext uri="{9D8B030D-6E8A-4147-A177-3AD203B41FA5}">
                      <a16:colId xmlns:a16="http://schemas.microsoft.com/office/drawing/2014/main" val="3265590656"/>
                    </a:ext>
                  </a:extLst>
                </a:gridCol>
              </a:tblGrid>
              <a:tr h="44723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3: </a:t>
                      </a:r>
                      <a:br>
                        <a:rPr lang="en-US" sz="1800" b="1" dirty="0">
                          <a:ln>
                            <a:noFill/>
                          </a:ln>
                          <a:solidFill>
                            <a:schemeClr val="tx1"/>
                          </a:solidFill>
                          <a:latin typeface="Lub Dub Bold" panose="020B0803030403020204" pitchFamily="34" charset="0"/>
                          <a:cs typeface="Arial" panose="020B0604020202020204" pitchFamily="34" charset="0"/>
                        </a:rPr>
                      </a:br>
                      <a:r>
                        <a:rPr lang="en-US" sz="1400" b="1" dirty="0">
                          <a:ln>
                            <a:noFill/>
                          </a:ln>
                          <a:solidFill>
                            <a:schemeClr val="tx1"/>
                          </a:solidFill>
                          <a:latin typeface="Lub Dub Condensed" panose="020B0506030403020204" pitchFamily="34" charset="0"/>
                          <a:cs typeface="Arial" panose="020B0604020202020204" pitchFamily="34" charset="0"/>
                        </a:rPr>
                        <a:t>No Benefit</a:t>
                      </a:r>
                      <a:endParaRPr lang="en-US" sz="1800" b="1" dirty="0">
                        <a:ln>
                          <a:noFill/>
                        </a:ln>
                        <a:solidFill>
                          <a:schemeClr val="tx1"/>
                        </a:solidFill>
                        <a:latin typeface="Lub Dub Condensed" panose="020B0506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heart failure with reduced ejection fraction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HFrEF</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who do not have clinical ASCVD or another indication for LLT, initiation of LLT is not recommended to reduce clinical events or mortality.</a:t>
                      </a: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5" name="Text Placeholder 4">
            <a:extLst>
              <a:ext uri="{FF2B5EF4-FFF2-40B4-BE49-F238E27FC236}">
                <a16:creationId xmlns:a16="http://schemas.microsoft.com/office/drawing/2014/main" id="{6D3C93D4-A09C-A0E5-95EE-CD02745E1DA4}"/>
              </a:ext>
            </a:extLst>
          </p:cNvPr>
          <p:cNvSpPr>
            <a:spLocks noGrp="1"/>
          </p:cNvSpPr>
          <p:nvPr>
            <p:ph type="body" sz="quarter" idx="13"/>
          </p:nvPr>
        </p:nvSpPr>
        <p:spPr>
          <a:xfrm>
            <a:off x="1456222" y="5939537"/>
            <a:ext cx="10173526" cy="289844"/>
          </a:xfrm>
        </p:spPr>
        <p:txBody>
          <a:bodyPr/>
          <a:lstStyle/>
          <a:p>
            <a:r>
              <a:rPr lang="en-US" b="1" dirty="0"/>
              <a:t>Abbreviations:</a:t>
            </a:r>
            <a:r>
              <a:rPr lang="en-US" dirty="0"/>
              <a:t> ASCVD indicates atherosclerotic cardiovascular disease; LTT,  lipid-lowering therapy; and </a:t>
            </a:r>
            <a:r>
              <a:rPr lang="en-US" dirty="0" err="1"/>
              <a:t>HFrEF</a:t>
            </a:r>
            <a:r>
              <a:rPr lang="en-US" dirty="0"/>
              <a:t>, heart failure with reduced ejection fraction.</a:t>
            </a:r>
          </a:p>
        </p:txBody>
      </p:sp>
      <p:sp>
        <p:nvSpPr>
          <p:cNvPr id="4" name="Slide Number Placeholder 3">
            <a:extLst>
              <a:ext uri="{FF2B5EF4-FFF2-40B4-BE49-F238E27FC236}">
                <a16:creationId xmlns:a16="http://schemas.microsoft.com/office/drawing/2014/main" id="{2BB35A8D-7862-AAD6-3098-E04A05C8451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30</a:t>
            </a:fld>
            <a:endParaRPr lang="en-US" sz="900" dirty="0"/>
          </a:p>
        </p:txBody>
      </p:sp>
      <p:pic>
        <p:nvPicPr>
          <p:cNvPr id="6" name="Picture 5">
            <a:extLst>
              <a:ext uri="{FF2B5EF4-FFF2-40B4-BE49-F238E27FC236}">
                <a16:creationId xmlns:a16="http://schemas.microsoft.com/office/drawing/2014/main" id="{D25FDF8B-01D2-535D-548B-7915165DB4C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6755" b="21701"/>
          <a:stretch>
            <a:fillRect/>
          </a:stretch>
        </p:blipFill>
        <p:spPr>
          <a:xfrm>
            <a:off x="6543041" y="1574799"/>
            <a:ext cx="3753058" cy="3009349"/>
          </a:xfrm>
          <a:prstGeom prst="rect">
            <a:avLst/>
          </a:prstGeom>
        </p:spPr>
      </p:pic>
    </p:spTree>
    <p:extLst>
      <p:ext uri="{BB962C8B-B14F-4D97-AF65-F5344CB8AC3E}">
        <p14:creationId xmlns:p14="http://schemas.microsoft.com/office/powerpoint/2010/main" val="3618466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24CEE-44DB-D296-D263-B5C955F3A4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4C0A1-0246-A304-F7DE-1C2103316F4C}"/>
              </a:ext>
            </a:extLst>
          </p:cNvPr>
          <p:cNvSpPr>
            <a:spLocks noGrp="1"/>
          </p:cNvSpPr>
          <p:nvPr>
            <p:ph type="title"/>
          </p:nvPr>
        </p:nvSpPr>
        <p:spPr/>
        <p:txBody>
          <a:bodyPr/>
          <a:lstStyle/>
          <a:p>
            <a:r>
              <a:rPr lang="en-US" dirty="0"/>
              <a:t>Adults with Chronic Kidney Disease</a:t>
            </a:r>
          </a:p>
        </p:txBody>
      </p:sp>
      <p:sp>
        <p:nvSpPr>
          <p:cNvPr id="10" name="TextBox 9">
            <a:extLst>
              <a:ext uri="{FF2B5EF4-FFF2-40B4-BE49-F238E27FC236}">
                <a16:creationId xmlns:a16="http://schemas.microsoft.com/office/drawing/2014/main" id="{E96498FE-2DD8-76F5-AA4E-EB2C9BCB134A}"/>
              </a:ext>
              <a:ext uri="{C183D7F6-B498-43B3-948B-1728B52AA6E4}">
                <adec:decorative xmlns:adec="http://schemas.microsoft.com/office/drawing/2017/decorative" val="1"/>
              </a:ext>
            </a:extLst>
          </p:cNvPr>
          <p:cNvSpPr txBox="1"/>
          <p:nvPr/>
        </p:nvSpPr>
        <p:spPr>
          <a:xfrm>
            <a:off x="4810227" y="1262742"/>
            <a:ext cx="6306007"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DA45EDE8-3AB1-DE3D-64DF-A4FDF7F2ECA9}"/>
              </a:ext>
              <a:ext uri="{C183D7F6-B498-43B3-948B-1728B52AA6E4}">
                <adec:decorative xmlns:adec="http://schemas.microsoft.com/office/drawing/2017/decorative" val="0"/>
              </a:ext>
            </a:extLst>
          </p:cNvPr>
          <p:cNvSpPr txBox="1"/>
          <p:nvPr/>
        </p:nvSpPr>
        <p:spPr>
          <a:xfrm>
            <a:off x="4959479" y="1316845"/>
            <a:ext cx="6129622"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Adults with CKD</a:t>
            </a:r>
          </a:p>
        </p:txBody>
      </p:sp>
      <p:graphicFrame>
        <p:nvGraphicFramePr>
          <p:cNvPr id="12" name="Content Placeholder 5">
            <a:extLst>
              <a:ext uri="{FF2B5EF4-FFF2-40B4-BE49-F238E27FC236}">
                <a16:creationId xmlns:a16="http://schemas.microsoft.com/office/drawing/2014/main" id="{D0A58617-7A32-0AE3-FFDC-E5E2D45F745F}"/>
              </a:ext>
              <a:ext uri="{C183D7F6-B498-43B3-948B-1728B52AA6E4}">
                <adec:decorative xmlns:adec="http://schemas.microsoft.com/office/drawing/2017/decorative" val="0"/>
              </a:ext>
            </a:extLst>
          </p:cNvPr>
          <p:cNvGraphicFramePr>
            <a:graphicFrameLocks/>
          </p:cNvGraphicFramePr>
          <p:nvPr/>
        </p:nvGraphicFramePr>
        <p:xfrm>
          <a:off x="4795184" y="1651869"/>
          <a:ext cx="6330016" cy="3853320"/>
        </p:xfrm>
        <a:graphic>
          <a:graphicData uri="http://schemas.openxmlformats.org/drawingml/2006/table">
            <a:tbl>
              <a:tblPr firstRow="1" bandRow="1">
                <a:tableStyleId>{5C22544A-7EE6-4342-B048-85BDC9FD1C3A}</a:tableStyleId>
              </a:tblPr>
              <a:tblGrid>
                <a:gridCol w="680825">
                  <a:extLst>
                    <a:ext uri="{9D8B030D-6E8A-4147-A177-3AD203B41FA5}">
                      <a16:colId xmlns:a16="http://schemas.microsoft.com/office/drawing/2014/main" val="2649235253"/>
                    </a:ext>
                  </a:extLst>
                </a:gridCol>
                <a:gridCol w="5649191">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1274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40 to 75 years of age with CKD Stage 3 or higher and an LDL-C of 70-189 mg/dL (1.8-4.9 mmol/L), moderate-intensity statin therapy (± ezetimibe) is recommended to reduce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8581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CKD Stage 3 or higher and clinical ASCVD, LLT with high-intensity statin therapy (± ezetimibe) and/or a PCSK9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mAb</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is recommended to achieve ≥50% reduction in LDL-C levels and a goal of LDL-C &lt;55 mg/dL (1.4 mmol/L) and non-HDL-C &lt;85 mg/dL (2.2 mmol/L) to reduce ASCVD risk.</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69301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sz="1100">
                          <a:latin typeface="Arial"/>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CKD who require maintenance hemodialysis, it may be reasonable to continue statin therapy to reduce the risk of ASCVD events. Treatment decisions should be individualized, considering expected survival, other comorbidities, and severity of ASCVD.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pic>
        <p:nvPicPr>
          <p:cNvPr id="6" name="Graphic 5">
            <a:extLst>
              <a:ext uri="{FF2B5EF4-FFF2-40B4-BE49-F238E27FC236}">
                <a16:creationId xmlns:a16="http://schemas.microsoft.com/office/drawing/2014/main" id="{5DE93338-52BF-2A68-A6B9-5B5CC513C12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9456" y="1861751"/>
            <a:ext cx="2559170" cy="2559170"/>
          </a:xfrm>
          <a:prstGeom prst="rect">
            <a:avLst/>
          </a:prstGeom>
        </p:spPr>
      </p:pic>
      <p:sp>
        <p:nvSpPr>
          <p:cNvPr id="5" name="Text Placeholder 4">
            <a:extLst>
              <a:ext uri="{FF2B5EF4-FFF2-40B4-BE49-F238E27FC236}">
                <a16:creationId xmlns:a16="http://schemas.microsoft.com/office/drawing/2014/main" id="{F1DF9792-F66F-0C22-C245-C6243D97A85D}"/>
              </a:ext>
            </a:extLst>
          </p:cNvPr>
          <p:cNvSpPr>
            <a:spLocks noGrp="1"/>
          </p:cNvSpPr>
          <p:nvPr>
            <p:ph type="body" sz="quarter" idx="13"/>
          </p:nvPr>
        </p:nvSpPr>
        <p:spPr>
          <a:xfrm>
            <a:off x="1722551" y="5681593"/>
            <a:ext cx="8746897" cy="660111"/>
          </a:xfrm>
        </p:spPr>
        <p:txBody>
          <a:bodyPr/>
          <a:lstStyle/>
          <a:p>
            <a:r>
              <a:rPr lang="en-US" b="1" dirty="0"/>
              <a:t>Abbreviations:</a:t>
            </a:r>
            <a:r>
              <a:rPr lang="en-US" dirty="0"/>
              <a:t> ASCVD indicates atherosclerotic cardiovascular disease; CKD, chronic kidney disease; HDL-C, high-density lipoprotein cholesterol; </a:t>
            </a:r>
            <a:r>
              <a:rPr lang="en-US" dirty="0" err="1"/>
              <a:t>HFrEF</a:t>
            </a:r>
            <a:r>
              <a:rPr lang="en-US" dirty="0"/>
              <a:t>, heart failure with reduced ejection fraction; LDL-C, low-density lipoprotein cholesterol; LTT, lipid-lowering therapy; and PCSK9, proprotein convertase subtilisin/</a:t>
            </a:r>
            <a:r>
              <a:rPr lang="en-US" dirty="0" err="1"/>
              <a:t>kexin</a:t>
            </a:r>
            <a:r>
              <a:rPr lang="en-US" dirty="0"/>
              <a:t> type 9.</a:t>
            </a:r>
          </a:p>
        </p:txBody>
      </p:sp>
      <p:sp>
        <p:nvSpPr>
          <p:cNvPr id="4" name="Slide Number Placeholder 3">
            <a:extLst>
              <a:ext uri="{FF2B5EF4-FFF2-40B4-BE49-F238E27FC236}">
                <a16:creationId xmlns:a16="http://schemas.microsoft.com/office/drawing/2014/main" id="{BE97B24B-64B6-C410-54A2-3A4C32B1E53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31</a:t>
            </a:fld>
            <a:endParaRPr lang="en-US" sz="900" dirty="0"/>
          </a:p>
        </p:txBody>
      </p:sp>
    </p:spTree>
    <p:extLst>
      <p:ext uri="{BB962C8B-B14F-4D97-AF65-F5344CB8AC3E}">
        <p14:creationId xmlns:p14="http://schemas.microsoft.com/office/powerpoint/2010/main" val="390306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EDC85-9E2D-B9E0-5821-560CD9D5D5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D46F6-B99D-B7F0-F07D-C7B7136351D2}"/>
              </a:ext>
            </a:extLst>
          </p:cNvPr>
          <p:cNvSpPr>
            <a:spLocks noGrp="1"/>
          </p:cNvSpPr>
          <p:nvPr>
            <p:ph type="title"/>
          </p:nvPr>
        </p:nvSpPr>
        <p:spPr/>
        <p:txBody>
          <a:bodyPr/>
          <a:lstStyle/>
          <a:p>
            <a:r>
              <a:rPr lang="en-US" dirty="0"/>
              <a:t>Adults with HIV</a:t>
            </a:r>
          </a:p>
        </p:txBody>
      </p:sp>
      <p:sp>
        <p:nvSpPr>
          <p:cNvPr id="9" name="TextBox 8">
            <a:extLst>
              <a:ext uri="{FF2B5EF4-FFF2-40B4-BE49-F238E27FC236}">
                <a16:creationId xmlns:a16="http://schemas.microsoft.com/office/drawing/2014/main" id="{13FE23B3-8E86-9BE4-57B1-1086E7716369}"/>
              </a:ext>
              <a:ext uri="{C183D7F6-B498-43B3-948B-1728B52AA6E4}">
                <adec:decorative xmlns:adec="http://schemas.microsoft.com/office/drawing/2017/decorative" val="1"/>
              </a:ext>
            </a:extLst>
          </p:cNvPr>
          <p:cNvSpPr txBox="1"/>
          <p:nvPr/>
        </p:nvSpPr>
        <p:spPr>
          <a:xfrm>
            <a:off x="845746" y="1261136"/>
            <a:ext cx="4577901" cy="612487"/>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7" name="TextBox 16">
            <a:extLst>
              <a:ext uri="{FF2B5EF4-FFF2-40B4-BE49-F238E27FC236}">
                <a16:creationId xmlns:a16="http://schemas.microsoft.com/office/drawing/2014/main" id="{A4B890C0-C145-D437-66AE-1744F8AF4F7A}"/>
              </a:ext>
              <a:ext uri="{C183D7F6-B498-43B3-948B-1728B52AA6E4}">
                <adec:decorative xmlns:adec="http://schemas.microsoft.com/office/drawing/2017/decorative" val="0"/>
              </a:ext>
            </a:extLst>
          </p:cNvPr>
          <p:cNvSpPr txBox="1"/>
          <p:nvPr/>
        </p:nvSpPr>
        <p:spPr>
          <a:xfrm>
            <a:off x="954097" y="1347616"/>
            <a:ext cx="4449853" cy="479841"/>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Persons Living With Human Immunodeficiency Virus (HIV)</a:t>
            </a:r>
          </a:p>
        </p:txBody>
      </p:sp>
      <p:graphicFrame>
        <p:nvGraphicFramePr>
          <p:cNvPr id="18" name="Content Placeholder 5">
            <a:extLst>
              <a:ext uri="{FF2B5EF4-FFF2-40B4-BE49-F238E27FC236}">
                <a16:creationId xmlns:a16="http://schemas.microsoft.com/office/drawing/2014/main" id="{47EAB881-E7FF-025F-A4BF-3C5F7E4B2A5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587647780"/>
              </p:ext>
            </p:extLst>
          </p:nvPr>
        </p:nvGraphicFramePr>
        <p:xfrm>
          <a:off x="830703" y="1901276"/>
          <a:ext cx="4601909" cy="1963560"/>
        </p:xfrm>
        <a:graphic>
          <a:graphicData uri="http://schemas.openxmlformats.org/drawingml/2006/table">
            <a:tbl>
              <a:tblPr firstRow="1" bandRow="1">
                <a:tableStyleId>{5C22544A-7EE6-4342-B048-85BDC9FD1C3A}</a:tableStyleId>
              </a:tblPr>
              <a:tblGrid>
                <a:gridCol w="1014000">
                  <a:extLst>
                    <a:ext uri="{9D8B030D-6E8A-4147-A177-3AD203B41FA5}">
                      <a16:colId xmlns:a16="http://schemas.microsoft.com/office/drawing/2014/main" val="2649235253"/>
                    </a:ext>
                  </a:extLst>
                </a:gridCol>
                <a:gridCol w="3587909">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endParaRPr lang="en-US" sz="2000" b="1" dirty="0">
                        <a:ln>
                          <a:noFill/>
                        </a:ln>
                        <a:solidFill>
                          <a:schemeClr val="tx1"/>
                        </a:solidFill>
                        <a:latin typeface="Lub Dub Condensed" panose="020B0506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people living with HIV aged 40-75 on stable combination antiretroviral therapy, statin therapy is recommended to reduce risk of a first ASCVD event and reduce the rate of coronary atherosclerosis progression.</a:t>
                      </a:r>
                      <a:r>
                        <a:rPr lang="en-US" sz="1600" b="1" i="0" u="none" strike="noStrike" kern="1200" baseline="0" dirty="0">
                          <a:solidFill>
                            <a:schemeClr val="dk1"/>
                          </a:solidFill>
                          <a:latin typeface="Lub Dub Condensed" panose="020B0506030403020204" pitchFamily="34" charset="0"/>
                          <a:ea typeface="+mn-ea"/>
                          <a:cs typeface="Arial" panose="020B0604020202020204" pitchFamily="34" charset="0"/>
                        </a:rPr>
                        <a:t>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7" name="TextBox 6">
            <a:extLst>
              <a:ext uri="{FF2B5EF4-FFF2-40B4-BE49-F238E27FC236}">
                <a16:creationId xmlns:a16="http://schemas.microsoft.com/office/drawing/2014/main" id="{6FB8B0A6-80FF-9570-BF01-368803EA4C66}"/>
              </a:ext>
            </a:extLst>
          </p:cNvPr>
          <p:cNvSpPr txBox="1"/>
          <p:nvPr/>
        </p:nvSpPr>
        <p:spPr>
          <a:xfrm>
            <a:off x="762000" y="4008148"/>
            <a:ext cx="4769224" cy="1400383"/>
          </a:xfrm>
          <a:prstGeom prst="rect">
            <a:avLst/>
          </a:prstGeom>
          <a:noFill/>
        </p:spPr>
        <p:txBody>
          <a:bodyPr wrap="square">
            <a:spAutoFit/>
          </a:bodyPr>
          <a:lstStyle/>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The REPRIEVE trial demonstrated that in people living with HIV, </a:t>
            </a:r>
            <a:r>
              <a:rPr lang="en-US" sz="1600" dirty="0" err="1">
                <a:latin typeface="Lub Dub Condensed" panose="020B0506030403020204" pitchFamily="34" charset="0"/>
              </a:rPr>
              <a:t>pitavastatin</a:t>
            </a:r>
            <a:r>
              <a:rPr lang="en-US" sz="1600" dirty="0">
                <a:latin typeface="Lub Dub Condensed" panose="020B0506030403020204" pitchFamily="34" charset="0"/>
              </a:rPr>
              <a:t> 4 mg daily led to a 35% reduction in risk of the first MACE. </a:t>
            </a:r>
          </a:p>
          <a:p>
            <a:pPr marL="285750" indent="-285750">
              <a:spcAft>
                <a:spcPts val="600"/>
              </a:spcAft>
              <a:buClr>
                <a:srgbClr val="CF242A"/>
              </a:buClr>
              <a:buFont typeface="Arial" panose="020B0604020202020204" pitchFamily="34" charset="0"/>
              <a:buChar char="•"/>
            </a:pPr>
            <a:r>
              <a:rPr lang="en-US" sz="1600" dirty="0">
                <a:latin typeface="Lub Dub Condensed" panose="020B0506030403020204" pitchFamily="34" charset="0"/>
              </a:rPr>
              <a:t>Consider drug-drug interactions between lipid-lowering therapies and antiretroviral therapies.</a:t>
            </a:r>
          </a:p>
        </p:txBody>
      </p:sp>
      <p:pic>
        <p:nvPicPr>
          <p:cNvPr id="6" name="Picture 5">
            <a:extLst>
              <a:ext uri="{FF2B5EF4-FFF2-40B4-BE49-F238E27FC236}">
                <a16:creationId xmlns:a16="http://schemas.microsoft.com/office/drawing/2014/main" id="{A6F57B45-F601-F1A5-20CF-4777B11DD9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742" y="1261136"/>
            <a:ext cx="5959996" cy="4009604"/>
          </a:xfrm>
          <a:prstGeom prst="rect">
            <a:avLst/>
          </a:prstGeom>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BBB226BB-3D9E-20CF-B665-7CDC85252F9C}"/>
              </a:ext>
            </a:extLst>
          </p:cNvPr>
          <p:cNvSpPr>
            <a:spLocks noGrp="1"/>
          </p:cNvSpPr>
          <p:nvPr>
            <p:ph type="body" sz="quarter" idx="13"/>
          </p:nvPr>
        </p:nvSpPr>
        <p:spPr>
          <a:xfrm>
            <a:off x="1722552" y="5943599"/>
            <a:ext cx="8746897" cy="436525"/>
          </a:xfrm>
        </p:spPr>
        <p:txBody>
          <a:bodyPr/>
          <a:lstStyle/>
          <a:p>
            <a:r>
              <a:rPr lang="en-US" b="1" dirty="0"/>
              <a:t>Abbreviations: </a:t>
            </a:r>
            <a:r>
              <a:rPr lang="en-US" dirty="0"/>
              <a:t>ASCVD indicates atherosclerotic cardiovascular disease; HIV, human immunodeficiency virus; MACE, major adverse cardiovascular event; and REPRIEVE, Randomized Trial to Prevent Vascular Events in HIV.</a:t>
            </a:r>
          </a:p>
        </p:txBody>
      </p:sp>
      <p:sp>
        <p:nvSpPr>
          <p:cNvPr id="4" name="Slide Number Placeholder 3">
            <a:extLst>
              <a:ext uri="{FF2B5EF4-FFF2-40B4-BE49-F238E27FC236}">
                <a16:creationId xmlns:a16="http://schemas.microsoft.com/office/drawing/2014/main" id="{924952DE-78DC-FB24-69EB-2A5B4C4428D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32</a:t>
            </a:fld>
            <a:endParaRPr lang="en-US" sz="900" dirty="0"/>
          </a:p>
        </p:txBody>
      </p:sp>
    </p:spTree>
    <p:extLst>
      <p:ext uri="{BB962C8B-B14F-4D97-AF65-F5344CB8AC3E}">
        <p14:creationId xmlns:p14="http://schemas.microsoft.com/office/powerpoint/2010/main" val="1522792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38D6E-C372-CFB4-CAFB-2E655E70A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00D67B-9E94-70BF-6D22-288F74335DC2}"/>
              </a:ext>
            </a:extLst>
          </p:cNvPr>
          <p:cNvSpPr>
            <a:spLocks noGrp="1"/>
          </p:cNvSpPr>
          <p:nvPr>
            <p:ph type="title"/>
          </p:nvPr>
        </p:nvSpPr>
        <p:spPr/>
        <p:txBody>
          <a:bodyPr/>
          <a:lstStyle/>
          <a:p>
            <a:r>
              <a:rPr lang="en-US" dirty="0"/>
              <a:t>Adults with Cancer or a History of Cancer</a:t>
            </a:r>
          </a:p>
        </p:txBody>
      </p:sp>
      <p:sp>
        <p:nvSpPr>
          <p:cNvPr id="10" name="TextBox 9">
            <a:extLst>
              <a:ext uri="{FF2B5EF4-FFF2-40B4-BE49-F238E27FC236}">
                <a16:creationId xmlns:a16="http://schemas.microsoft.com/office/drawing/2014/main" id="{C5D91B98-0F3C-D6ED-CFD5-475A1A512550}"/>
              </a:ext>
              <a:ext uri="{C183D7F6-B498-43B3-948B-1728B52AA6E4}">
                <adec:decorative xmlns:adec="http://schemas.microsoft.com/office/drawing/2017/decorative" val="1"/>
              </a:ext>
            </a:extLst>
          </p:cNvPr>
          <p:cNvSpPr txBox="1"/>
          <p:nvPr/>
        </p:nvSpPr>
        <p:spPr>
          <a:xfrm>
            <a:off x="4718650" y="1268690"/>
            <a:ext cx="6496197" cy="383178"/>
          </a:xfrm>
          <a:prstGeom prst="rect">
            <a:avLst/>
          </a:prstGeom>
          <a:solidFill>
            <a:srgbClr val="065D93"/>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45FC8CAA-0078-A512-60C2-68198EBFCA1B}"/>
              </a:ext>
              <a:ext uri="{C183D7F6-B498-43B3-948B-1728B52AA6E4}">
                <adec:decorative xmlns:adec="http://schemas.microsoft.com/office/drawing/2017/decorative" val="0"/>
              </a:ext>
            </a:extLst>
          </p:cNvPr>
          <p:cNvSpPr txBox="1"/>
          <p:nvPr/>
        </p:nvSpPr>
        <p:spPr>
          <a:xfrm>
            <a:off x="5296619" y="1310182"/>
            <a:ext cx="5722656" cy="30019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Adults with Cancer or a History of Cancer</a:t>
            </a:r>
          </a:p>
        </p:txBody>
      </p:sp>
      <p:graphicFrame>
        <p:nvGraphicFramePr>
          <p:cNvPr id="12" name="Content Placeholder 5">
            <a:extLst>
              <a:ext uri="{FF2B5EF4-FFF2-40B4-BE49-F238E27FC236}">
                <a16:creationId xmlns:a16="http://schemas.microsoft.com/office/drawing/2014/main" id="{DD9BEFE2-78F5-708A-4B73-A737C552C72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102825526"/>
              </p:ext>
            </p:extLst>
          </p:nvPr>
        </p:nvGraphicFramePr>
        <p:xfrm>
          <a:off x="4718650" y="1651868"/>
          <a:ext cx="6514128" cy="3811586"/>
        </p:xfrm>
        <a:graphic>
          <a:graphicData uri="http://schemas.openxmlformats.org/drawingml/2006/table">
            <a:tbl>
              <a:tblPr firstRow="1" bandRow="1">
                <a:tableStyleId>{5C22544A-7EE6-4342-B048-85BDC9FD1C3A}</a:tableStyleId>
              </a:tblPr>
              <a:tblGrid>
                <a:gridCol w="1225768">
                  <a:extLst>
                    <a:ext uri="{9D8B030D-6E8A-4147-A177-3AD203B41FA5}">
                      <a16:colId xmlns:a16="http://schemas.microsoft.com/office/drawing/2014/main" val="2649235253"/>
                    </a:ext>
                  </a:extLst>
                </a:gridCol>
                <a:gridCol w="5288360">
                  <a:extLst>
                    <a:ext uri="{9D8B030D-6E8A-4147-A177-3AD203B41FA5}">
                      <a16:colId xmlns:a16="http://schemas.microsoft.com/office/drawing/2014/main" val="3265590656"/>
                    </a:ext>
                  </a:extLst>
                </a:gridCol>
              </a:tblGrid>
              <a:tr h="42737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2110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Adult cancer survivors with life expectancy of at least 2 years who otherwise qualify for LLT should be treated similarly to people without history of cancer to reduce the risk of ASCVD events.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22110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active cancer currently on statin therapy, treatment should be continued to reduce ASCVD risk unless there is concern for a specific drug interaction or life expectancy is &lt;1 year.</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941997">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active cancer, initiation of statin therapy may be considered to prevent anthracycline-induced cardiotoxicity.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bl>
          </a:graphicData>
        </a:graphic>
      </p:graphicFrame>
      <p:sp>
        <p:nvSpPr>
          <p:cNvPr id="5" name="Text Placeholder 4">
            <a:extLst>
              <a:ext uri="{FF2B5EF4-FFF2-40B4-BE49-F238E27FC236}">
                <a16:creationId xmlns:a16="http://schemas.microsoft.com/office/drawing/2014/main" id="{1A8078FF-9A7D-AF18-ACED-178DDAA8EC69}"/>
              </a:ext>
            </a:extLst>
          </p:cNvPr>
          <p:cNvSpPr>
            <a:spLocks noGrp="1"/>
          </p:cNvSpPr>
          <p:nvPr>
            <p:ph type="body" sz="quarter" idx="13"/>
          </p:nvPr>
        </p:nvSpPr>
        <p:spPr>
          <a:xfrm>
            <a:off x="1722551" y="5898497"/>
            <a:ext cx="8746897" cy="383178"/>
          </a:xfrm>
        </p:spPr>
        <p:txBody>
          <a:bodyPr/>
          <a:lstStyle/>
          <a:p>
            <a:r>
              <a:rPr lang="en-US" b="1" dirty="0"/>
              <a:t>Abbreviations: </a:t>
            </a:r>
            <a:r>
              <a:rPr lang="en-US" dirty="0"/>
              <a:t>ASCVD indicates atherosclerotic cardiovascular disease; and LLT, lipid-lowering therapy.</a:t>
            </a:r>
          </a:p>
        </p:txBody>
      </p:sp>
      <p:sp>
        <p:nvSpPr>
          <p:cNvPr id="4" name="Slide Number Placeholder 3">
            <a:extLst>
              <a:ext uri="{FF2B5EF4-FFF2-40B4-BE49-F238E27FC236}">
                <a16:creationId xmlns:a16="http://schemas.microsoft.com/office/drawing/2014/main" id="{54E9CA04-E072-6B0C-9E89-8C3A1EDF0A2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33</a:t>
            </a:fld>
            <a:endParaRPr lang="en-US" sz="900" dirty="0"/>
          </a:p>
        </p:txBody>
      </p:sp>
      <p:pic>
        <p:nvPicPr>
          <p:cNvPr id="15" name="Graphic 14">
            <a:extLst>
              <a:ext uri="{FF2B5EF4-FFF2-40B4-BE49-F238E27FC236}">
                <a16:creationId xmlns:a16="http://schemas.microsoft.com/office/drawing/2014/main" id="{A18D8C80-27C1-0F04-7E7C-68A94B166A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895" y="2151555"/>
            <a:ext cx="2696490" cy="2696490"/>
          </a:xfrm>
          <a:prstGeom prst="rect">
            <a:avLst/>
          </a:prstGeom>
        </p:spPr>
      </p:pic>
    </p:spTree>
    <p:extLst>
      <p:ext uri="{BB962C8B-B14F-4D97-AF65-F5344CB8AC3E}">
        <p14:creationId xmlns:p14="http://schemas.microsoft.com/office/powerpoint/2010/main" val="3390362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F910-C1BF-6B55-BA8A-941FF47F66BD}"/>
              </a:ext>
            </a:extLst>
          </p:cNvPr>
          <p:cNvSpPr>
            <a:spLocks noGrp="1"/>
          </p:cNvSpPr>
          <p:nvPr>
            <p:ph type="title"/>
          </p:nvPr>
        </p:nvSpPr>
        <p:spPr/>
        <p:txBody>
          <a:bodyPr/>
          <a:lstStyle/>
          <a:p>
            <a:r>
              <a:rPr lang="en-US" dirty="0"/>
              <a:t>Management of Hypertriglyceridemia</a:t>
            </a:r>
          </a:p>
        </p:txBody>
      </p:sp>
      <p:sp>
        <p:nvSpPr>
          <p:cNvPr id="3" name="Rectangle 2" descr="An algorithm summarizing the recommendations for adults with ASCVD and hypertriglyceridemia. &#10;An algorithm summarizing the recommendations for adults with triglycerides equal to or above 500 mg/dL.">
            <a:extLst>
              <a:ext uri="{FF2B5EF4-FFF2-40B4-BE49-F238E27FC236}">
                <a16:creationId xmlns:a16="http://schemas.microsoft.com/office/drawing/2014/main" id="{A8714EFA-8A7D-24A3-C37E-CAD4B68C696F}"/>
              </a:ext>
            </a:extLst>
          </p:cNvPr>
          <p:cNvSpPr/>
          <p:nvPr/>
        </p:nvSpPr>
        <p:spPr>
          <a:xfrm>
            <a:off x="322119" y="1143000"/>
            <a:ext cx="5122718" cy="452004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5756C30D-5D00-B730-D885-0A47E03C94C8}"/>
              </a:ext>
            </a:extLst>
          </p:cNvPr>
          <p:cNvSpPr>
            <a:spLocks noGrp="1"/>
          </p:cNvSpPr>
          <p:nvPr>
            <p:ph type="body" sz="quarter" idx="13"/>
          </p:nvPr>
        </p:nvSpPr>
        <p:spPr>
          <a:xfrm>
            <a:off x="1722552" y="5938507"/>
            <a:ext cx="8746897" cy="421493"/>
          </a:xfrm>
        </p:spPr>
        <p:txBody>
          <a:bodyPr/>
          <a:lstStyle/>
          <a:p>
            <a:r>
              <a:rPr lang="en-US" b="1" dirty="0"/>
              <a:t>Abbreviations: </a:t>
            </a:r>
            <a:r>
              <a:rPr lang="en-US" dirty="0"/>
              <a:t>ASCVD indicates atherosclerotic cardiovascular disease; ETOH, ethyl alcohol; </a:t>
            </a:r>
            <a:br>
              <a:rPr lang="en-US" dirty="0"/>
            </a:br>
            <a:r>
              <a:rPr lang="en-US" dirty="0"/>
              <a:t>HDL-C, high-density lipoprotein cholesterol; and LDL-C, low-density lipoprotein-cholesterol.</a:t>
            </a:r>
          </a:p>
        </p:txBody>
      </p:sp>
      <p:sp>
        <p:nvSpPr>
          <p:cNvPr id="4" name="Slide Number Placeholder 3">
            <a:extLst>
              <a:ext uri="{FF2B5EF4-FFF2-40B4-BE49-F238E27FC236}">
                <a16:creationId xmlns:a16="http://schemas.microsoft.com/office/drawing/2014/main" id="{879BE71C-5030-B688-09DE-C407B93823AB}"/>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34</a:t>
            </a:fld>
            <a:endParaRPr lang="en-US" sz="900" dirty="0"/>
          </a:p>
        </p:txBody>
      </p:sp>
      <p:sp>
        <p:nvSpPr>
          <p:cNvPr id="15" name="Rectangle Container copy 2">
            <a:extLst>
              <a:ext uri="{FF2B5EF4-FFF2-40B4-BE49-F238E27FC236}">
                <a16:creationId xmlns:a16="http://schemas.microsoft.com/office/drawing/2014/main" id="{A859F159-4642-0C9D-28DA-F8F0B4DF4C3E}"/>
              </a:ext>
              <a:ext uri="{C183D7F6-B498-43B3-948B-1728B52AA6E4}">
                <adec:decorative xmlns:adec="http://schemas.microsoft.com/office/drawing/2017/decorative" val="1"/>
              </a:ext>
            </a:extLst>
          </p:cNvPr>
          <p:cNvSpPr/>
          <p:nvPr/>
        </p:nvSpPr>
        <p:spPr>
          <a:xfrm>
            <a:off x="881477" y="3359307"/>
            <a:ext cx="2851268" cy="41662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b="1" dirty="0">
                <a:solidFill>
                  <a:srgbClr val="292929"/>
                </a:solidFill>
                <a:latin typeface="Lub Dub Condensed" panose="020B0506030403020204" pitchFamily="34" charset="0"/>
                <a:cs typeface="Lato"/>
              </a:rPr>
              <a:t>Persistent fasting hypertriglyceridemia ≥ 150-499 mg/dL?</a:t>
            </a:r>
          </a:p>
        </p:txBody>
      </p:sp>
      <p:sp>
        <p:nvSpPr>
          <p:cNvPr id="16" name="Rectangle Container copy 2">
            <a:extLst>
              <a:ext uri="{FF2B5EF4-FFF2-40B4-BE49-F238E27FC236}">
                <a16:creationId xmlns:a16="http://schemas.microsoft.com/office/drawing/2014/main" id="{6443F40E-A3E0-6951-2231-3005B6FDA2A8}"/>
              </a:ext>
              <a:ext uri="{C183D7F6-B498-43B3-948B-1728B52AA6E4}">
                <adec:decorative xmlns:adec="http://schemas.microsoft.com/office/drawing/2017/decorative" val="1"/>
              </a:ext>
            </a:extLst>
          </p:cNvPr>
          <p:cNvSpPr/>
          <p:nvPr/>
        </p:nvSpPr>
        <p:spPr>
          <a:xfrm>
            <a:off x="881476" y="2011503"/>
            <a:ext cx="2851268" cy="516544"/>
          </a:xfrm>
          <a:prstGeom prst="rect">
            <a:avLst/>
          </a:prstGeom>
          <a:solidFill>
            <a:srgbClr val="79C78D"/>
          </a:solidFill>
          <a:ln w="25400">
            <a:noFill/>
          </a:ln>
        </p:spPr>
        <p:txBody>
          <a:bodyPr spcFirstLastPara="0" lIns="0" tIns="0" rIns="0" bIns="0" anchor="ctr"/>
          <a:lstStyle/>
          <a:p>
            <a:pPr algn="ctr"/>
            <a:r>
              <a:rPr lang="en-US" sz="1200" b="1" dirty="0">
                <a:latin typeface="Lub Dub Condensed" panose="020B0506030403020204"/>
              </a:rPr>
              <a:t>Identify and manage secondary causes of hypertriglyceridemia</a:t>
            </a:r>
          </a:p>
        </p:txBody>
      </p:sp>
      <p:cxnSp>
        <p:nvCxnSpPr>
          <p:cNvPr id="17" name="Straight Arrow Connector 16">
            <a:extLst>
              <a:ext uri="{FF2B5EF4-FFF2-40B4-BE49-F238E27FC236}">
                <a16:creationId xmlns:a16="http://schemas.microsoft.com/office/drawing/2014/main" id="{5783ABDC-58B2-A377-8964-F2C5661C7C90}"/>
              </a:ext>
              <a:ext uri="{C183D7F6-B498-43B3-948B-1728B52AA6E4}">
                <adec:decorative xmlns:adec="http://schemas.microsoft.com/office/drawing/2017/decorative" val="1"/>
              </a:ext>
            </a:extLst>
          </p:cNvPr>
          <p:cNvCxnSpPr>
            <a:cxnSpLocks/>
          </p:cNvCxnSpPr>
          <p:nvPr/>
        </p:nvCxnSpPr>
        <p:spPr>
          <a:xfrm>
            <a:off x="2307110" y="2966300"/>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7E3E0F1-4D9D-C547-402C-239478D968E0}"/>
              </a:ext>
              <a:ext uri="{C183D7F6-B498-43B3-948B-1728B52AA6E4}">
                <adec:decorative xmlns:adec="http://schemas.microsoft.com/office/drawing/2017/decorative" val="1"/>
              </a:ext>
            </a:extLst>
          </p:cNvPr>
          <p:cNvCxnSpPr>
            <a:cxnSpLocks/>
          </p:cNvCxnSpPr>
          <p:nvPr/>
        </p:nvCxnSpPr>
        <p:spPr>
          <a:xfrm>
            <a:off x="2307110" y="1644901"/>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Container copy 2">
            <a:extLst>
              <a:ext uri="{FF2B5EF4-FFF2-40B4-BE49-F238E27FC236}">
                <a16:creationId xmlns:a16="http://schemas.microsoft.com/office/drawing/2014/main" id="{069A425C-3410-2B67-9EAA-6649CA631B3B}"/>
              </a:ext>
              <a:ext uri="{C183D7F6-B498-43B3-948B-1728B52AA6E4}">
                <adec:decorative xmlns:adec="http://schemas.microsoft.com/office/drawing/2017/decorative" val="1"/>
              </a:ext>
            </a:extLst>
          </p:cNvPr>
          <p:cNvSpPr/>
          <p:nvPr/>
        </p:nvSpPr>
        <p:spPr>
          <a:xfrm>
            <a:off x="883269" y="2561936"/>
            <a:ext cx="2851268" cy="516544"/>
          </a:xfrm>
          <a:prstGeom prst="rect">
            <a:avLst/>
          </a:prstGeom>
          <a:solidFill>
            <a:srgbClr val="79C78D"/>
          </a:solidFill>
          <a:ln w="25400">
            <a:noFill/>
          </a:ln>
        </p:spPr>
        <p:txBody>
          <a:bodyPr spcFirstLastPara="0" lIns="0" tIns="0" rIns="0" bIns="0" anchor="ctr"/>
          <a:lstStyle/>
          <a:p>
            <a:pPr algn="ctr"/>
            <a:r>
              <a:rPr lang="en-US" sz="1200" b="1" dirty="0">
                <a:latin typeface="Lub Dub Condensed" panose="020B0506030403020204"/>
              </a:rPr>
              <a:t>Optimize diet, physical activity, ETOH intake and weight management</a:t>
            </a:r>
          </a:p>
        </p:txBody>
      </p:sp>
      <p:sp>
        <p:nvSpPr>
          <p:cNvPr id="25" name="Rectangle Container copy 2">
            <a:extLst>
              <a:ext uri="{FF2B5EF4-FFF2-40B4-BE49-F238E27FC236}">
                <a16:creationId xmlns:a16="http://schemas.microsoft.com/office/drawing/2014/main" id="{462E7A27-0120-4A62-4D08-429025C944DE}"/>
              </a:ext>
              <a:ext uri="{C183D7F6-B498-43B3-948B-1728B52AA6E4}">
                <adec:decorative xmlns:adec="http://schemas.microsoft.com/office/drawing/2017/decorative" val="1"/>
              </a:ext>
            </a:extLst>
          </p:cNvPr>
          <p:cNvSpPr/>
          <p:nvPr/>
        </p:nvSpPr>
        <p:spPr>
          <a:xfrm>
            <a:off x="883270" y="4232469"/>
            <a:ext cx="2851268" cy="41662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b="1" dirty="0">
                <a:solidFill>
                  <a:srgbClr val="292929"/>
                </a:solidFill>
                <a:latin typeface="Lub Dub Condensed" panose="020B0506030403020204" pitchFamily="34" charset="0"/>
                <a:cs typeface="Lato"/>
              </a:rPr>
              <a:t>LDL-C &lt; 100 mg/dL and non-HDL-C &lt; 130 mg/dL on max-tolerated statin</a:t>
            </a:r>
          </a:p>
        </p:txBody>
      </p:sp>
      <p:sp>
        <p:nvSpPr>
          <p:cNvPr id="26" name="Rectangle Container copy 2">
            <a:extLst>
              <a:ext uri="{FF2B5EF4-FFF2-40B4-BE49-F238E27FC236}">
                <a16:creationId xmlns:a16="http://schemas.microsoft.com/office/drawing/2014/main" id="{D54AFBCE-7D50-C91D-8DFC-5DCEC1E1CAD2}"/>
              </a:ext>
              <a:ext uri="{C183D7F6-B498-43B3-948B-1728B52AA6E4}">
                <adec:decorative xmlns:adec="http://schemas.microsoft.com/office/drawing/2017/decorative" val="1"/>
              </a:ext>
            </a:extLst>
          </p:cNvPr>
          <p:cNvSpPr/>
          <p:nvPr/>
        </p:nvSpPr>
        <p:spPr>
          <a:xfrm>
            <a:off x="4392056" y="3230704"/>
            <a:ext cx="1029798" cy="824930"/>
          </a:xfrm>
          <a:prstGeom prst="rect">
            <a:avLst/>
          </a:prstGeom>
          <a:solidFill>
            <a:srgbClr val="79C78D"/>
          </a:solidFill>
          <a:ln w="25400">
            <a:noFill/>
          </a:ln>
        </p:spPr>
        <p:txBody>
          <a:bodyPr spcFirstLastPara="0" lIns="0" tIns="0" rIns="0" bIns="0" anchor="ctr"/>
          <a:lstStyle/>
          <a:p>
            <a:pPr algn="ctr"/>
            <a:r>
              <a:rPr lang="en-US" sz="1200" b="1" dirty="0">
                <a:latin typeface="Lub Dub Condensed" panose="020B0506030403020204"/>
              </a:rPr>
              <a:t>Monitor adherence and response to therapy</a:t>
            </a:r>
          </a:p>
        </p:txBody>
      </p:sp>
      <p:cxnSp>
        <p:nvCxnSpPr>
          <p:cNvPr id="29" name="Straight Arrow Connector 28">
            <a:extLst>
              <a:ext uri="{FF2B5EF4-FFF2-40B4-BE49-F238E27FC236}">
                <a16:creationId xmlns:a16="http://schemas.microsoft.com/office/drawing/2014/main" id="{15509D05-084C-3F6F-C800-0376BBADBC81}"/>
              </a:ext>
              <a:ext uri="{C183D7F6-B498-43B3-948B-1728B52AA6E4}">
                <adec:decorative xmlns:adec="http://schemas.microsoft.com/office/drawing/2017/decorative" val="1"/>
              </a:ext>
            </a:extLst>
          </p:cNvPr>
          <p:cNvCxnSpPr>
            <a:cxnSpLocks/>
          </p:cNvCxnSpPr>
          <p:nvPr/>
        </p:nvCxnSpPr>
        <p:spPr>
          <a:xfrm>
            <a:off x="2298145" y="3774917"/>
            <a:ext cx="0" cy="45283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E78822A-A0B7-2B7C-2765-7CF9EC4AFDBB}"/>
              </a:ext>
              <a:ext uri="{C183D7F6-B498-43B3-948B-1728B52AA6E4}">
                <adec:decorative xmlns:adec="http://schemas.microsoft.com/office/drawing/2017/decorative" val="1"/>
              </a:ext>
            </a:extLst>
          </p:cNvPr>
          <p:cNvCxnSpPr>
            <a:cxnSpLocks/>
          </p:cNvCxnSpPr>
          <p:nvPr/>
        </p:nvCxnSpPr>
        <p:spPr>
          <a:xfrm>
            <a:off x="3738353" y="3604112"/>
            <a:ext cx="650767"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90F9110-3C8E-B278-EAF9-7E60B82D206E}"/>
              </a:ext>
              <a:ext uri="{C183D7F6-B498-43B3-948B-1728B52AA6E4}">
                <adec:decorative xmlns:adec="http://schemas.microsoft.com/office/drawing/2017/decorative" val="1"/>
              </a:ext>
            </a:extLst>
          </p:cNvPr>
          <p:cNvSpPr txBox="1"/>
          <p:nvPr/>
        </p:nvSpPr>
        <p:spPr>
          <a:xfrm>
            <a:off x="3824895" y="3488673"/>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32" name="TextBox 31">
            <a:extLst>
              <a:ext uri="{FF2B5EF4-FFF2-40B4-BE49-F238E27FC236}">
                <a16:creationId xmlns:a16="http://schemas.microsoft.com/office/drawing/2014/main" id="{ED7242A0-8011-26C6-2D49-844E4AF7ECF4}"/>
              </a:ext>
              <a:ext uri="{C183D7F6-B498-43B3-948B-1728B52AA6E4}">
                <adec:decorative xmlns:adec="http://schemas.microsoft.com/office/drawing/2017/decorative" val="1"/>
              </a:ext>
            </a:extLst>
          </p:cNvPr>
          <p:cNvSpPr txBox="1"/>
          <p:nvPr/>
        </p:nvSpPr>
        <p:spPr>
          <a:xfrm>
            <a:off x="2107909" y="384216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37" name="Rectangle Container copy 2">
            <a:extLst>
              <a:ext uri="{FF2B5EF4-FFF2-40B4-BE49-F238E27FC236}">
                <a16:creationId xmlns:a16="http://schemas.microsoft.com/office/drawing/2014/main" id="{8D8ADA2A-F7CD-2CAC-9483-D1C809CB34CE}"/>
              </a:ext>
              <a:ext uri="{C183D7F6-B498-43B3-948B-1728B52AA6E4}">
                <adec:decorative xmlns:adec="http://schemas.microsoft.com/office/drawing/2017/decorative" val="1"/>
              </a:ext>
            </a:extLst>
          </p:cNvPr>
          <p:cNvSpPr/>
          <p:nvPr/>
        </p:nvSpPr>
        <p:spPr>
          <a:xfrm>
            <a:off x="885063" y="5127147"/>
            <a:ext cx="2851268" cy="294707"/>
          </a:xfrm>
          <a:prstGeom prst="rect">
            <a:avLst/>
          </a:prstGeom>
          <a:solidFill>
            <a:srgbClr val="FAA74B"/>
          </a:solidFill>
          <a:ln w="25400">
            <a:solidFill>
              <a:srgbClr val="FAA74B"/>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200" b="1" dirty="0">
                <a:solidFill>
                  <a:srgbClr val="292929"/>
                </a:solidFill>
                <a:latin typeface="Lub Dub Condensed" panose="020B0506030403020204" pitchFamily="34" charset="0"/>
                <a:cs typeface="Lato"/>
              </a:rPr>
              <a:t>May consider </a:t>
            </a:r>
            <a:r>
              <a:rPr lang="en-US" sz="1200" b="1" dirty="0" err="1">
                <a:solidFill>
                  <a:srgbClr val="292929"/>
                </a:solidFill>
                <a:latin typeface="Lub Dub Condensed" panose="020B0506030403020204" pitchFamily="34" charset="0"/>
                <a:cs typeface="Lato"/>
              </a:rPr>
              <a:t>icosapent</a:t>
            </a:r>
            <a:r>
              <a:rPr lang="en-US" sz="1200" b="1" dirty="0">
                <a:solidFill>
                  <a:srgbClr val="292929"/>
                </a:solidFill>
                <a:latin typeface="Lub Dub Condensed" panose="020B0506030403020204" pitchFamily="34" charset="0"/>
                <a:cs typeface="Lato"/>
              </a:rPr>
              <a:t> ethyl</a:t>
            </a:r>
          </a:p>
        </p:txBody>
      </p:sp>
      <p:cxnSp>
        <p:nvCxnSpPr>
          <p:cNvPr id="38" name="Straight Arrow Connector 37">
            <a:extLst>
              <a:ext uri="{FF2B5EF4-FFF2-40B4-BE49-F238E27FC236}">
                <a16:creationId xmlns:a16="http://schemas.microsoft.com/office/drawing/2014/main" id="{324E6A07-C91E-61C9-3E6B-B42BA8D7A2D2}"/>
              </a:ext>
              <a:ext uri="{C183D7F6-B498-43B3-948B-1728B52AA6E4}">
                <adec:decorative xmlns:adec="http://schemas.microsoft.com/office/drawing/2017/decorative" val="1"/>
              </a:ext>
            </a:extLst>
          </p:cNvPr>
          <p:cNvCxnSpPr>
            <a:cxnSpLocks/>
          </p:cNvCxnSpPr>
          <p:nvPr/>
        </p:nvCxnSpPr>
        <p:spPr>
          <a:xfrm>
            <a:off x="2299938" y="4669595"/>
            <a:ext cx="0" cy="45283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FACBB61-2F3E-136E-ED2B-B820D716FAE9}"/>
              </a:ext>
              <a:ext uri="{C183D7F6-B498-43B3-948B-1728B52AA6E4}">
                <adec:decorative xmlns:adec="http://schemas.microsoft.com/office/drawing/2017/decorative" val="1"/>
              </a:ext>
            </a:extLst>
          </p:cNvPr>
          <p:cNvSpPr txBox="1"/>
          <p:nvPr/>
        </p:nvSpPr>
        <p:spPr>
          <a:xfrm>
            <a:off x="2109702" y="4736846"/>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13" name="TextBox 12">
            <a:extLst>
              <a:ext uri="{FF2B5EF4-FFF2-40B4-BE49-F238E27FC236}">
                <a16:creationId xmlns:a16="http://schemas.microsoft.com/office/drawing/2014/main" id="{33072328-830A-27C7-DE58-87438230E08F}"/>
              </a:ext>
              <a:ext uri="{C183D7F6-B498-43B3-948B-1728B52AA6E4}">
                <adec:decorative xmlns:adec="http://schemas.microsoft.com/office/drawing/2017/decorative" val="1"/>
              </a:ext>
            </a:extLst>
          </p:cNvPr>
          <p:cNvSpPr txBox="1"/>
          <p:nvPr/>
        </p:nvSpPr>
        <p:spPr>
          <a:xfrm>
            <a:off x="871369" y="1213440"/>
            <a:ext cx="2871483" cy="563161"/>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600" dirty="0"/>
              <a:t>Adults with ASCVD and Hypertriglyceridemia</a:t>
            </a:r>
          </a:p>
        </p:txBody>
      </p:sp>
      <p:pic>
        <p:nvPicPr>
          <p:cNvPr id="12" name="Picture 11">
            <a:extLst>
              <a:ext uri="{FF2B5EF4-FFF2-40B4-BE49-F238E27FC236}">
                <a16:creationId xmlns:a16="http://schemas.microsoft.com/office/drawing/2014/main" id="{C7076728-B3A6-22FF-3223-EBCB560CA7E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756" y="1634092"/>
            <a:ext cx="4677881" cy="33078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4864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up)">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4000"/>
                            </p:stCondLst>
                            <p:childTnLst>
                              <p:par>
                                <p:cTn id="40" presetID="22" presetClass="entr" presetSubtype="1"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par>
                          <p:cTn id="50" fill="hold">
                            <p:stCondLst>
                              <p:cond delay="5000"/>
                            </p:stCondLst>
                            <p:childTnLst>
                              <p:par>
                                <p:cTn id="51" presetID="22" presetClass="entr" presetSubtype="1"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wipe(up)">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childTnLst>
                          </p:cTn>
                        </p:par>
                        <p:par>
                          <p:cTn id="58" fill="hold">
                            <p:stCondLst>
                              <p:cond delay="0"/>
                            </p:stCondLst>
                            <p:childTnLst>
                              <p:par>
                                <p:cTn id="59" presetID="10" presetClass="entr" presetSubtype="0"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4" grpId="0" animBg="1"/>
      <p:bldP spid="25" grpId="0" animBg="1"/>
      <p:bldP spid="26" grpId="0" animBg="1"/>
      <p:bldP spid="31" grpId="0" animBg="1"/>
      <p:bldP spid="32" grpId="0" animBg="1"/>
      <p:bldP spid="37" grpId="0" animBg="1"/>
      <p:bldP spid="39"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644B-4666-ED60-FA98-7DB772091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A9DF58-4A20-7467-7D68-3F9A89845497}"/>
              </a:ext>
            </a:extLst>
          </p:cNvPr>
          <p:cNvSpPr>
            <a:spLocks noGrp="1"/>
          </p:cNvSpPr>
          <p:nvPr>
            <p:ph type="title"/>
          </p:nvPr>
        </p:nvSpPr>
        <p:spPr/>
        <p:txBody>
          <a:bodyPr/>
          <a:lstStyle/>
          <a:p>
            <a:r>
              <a:rPr lang="en-US" dirty="0"/>
              <a:t>Management of Hypertriglyceridemia (continued)</a:t>
            </a:r>
          </a:p>
        </p:txBody>
      </p:sp>
      <p:sp>
        <p:nvSpPr>
          <p:cNvPr id="3" name="Rectangle 2" descr="An algorithm summarizing the recommendations for adults with ASCVD and hypertriglyceridemia. &#10;An algorithm summarizing the recommendations for adults with triglycerides equal to or above 500 mg/dL.">
            <a:extLst>
              <a:ext uri="{FF2B5EF4-FFF2-40B4-BE49-F238E27FC236}">
                <a16:creationId xmlns:a16="http://schemas.microsoft.com/office/drawing/2014/main" id="{E6FE8F0B-0B77-6E68-1E3F-5B30C0F5186A}"/>
              </a:ext>
            </a:extLst>
          </p:cNvPr>
          <p:cNvSpPr/>
          <p:nvPr/>
        </p:nvSpPr>
        <p:spPr>
          <a:xfrm>
            <a:off x="1696720" y="1143000"/>
            <a:ext cx="8818879" cy="4729480"/>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45B28F5-34C3-B9AA-F77C-579BEE07C1DB}"/>
              </a:ext>
            </a:extLst>
          </p:cNvPr>
          <p:cNvSpPr>
            <a:spLocks noGrp="1"/>
          </p:cNvSpPr>
          <p:nvPr>
            <p:ph type="body" sz="quarter" idx="13"/>
          </p:nvPr>
        </p:nvSpPr>
        <p:spPr>
          <a:xfrm>
            <a:off x="1722551" y="6028069"/>
            <a:ext cx="8746897" cy="421493"/>
          </a:xfrm>
        </p:spPr>
        <p:txBody>
          <a:bodyPr/>
          <a:lstStyle/>
          <a:p>
            <a:r>
              <a:rPr lang="en-US" b="1" dirty="0"/>
              <a:t>Abbreviations: </a:t>
            </a:r>
            <a:r>
              <a:rPr lang="en-US" dirty="0"/>
              <a:t>ApoB indicates apolipoprotein B; ASCVD, atherosclerotic cardiovascular disease; ETOH. ethyl alcohol; </a:t>
            </a:r>
            <a:br>
              <a:rPr lang="en-US" dirty="0"/>
            </a:br>
            <a:r>
              <a:rPr lang="en-US" dirty="0"/>
              <a:t>HDL-C, high-density lipoprotein cholesterol; LDL-C, low-density lipoprotein-cholesterol; LLT, lipid lowering therapy; and PREVENT, Predicting Risk of CVD Events. </a:t>
            </a:r>
          </a:p>
        </p:txBody>
      </p:sp>
      <p:sp>
        <p:nvSpPr>
          <p:cNvPr id="4" name="Slide Number Placeholder 3">
            <a:extLst>
              <a:ext uri="{FF2B5EF4-FFF2-40B4-BE49-F238E27FC236}">
                <a16:creationId xmlns:a16="http://schemas.microsoft.com/office/drawing/2014/main" id="{A2E3BA9B-45AF-AFDA-B12A-275A5642BD7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35</a:t>
            </a:fld>
            <a:endParaRPr lang="en-US" sz="900" dirty="0"/>
          </a:p>
        </p:txBody>
      </p:sp>
      <p:sp>
        <p:nvSpPr>
          <p:cNvPr id="40" name="Rectangle Container copy 2">
            <a:extLst>
              <a:ext uri="{FF2B5EF4-FFF2-40B4-BE49-F238E27FC236}">
                <a16:creationId xmlns:a16="http://schemas.microsoft.com/office/drawing/2014/main" id="{D425B553-2C9B-3DF4-625C-745EC5CB5E3B}"/>
              </a:ext>
              <a:ext uri="{C183D7F6-B498-43B3-948B-1728B52AA6E4}">
                <adec:decorative xmlns:adec="http://schemas.microsoft.com/office/drawing/2017/decorative" val="1"/>
              </a:ext>
            </a:extLst>
          </p:cNvPr>
          <p:cNvSpPr/>
          <p:nvPr/>
        </p:nvSpPr>
        <p:spPr>
          <a:xfrm>
            <a:off x="1708087" y="3031280"/>
            <a:ext cx="3746578" cy="408791"/>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Persistent fasting hypertriglyceridemia </a:t>
            </a:r>
            <a:b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b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 500 mg/dL </a:t>
            </a:r>
          </a:p>
        </p:txBody>
      </p:sp>
      <p:sp>
        <p:nvSpPr>
          <p:cNvPr id="41" name="Rectangle Container copy 2">
            <a:extLst>
              <a:ext uri="{FF2B5EF4-FFF2-40B4-BE49-F238E27FC236}">
                <a16:creationId xmlns:a16="http://schemas.microsoft.com/office/drawing/2014/main" id="{07951A10-4AC2-D4AD-562C-6C89B0D8BD67}"/>
              </a:ext>
              <a:ext uri="{C183D7F6-B498-43B3-948B-1728B52AA6E4}">
                <adec:decorative xmlns:adec="http://schemas.microsoft.com/office/drawing/2017/decorative" val="1"/>
              </a:ext>
            </a:extLst>
          </p:cNvPr>
          <p:cNvSpPr/>
          <p:nvPr/>
        </p:nvSpPr>
        <p:spPr>
          <a:xfrm>
            <a:off x="3538037" y="2019605"/>
            <a:ext cx="4487732" cy="330078"/>
          </a:xfrm>
          <a:prstGeom prst="rect">
            <a:avLst/>
          </a:prstGeom>
          <a:solidFill>
            <a:srgbClr val="79C78D"/>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200" b="1" dirty="0">
                <a:latin typeface="Lub Dub Condensed" panose="020B0506030403020204"/>
              </a:rPr>
              <a:t>Identify and manage secondary causes of hypertriglyceridemia</a:t>
            </a:r>
          </a:p>
        </p:txBody>
      </p:sp>
      <p:cxnSp>
        <p:nvCxnSpPr>
          <p:cNvPr id="43" name="Straight Arrow Connector 42">
            <a:extLst>
              <a:ext uri="{FF2B5EF4-FFF2-40B4-BE49-F238E27FC236}">
                <a16:creationId xmlns:a16="http://schemas.microsoft.com/office/drawing/2014/main" id="{9516644C-5A4E-2F69-CC9A-C5056A51FAC3}"/>
              </a:ext>
              <a:ext uri="{C183D7F6-B498-43B3-948B-1728B52AA6E4}">
                <adec:decorative xmlns:adec="http://schemas.microsoft.com/office/drawing/2017/decorative" val="1"/>
              </a:ext>
            </a:extLst>
          </p:cNvPr>
          <p:cNvCxnSpPr>
            <a:cxnSpLocks/>
          </p:cNvCxnSpPr>
          <p:nvPr/>
        </p:nvCxnSpPr>
        <p:spPr>
          <a:xfrm>
            <a:off x="5773153" y="1644901"/>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Rectangle Container copy 2">
            <a:extLst>
              <a:ext uri="{FF2B5EF4-FFF2-40B4-BE49-F238E27FC236}">
                <a16:creationId xmlns:a16="http://schemas.microsoft.com/office/drawing/2014/main" id="{041EDC7B-BB51-0EA0-64E3-EB681518427D}"/>
              </a:ext>
              <a:ext uri="{C183D7F6-B498-43B3-948B-1728B52AA6E4}">
                <adec:decorative xmlns:adec="http://schemas.microsoft.com/office/drawing/2017/decorative" val="1"/>
              </a:ext>
            </a:extLst>
          </p:cNvPr>
          <p:cNvSpPr/>
          <p:nvPr/>
        </p:nvSpPr>
        <p:spPr>
          <a:xfrm>
            <a:off x="3529287" y="2361591"/>
            <a:ext cx="4487732" cy="330078"/>
          </a:xfrm>
          <a:prstGeom prst="rect">
            <a:avLst/>
          </a:prstGeom>
          <a:solidFill>
            <a:srgbClr val="79C78D"/>
          </a:solidFill>
          <a:ln w="25400">
            <a:noFill/>
          </a:ln>
        </p:spPr>
        <p:txBody>
          <a:bodyPr spcFirstLastPara="0" lIns="0" tIns="0" rIns="0" bIns="0" anchor="ctr"/>
          <a:lstStyle/>
          <a:p>
            <a:pPr algn="ctr" hangingPunct="0">
              <a:lnSpc>
                <a:spcPct val="90000"/>
              </a:lnSpc>
              <a:defRPr/>
            </a:pPr>
            <a:r>
              <a:rPr lang="en-US" sz="1200" b="1" dirty="0">
                <a:latin typeface="Lub Dub Condensed" panose="020B0506030403020204"/>
              </a:rPr>
              <a:t>Optimize diet, physical activity, ETOH intake and weight management</a:t>
            </a:r>
          </a:p>
        </p:txBody>
      </p:sp>
      <p:sp>
        <p:nvSpPr>
          <p:cNvPr id="45" name="Rectangle Container copy 2">
            <a:extLst>
              <a:ext uri="{FF2B5EF4-FFF2-40B4-BE49-F238E27FC236}">
                <a16:creationId xmlns:a16="http://schemas.microsoft.com/office/drawing/2014/main" id="{F96EBFBE-2E73-5791-A09E-A5345C55BBC1}"/>
              </a:ext>
              <a:ext uri="{C183D7F6-B498-43B3-948B-1728B52AA6E4}">
                <adec:decorative xmlns:adec="http://schemas.microsoft.com/office/drawing/2017/decorative" val="1"/>
              </a:ext>
            </a:extLst>
          </p:cNvPr>
          <p:cNvSpPr/>
          <p:nvPr/>
        </p:nvSpPr>
        <p:spPr>
          <a:xfrm>
            <a:off x="1731450" y="3735181"/>
            <a:ext cx="3699852" cy="311971"/>
          </a:xfrm>
          <a:prstGeom prst="rect">
            <a:avLst/>
          </a:prstGeom>
          <a:solidFill>
            <a:srgbClr val="79C78D"/>
          </a:solidFill>
          <a:ln w="25400">
            <a:solidFill>
              <a:srgbClr val="79C78D"/>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Estimate 10yr risk by PREVENT-ASCVD</a:t>
            </a:r>
          </a:p>
        </p:txBody>
      </p:sp>
      <p:cxnSp>
        <p:nvCxnSpPr>
          <p:cNvPr id="47" name="Straight Arrow Connector 46">
            <a:extLst>
              <a:ext uri="{FF2B5EF4-FFF2-40B4-BE49-F238E27FC236}">
                <a16:creationId xmlns:a16="http://schemas.microsoft.com/office/drawing/2014/main" id="{CD43F3ED-7353-3083-12A9-937B51DA90A8}"/>
              </a:ext>
              <a:ext uri="{C183D7F6-B498-43B3-948B-1728B52AA6E4}">
                <adec:decorative xmlns:adec="http://schemas.microsoft.com/office/drawing/2017/decorative" val="1"/>
              </a:ext>
            </a:extLst>
          </p:cNvPr>
          <p:cNvCxnSpPr>
            <a:cxnSpLocks/>
            <a:stCxn id="40" idx="2"/>
            <a:endCxn id="45" idx="0"/>
          </p:cNvCxnSpPr>
          <p:nvPr/>
        </p:nvCxnSpPr>
        <p:spPr>
          <a:xfrm>
            <a:off x="3581376" y="3440071"/>
            <a:ext cx="0" cy="29511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Rectangle Container copy 2">
            <a:extLst>
              <a:ext uri="{FF2B5EF4-FFF2-40B4-BE49-F238E27FC236}">
                <a16:creationId xmlns:a16="http://schemas.microsoft.com/office/drawing/2014/main" id="{40A9ABDC-A166-0077-A929-4A69161D0565}"/>
              </a:ext>
              <a:ext uri="{C183D7F6-B498-43B3-948B-1728B52AA6E4}">
                <adec:decorative xmlns:adec="http://schemas.microsoft.com/office/drawing/2017/decorative" val="1"/>
              </a:ext>
            </a:extLst>
          </p:cNvPr>
          <p:cNvSpPr/>
          <p:nvPr/>
        </p:nvSpPr>
        <p:spPr>
          <a:xfrm>
            <a:off x="1731450" y="4890376"/>
            <a:ext cx="3699852" cy="249884"/>
          </a:xfrm>
          <a:prstGeom prst="rect">
            <a:avLst/>
          </a:prstGeom>
          <a:solidFill>
            <a:srgbClr val="FFDA68"/>
          </a:solidFill>
          <a:ln w="25400">
            <a:solidFill>
              <a:srgbClr val="FFDA68"/>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200" b="1" dirty="0">
                <a:solidFill>
                  <a:srgbClr val="292929"/>
                </a:solidFill>
                <a:latin typeface="Lub Dub Condensed" panose="020B0506030403020204" pitchFamily="34" charset="0"/>
                <a:cs typeface="Lato"/>
              </a:rPr>
              <a:t>Consider ApoB goals</a:t>
            </a:r>
          </a:p>
        </p:txBody>
      </p:sp>
      <p:cxnSp>
        <p:nvCxnSpPr>
          <p:cNvPr id="52" name="Straight Arrow Connector 51">
            <a:extLst>
              <a:ext uri="{FF2B5EF4-FFF2-40B4-BE49-F238E27FC236}">
                <a16:creationId xmlns:a16="http://schemas.microsoft.com/office/drawing/2014/main" id="{C4C54331-B7D1-8FA4-8A71-A52E005BC8AE}"/>
              </a:ext>
              <a:ext uri="{C183D7F6-B498-43B3-948B-1728B52AA6E4}">
                <adec:decorative xmlns:adec="http://schemas.microsoft.com/office/drawing/2017/decorative" val="1"/>
              </a:ext>
            </a:extLst>
          </p:cNvPr>
          <p:cNvCxnSpPr>
            <a:cxnSpLocks/>
          </p:cNvCxnSpPr>
          <p:nvPr/>
        </p:nvCxnSpPr>
        <p:spPr>
          <a:xfrm>
            <a:off x="3581376" y="4043602"/>
            <a:ext cx="0" cy="21258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697388A-1F9B-31E1-F93D-B27D46867050}"/>
              </a:ext>
              <a:ext uri="{C183D7F6-B498-43B3-948B-1728B52AA6E4}">
                <adec:decorative xmlns:adec="http://schemas.microsoft.com/office/drawing/2017/decorative" val="1"/>
              </a:ext>
            </a:extLst>
          </p:cNvPr>
          <p:cNvSpPr txBox="1"/>
          <p:nvPr/>
        </p:nvSpPr>
        <p:spPr>
          <a:xfrm>
            <a:off x="3513378" y="1154613"/>
            <a:ext cx="4519550" cy="563161"/>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600" dirty="0"/>
              <a:t>Adults with Triglycerides ≥ 500 mg/dL</a:t>
            </a:r>
          </a:p>
        </p:txBody>
      </p:sp>
      <p:sp>
        <p:nvSpPr>
          <p:cNvPr id="57" name="Rectangle Container copy 2">
            <a:extLst>
              <a:ext uri="{FF2B5EF4-FFF2-40B4-BE49-F238E27FC236}">
                <a16:creationId xmlns:a16="http://schemas.microsoft.com/office/drawing/2014/main" id="{A812AAF0-7F93-697A-3A8F-7929A591A5BD}"/>
              </a:ext>
              <a:ext uri="{C183D7F6-B498-43B3-948B-1728B52AA6E4}">
                <adec:decorative xmlns:adec="http://schemas.microsoft.com/office/drawing/2017/decorative" val="1"/>
              </a:ext>
            </a:extLst>
          </p:cNvPr>
          <p:cNvSpPr/>
          <p:nvPr/>
        </p:nvSpPr>
        <p:spPr>
          <a:xfrm>
            <a:off x="1731450" y="4256186"/>
            <a:ext cx="3699852" cy="590744"/>
          </a:xfrm>
          <a:prstGeom prst="rect">
            <a:avLst/>
          </a:prstGeom>
          <a:solidFill>
            <a:srgbClr val="79C78D"/>
          </a:solidFill>
          <a:ln w="25400">
            <a:solidFill>
              <a:srgbClr val="79C78D"/>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Have risk-benefit discussion on lifestyle and maximize statin and other LLT to achieve LDL-Cand non-HDL-C goals</a:t>
            </a:r>
          </a:p>
        </p:txBody>
      </p:sp>
      <p:cxnSp>
        <p:nvCxnSpPr>
          <p:cNvPr id="60" name="Elbow Connector 82">
            <a:extLst>
              <a:ext uri="{FF2B5EF4-FFF2-40B4-BE49-F238E27FC236}">
                <a16:creationId xmlns:a16="http://schemas.microsoft.com/office/drawing/2014/main" id="{BDB3C608-D7D2-A1C8-D065-03CB541913A2}"/>
              </a:ext>
              <a:ext uri="{C183D7F6-B498-43B3-948B-1728B52AA6E4}">
                <adec:decorative xmlns:adec="http://schemas.microsoft.com/office/drawing/2017/decorative" val="1"/>
              </a:ext>
            </a:extLst>
          </p:cNvPr>
          <p:cNvCxnSpPr>
            <a:cxnSpLocks/>
            <a:stCxn id="44" idx="2"/>
            <a:endCxn id="40" idx="0"/>
          </p:cNvCxnSpPr>
          <p:nvPr/>
        </p:nvCxnSpPr>
        <p:spPr>
          <a:xfrm rot="5400000">
            <a:off x="4507460" y="1765586"/>
            <a:ext cx="339611" cy="2191777"/>
          </a:xfrm>
          <a:prstGeom prst="bentConnector3">
            <a:avLst>
              <a:gd name="adj1" fmla="val 5299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Rectangle Container copy 2">
            <a:extLst>
              <a:ext uri="{FF2B5EF4-FFF2-40B4-BE49-F238E27FC236}">
                <a16:creationId xmlns:a16="http://schemas.microsoft.com/office/drawing/2014/main" id="{B436E4C9-605E-65E9-6227-7F9A4A66A98C}"/>
              </a:ext>
              <a:ext uri="{C183D7F6-B498-43B3-948B-1728B52AA6E4}">
                <adec:decorative xmlns:adec="http://schemas.microsoft.com/office/drawing/2017/decorative" val="1"/>
              </a:ext>
            </a:extLst>
          </p:cNvPr>
          <p:cNvSpPr/>
          <p:nvPr/>
        </p:nvSpPr>
        <p:spPr>
          <a:xfrm>
            <a:off x="1731450" y="5372589"/>
            <a:ext cx="3699852" cy="367811"/>
          </a:xfrm>
          <a:prstGeom prst="rect">
            <a:avLst/>
          </a:prstGeom>
          <a:solidFill>
            <a:srgbClr val="FFDA68"/>
          </a:solidFill>
          <a:ln w="25400">
            <a:solidFill>
              <a:srgbClr val="FFDA68"/>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200" b="1" dirty="0">
                <a:solidFill>
                  <a:srgbClr val="292929"/>
                </a:solidFill>
                <a:latin typeface="Lub Dub Condensed" panose="020B0506030403020204" pitchFamily="34" charset="0"/>
                <a:cs typeface="Lato"/>
              </a:rPr>
              <a:t>Add fibric acid derivatives or prescription omega-3 fatty acids to lower triglyceride level and risk of pancreatitis</a:t>
            </a:r>
          </a:p>
        </p:txBody>
      </p:sp>
      <p:sp>
        <p:nvSpPr>
          <p:cNvPr id="69" name="Rectangle Container copy 2">
            <a:extLst>
              <a:ext uri="{FF2B5EF4-FFF2-40B4-BE49-F238E27FC236}">
                <a16:creationId xmlns:a16="http://schemas.microsoft.com/office/drawing/2014/main" id="{4044C83E-496D-A1A0-D2B9-8072D2F1BF56}"/>
              </a:ext>
              <a:ext uri="{C183D7F6-B498-43B3-948B-1728B52AA6E4}">
                <adec:decorative xmlns:adec="http://schemas.microsoft.com/office/drawing/2017/decorative" val="1"/>
              </a:ext>
            </a:extLst>
          </p:cNvPr>
          <p:cNvSpPr/>
          <p:nvPr/>
        </p:nvSpPr>
        <p:spPr>
          <a:xfrm>
            <a:off x="6604000" y="3062929"/>
            <a:ext cx="2852928" cy="579120"/>
          </a:xfrm>
          <a:prstGeom prst="rect">
            <a:avLst/>
          </a:prstGeom>
          <a:solidFill>
            <a:schemeClr val="bg1">
              <a:lumMod val="85000"/>
            </a:schemeClr>
          </a:solidFill>
          <a:ln w="25400">
            <a:solidFill>
              <a:srgbClr val="D9D9D9"/>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Familial chylomicronemia syndrome and fasting triglyceride ≥ 1000 mg/dL </a:t>
            </a:r>
          </a:p>
        </p:txBody>
      </p:sp>
      <p:sp>
        <p:nvSpPr>
          <p:cNvPr id="70" name="Rectangle Container copy 2">
            <a:extLst>
              <a:ext uri="{FF2B5EF4-FFF2-40B4-BE49-F238E27FC236}">
                <a16:creationId xmlns:a16="http://schemas.microsoft.com/office/drawing/2014/main" id="{26013D6B-7B17-802A-7527-E7C0C29A2E80}"/>
              </a:ext>
              <a:ext uri="{C183D7F6-B498-43B3-948B-1728B52AA6E4}">
                <adec:decorative xmlns:adec="http://schemas.microsoft.com/office/drawing/2017/decorative" val="1"/>
              </a:ext>
            </a:extLst>
          </p:cNvPr>
          <p:cNvSpPr/>
          <p:nvPr/>
        </p:nvSpPr>
        <p:spPr>
          <a:xfrm>
            <a:off x="6604001" y="3878137"/>
            <a:ext cx="2854960" cy="901848"/>
          </a:xfrm>
          <a:prstGeom prst="rect">
            <a:avLst/>
          </a:prstGeom>
          <a:solidFill>
            <a:srgbClr val="FFDA68"/>
          </a:solidFill>
          <a:ln w="25400">
            <a:solidFill>
              <a:srgbClr val="FFDA68"/>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Add fibric acid derivatives or prescription omega-3 fatty acids to lower triglyceride level and risk of pancreatitis</a:t>
            </a:r>
          </a:p>
        </p:txBody>
      </p:sp>
      <p:sp>
        <p:nvSpPr>
          <p:cNvPr id="71" name="Rectangle Container copy 2">
            <a:extLst>
              <a:ext uri="{FF2B5EF4-FFF2-40B4-BE49-F238E27FC236}">
                <a16:creationId xmlns:a16="http://schemas.microsoft.com/office/drawing/2014/main" id="{CD3ECB64-B7E6-63B9-F409-23828B8755E2}"/>
              </a:ext>
              <a:ext uri="{C183D7F6-B498-43B3-948B-1728B52AA6E4}">
                <adec:decorative xmlns:adec="http://schemas.microsoft.com/office/drawing/2017/decorative" val="1"/>
              </a:ext>
            </a:extLst>
          </p:cNvPr>
          <p:cNvSpPr/>
          <p:nvPr/>
        </p:nvSpPr>
        <p:spPr>
          <a:xfrm>
            <a:off x="6606616" y="5077217"/>
            <a:ext cx="2852928" cy="590744"/>
          </a:xfrm>
          <a:prstGeom prst="rect">
            <a:avLst/>
          </a:prstGeom>
          <a:solidFill>
            <a:srgbClr val="79C78D"/>
          </a:solidFill>
          <a:ln w="25400">
            <a:solidFill>
              <a:srgbClr val="79C78D"/>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Add </a:t>
            </a:r>
            <a:r>
              <a:rPr kumimoji="0" lang="en-US" sz="1200" b="1" i="0" u="none" strike="noStrike" kern="1200" cap="none" spc="0" normalizeH="0" baseline="0" noProof="0" dirty="0" err="1">
                <a:ln>
                  <a:noFill/>
                </a:ln>
                <a:solidFill>
                  <a:srgbClr val="292929"/>
                </a:solidFill>
                <a:effectLst/>
                <a:uLnTx/>
                <a:uFillTx/>
                <a:latin typeface="Lub Dub Condensed" panose="020B0506030403020204" pitchFamily="34" charset="0"/>
                <a:cs typeface="Lato"/>
              </a:rPr>
              <a:t>olezarsen</a:t>
            </a: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 to lower triglyceride level</a:t>
            </a:r>
            <a:b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b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 and risk of pancreatitis</a:t>
            </a:r>
          </a:p>
        </p:txBody>
      </p:sp>
      <p:cxnSp>
        <p:nvCxnSpPr>
          <p:cNvPr id="72" name="Straight Arrow Connector 71">
            <a:extLst>
              <a:ext uri="{FF2B5EF4-FFF2-40B4-BE49-F238E27FC236}">
                <a16:creationId xmlns:a16="http://schemas.microsoft.com/office/drawing/2014/main" id="{812D884D-610B-F18E-D55A-9E83F966FDDE}"/>
              </a:ext>
              <a:ext uri="{C183D7F6-B498-43B3-948B-1728B52AA6E4}">
                <adec:decorative xmlns:adec="http://schemas.microsoft.com/office/drawing/2017/decorative" val="1"/>
              </a:ext>
            </a:extLst>
          </p:cNvPr>
          <p:cNvCxnSpPr>
            <a:cxnSpLocks/>
          </p:cNvCxnSpPr>
          <p:nvPr/>
        </p:nvCxnSpPr>
        <p:spPr>
          <a:xfrm>
            <a:off x="8026312" y="3623001"/>
            <a:ext cx="0" cy="2681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EEA8BD3-8AE9-F882-5C1C-F7F0E4FC959B}"/>
              </a:ext>
              <a:ext uri="{C183D7F6-B498-43B3-948B-1728B52AA6E4}">
                <adec:decorative xmlns:adec="http://schemas.microsoft.com/office/drawing/2017/decorative" val="1"/>
              </a:ext>
            </a:extLst>
          </p:cNvPr>
          <p:cNvCxnSpPr>
            <a:cxnSpLocks/>
          </p:cNvCxnSpPr>
          <p:nvPr/>
        </p:nvCxnSpPr>
        <p:spPr>
          <a:xfrm>
            <a:off x="8026312" y="4779985"/>
            <a:ext cx="0" cy="2681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AA6E452C-6B5B-1BD9-ED4B-9B93A64BE403}"/>
              </a:ext>
              <a:ext uri="{C183D7F6-B498-43B3-948B-1728B52AA6E4}">
                <adec:decorative xmlns:adec="http://schemas.microsoft.com/office/drawing/2017/decorative" val="1"/>
              </a:ext>
            </a:extLst>
          </p:cNvPr>
          <p:cNvSpPr txBox="1"/>
          <p:nvPr/>
        </p:nvSpPr>
        <p:spPr>
          <a:xfrm>
            <a:off x="3399001" y="4769515"/>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AND</a:t>
            </a:r>
          </a:p>
        </p:txBody>
      </p:sp>
      <p:cxnSp>
        <p:nvCxnSpPr>
          <p:cNvPr id="79" name="Straight Arrow Connector 78">
            <a:extLst>
              <a:ext uri="{FF2B5EF4-FFF2-40B4-BE49-F238E27FC236}">
                <a16:creationId xmlns:a16="http://schemas.microsoft.com/office/drawing/2014/main" id="{B95D3319-8590-1873-F018-40E3E80BD1BE}"/>
              </a:ext>
              <a:ext uri="{C183D7F6-B498-43B3-948B-1728B52AA6E4}">
                <adec:decorative xmlns:adec="http://schemas.microsoft.com/office/drawing/2017/decorative" val="1"/>
              </a:ext>
            </a:extLst>
          </p:cNvPr>
          <p:cNvCxnSpPr>
            <a:cxnSpLocks/>
          </p:cNvCxnSpPr>
          <p:nvPr/>
        </p:nvCxnSpPr>
        <p:spPr>
          <a:xfrm>
            <a:off x="3581376" y="5140260"/>
            <a:ext cx="0" cy="21258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Elbow Connector 82">
            <a:extLst>
              <a:ext uri="{FF2B5EF4-FFF2-40B4-BE49-F238E27FC236}">
                <a16:creationId xmlns:a16="http://schemas.microsoft.com/office/drawing/2014/main" id="{C3EA8EEB-04E2-509B-E377-9D3ED4635F31}"/>
              </a:ext>
              <a:ext uri="{C183D7F6-B498-43B3-948B-1728B52AA6E4}">
                <adec:decorative xmlns:adec="http://schemas.microsoft.com/office/drawing/2017/decorative" val="1"/>
              </a:ext>
            </a:extLst>
          </p:cNvPr>
          <p:cNvCxnSpPr>
            <a:cxnSpLocks/>
            <a:stCxn id="44" idx="2"/>
            <a:endCxn id="69" idx="0"/>
          </p:cNvCxnSpPr>
          <p:nvPr/>
        </p:nvCxnSpPr>
        <p:spPr>
          <a:xfrm rot="16200000" flipH="1">
            <a:off x="6716178" y="1748643"/>
            <a:ext cx="371260" cy="2257311"/>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08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22" presetClass="entr" presetSubtype="2"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right)">
                                      <p:cBhvr>
                                        <p:cTn id="22" dur="500"/>
                                        <p:tgtEl>
                                          <p:spTgt spid="6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22" presetClass="entr" presetSubtype="1"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up)">
                                      <p:cBhvr>
                                        <p:cTn id="29" dur="500"/>
                                        <p:tgtEl>
                                          <p:spTgt spid="47"/>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22" presetClass="entr" presetSubtype="1" fill="hold"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up)">
                                      <p:cBhvr>
                                        <p:cTn id="36" dur="500"/>
                                        <p:tgtEl>
                                          <p:spTgt spid="52"/>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22" presetClass="entr" presetSubtype="1" fill="hold"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up)">
                                      <p:cBhvr>
                                        <p:cTn id="51" dur="500"/>
                                        <p:tgtEl>
                                          <p:spTgt spid="79"/>
                                        </p:tgtEl>
                                      </p:cBhvr>
                                    </p:animEffect>
                                  </p:childTnLst>
                                </p:cTn>
                              </p:par>
                            </p:childTnLst>
                          </p:cTn>
                        </p:par>
                        <p:par>
                          <p:cTn id="52" fill="hold">
                            <p:stCondLst>
                              <p:cond delay="4500"/>
                            </p:stCondLst>
                            <p:childTnLst>
                              <p:par>
                                <p:cTn id="53" presetID="10" presetClass="entr" presetSubtype="0" fill="hold" grpId="0"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left)">
                                      <p:cBhvr>
                                        <p:cTn id="60" dur="500"/>
                                        <p:tgtEl>
                                          <p:spTgt spid="82"/>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500"/>
                                        <p:tgtEl>
                                          <p:spTgt spid="69"/>
                                        </p:tgtEl>
                                      </p:cBhvr>
                                    </p:animEffect>
                                  </p:childTnLst>
                                </p:cTn>
                              </p:par>
                              <p:par>
                                <p:cTn id="65" presetID="22" presetClass="entr" presetSubtype="1"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wipe(up)">
                                      <p:cBhvr>
                                        <p:cTn id="67" dur="500"/>
                                        <p:tgtEl>
                                          <p:spTgt spid="72"/>
                                        </p:tgtEl>
                                      </p:cBhvr>
                                    </p:animEffect>
                                  </p:childTnLst>
                                </p:cTn>
                              </p:par>
                            </p:childTnLst>
                          </p:cTn>
                        </p:par>
                        <p:par>
                          <p:cTn id="68" fill="hold">
                            <p:stCondLst>
                              <p:cond delay="1000"/>
                            </p:stCondLst>
                            <p:childTnLst>
                              <p:par>
                                <p:cTn id="69" presetID="10" presetClass="entr" presetSubtype="0" fill="hold" grpId="0" nodeType="afterEffect">
                                  <p:stCondLst>
                                    <p:cond delay="0"/>
                                  </p:stCondLst>
                                  <p:childTnLst>
                                    <p:set>
                                      <p:cBhvr>
                                        <p:cTn id="70" dur="1" fill="hold">
                                          <p:stCondLst>
                                            <p:cond delay="0"/>
                                          </p:stCondLst>
                                        </p:cTn>
                                        <p:tgtEl>
                                          <p:spTgt spid="70"/>
                                        </p:tgtEl>
                                        <p:attrNameLst>
                                          <p:attrName>style.visibility</p:attrName>
                                        </p:attrNameLst>
                                      </p:cBhvr>
                                      <p:to>
                                        <p:strVal val="visible"/>
                                      </p:to>
                                    </p:set>
                                    <p:animEffect transition="in" filter="fade">
                                      <p:cBhvr>
                                        <p:cTn id="71" dur="500"/>
                                        <p:tgtEl>
                                          <p:spTgt spid="70"/>
                                        </p:tgtEl>
                                      </p:cBhvr>
                                    </p:animEffect>
                                  </p:childTnLst>
                                </p:cTn>
                              </p:par>
                              <p:par>
                                <p:cTn id="72" presetID="22" presetClass="entr" presetSubtype="1" fill="hold" nodeType="with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wipe(up)">
                                      <p:cBhvr>
                                        <p:cTn id="74" dur="500"/>
                                        <p:tgtEl>
                                          <p:spTgt spid="73"/>
                                        </p:tgtEl>
                                      </p:cBhvr>
                                    </p:animEffect>
                                  </p:childTnLst>
                                </p:cTn>
                              </p:par>
                            </p:childTnLst>
                          </p:cTn>
                        </p:par>
                        <p:par>
                          <p:cTn id="75" fill="hold">
                            <p:stCondLst>
                              <p:cond delay="1500"/>
                            </p:stCondLst>
                            <p:childTnLst>
                              <p:par>
                                <p:cTn id="76" presetID="10" presetClass="entr" presetSubtype="0" fill="hold" grpId="0" nodeType="after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fade">
                                      <p:cBhvr>
                                        <p:cTn id="7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animBg="1"/>
      <p:bldP spid="45" grpId="0" animBg="1"/>
      <p:bldP spid="51" grpId="0" animBg="1"/>
      <p:bldP spid="54" grpId="0" animBg="1"/>
      <p:bldP spid="57" grpId="0" animBg="1"/>
      <p:bldP spid="68" grpId="0" animBg="1"/>
      <p:bldP spid="69" grpId="0" animBg="1"/>
      <p:bldP spid="70" grpId="0" animBg="1"/>
      <p:bldP spid="71" grpId="0" animBg="1"/>
      <p:bldP spid="7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482E8-9D1B-B253-BD05-E1A71CC91A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51A9E-DCFC-46ED-36B7-EC0B626CD375}"/>
              </a:ext>
            </a:extLst>
          </p:cNvPr>
          <p:cNvSpPr>
            <a:spLocks noGrp="1"/>
          </p:cNvSpPr>
          <p:nvPr>
            <p:ph type="title"/>
          </p:nvPr>
        </p:nvSpPr>
        <p:spPr/>
        <p:txBody>
          <a:bodyPr/>
          <a:lstStyle/>
          <a:p>
            <a:r>
              <a:rPr lang="en-US" dirty="0"/>
              <a:t>Recommendations for Management of Hypertriglyceridemia</a:t>
            </a:r>
          </a:p>
        </p:txBody>
      </p:sp>
      <p:graphicFrame>
        <p:nvGraphicFramePr>
          <p:cNvPr id="18" name="Content Placeholder 5">
            <a:extLst>
              <a:ext uri="{FF2B5EF4-FFF2-40B4-BE49-F238E27FC236}">
                <a16:creationId xmlns:a16="http://schemas.microsoft.com/office/drawing/2014/main" id="{025B5F5A-C929-5385-2AAC-868BFE379D4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426261967"/>
              </p:ext>
            </p:extLst>
          </p:nvPr>
        </p:nvGraphicFramePr>
        <p:xfrm>
          <a:off x="1134065" y="1475964"/>
          <a:ext cx="10219735" cy="3909448"/>
        </p:xfrm>
        <a:graphic>
          <a:graphicData uri="http://schemas.openxmlformats.org/drawingml/2006/table">
            <a:tbl>
              <a:tblPr firstRow="1" bandRow="1">
                <a:tableStyleId>{5C22544A-7EE6-4342-B048-85BDC9FD1C3A}</a:tableStyleId>
              </a:tblPr>
              <a:tblGrid>
                <a:gridCol w="1357961">
                  <a:extLst>
                    <a:ext uri="{9D8B030D-6E8A-4147-A177-3AD203B41FA5}">
                      <a16:colId xmlns:a16="http://schemas.microsoft.com/office/drawing/2014/main" val="2649235253"/>
                    </a:ext>
                  </a:extLst>
                </a:gridCol>
                <a:gridCol w="8861774">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1563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persistently elevated triglyceride levels ≥150 mg/dL (1.7 mmol/L), after evaluation and management of secondary causes, lifestyle management (consuming a diet that consists of low added sugars, as well as reduced alcohol and saturated fat intake, routine exercise, and weight loss of 5-10% of body weight if overweight or obese) is recommended as first-line approach to reduce triglyceride levels.</a:t>
                      </a:r>
                    </a:p>
                  </a:txBody>
                  <a:tcPr marL="42370" marR="42370" marT="42370" marB="423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966920">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clinical ASCVD and LDL-C ≥55 mg/dL (1.4 mmol/L) and non-HDL-C ≥85 mg/dL on maximally tolerated statin with persistently elevated triglyceride levels ≥150 to 999 mg/dL (1.7 to 11.3 mmol/L), intensification of LDL-C lowering therapy is recommended to reduce ASCVD risk.</a:t>
                      </a:r>
                    </a:p>
                  </a:txBody>
                  <a:tcPr marL="42370" marR="42370" marT="42370" marB="423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9208901"/>
                  </a:ext>
                </a:extLst>
              </a:tr>
              <a:tr h="131781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aged 40 to 75 years without a history of ASCVD or diabetes who have persistently elevated triglyceride levels ≥150 to 499 mg/dL (1.7 to 5.6 mmol/L), it is recommended to estimate 10-year ASCVD risk by the PREVENT-ASCVD equations to guide the benefit-risk discussion regarding further optimization of diet and lifestyle management as well as the potential initiation of statin therapy to reduce ASCVD risk. </a:t>
                      </a:r>
                    </a:p>
                  </a:txBody>
                  <a:tcPr marL="42370" marR="42370" marT="42370" marB="423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95598121"/>
                  </a:ext>
                </a:extLst>
              </a:tr>
            </a:tbl>
          </a:graphicData>
        </a:graphic>
      </p:graphicFrame>
      <p:sp>
        <p:nvSpPr>
          <p:cNvPr id="5" name="Text Placeholder 4">
            <a:extLst>
              <a:ext uri="{FF2B5EF4-FFF2-40B4-BE49-F238E27FC236}">
                <a16:creationId xmlns:a16="http://schemas.microsoft.com/office/drawing/2014/main" id="{F9553691-1568-4340-A109-A923A7106656}"/>
              </a:ext>
            </a:extLst>
          </p:cNvPr>
          <p:cNvSpPr>
            <a:spLocks noGrp="1"/>
          </p:cNvSpPr>
          <p:nvPr>
            <p:ph type="body" sz="quarter" idx="13"/>
          </p:nvPr>
        </p:nvSpPr>
        <p:spPr>
          <a:xfrm>
            <a:off x="1722552" y="6096003"/>
            <a:ext cx="8746897" cy="284121"/>
          </a:xfrm>
        </p:spPr>
        <p:txBody>
          <a:bodyPr/>
          <a:lstStyle/>
          <a:p>
            <a:r>
              <a:rPr lang="en-US" b="1" dirty="0"/>
              <a:t>Abbreviations: </a:t>
            </a:r>
            <a:r>
              <a:rPr lang="en-US" dirty="0"/>
              <a:t>ASCVD indicates atherosclerotic cardiovascular disease; LDL-C, low-density lipoprotein-cholesterol; </a:t>
            </a:r>
            <a:br>
              <a:rPr lang="en-US" dirty="0"/>
            </a:br>
            <a:r>
              <a:rPr lang="en-US" dirty="0"/>
              <a:t>HDL-C, high-density lipoprotein cholesterol; and PREVENT, Predicting Risk of CVD Events.</a:t>
            </a:r>
          </a:p>
        </p:txBody>
      </p:sp>
      <p:sp>
        <p:nvSpPr>
          <p:cNvPr id="4" name="Slide Number Placeholder 3">
            <a:extLst>
              <a:ext uri="{FF2B5EF4-FFF2-40B4-BE49-F238E27FC236}">
                <a16:creationId xmlns:a16="http://schemas.microsoft.com/office/drawing/2014/main" id="{66F407A8-ABED-52A5-B1A5-52CB2FB6750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36</a:t>
            </a:fld>
            <a:endParaRPr lang="en-US" sz="900" dirty="0"/>
          </a:p>
        </p:txBody>
      </p:sp>
    </p:spTree>
    <p:extLst>
      <p:ext uri="{BB962C8B-B14F-4D97-AF65-F5344CB8AC3E}">
        <p14:creationId xmlns:p14="http://schemas.microsoft.com/office/powerpoint/2010/main" val="953768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F0743-9F24-5D17-E560-74579B2871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115D5-8A6E-F49F-0C99-31A7E5CCACA1}"/>
              </a:ext>
            </a:extLst>
          </p:cNvPr>
          <p:cNvSpPr>
            <a:spLocks noGrp="1"/>
          </p:cNvSpPr>
          <p:nvPr>
            <p:ph type="title"/>
          </p:nvPr>
        </p:nvSpPr>
        <p:spPr/>
        <p:txBody>
          <a:bodyPr/>
          <a:lstStyle/>
          <a:p>
            <a:r>
              <a:rPr lang="en-US" dirty="0"/>
              <a:t>Recommendations for Management of Hypertriglyceridemia (continued)</a:t>
            </a:r>
          </a:p>
        </p:txBody>
      </p:sp>
      <p:graphicFrame>
        <p:nvGraphicFramePr>
          <p:cNvPr id="12" name="Content Placeholder 5">
            <a:extLst>
              <a:ext uri="{FF2B5EF4-FFF2-40B4-BE49-F238E27FC236}">
                <a16:creationId xmlns:a16="http://schemas.microsoft.com/office/drawing/2014/main" id="{A80237AC-96AD-1100-1142-56022BD4618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750680491"/>
              </p:ext>
            </p:extLst>
          </p:nvPr>
        </p:nvGraphicFramePr>
        <p:xfrm>
          <a:off x="1035170" y="1298409"/>
          <a:ext cx="10341043" cy="4534304"/>
        </p:xfrm>
        <a:graphic>
          <a:graphicData uri="http://schemas.openxmlformats.org/drawingml/2006/table">
            <a:tbl>
              <a:tblPr firstRow="1" bandRow="1">
                <a:tableStyleId>{5C22544A-7EE6-4342-B048-85BDC9FD1C3A}</a:tableStyleId>
              </a:tblPr>
              <a:tblGrid>
                <a:gridCol w="1208638">
                  <a:extLst>
                    <a:ext uri="{9D8B030D-6E8A-4147-A177-3AD203B41FA5}">
                      <a16:colId xmlns:a16="http://schemas.microsoft.com/office/drawing/2014/main" val="2649235253"/>
                    </a:ext>
                  </a:extLst>
                </a:gridCol>
                <a:gridCol w="9132405">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3571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clinical ASCVD or with diabetes ≥50 years of age and 1 or more ASCVD risk factors, with persistently elevated triglyceride levels ≥150 to 499 mg/dL (1.7 to 5.6 mmol/L), and LDL-C &lt;100 mg/dL (2.6 mmol/L) on maximally tolerated statin, the addition of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icosapent</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ethyl may be reasonable to lower ASCVD risk. </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80516"/>
                  </a:ext>
                </a:extLst>
              </a:tr>
              <a:tr h="124609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aged 40 to 75 years without a history of ASCVD or diabetes who have persistently elevated triglyceride levels ≥150 to 499 mg/dL (1.7 to 5.6 mmol/L), it is recommended to estimate 10-year ASCVD risk by the PREVENT-ASCVD equations to guide the benefit-risk discussion regarding further optimization of diet and lifestyle management as well as the potential initiation of statin therapy to reduce ASCVD risk. </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14363164"/>
                  </a:ext>
                </a:extLst>
              </a:tr>
              <a:tr h="105803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severe hypertriglyceridemia (persistently elevated triglyceride levels ≥500-999 mg/dL </a:t>
                      </a:r>
                      <a:r>
                        <a:rPr lang="en-US" sz="1400" b="0" i="0" u="none" strike="noStrike" kern="1200" baseline="0">
                          <a:solidFill>
                            <a:schemeClr val="dk1"/>
                          </a:solidFill>
                          <a:latin typeface="Lub Dub Condensed" panose="020B0506030403020204" pitchFamily="34" charset="0"/>
                          <a:ea typeface="+mn-ea"/>
                          <a:cs typeface="Arial" panose="020B0604020202020204" pitchFamily="34" charset="0"/>
                        </a:rPr>
                        <a:t>(5.7 to 11.3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mmol/L) and especially with triglyceride levels ≥1,000 mg/dL </a:t>
                      </a:r>
                      <a:r>
                        <a:rPr lang="en-US" sz="1400" b="0" i="0" u="none" strike="noStrike" kern="1200" baseline="0">
                          <a:solidFill>
                            <a:schemeClr val="dk1"/>
                          </a:solidFill>
                          <a:latin typeface="Lub Dub Condensed" panose="020B0506030403020204" pitchFamily="34" charset="0"/>
                          <a:ea typeface="+mn-ea"/>
                          <a:cs typeface="Arial" panose="020B0604020202020204" pitchFamily="34" charset="0"/>
                        </a:rPr>
                        <a:t>(11.3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mmol/L) despite dietary intervention, the use of fibric acid derivatives or prescription omega-3 fatty acids is reasonable to lower triglyceride levels and reduce the risk of pancreatitis. </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28577000"/>
                  </a:ext>
                </a:extLst>
              </a:tr>
              <a:tr h="785386">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0"/>
                        </a:spcBef>
                        <a:spcAft>
                          <a:spcPts val="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hypertriglyceridemia (TG ≥150 mg/dL), measurement of non-HDL-C or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apoB</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is preferred over LDL-C to guide clinical decision-making.</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59707569"/>
                  </a:ext>
                </a:extLst>
              </a:tr>
            </a:tbl>
          </a:graphicData>
        </a:graphic>
      </p:graphicFrame>
      <p:sp>
        <p:nvSpPr>
          <p:cNvPr id="5" name="Text Placeholder 4">
            <a:extLst>
              <a:ext uri="{FF2B5EF4-FFF2-40B4-BE49-F238E27FC236}">
                <a16:creationId xmlns:a16="http://schemas.microsoft.com/office/drawing/2014/main" id="{FF20E30D-A19F-0A2F-5365-A56C894BE60A}"/>
              </a:ext>
            </a:extLst>
          </p:cNvPr>
          <p:cNvSpPr>
            <a:spLocks noGrp="1"/>
          </p:cNvSpPr>
          <p:nvPr>
            <p:ph type="body" sz="quarter" idx="13"/>
          </p:nvPr>
        </p:nvSpPr>
        <p:spPr>
          <a:xfrm>
            <a:off x="1722552" y="6096003"/>
            <a:ext cx="8746897" cy="284121"/>
          </a:xfrm>
        </p:spPr>
        <p:txBody>
          <a:bodyPr/>
          <a:lstStyle/>
          <a:p>
            <a:r>
              <a:rPr lang="en-US" b="1" dirty="0"/>
              <a:t>Abbreviations: </a:t>
            </a:r>
            <a:r>
              <a:rPr lang="en-US" dirty="0"/>
              <a:t>ASCVD indicates atherosclerotic cardiovascular disease; LDL-C, low-density lipoprotein-cholesterol; </a:t>
            </a:r>
            <a:br>
              <a:rPr lang="en-US" dirty="0"/>
            </a:br>
            <a:r>
              <a:rPr lang="en-US" dirty="0"/>
              <a:t>HDL-C, high-density lipoprotein cholesterol; and PREVENT, Predicting Risk of CVD Events.</a:t>
            </a:r>
          </a:p>
        </p:txBody>
      </p:sp>
      <p:sp>
        <p:nvSpPr>
          <p:cNvPr id="4" name="Slide Number Placeholder 3">
            <a:extLst>
              <a:ext uri="{FF2B5EF4-FFF2-40B4-BE49-F238E27FC236}">
                <a16:creationId xmlns:a16="http://schemas.microsoft.com/office/drawing/2014/main" id="{7A3F859A-9D20-E599-3612-409AB144677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37</a:t>
            </a:fld>
            <a:endParaRPr lang="en-US" sz="900" dirty="0"/>
          </a:p>
        </p:txBody>
      </p:sp>
    </p:spTree>
    <p:extLst>
      <p:ext uri="{BB962C8B-B14F-4D97-AF65-F5344CB8AC3E}">
        <p14:creationId xmlns:p14="http://schemas.microsoft.com/office/powerpoint/2010/main" val="1910236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E9CE-E3FC-5AFA-2BBA-608C6178C140}"/>
              </a:ext>
            </a:extLst>
          </p:cNvPr>
          <p:cNvSpPr>
            <a:spLocks noGrp="1"/>
          </p:cNvSpPr>
          <p:nvPr>
            <p:ph type="title"/>
          </p:nvPr>
        </p:nvSpPr>
        <p:spPr/>
        <p:txBody>
          <a:bodyPr/>
          <a:lstStyle/>
          <a:p>
            <a:r>
              <a:rPr lang="en-US" dirty="0"/>
              <a:t>Approach to Patients with Elevated </a:t>
            </a:r>
            <a:r>
              <a:rPr lang="en-US" dirty="0" err="1"/>
              <a:t>Lp</a:t>
            </a:r>
            <a:r>
              <a:rPr lang="en-US" dirty="0"/>
              <a:t>(a)</a:t>
            </a:r>
          </a:p>
        </p:txBody>
      </p:sp>
      <p:sp>
        <p:nvSpPr>
          <p:cNvPr id="3" name="Rectangle 2" descr="A short algorithm highlighting the recommendations on how to approach patients with elevated Lp(a).">
            <a:extLst>
              <a:ext uri="{FF2B5EF4-FFF2-40B4-BE49-F238E27FC236}">
                <a16:creationId xmlns:a16="http://schemas.microsoft.com/office/drawing/2014/main" id="{EDEF0F71-0EF2-AA3D-B6FE-962A1A6427BF}"/>
              </a:ext>
            </a:extLst>
          </p:cNvPr>
          <p:cNvSpPr/>
          <p:nvPr/>
        </p:nvSpPr>
        <p:spPr>
          <a:xfrm>
            <a:off x="322118" y="1143000"/>
            <a:ext cx="11398827" cy="452004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AFB4D8F7-11E5-BB44-5FCD-AF76F3D3FFAB}"/>
              </a:ext>
            </a:extLst>
          </p:cNvPr>
          <p:cNvSpPr>
            <a:spLocks noGrp="1"/>
          </p:cNvSpPr>
          <p:nvPr>
            <p:ph type="body" sz="quarter" idx="13"/>
          </p:nvPr>
        </p:nvSpPr>
        <p:spPr/>
        <p:txBody>
          <a:bodyPr/>
          <a:lstStyle/>
          <a:p>
            <a:r>
              <a:rPr lang="en-US" b="1" dirty="0"/>
              <a:t>Abbreviations:</a:t>
            </a:r>
            <a:r>
              <a:rPr lang="en-US" dirty="0"/>
              <a:t> ASCVD indicates atherosclerotic cardiovascular disease; HDL-C, high-density lipoprotein cholesterol; LDL-C, low-density lipoprotein-cholesterol; </a:t>
            </a:r>
            <a:r>
              <a:rPr lang="en-US" dirty="0" err="1"/>
              <a:t>Lp</a:t>
            </a:r>
            <a:r>
              <a:rPr lang="en-US" dirty="0"/>
              <a:t>(a), lipoprotein(a); </a:t>
            </a:r>
            <a:r>
              <a:rPr lang="en-US" dirty="0" err="1"/>
              <a:t>mAb</a:t>
            </a:r>
            <a:r>
              <a:rPr lang="en-US" dirty="0"/>
              <a:t>, monoclonal antibody; and PCSK9, Proprotein Convertase Subtilisin/Kexin type 9.</a:t>
            </a:r>
          </a:p>
        </p:txBody>
      </p:sp>
      <p:sp>
        <p:nvSpPr>
          <p:cNvPr id="4" name="Slide Number Placeholder 3">
            <a:extLst>
              <a:ext uri="{FF2B5EF4-FFF2-40B4-BE49-F238E27FC236}">
                <a16:creationId xmlns:a16="http://schemas.microsoft.com/office/drawing/2014/main" id="{4FEC193F-12E1-342C-5A84-9F4B62F69B7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38</a:t>
            </a:fld>
            <a:endParaRPr lang="en-US" sz="900" dirty="0"/>
          </a:p>
        </p:txBody>
      </p:sp>
      <p:sp>
        <p:nvSpPr>
          <p:cNvPr id="13" name="TextBox 12">
            <a:extLst>
              <a:ext uri="{FF2B5EF4-FFF2-40B4-BE49-F238E27FC236}">
                <a16:creationId xmlns:a16="http://schemas.microsoft.com/office/drawing/2014/main" id="{825491CD-93E2-C93E-ABE9-613059662E62}"/>
              </a:ext>
              <a:ext uri="{C183D7F6-B498-43B3-948B-1728B52AA6E4}">
                <adec:decorative xmlns:adec="http://schemas.microsoft.com/office/drawing/2017/decorative" val="1"/>
              </a:ext>
            </a:extLst>
          </p:cNvPr>
          <p:cNvSpPr txBox="1"/>
          <p:nvPr/>
        </p:nvSpPr>
        <p:spPr>
          <a:xfrm>
            <a:off x="3051606" y="1525412"/>
            <a:ext cx="6088788" cy="563161"/>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800" dirty="0"/>
              <a:t>Elevated </a:t>
            </a:r>
            <a:r>
              <a:rPr lang="en-US" sz="1800" dirty="0" err="1"/>
              <a:t>Lp</a:t>
            </a:r>
            <a:r>
              <a:rPr lang="en-US" sz="1800" dirty="0"/>
              <a:t>(a) (≥125 nmol/L or ≥50 mg/dL)</a:t>
            </a:r>
          </a:p>
        </p:txBody>
      </p:sp>
      <p:sp>
        <p:nvSpPr>
          <p:cNvPr id="15" name="Rectangle Container copy 2">
            <a:extLst>
              <a:ext uri="{FF2B5EF4-FFF2-40B4-BE49-F238E27FC236}">
                <a16:creationId xmlns:a16="http://schemas.microsoft.com/office/drawing/2014/main" id="{E50D4D5A-37FE-8331-F656-F8795A9AF3C7}"/>
              </a:ext>
              <a:ext uri="{C183D7F6-B498-43B3-948B-1728B52AA6E4}">
                <adec:decorative xmlns:adec="http://schemas.microsoft.com/office/drawing/2017/decorative" val="1"/>
              </a:ext>
            </a:extLst>
          </p:cNvPr>
          <p:cNvSpPr/>
          <p:nvPr/>
        </p:nvSpPr>
        <p:spPr>
          <a:xfrm>
            <a:off x="2776713" y="2595513"/>
            <a:ext cx="2456840" cy="52921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400" b="1" dirty="0">
                <a:solidFill>
                  <a:srgbClr val="292929"/>
                </a:solidFill>
                <a:latin typeface="Lub Dub Bold" panose="020B0803030403020204" pitchFamily="34" charset="0"/>
                <a:cs typeface="Lato"/>
              </a:rPr>
              <a:t>All Individuals</a:t>
            </a:r>
          </a:p>
        </p:txBody>
      </p:sp>
      <p:sp>
        <p:nvSpPr>
          <p:cNvPr id="16" name="Rectangle Container copy 2">
            <a:extLst>
              <a:ext uri="{FF2B5EF4-FFF2-40B4-BE49-F238E27FC236}">
                <a16:creationId xmlns:a16="http://schemas.microsoft.com/office/drawing/2014/main" id="{39B933A2-8E62-EB62-2D46-6996D62FCDE3}"/>
              </a:ext>
              <a:ext uri="{C183D7F6-B498-43B3-948B-1728B52AA6E4}">
                <adec:decorative xmlns:adec="http://schemas.microsoft.com/office/drawing/2017/decorative" val="1"/>
              </a:ext>
            </a:extLst>
          </p:cNvPr>
          <p:cNvSpPr/>
          <p:nvPr/>
        </p:nvSpPr>
        <p:spPr>
          <a:xfrm>
            <a:off x="6950394" y="2602440"/>
            <a:ext cx="2456840" cy="52921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400" b="1" dirty="0">
                <a:solidFill>
                  <a:srgbClr val="292929"/>
                </a:solidFill>
                <a:latin typeface="Lub Dub Bold" panose="020B0803030403020204" pitchFamily="34" charset="0"/>
                <a:cs typeface="Lato"/>
              </a:rPr>
              <a:t>Clinical ASCVD</a:t>
            </a:r>
          </a:p>
        </p:txBody>
      </p:sp>
      <p:sp>
        <p:nvSpPr>
          <p:cNvPr id="17" name="Rectangle Container copy 2">
            <a:extLst>
              <a:ext uri="{FF2B5EF4-FFF2-40B4-BE49-F238E27FC236}">
                <a16:creationId xmlns:a16="http://schemas.microsoft.com/office/drawing/2014/main" id="{4B0FE9AE-8712-8AF8-4B9B-123DA45AB8A9}"/>
              </a:ext>
              <a:ext uri="{C183D7F6-B498-43B3-948B-1728B52AA6E4}">
                <adec:decorative xmlns:adec="http://schemas.microsoft.com/office/drawing/2017/decorative" val="1"/>
              </a:ext>
            </a:extLst>
          </p:cNvPr>
          <p:cNvSpPr/>
          <p:nvPr/>
        </p:nvSpPr>
        <p:spPr>
          <a:xfrm>
            <a:off x="2773250" y="3496059"/>
            <a:ext cx="2456840" cy="795386"/>
          </a:xfrm>
          <a:prstGeom prst="rect">
            <a:avLst/>
          </a:prstGeom>
          <a:solidFill>
            <a:srgbClr val="79C78D"/>
          </a:solidFill>
          <a:ln w="25400">
            <a:noFill/>
          </a:ln>
        </p:spPr>
        <p:txBody>
          <a:bodyPr spcFirstLastPara="0" lIns="0" tIns="0" rIns="0" bIns="0" anchor="ctr"/>
          <a:lstStyle/>
          <a:p>
            <a:pPr algn="ctr"/>
            <a:r>
              <a:rPr lang="en-US" sz="1400" b="1" dirty="0">
                <a:latin typeface="Lub Dub Condensed" panose="020B0506030403020204"/>
              </a:rPr>
              <a:t>Optimal early control of modifiable cardiovascular risk factors</a:t>
            </a:r>
          </a:p>
        </p:txBody>
      </p:sp>
      <p:sp>
        <p:nvSpPr>
          <p:cNvPr id="18" name="Rectangle Container copy 2">
            <a:extLst>
              <a:ext uri="{FF2B5EF4-FFF2-40B4-BE49-F238E27FC236}">
                <a16:creationId xmlns:a16="http://schemas.microsoft.com/office/drawing/2014/main" id="{CBD542CD-BE27-E80A-78DB-869A4C7A439C}"/>
              </a:ext>
              <a:ext uri="{C183D7F6-B498-43B3-948B-1728B52AA6E4}">
                <adec:decorative xmlns:adec="http://schemas.microsoft.com/office/drawing/2017/decorative" val="1"/>
              </a:ext>
            </a:extLst>
          </p:cNvPr>
          <p:cNvSpPr/>
          <p:nvPr/>
        </p:nvSpPr>
        <p:spPr>
          <a:xfrm>
            <a:off x="6946931" y="3502986"/>
            <a:ext cx="2456840" cy="795386"/>
          </a:xfrm>
          <a:prstGeom prst="rect">
            <a:avLst/>
          </a:prstGeom>
          <a:solidFill>
            <a:srgbClr val="79C78D"/>
          </a:solidFill>
          <a:ln w="25400">
            <a:noFill/>
          </a:ln>
        </p:spPr>
        <p:txBody>
          <a:bodyPr spcFirstLastPara="0" lIns="0" tIns="0" rIns="0" bIns="0" anchor="ctr"/>
          <a:lstStyle/>
          <a:p>
            <a:pPr algn="ctr"/>
            <a:r>
              <a:rPr lang="en-US" sz="1400" b="1" dirty="0">
                <a:latin typeface="Lub Dub Condensed" panose="020B0506030403020204"/>
              </a:rPr>
              <a:t>Achieve LDL-C and non-HDL-C goals on maximally tolerated statin therapy</a:t>
            </a:r>
          </a:p>
        </p:txBody>
      </p:sp>
      <p:sp>
        <p:nvSpPr>
          <p:cNvPr id="19" name="Rectangle Container copy 2">
            <a:extLst>
              <a:ext uri="{FF2B5EF4-FFF2-40B4-BE49-F238E27FC236}">
                <a16:creationId xmlns:a16="http://schemas.microsoft.com/office/drawing/2014/main" id="{BC4B043B-B85A-C917-77FA-F3EBB28CE70A}"/>
              </a:ext>
              <a:ext uri="{C183D7F6-B498-43B3-948B-1728B52AA6E4}">
                <adec:decorative xmlns:adec="http://schemas.microsoft.com/office/drawing/2017/decorative" val="1"/>
              </a:ext>
            </a:extLst>
          </p:cNvPr>
          <p:cNvSpPr/>
          <p:nvPr/>
        </p:nvSpPr>
        <p:spPr>
          <a:xfrm>
            <a:off x="6953859" y="4860732"/>
            <a:ext cx="2456840" cy="480195"/>
          </a:xfrm>
          <a:prstGeom prst="rect">
            <a:avLst/>
          </a:prstGeom>
          <a:solidFill>
            <a:srgbClr val="79C78D"/>
          </a:solidFill>
          <a:ln w="25400">
            <a:noFill/>
          </a:ln>
        </p:spPr>
        <p:txBody>
          <a:bodyPr spcFirstLastPara="0" lIns="0" tIns="0" rIns="0" bIns="0" anchor="ctr"/>
          <a:lstStyle/>
          <a:p>
            <a:pPr algn="ctr"/>
            <a:r>
              <a:rPr lang="en-US" sz="1400" b="1" dirty="0">
                <a:latin typeface="Lub Dub Condensed" panose="020B0506030403020204"/>
              </a:rPr>
              <a:t>Add PCSK9 </a:t>
            </a:r>
            <a:r>
              <a:rPr lang="en-US" sz="1400" b="1" dirty="0" err="1">
                <a:latin typeface="Lub Dub Condensed" panose="020B0506030403020204"/>
              </a:rPr>
              <a:t>mAb</a:t>
            </a:r>
            <a:endParaRPr lang="en-US" sz="1400" b="1" dirty="0">
              <a:latin typeface="Lub Dub Condensed" panose="020B0506030403020204"/>
            </a:endParaRPr>
          </a:p>
        </p:txBody>
      </p:sp>
      <p:cxnSp>
        <p:nvCxnSpPr>
          <p:cNvPr id="20" name="Straight Arrow Connector 19">
            <a:extLst>
              <a:ext uri="{FF2B5EF4-FFF2-40B4-BE49-F238E27FC236}">
                <a16:creationId xmlns:a16="http://schemas.microsoft.com/office/drawing/2014/main" id="{E6A34B83-6BFF-D5DD-1215-2BE105848B5F}"/>
              </a:ext>
              <a:ext uri="{C183D7F6-B498-43B3-948B-1728B52AA6E4}">
                <adec:decorative xmlns:adec="http://schemas.microsoft.com/office/drawing/2017/decorative" val="1"/>
              </a:ext>
            </a:extLst>
          </p:cNvPr>
          <p:cNvCxnSpPr>
            <a:cxnSpLocks/>
            <a:endCxn id="17" idx="0"/>
          </p:cNvCxnSpPr>
          <p:nvPr/>
        </p:nvCxnSpPr>
        <p:spPr>
          <a:xfrm flipH="1">
            <a:off x="4001670" y="3127664"/>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Elbow Connector 82">
            <a:extLst>
              <a:ext uri="{FF2B5EF4-FFF2-40B4-BE49-F238E27FC236}">
                <a16:creationId xmlns:a16="http://schemas.microsoft.com/office/drawing/2014/main" id="{C0828471-79DB-91A7-2427-F3BC02063A4E}"/>
              </a:ext>
              <a:ext uri="{C183D7F6-B498-43B3-948B-1728B52AA6E4}">
                <adec:decorative xmlns:adec="http://schemas.microsoft.com/office/drawing/2017/decorative" val="1"/>
              </a:ext>
            </a:extLst>
          </p:cNvPr>
          <p:cNvCxnSpPr>
            <a:cxnSpLocks/>
            <a:stCxn id="13" idx="2"/>
            <a:endCxn id="15" idx="0"/>
          </p:cNvCxnSpPr>
          <p:nvPr/>
        </p:nvCxnSpPr>
        <p:spPr>
          <a:xfrm rot="5400000">
            <a:off x="4797097" y="1296610"/>
            <a:ext cx="506940" cy="2090867"/>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Elbow Connector 82">
            <a:extLst>
              <a:ext uri="{FF2B5EF4-FFF2-40B4-BE49-F238E27FC236}">
                <a16:creationId xmlns:a16="http://schemas.microsoft.com/office/drawing/2014/main" id="{EEB08965-1E53-3F92-9D72-C5661D817D1D}"/>
              </a:ext>
              <a:ext uri="{C183D7F6-B498-43B3-948B-1728B52AA6E4}">
                <adec:decorative xmlns:adec="http://schemas.microsoft.com/office/drawing/2017/decorative" val="1"/>
              </a:ext>
            </a:extLst>
          </p:cNvPr>
          <p:cNvCxnSpPr>
            <a:cxnSpLocks/>
            <a:stCxn id="13" idx="2"/>
            <a:endCxn id="16" idx="0"/>
          </p:cNvCxnSpPr>
          <p:nvPr/>
        </p:nvCxnSpPr>
        <p:spPr>
          <a:xfrm rot="16200000" flipH="1">
            <a:off x="6880474" y="1304099"/>
            <a:ext cx="513867" cy="2082814"/>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7728E72-72CA-FA1C-2682-D239937E4565}"/>
              </a:ext>
              <a:ext uri="{C183D7F6-B498-43B3-948B-1728B52AA6E4}">
                <adec:decorative xmlns:adec="http://schemas.microsoft.com/office/drawing/2017/decorative" val="1"/>
              </a:ext>
            </a:extLst>
          </p:cNvPr>
          <p:cNvCxnSpPr>
            <a:cxnSpLocks/>
          </p:cNvCxnSpPr>
          <p:nvPr/>
        </p:nvCxnSpPr>
        <p:spPr>
          <a:xfrm flipH="1">
            <a:off x="8185743" y="3124200"/>
            <a:ext cx="0" cy="36839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DDEAAC2-A302-D248-88FE-65B8D1522A5E}"/>
              </a:ext>
              <a:ext uri="{C183D7F6-B498-43B3-948B-1728B52AA6E4}">
                <adec:decorative xmlns:adec="http://schemas.microsoft.com/office/drawing/2017/decorative" val="1"/>
              </a:ext>
            </a:extLst>
          </p:cNvPr>
          <p:cNvCxnSpPr>
            <a:cxnSpLocks/>
          </p:cNvCxnSpPr>
          <p:nvPr/>
        </p:nvCxnSpPr>
        <p:spPr>
          <a:xfrm flipH="1">
            <a:off x="8185743" y="4298373"/>
            <a:ext cx="0" cy="5623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6EA689C-703F-6336-42EF-4DBF7BF2A746}"/>
              </a:ext>
              <a:ext uri="{C183D7F6-B498-43B3-948B-1728B52AA6E4}">
                <adec:decorative xmlns:adec="http://schemas.microsoft.com/office/drawing/2017/decorative" val="1"/>
              </a:ext>
            </a:extLst>
          </p:cNvPr>
          <p:cNvSpPr txBox="1"/>
          <p:nvPr/>
        </p:nvSpPr>
        <p:spPr>
          <a:xfrm>
            <a:off x="7594553" y="4420146"/>
            <a:ext cx="1185765"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NOT AT GOAL?</a:t>
            </a:r>
          </a:p>
        </p:txBody>
      </p:sp>
    </p:spTree>
    <p:extLst>
      <p:ext uri="{BB962C8B-B14F-4D97-AF65-F5344CB8AC3E}">
        <p14:creationId xmlns:p14="http://schemas.microsoft.com/office/powerpoint/2010/main" val="190536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up)">
                                      <p:cBhvr>
                                        <p:cTn id="36" dur="500"/>
                                        <p:tgtEl>
                                          <p:spTgt spid="31"/>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22" presetClass="entr" presetSubtype="1"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up)">
                                      <p:cBhvr>
                                        <p:cTn id="47" dur="500"/>
                                        <p:tgtEl>
                                          <p:spTgt spid="32"/>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1F1F-4ADD-8FFD-C9F4-81D544465A21}"/>
              </a:ext>
            </a:extLst>
          </p:cNvPr>
          <p:cNvSpPr>
            <a:spLocks noGrp="1"/>
          </p:cNvSpPr>
          <p:nvPr>
            <p:ph type="title"/>
          </p:nvPr>
        </p:nvSpPr>
        <p:spPr/>
        <p:txBody>
          <a:bodyPr/>
          <a:lstStyle/>
          <a:p>
            <a:r>
              <a:rPr lang="en-US" dirty="0"/>
              <a:t>Management of Statin-Attributed Muscle Symptoms</a:t>
            </a:r>
          </a:p>
        </p:txBody>
      </p:sp>
      <p:sp>
        <p:nvSpPr>
          <p:cNvPr id="3" name="Rectangle 2" descr="A algorithm summarizing the recommendations for the management of adults with statin-attributed muscle symptoms.">
            <a:extLst>
              <a:ext uri="{FF2B5EF4-FFF2-40B4-BE49-F238E27FC236}">
                <a16:creationId xmlns:a16="http://schemas.microsoft.com/office/drawing/2014/main" id="{07600568-3859-D579-56BF-2F128A049FA0}"/>
              </a:ext>
            </a:extLst>
          </p:cNvPr>
          <p:cNvSpPr/>
          <p:nvPr/>
        </p:nvSpPr>
        <p:spPr>
          <a:xfrm>
            <a:off x="322118" y="1143000"/>
            <a:ext cx="11398827" cy="4520045"/>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81D1F98-9CA9-616D-60A2-8A3A98566F2D}"/>
              </a:ext>
            </a:extLst>
          </p:cNvPr>
          <p:cNvSpPr>
            <a:spLocks noGrp="1"/>
          </p:cNvSpPr>
          <p:nvPr>
            <p:ph type="body" sz="quarter" idx="13"/>
          </p:nvPr>
        </p:nvSpPr>
        <p:spPr/>
        <p:txBody>
          <a:bodyPr/>
          <a:lstStyle/>
          <a:p>
            <a:r>
              <a:rPr lang="en-US" b="1" dirty="0"/>
              <a:t>Abbreviations: </a:t>
            </a:r>
            <a:r>
              <a:rPr lang="en-US" dirty="0"/>
              <a:t>ASCVD indicates atherosclerotic cardiovascular disease; HDL-C, high-density lipoprotein cholesterol; LDL-C, low-density lipoprotein-cholesterol; PCSK9, Proprotein Convertase Subtilisin/Kexin type 9; </a:t>
            </a:r>
            <a:r>
              <a:rPr lang="en-US" dirty="0" err="1"/>
              <a:t>Lp</a:t>
            </a:r>
            <a:r>
              <a:rPr lang="en-US" dirty="0"/>
              <a:t>(a), lipoprotein A; and </a:t>
            </a:r>
            <a:r>
              <a:rPr lang="en-US" dirty="0" err="1"/>
              <a:t>mAb</a:t>
            </a:r>
            <a:r>
              <a:rPr lang="en-US" dirty="0"/>
              <a:t>, monoclonal antibody.</a:t>
            </a:r>
          </a:p>
        </p:txBody>
      </p:sp>
      <p:sp>
        <p:nvSpPr>
          <p:cNvPr id="15" name="TextBox 14">
            <a:extLst>
              <a:ext uri="{FF2B5EF4-FFF2-40B4-BE49-F238E27FC236}">
                <a16:creationId xmlns:a16="http://schemas.microsoft.com/office/drawing/2014/main" id="{F9250373-E463-4C8B-C00C-408B7CCE67D9}"/>
              </a:ext>
              <a:ext uri="{C183D7F6-B498-43B3-948B-1728B52AA6E4}">
                <adec:decorative xmlns:adec="http://schemas.microsoft.com/office/drawing/2017/decorative" val="1"/>
              </a:ext>
            </a:extLst>
          </p:cNvPr>
          <p:cNvSpPr txBox="1"/>
          <p:nvPr/>
        </p:nvSpPr>
        <p:spPr>
          <a:xfrm>
            <a:off x="363966" y="2460592"/>
            <a:ext cx="1173889" cy="1280133"/>
          </a:xfrm>
          <a:prstGeom prst="rect">
            <a:avLst/>
          </a:prstGeom>
          <a:solidFill>
            <a:srgbClr val="065D93"/>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pPr lvl="0" hangingPunct="0">
              <a:lnSpc>
                <a:spcPct val="90000"/>
              </a:lnSpc>
              <a:defRPr/>
            </a:pPr>
            <a:r>
              <a:rPr lang="en-US" sz="1600" dirty="0">
                <a:cs typeface="Lato"/>
              </a:rPr>
              <a:t>Adult with statin-attributed muscle symptoms</a:t>
            </a:r>
          </a:p>
        </p:txBody>
      </p:sp>
      <p:sp>
        <p:nvSpPr>
          <p:cNvPr id="16" name="Rectangle Container copy 2">
            <a:extLst>
              <a:ext uri="{FF2B5EF4-FFF2-40B4-BE49-F238E27FC236}">
                <a16:creationId xmlns:a16="http://schemas.microsoft.com/office/drawing/2014/main" id="{83C22BAF-FD00-F487-F60C-52100A73D35E}"/>
              </a:ext>
              <a:ext uri="{C183D7F6-B498-43B3-948B-1728B52AA6E4}">
                <adec:decorative xmlns:adec="http://schemas.microsoft.com/office/drawing/2017/decorative" val="1"/>
              </a:ext>
            </a:extLst>
          </p:cNvPr>
          <p:cNvSpPr/>
          <p:nvPr/>
        </p:nvSpPr>
        <p:spPr>
          <a:xfrm>
            <a:off x="1914267" y="2127921"/>
            <a:ext cx="1597860" cy="1820623"/>
          </a:xfrm>
          <a:prstGeom prst="rect">
            <a:avLst/>
          </a:prstGeom>
          <a:solidFill>
            <a:srgbClr val="79C78D"/>
          </a:solidFill>
          <a:ln w="25400">
            <a:solidFill>
              <a:srgbClr val="79C78D"/>
            </a:solid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Have benefit-risk discussion, evaluated secondary causes of muscle symptoms</a:t>
            </a:r>
          </a:p>
          <a:p>
            <a:pPr marL="0" marR="0" lvl="0" indent="0" algn="ctr" defTabSz="914400" rtl="0" eaLnBrk="1" fontAlgn="auto" latinLnBrk="0" hangingPunct="0">
              <a:lnSpc>
                <a:spcPct val="90000"/>
              </a:lnSpc>
              <a:spcBef>
                <a:spcPts val="0"/>
              </a:spcBef>
              <a:spcAft>
                <a:spcPts val="0"/>
              </a:spcAft>
              <a:buClrTx/>
              <a:buSzTx/>
              <a:buFontTx/>
              <a:buNone/>
              <a:tabLst/>
              <a:defRPr/>
            </a:pPr>
            <a:endParaRPr lang="en-US" sz="1200" b="1" dirty="0">
              <a:solidFill>
                <a:srgbClr val="292929"/>
              </a:solidFill>
              <a:latin typeface="Lub Dub Condensed" panose="020B0506030403020204" pitchFamily="34" charset="0"/>
              <a:cs typeface="Lato"/>
            </a:endParaRPr>
          </a:p>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92929"/>
                </a:solidFill>
                <a:effectLst/>
                <a:uLnTx/>
                <a:uFillTx/>
                <a:latin typeface="Lub Dub Condensed" panose="020B0506030403020204" pitchFamily="34" charset="0"/>
                <a:cs typeface="Lato"/>
              </a:rPr>
              <a:t>AND</a:t>
            </a:r>
          </a:p>
          <a:p>
            <a:pPr marL="0" marR="0" lvl="0" indent="0" algn="ctr" defTabSz="914400" rtl="0" eaLnBrk="1" fontAlgn="auto" latinLnBrk="0" hangingPunct="0">
              <a:lnSpc>
                <a:spcPct val="90000"/>
              </a:lnSpc>
              <a:spcBef>
                <a:spcPts val="0"/>
              </a:spcBef>
              <a:spcAft>
                <a:spcPts val="0"/>
              </a:spcAft>
              <a:buClrTx/>
              <a:buSzTx/>
              <a:buFontTx/>
              <a:buNone/>
              <a:tabLst/>
              <a:defRPr/>
            </a:pPr>
            <a:endParaRPr lang="en-US" sz="1200" b="1" dirty="0">
              <a:solidFill>
                <a:srgbClr val="292929"/>
              </a:solidFill>
              <a:latin typeface="Lub Dub Condensed" panose="020B0506030403020204" pitchFamily="34" charset="0"/>
              <a:cs typeface="Lato"/>
            </a:endParaRPr>
          </a:p>
          <a:p>
            <a:pPr algn="ctr" hangingPunct="0">
              <a:lnSpc>
                <a:spcPct val="90000"/>
              </a:lnSpc>
              <a:defRPr/>
            </a:pPr>
            <a:r>
              <a:rPr lang="en-US" sz="1200" b="1" dirty="0">
                <a:solidFill>
                  <a:srgbClr val="292929"/>
                </a:solidFill>
                <a:latin typeface="Lub Dub Condensed" panose="020B0506030403020204" pitchFamily="34" charset="0"/>
                <a:cs typeface="Lato"/>
              </a:rPr>
              <a:t>If severe myalgias or muscle weakness, measure creatine kinase</a:t>
            </a:r>
          </a:p>
        </p:txBody>
      </p:sp>
      <p:cxnSp>
        <p:nvCxnSpPr>
          <p:cNvPr id="18" name="Straight Arrow Connector 17">
            <a:extLst>
              <a:ext uri="{FF2B5EF4-FFF2-40B4-BE49-F238E27FC236}">
                <a16:creationId xmlns:a16="http://schemas.microsoft.com/office/drawing/2014/main" id="{C6718D73-49BB-3204-D63C-980668736C3E}"/>
              </a:ext>
              <a:ext uri="{C183D7F6-B498-43B3-948B-1728B52AA6E4}">
                <adec:decorative xmlns:adec="http://schemas.microsoft.com/office/drawing/2017/decorative" val="1"/>
              </a:ext>
            </a:extLst>
          </p:cNvPr>
          <p:cNvCxnSpPr>
            <a:cxnSpLocks/>
          </p:cNvCxnSpPr>
          <p:nvPr/>
        </p:nvCxnSpPr>
        <p:spPr>
          <a:xfrm>
            <a:off x="1537855" y="3103894"/>
            <a:ext cx="37407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01179D4-98CD-2839-90CD-4A65C82426EF}"/>
              </a:ext>
              <a:ext uri="{C183D7F6-B498-43B3-948B-1728B52AA6E4}">
                <adec:decorative xmlns:adec="http://schemas.microsoft.com/office/drawing/2017/decorative" val="1"/>
              </a:ext>
            </a:extLst>
          </p:cNvPr>
          <p:cNvCxnSpPr>
            <a:cxnSpLocks/>
            <a:stCxn id="16" idx="3"/>
            <a:endCxn id="22" idx="1"/>
          </p:cNvCxnSpPr>
          <p:nvPr/>
        </p:nvCxnSpPr>
        <p:spPr>
          <a:xfrm>
            <a:off x="3512127" y="3038233"/>
            <a:ext cx="487250" cy="24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Container copy 2">
            <a:extLst>
              <a:ext uri="{FF2B5EF4-FFF2-40B4-BE49-F238E27FC236}">
                <a16:creationId xmlns:a16="http://schemas.microsoft.com/office/drawing/2014/main" id="{AA2BD9F8-98D7-8086-8D9C-BBE254E82DCA}"/>
              </a:ext>
              <a:ext uri="{C183D7F6-B498-43B3-948B-1728B52AA6E4}">
                <adec:decorative xmlns:adec="http://schemas.microsoft.com/office/drawing/2017/decorative" val="1"/>
              </a:ext>
            </a:extLst>
          </p:cNvPr>
          <p:cNvSpPr/>
          <p:nvPr/>
        </p:nvSpPr>
        <p:spPr>
          <a:xfrm>
            <a:off x="3999377" y="2585123"/>
            <a:ext cx="1060996" cy="906706"/>
          </a:xfrm>
          <a:prstGeom prst="rect">
            <a:avLst/>
          </a:prstGeom>
          <a:solidFill>
            <a:schemeClr val="bg1">
              <a:lumMod val="85000"/>
            </a:schemeClr>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Without clinical ASCVD and 10y PREVENT risk ≥ 10%, CAC ≥ 300 AU, or diabetes</a:t>
            </a:r>
          </a:p>
        </p:txBody>
      </p:sp>
      <p:sp>
        <p:nvSpPr>
          <p:cNvPr id="23" name="Rectangle Container copy 2">
            <a:extLst>
              <a:ext uri="{FF2B5EF4-FFF2-40B4-BE49-F238E27FC236}">
                <a16:creationId xmlns:a16="http://schemas.microsoft.com/office/drawing/2014/main" id="{3E6EB7E0-1D97-7298-92A2-BB3C73E1B6DF}"/>
              </a:ext>
              <a:ext uri="{C183D7F6-B498-43B3-948B-1728B52AA6E4}">
                <adec:decorative xmlns:adec="http://schemas.microsoft.com/office/drawing/2017/decorative" val="1"/>
              </a:ext>
            </a:extLst>
          </p:cNvPr>
          <p:cNvSpPr/>
          <p:nvPr/>
        </p:nvSpPr>
        <p:spPr>
          <a:xfrm>
            <a:off x="3999377" y="1282794"/>
            <a:ext cx="1060996" cy="906706"/>
          </a:xfrm>
          <a:prstGeom prst="rect">
            <a:avLst/>
          </a:prstGeom>
          <a:solidFill>
            <a:schemeClr val="bg1">
              <a:lumMod val="85000"/>
            </a:schemeClr>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Without clinical ASCVD and 10y PREVENT risk &lt;10%</a:t>
            </a:r>
          </a:p>
        </p:txBody>
      </p:sp>
      <p:sp>
        <p:nvSpPr>
          <p:cNvPr id="24" name="Rectangle Container copy 2">
            <a:extLst>
              <a:ext uri="{FF2B5EF4-FFF2-40B4-BE49-F238E27FC236}">
                <a16:creationId xmlns:a16="http://schemas.microsoft.com/office/drawing/2014/main" id="{5420E92C-0CB8-496B-064A-B1BDBA43F444}"/>
              </a:ext>
              <a:ext uri="{C183D7F6-B498-43B3-948B-1728B52AA6E4}">
                <adec:decorative xmlns:adec="http://schemas.microsoft.com/office/drawing/2017/decorative" val="1"/>
              </a:ext>
            </a:extLst>
          </p:cNvPr>
          <p:cNvSpPr/>
          <p:nvPr/>
        </p:nvSpPr>
        <p:spPr>
          <a:xfrm>
            <a:off x="3999377" y="4064578"/>
            <a:ext cx="1060996" cy="682336"/>
          </a:xfrm>
          <a:prstGeom prst="rect">
            <a:avLst/>
          </a:prstGeom>
          <a:solidFill>
            <a:schemeClr val="bg1">
              <a:lumMod val="85000"/>
            </a:schemeClr>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With clinical ASCVD</a:t>
            </a:r>
          </a:p>
        </p:txBody>
      </p:sp>
      <p:cxnSp>
        <p:nvCxnSpPr>
          <p:cNvPr id="25" name="Elbow Connector 82">
            <a:extLst>
              <a:ext uri="{FF2B5EF4-FFF2-40B4-BE49-F238E27FC236}">
                <a16:creationId xmlns:a16="http://schemas.microsoft.com/office/drawing/2014/main" id="{E34F38D8-227B-AC8D-610E-F91B0A2F17E3}"/>
              </a:ext>
              <a:ext uri="{C183D7F6-B498-43B3-948B-1728B52AA6E4}">
                <adec:decorative xmlns:adec="http://schemas.microsoft.com/office/drawing/2017/decorative" val="1"/>
              </a:ext>
            </a:extLst>
          </p:cNvPr>
          <p:cNvCxnSpPr>
            <a:cxnSpLocks/>
            <a:stCxn id="16" idx="3"/>
            <a:endCxn id="23" idx="1"/>
          </p:cNvCxnSpPr>
          <p:nvPr/>
        </p:nvCxnSpPr>
        <p:spPr>
          <a:xfrm flipV="1">
            <a:off x="3512127" y="1736147"/>
            <a:ext cx="487250" cy="130208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Elbow Connector 82">
            <a:extLst>
              <a:ext uri="{FF2B5EF4-FFF2-40B4-BE49-F238E27FC236}">
                <a16:creationId xmlns:a16="http://schemas.microsoft.com/office/drawing/2014/main" id="{E92E468B-2B8F-211A-1E4B-E3F1AC8BF4BE}"/>
              </a:ext>
              <a:ext uri="{C183D7F6-B498-43B3-948B-1728B52AA6E4}">
                <adec:decorative xmlns:adec="http://schemas.microsoft.com/office/drawing/2017/decorative" val="1"/>
              </a:ext>
            </a:extLst>
          </p:cNvPr>
          <p:cNvCxnSpPr>
            <a:cxnSpLocks/>
            <a:stCxn id="16" idx="3"/>
            <a:endCxn id="24" idx="1"/>
          </p:cNvCxnSpPr>
          <p:nvPr/>
        </p:nvCxnSpPr>
        <p:spPr>
          <a:xfrm>
            <a:off x="3512127" y="3038233"/>
            <a:ext cx="487250" cy="136751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Rectangle Container copy 2">
            <a:extLst>
              <a:ext uri="{FF2B5EF4-FFF2-40B4-BE49-F238E27FC236}">
                <a16:creationId xmlns:a16="http://schemas.microsoft.com/office/drawing/2014/main" id="{7E6C3119-AC41-CC6E-40A7-731F99761BB3}"/>
              </a:ext>
              <a:ext uri="{C183D7F6-B498-43B3-948B-1728B52AA6E4}">
                <adec:decorative xmlns:adec="http://schemas.microsoft.com/office/drawing/2017/decorative" val="1"/>
              </a:ext>
            </a:extLst>
          </p:cNvPr>
          <p:cNvSpPr/>
          <p:nvPr/>
        </p:nvSpPr>
        <p:spPr>
          <a:xfrm>
            <a:off x="5495667" y="2524991"/>
            <a:ext cx="1705233" cy="540326"/>
          </a:xfrm>
          <a:prstGeom prst="rect">
            <a:avLst/>
          </a:prstGeom>
          <a:solidFill>
            <a:srgbClr val="79C78D"/>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Goal LDL-C &lt; 70 mg/dL and non-HDL-C &lt; 100 mg/dL</a:t>
            </a:r>
          </a:p>
          <a:p>
            <a:pPr algn="ctr" hangingPunct="0">
              <a:lnSpc>
                <a:spcPct val="90000"/>
              </a:lnSpc>
            </a:pPr>
            <a:endParaRPr lang="en-US" sz="400" b="1" dirty="0">
              <a:solidFill>
                <a:srgbClr val="292929"/>
              </a:solidFill>
              <a:latin typeface="Lub Dub Condensed" panose="020B0506030403020204" pitchFamily="34" charset="0"/>
              <a:cs typeface="Lato"/>
            </a:endParaRPr>
          </a:p>
        </p:txBody>
      </p:sp>
      <p:sp>
        <p:nvSpPr>
          <p:cNvPr id="61" name="Rectangle Container copy 2">
            <a:extLst>
              <a:ext uri="{FF2B5EF4-FFF2-40B4-BE49-F238E27FC236}">
                <a16:creationId xmlns:a16="http://schemas.microsoft.com/office/drawing/2014/main" id="{8391861E-8848-9A5E-2D50-E52C8C388015}"/>
              </a:ext>
              <a:ext uri="{C183D7F6-B498-43B3-948B-1728B52AA6E4}">
                <adec:decorative xmlns:adec="http://schemas.microsoft.com/office/drawing/2017/decorative" val="1"/>
              </a:ext>
            </a:extLst>
          </p:cNvPr>
          <p:cNvSpPr/>
          <p:nvPr/>
        </p:nvSpPr>
        <p:spPr>
          <a:xfrm>
            <a:off x="5492202" y="1279331"/>
            <a:ext cx="1774218" cy="906706"/>
          </a:xfrm>
          <a:prstGeom prst="rect">
            <a:avLst/>
          </a:prstGeom>
          <a:solidFill>
            <a:srgbClr val="FAA74B"/>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Goal LDL-C &lt; 100 mg/dL and non-HDL-C &lt; 130 mg/dL</a:t>
            </a:r>
          </a:p>
        </p:txBody>
      </p:sp>
      <p:sp>
        <p:nvSpPr>
          <p:cNvPr id="63" name="Rectangle Container copy 2">
            <a:extLst>
              <a:ext uri="{FF2B5EF4-FFF2-40B4-BE49-F238E27FC236}">
                <a16:creationId xmlns:a16="http://schemas.microsoft.com/office/drawing/2014/main" id="{92C66D0E-8C4D-792A-AE42-1F7F02D73186}"/>
              </a:ext>
              <a:ext uri="{C183D7F6-B498-43B3-948B-1728B52AA6E4}">
                <adec:decorative xmlns:adec="http://schemas.microsoft.com/office/drawing/2017/decorative" val="1"/>
              </a:ext>
            </a:extLst>
          </p:cNvPr>
          <p:cNvSpPr/>
          <p:nvPr/>
        </p:nvSpPr>
        <p:spPr>
          <a:xfrm>
            <a:off x="7699664" y="2581659"/>
            <a:ext cx="1579418" cy="906706"/>
          </a:xfrm>
          <a:prstGeom prst="rect">
            <a:avLst/>
          </a:prstGeom>
          <a:solidFill>
            <a:srgbClr val="79C78D"/>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goal not achieved, add ezetimibe and/or bempedoic acid</a:t>
            </a:r>
          </a:p>
        </p:txBody>
      </p:sp>
      <p:sp>
        <p:nvSpPr>
          <p:cNvPr id="64" name="Rectangle Container copy 2">
            <a:extLst>
              <a:ext uri="{FF2B5EF4-FFF2-40B4-BE49-F238E27FC236}">
                <a16:creationId xmlns:a16="http://schemas.microsoft.com/office/drawing/2014/main" id="{EC4203A8-7716-1702-5A02-01E976C5DDDC}"/>
              </a:ext>
              <a:ext uri="{C183D7F6-B498-43B3-948B-1728B52AA6E4}">
                <adec:decorative xmlns:adec="http://schemas.microsoft.com/office/drawing/2017/decorative" val="1"/>
              </a:ext>
            </a:extLst>
          </p:cNvPr>
          <p:cNvSpPr/>
          <p:nvPr/>
        </p:nvSpPr>
        <p:spPr>
          <a:xfrm>
            <a:off x="7684686" y="1279330"/>
            <a:ext cx="1612292" cy="906706"/>
          </a:xfrm>
          <a:prstGeom prst="rect">
            <a:avLst/>
          </a:prstGeom>
          <a:solidFill>
            <a:srgbClr val="FAA74B"/>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goal not achieved, add ezetimibe and/or bempedoic acid</a:t>
            </a:r>
          </a:p>
        </p:txBody>
      </p:sp>
      <p:sp>
        <p:nvSpPr>
          <p:cNvPr id="65" name="Rectangle Container copy 2">
            <a:extLst>
              <a:ext uri="{FF2B5EF4-FFF2-40B4-BE49-F238E27FC236}">
                <a16:creationId xmlns:a16="http://schemas.microsoft.com/office/drawing/2014/main" id="{0368A6B9-D40E-6BD6-EFCE-8CBD8365732A}"/>
              </a:ext>
              <a:ext uri="{C183D7F6-B498-43B3-948B-1728B52AA6E4}">
                <adec:decorative xmlns:adec="http://schemas.microsoft.com/office/drawing/2017/decorative" val="1"/>
              </a:ext>
            </a:extLst>
          </p:cNvPr>
          <p:cNvSpPr/>
          <p:nvPr/>
        </p:nvSpPr>
        <p:spPr>
          <a:xfrm>
            <a:off x="7710055" y="4009160"/>
            <a:ext cx="1569027" cy="682336"/>
          </a:xfrm>
          <a:prstGeom prst="rect">
            <a:avLst/>
          </a:prstGeom>
          <a:solidFill>
            <a:schemeClr val="bg1">
              <a:lumMod val="85000"/>
            </a:schemeClr>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Patient unable to tolerate, obtain, or adhere to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PCSK9 </a:t>
            </a:r>
            <a:r>
              <a:rPr lang="en-US" sz="1100" b="1" dirty="0" err="1">
                <a:solidFill>
                  <a:srgbClr val="292929"/>
                </a:solidFill>
                <a:latin typeface="Lub Dub Condensed" panose="020B0506030403020204" pitchFamily="34" charset="0"/>
                <a:cs typeface="Lato"/>
              </a:rPr>
              <a:t>mAb</a:t>
            </a:r>
            <a:r>
              <a:rPr lang="en-US" sz="1100" b="1" dirty="0">
                <a:solidFill>
                  <a:srgbClr val="292929"/>
                </a:solidFill>
                <a:latin typeface="Lub Dub Condensed" panose="020B0506030403020204" pitchFamily="34" charset="0"/>
                <a:cs typeface="Lato"/>
              </a:rPr>
              <a:t> therapy</a:t>
            </a:r>
          </a:p>
        </p:txBody>
      </p:sp>
      <p:sp>
        <p:nvSpPr>
          <p:cNvPr id="66" name="Rectangle Container copy 2">
            <a:extLst>
              <a:ext uri="{FF2B5EF4-FFF2-40B4-BE49-F238E27FC236}">
                <a16:creationId xmlns:a16="http://schemas.microsoft.com/office/drawing/2014/main" id="{00EC428D-4129-19F6-5F02-46F5D6DF3581}"/>
              </a:ext>
              <a:ext uri="{C183D7F6-B498-43B3-948B-1728B52AA6E4}">
                <adec:decorative xmlns:adec="http://schemas.microsoft.com/office/drawing/2017/decorative" val="1"/>
              </a:ext>
            </a:extLst>
          </p:cNvPr>
          <p:cNvSpPr/>
          <p:nvPr/>
        </p:nvSpPr>
        <p:spPr>
          <a:xfrm>
            <a:off x="9717840" y="2547022"/>
            <a:ext cx="1504342" cy="906706"/>
          </a:xfrm>
          <a:prstGeom prst="rect">
            <a:avLst/>
          </a:prstGeom>
          <a:solidFill>
            <a:srgbClr val="FFDA68"/>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goal not achieved,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add PCSK9 </a:t>
            </a:r>
            <a:r>
              <a:rPr lang="en-US" sz="1100" b="1" dirty="0" err="1">
                <a:solidFill>
                  <a:srgbClr val="292929"/>
                </a:solidFill>
                <a:latin typeface="Lub Dub Condensed" panose="020B0506030403020204" pitchFamily="34" charset="0"/>
                <a:cs typeface="Lato"/>
              </a:rPr>
              <a:t>mAb</a:t>
            </a:r>
            <a:endParaRPr lang="en-US" sz="1100" b="1" dirty="0">
              <a:solidFill>
                <a:srgbClr val="292929"/>
              </a:solidFill>
              <a:latin typeface="Lub Dub Condensed" panose="020B0506030403020204" pitchFamily="34" charset="0"/>
              <a:cs typeface="Lato"/>
            </a:endParaRPr>
          </a:p>
        </p:txBody>
      </p:sp>
      <p:sp>
        <p:nvSpPr>
          <p:cNvPr id="67" name="Rectangle Container copy 2">
            <a:extLst>
              <a:ext uri="{FF2B5EF4-FFF2-40B4-BE49-F238E27FC236}">
                <a16:creationId xmlns:a16="http://schemas.microsoft.com/office/drawing/2014/main" id="{D1227E2C-723C-D490-174D-0B380E6CF53E}"/>
              </a:ext>
              <a:ext uri="{C183D7F6-B498-43B3-948B-1728B52AA6E4}">
                <adec:decorative xmlns:adec="http://schemas.microsoft.com/office/drawing/2017/decorative" val="1"/>
              </a:ext>
            </a:extLst>
          </p:cNvPr>
          <p:cNvSpPr/>
          <p:nvPr/>
        </p:nvSpPr>
        <p:spPr>
          <a:xfrm>
            <a:off x="9717842" y="1275867"/>
            <a:ext cx="1504340" cy="906706"/>
          </a:xfrm>
          <a:prstGeom prst="rect">
            <a:avLst/>
          </a:prstGeom>
          <a:solidFill>
            <a:srgbClr val="FAA74B"/>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initiation of a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non-statin therapy uncertain, use CAC</a:t>
            </a:r>
          </a:p>
        </p:txBody>
      </p:sp>
      <p:sp>
        <p:nvSpPr>
          <p:cNvPr id="68" name="Rectangle Container copy 2">
            <a:extLst>
              <a:ext uri="{FF2B5EF4-FFF2-40B4-BE49-F238E27FC236}">
                <a16:creationId xmlns:a16="http://schemas.microsoft.com/office/drawing/2014/main" id="{6CB8619E-5D42-CFEF-7A7E-E513FFECB974}"/>
              </a:ext>
              <a:ext uri="{C183D7F6-B498-43B3-948B-1728B52AA6E4}">
                <adec:decorative xmlns:adec="http://schemas.microsoft.com/office/drawing/2017/decorative" val="1"/>
              </a:ext>
            </a:extLst>
          </p:cNvPr>
          <p:cNvSpPr/>
          <p:nvPr/>
        </p:nvSpPr>
        <p:spPr>
          <a:xfrm>
            <a:off x="9954491" y="4005696"/>
            <a:ext cx="1267691" cy="682336"/>
          </a:xfrm>
          <a:prstGeom prst="rect">
            <a:avLst/>
          </a:prstGeom>
          <a:solidFill>
            <a:srgbClr val="FFDA68"/>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Can consider </a:t>
            </a:r>
            <a:r>
              <a:rPr lang="en-US" sz="1100" b="1" dirty="0" err="1">
                <a:solidFill>
                  <a:srgbClr val="292929"/>
                </a:solidFill>
                <a:latin typeface="Lub Dub Condensed" panose="020B0506030403020204" pitchFamily="34" charset="0"/>
                <a:cs typeface="Lato"/>
              </a:rPr>
              <a:t>inclisiran</a:t>
            </a:r>
            <a:r>
              <a:rPr lang="en-US" sz="1100" b="1" dirty="0">
                <a:solidFill>
                  <a:srgbClr val="292929"/>
                </a:solidFill>
                <a:latin typeface="Lub Dub Condensed" panose="020B0506030403020204" pitchFamily="34" charset="0"/>
                <a:cs typeface="Lato"/>
              </a:rPr>
              <a:t> to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lower LDL-C</a:t>
            </a:r>
          </a:p>
        </p:txBody>
      </p:sp>
      <p:sp>
        <p:nvSpPr>
          <p:cNvPr id="69" name="Rectangle Container copy 2">
            <a:extLst>
              <a:ext uri="{FF2B5EF4-FFF2-40B4-BE49-F238E27FC236}">
                <a16:creationId xmlns:a16="http://schemas.microsoft.com/office/drawing/2014/main" id="{3BAABE1F-E3FE-63EE-CCD0-F8C1F09F86A4}"/>
              </a:ext>
              <a:ext uri="{C183D7F6-B498-43B3-948B-1728B52AA6E4}">
                <adec:decorative xmlns:adec="http://schemas.microsoft.com/office/drawing/2017/decorative" val="1"/>
              </a:ext>
            </a:extLst>
          </p:cNvPr>
          <p:cNvSpPr/>
          <p:nvPr/>
        </p:nvSpPr>
        <p:spPr>
          <a:xfrm>
            <a:off x="5495667" y="3065319"/>
            <a:ext cx="1705233" cy="477982"/>
          </a:xfrm>
          <a:prstGeom prst="rect">
            <a:avLst/>
          </a:prstGeom>
          <a:solidFill>
            <a:srgbClr val="FFDA68"/>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Consider </a:t>
            </a:r>
            <a:r>
              <a:rPr lang="en-US" sz="1100" b="1" dirty="0" err="1">
                <a:solidFill>
                  <a:srgbClr val="292929"/>
                </a:solidFill>
                <a:latin typeface="Lub Dub Condensed" panose="020B0506030403020204" pitchFamily="34" charset="0"/>
                <a:cs typeface="Lato"/>
              </a:rPr>
              <a:t>apoB</a:t>
            </a:r>
            <a:r>
              <a:rPr lang="en-US" sz="1100" b="1" dirty="0">
                <a:solidFill>
                  <a:srgbClr val="292929"/>
                </a:solidFill>
                <a:latin typeface="Lub Dub Condensed" panose="020B0506030403020204" pitchFamily="34" charset="0"/>
                <a:cs typeface="Lato"/>
              </a:rPr>
              <a:t> goals </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&lt; 70 mg/dL</a:t>
            </a:r>
          </a:p>
        </p:txBody>
      </p:sp>
      <p:sp>
        <p:nvSpPr>
          <p:cNvPr id="70" name="TextBox 69">
            <a:extLst>
              <a:ext uri="{FF2B5EF4-FFF2-40B4-BE49-F238E27FC236}">
                <a16:creationId xmlns:a16="http://schemas.microsoft.com/office/drawing/2014/main" id="{B7DF1DC9-5253-2345-A0C3-7DD72E6D93BB}"/>
              </a:ext>
              <a:ext uri="{C183D7F6-B498-43B3-948B-1728B52AA6E4}">
                <adec:decorative xmlns:adec="http://schemas.microsoft.com/office/drawing/2017/decorative" val="1"/>
              </a:ext>
            </a:extLst>
          </p:cNvPr>
          <p:cNvSpPr txBox="1"/>
          <p:nvPr/>
        </p:nvSpPr>
        <p:spPr>
          <a:xfrm>
            <a:off x="6111624" y="2988064"/>
            <a:ext cx="413868" cy="152349"/>
          </a:xfrm>
          <a:prstGeom prst="rect">
            <a:avLst/>
          </a:prstGeom>
          <a:solidFill>
            <a:schemeClr val="bg1"/>
          </a:solidFill>
        </p:spPr>
        <p:txBody>
          <a:bodyPr wrap="square" lIns="0" tIns="0" rIns="0" bIns="0" rtlCol="0" anchor="ctr">
            <a:spAutoFit/>
          </a:bodyPr>
          <a:lstStyle/>
          <a:p>
            <a:pPr algn="ctr" hangingPunct="0">
              <a:lnSpc>
                <a:spcPct val="90000"/>
              </a:lnSpc>
            </a:pPr>
            <a:r>
              <a:rPr lang="en-US" sz="1100" b="1" dirty="0">
                <a:solidFill>
                  <a:srgbClr val="292929"/>
                </a:solidFill>
                <a:latin typeface="Lub Dub Bold" panose="020B0803030403020204" pitchFamily="34" charset="0"/>
                <a:cs typeface="Lato"/>
              </a:rPr>
              <a:t>AND</a:t>
            </a:r>
          </a:p>
        </p:txBody>
      </p:sp>
      <p:cxnSp>
        <p:nvCxnSpPr>
          <p:cNvPr id="74" name="Straight Arrow Connector 73">
            <a:extLst>
              <a:ext uri="{FF2B5EF4-FFF2-40B4-BE49-F238E27FC236}">
                <a16:creationId xmlns:a16="http://schemas.microsoft.com/office/drawing/2014/main" id="{BFD63E89-0874-47CF-2C3D-2AB810069819}"/>
              </a:ext>
              <a:ext uri="{C183D7F6-B498-43B3-948B-1728B52AA6E4}">
                <adec:decorative xmlns:adec="http://schemas.microsoft.com/office/drawing/2017/decorative" val="1"/>
              </a:ext>
            </a:extLst>
          </p:cNvPr>
          <p:cNvCxnSpPr>
            <a:cxnSpLocks/>
            <a:endCxn id="61" idx="1"/>
          </p:cNvCxnSpPr>
          <p:nvPr/>
        </p:nvCxnSpPr>
        <p:spPr>
          <a:xfrm>
            <a:off x="5056909" y="1728830"/>
            <a:ext cx="435293"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7826C5B-4265-1F9C-A60F-F0F72A118D5E}"/>
              </a:ext>
              <a:ext uri="{C183D7F6-B498-43B3-948B-1728B52AA6E4}">
                <adec:decorative xmlns:adec="http://schemas.microsoft.com/office/drawing/2017/decorative" val="1"/>
              </a:ext>
            </a:extLst>
          </p:cNvPr>
          <p:cNvCxnSpPr>
            <a:cxnSpLocks/>
          </p:cNvCxnSpPr>
          <p:nvPr/>
        </p:nvCxnSpPr>
        <p:spPr>
          <a:xfrm>
            <a:off x="5063836" y="3034621"/>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9717198-FEF6-030C-2F4F-9CA9B134F28C}"/>
              </a:ext>
              <a:ext uri="{C183D7F6-B498-43B3-948B-1728B52AA6E4}">
                <adec:decorative xmlns:adec="http://schemas.microsoft.com/office/drawing/2017/decorative" val="1"/>
              </a:ext>
            </a:extLst>
          </p:cNvPr>
          <p:cNvCxnSpPr>
            <a:cxnSpLocks/>
          </p:cNvCxnSpPr>
          <p:nvPr/>
        </p:nvCxnSpPr>
        <p:spPr>
          <a:xfrm>
            <a:off x="5060372" y="4381976"/>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C675665-FD5A-3DB4-214C-BD0583579478}"/>
              </a:ext>
              <a:ext uri="{C183D7F6-B498-43B3-948B-1728B52AA6E4}">
                <adec:decorative xmlns:adec="http://schemas.microsoft.com/office/drawing/2017/decorative" val="1"/>
              </a:ext>
            </a:extLst>
          </p:cNvPr>
          <p:cNvCxnSpPr>
            <a:cxnSpLocks/>
          </p:cNvCxnSpPr>
          <p:nvPr/>
        </p:nvCxnSpPr>
        <p:spPr>
          <a:xfrm>
            <a:off x="7256318" y="1725367"/>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DB7828B-4519-FC15-0403-5BC7FA2B9CA3}"/>
              </a:ext>
              <a:ext uri="{C183D7F6-B498-43B3-948B-1728B52AA6E4}">
                <adec:decorative xmlns:adec="http://schemas.microsoft.com/office/drawing/2017/decorative" val="1"/>
              </a:ext>
            </a:extLst>
          </p:cNvPr>
          <p:cNvCxnSpPr>
            <a:cxnSpLocks/>
          </p:cNvCxnSpPr>
          <p:nvPr/>
        </p:nvCxnSpPr>
        <p:spPr>
          <a:xfrm>
            <a:off x="7180118" y="3066185"/>
            <a:ext cx="529937"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F1E263A-2CD0-08D7-E0AB-2E122F948721}"/>
              </a:ext>
              <a:ext uri="{C183D7F6-B498-43B3-948B-1728B52AA6E4}">
                <adec:decorative xmlns:adec="http://schemas.microsoft.com/office/drawing/2017/decorative" val="1"/>
              </a:ext>
            </a:extLst>
          </p:cNvPr>
          <p:cNvCxnSpPr>
            <a:cxnSpLocks/>
          </p:cNvCxnSpPr>
          <p:nvPr/>
        </p:nvCxnSpPr>
        <p:spPr>
          <a:xfrm>
            <a:off x="7200900" y="4378513"/>
            <a:ext cx="519545"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Rectangle Container copy 2">
            <a:extLst>
              <a:ext uri="{FF2B5EF4-FFF2-40B4-BE49-F238E27FC236}">
                <a16:creationId xmlns:a16="http://schemas.microsoft.com/office/drawing/2014/main" id="{96C03371-C68C-99CC-D1BE-5271D4A7C5A1}"/>
              </a:ext>
              <a:ext uri="{C183D7F6-B498-43B3-948B-1728B52AA6E4}">
                <adec:decorative xmlns:adec="http://schemas.microsoft.com/office/drawing/2017/decorative" val="1"/>
              </a:ext>
            </a:extLst>
          </p:cNvPr>
          <p:cNvSpPr/>
          <p:nvPr/>
        </p:nvSpPr>
        <p:spPr>
          <a:xfrm>
            <a:off x="5499130" y="3741976"/>
            <a:ext cx="1701770" cy="944323"/>
          </a:xfrm>
          <a:prstGeom prst="rect">
            <a:avLst/>
          </a:prstGeom>
          <a:solidFill>
            <a:srgbClr val="79C78D"/>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If goal not achieved, add reduced dose statin</a:t>
            </a:r>
            <a:br>
              <a:rPr lang="en-US" sz="1100" b="1" dirty="0">
                <a:solidFill>
                  <a:srgbClr val="292929"/>
                </a:solidFill>
                <a:latin typeface="Lub Dub Condensed" panose="020B0506030403020204" pitchFamily="34" charset="0"/>
                <a:cs typeface="Lato"/>
              </a:rPr>
            </a:br>
            <a:r>
              <a:rPr lang="en-US" sz="1100" b="1" dirty="0">
                <a:solidFill>
                  <a:srgbClr val="292929"/>
                </a:solidFill>
                <a:latin typeface="Lub Dub Condensed" panose="020B0506030403020204" pitchFamily="34" charset="0"/>
                <a:cs typeface="Lato"/>
              </a:rPr>
              <a:t> (if tolerated), bempedoic acid, ezetimibe, and/or PCSK9 </a:t>
            </a:r>
            <a:r>
              <a:rPr lang="en-US" sz="1100" b="1" dirty="0" err="1">
                <a:solidFill>
                  <a:srgbClr val="292929"/>
                </a:solidFill>
                <a:latin typeface="Lub Dub Condensed" panose="020B0506030403020204" pitchFamily="34" charset="0"/>
                <a:cs typeface="Lato"/>
              </a:rPr>
              <a:t>mAB</a:t>
            </a:r>
            <a:endParaRPr lang="en-US" sz="1100" b="1" dirty="0">
              <a:solidFill>
                <a:srgbClr val="292929"/>
              </a:solidFill>
              <a:latin typeface="Lub Dub Condensed" panose="020B0506030403020204" pitchFamily="34" charset="0"/>
              <a:cs typeface="Lato"/>
            </a:endParaRPr>
          </a:p>
        </p:txBody>
      </p:sp>
      <p:sp>
        <p:nvSpPr>
          <p:cNvPr id="82" name="Rectangle Container copy 2">
            <a:extLst>
              <a:ext uri="{FF2B5EF4-FFF2-40B4-BE49-F238E27FC236}">
                <a16:creationId xmlns:a16="http://schemas.microsoft.com/office/drawing/2014/main" id="{FAC9704F-7E8B-88B9-087D-F15223464FAF}"/>
              </a:ext>
              <a:ext uri="{C183D7F6-B498-43B3-948B-1728B52AA6E4}">
                <adec:decorative xmlns:adec="http://schemas.microsoft.com/office/drawing/2017/decorative" val="1"/>
              </a:ext>
            </a:extLst>
          </p:cNvPr>
          <p:cNvSpPr/>
          <p:nvPr/>
        </p:nvSpPr>
        <p:spPr>
          <a:xfrm>
            <a:off x="5496791" y="4675909"/>
            <a:ext cx="1700644" cy="450271"/>
          </a:xfrm>
          <a:prstGeom prst="rect">
            <a:avLst/>
          </a:prstGeom>
          <a:solidFill>
            <a:srgbClr val="FFDA68"/>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Consider </a:t>
            </a:r>
            <a:r>
              <a:rPr lang="en-US" sz="1100" b="1" dirty="0" err="1">
                <a:solidFill>
                  <a:srgbClr val="292929"/>
                </a:solidFill>
                <a:latin typeface="Lub Dub Condensed" panose="020B0506030403020204" pitchFamily="34" charset="0"/>
                <a:cs typeface="Lato"/>
              </a:rPr>
              <a:t>apoB</a:t>
            </a:r>
            <a:r>
              <a:rPr lang="en-US" sz="1100" b="1" dirty="0">
                <a:solidFill>
                  <a:srgbClr val="292929"/>
                </a:solidFill>
                <a:latin typeface="Lub Dub Condensed" panose="020B0506030403020204" pitchFamily="34" charset="0"/>
                <a:cs typeface="Lato"/>
              </a:rPr>
              <a:t> goals</a:t>
            </a:r>
          </a:p>
        </p:txBody>
      </p:sp>
      <p:sp>
        <p:nvSpPr>
          <p:cNvPr id="83" name="TextBox 82">
            <a:extLst>
              <a:ext uri="{FF2B5EF4-FFF2-40B4-BE49-F238E27FC236}">
                <a16:creationId xmlns:a16="http://schemas.microsoft.com/office/drawing/2014/main" id="{D4ABF8E3-86AD-794A-3A7D-65E1072D76B5}"/>
              </a:ext>
              <a:ext uri="{C183D7F6-B498-43B3-948B-1728B52AA6E4}">
                <adec:decorative xmlns:adec="http://schemas.microsoft.com/office/drawing/2017/decorative" val="1"/>
              </a:ext>
            </a:extLst>
          </p:cNvPr>
          <p:cNvSpPr txBox="1"/>
          <p:nvPr/>
        </p:nvSpPr>
        <p:spPr>
          <a:xfrm>
            <a:off x="6124039" y="4626363"/>
            <a:ext cx="413868" cy="152349"/>
          </a:xfrm>
          <a:prstGeom prst="rect">
            <a:avLst/>
          </a:prstGeom>
          <a:solidFill>
            <a:schemeClr val="bg1"/>
          </a:solidFill>
        </p:spPr>
        <p:txBody>
          <a:bodyPr wrap="square" lIns="0" tIns="0" rIns="0" bIns="0" rtlCol="0" anchor="ctr">
            <a:spAutoFit/>
          </a:bodyPr>
          <a:lstStyle/>
          <a:p>
            <a:pPr algn="ctr" hangingPunct="0">
              <a:lnSpc>
                <a:spcPct val="90000"/>
              </a:lnSpc>
            </a:pPr>
            <a:r>
              <a:rPr lang="en-US" sz="1100" b="1" dirty="0">
                <a:solidFill>
                  <a:srgbClr val="292929"/>
                </a:solidFill>
                <a:latin typeface="Lub Dub Bold" panose="020B0803030403020204" pitchFamily="34" charset="0"/>
                <a:cs typeface="Lato"/>
              </a:rPr>
              <a:t>AND</a:t>
            </a:r>
          </a:p>
        </p:txBody>
      </p:sp>
      <p:cxnSp>
        <p:nvCxnSpPr>
          <p:cNvPr id="87" name="Straight Arrow Connector 86">
            <a:extLst>
              <a:ext uri="{FF2B5EF4-FFF2-40B4-BE49-F238E27FC236}">
                <a16:creationId xmlns:a16="http://schemas.microsoft.com/office/drawing/2014/main" id="{C0BD1359-F3DD-4CA1-B569-28E18DDF1DDA}"/>
              </a:ext>
              <a:ext uri="{C183D7F6-B498-43B3-948B-1728B52AA6E4}">
                <adec:decorative xmlns:adec="http://schemas.microsoft.com/office/drawing/2017/decorative" val="1"/>
              </a:ext>
            </a:extLst>
          </p:cNvPr>
          <p:cNvCxnSpPr>
            <a:cxnSpLocks/>
          </p:cNvCxnSpPr>
          <p:nvPr/>
        </p:nvCxnSpPr>
        <p:spPr>
          <a:xfrm>
            <a:off x="9289473" y="1721904"/>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E0A0D5A1-C4FA-0CDE-58C4-C19F5607A2B2}"/>
              </a:ext>
              <a:ext uri="{C183D7F6-B498-43B3-948B-1728B52AA6E4}">
                <adec:decorative xmlns:adec="http://schemas.microsoft.com/office/drawing/2017/decorative" val="1"/>
              </a:ext>
            </a:extLst>
          </p:cNvPr>
          <p:cNvCxnSpPr>
            <a:cxnSpLocks/>
          </p:cNvCxnSpPr>
          <p:nvPr/>
        </p:nvCxnSpPr>
        <p:spPr>
          <a:xfrm>
            <a:off x="9275618" y="3038086"/>
            <a:ext cx="435295" cy="38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6F60F030-CC26-F4DD-1D6F-105253A17F3D}"/>
              </a:ext>
              <a:ext uri="{C183D7F6-B498-43B3-948B-1728B52AA6E4}">
                <adec:decorative xmlns:adec="http://schemas.microsoft.com/office/drawing/2017/decorative" val="1"/>
              </a:ext>
            </a:extLst>
          </p:cNvPr>
          <p:cNvCxnSpPr>
            <a:cxnSpLocks/>
          </p:cNvCxnSpPr>
          <p:nvPr/>
        </p:nvCxnSpPr>
        <p:spPr>
          <a:xfrm>
            <a:off x="9282545" y="4375050"/>
            <a:ext cx="651164"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Rectangle Container copy 2">
            <a:extLst>
              <a:ext uri="{FF2B5EF4-FFF2-40B4-BE49-F238E27FC236}">
                <a16:creationId xmlns:a16="http://schemas.microsoft.com/office/drawing/2014/main" id="{A5593132-61EE-1E7D-8649-D9F033255172}"/>
              </a:ext>
              <a:ext uri="{C183D7F6-B498-43B3-948B-1728B52AA6E4}">
                <adec:decorative xmlns:adec="http://schemas.microsoft.com/office/drawing/2017/decorative" val="1"/>
              </a:ext>
            </a:extLst>
          </p:cNvPr>
          <p:cNvSpPr/>
          <p:nvPr/>
        </p:nvSpPr>
        <p:spPr>
          <a:xfrm>
            <a:off x="7706592" y="5123968"/>
            <a:ext cx="1579418" cy="383214"/>
          </a:xfrm>
          <a:prstGeom prst="rect">
            <a:avLst/>
          </a:prstGeom>
          <a:solidFill>
            <a:srgbClr val="79C78D"/>
          </a:solidFill>
          <a:ln w="25400">
            <a:noFill/>
          </a:ln>
        </p:spPr>
        <p:txBody>
          <a:bodyPr spcFirstLastPara="0" lIns="0" tIns="0" rIns="0" bIns="0" anchor="ctr"/>
          <a:lstStyle/>
          <a:p>
            <a:pPr algn="ctr" hangingPunct="0">
              <a:lnSpc>
                <a:spcPct val="90000"/>
              </a:lnSpc>
            </a:pPr>
            <a:r>
              <a:rPr lang="en-US" sz="1100" b="1" dirty="0">
                <a:solidFill>
                  <a:srgbClr val="292929"/>
                </a:solidFill>
                <a:latin typeface="Lub Dub Condensed" panose="020B0506030403020204" pitchFamily="34" charset="0"/>
                <a:cs typeface="Lato"/>
              </a:rPr>
              <a:t>Monitor adherence and response to therapy</a:t>
            </a:r>
          </a:p>
        </p:txBody>
      </p:sp>
      <p:cxnSp>
        <p:nvCxnSpPr>
          <p:cNvPr id="101" name="Straight Arrow Connector 100">
            <a:extLst>
              <a:ext uri="{FF2B5EF4-FFF2-40B4-BE49-F238E27FC236}">
                <a16:creationId xmlns:a16="http://schemas.microsoft.com/office/drawing/2014/main" id="{64454DFD-D5FE-A3C3-B07B-417715F2CFF2}"/>
              </a:ext>
              <a:ext uri="{C183D7F6-B498-43B3-948B-1728B52AA6E4}">
                <adec:decorative xmlns:adec="http://schemas.microsoft.com/office/drawing/2017/decorative" val="1"/>
              </a:ext>
            </a:extLst>
          </p:cNvPr>
          <p:cNvCxnSpPr>
            <a:cxnSpLocks/>
            <a:stCxn id="65" idx="2"/>
          </p:cNvCxnSpPr>
          <p:nvPr/>
        </p:nvCxnSpPr>
        <p:spPr>
          <a:xfrm>
            <a:off x="8494569" y="4691496"/>
            <a:ext cx="4071" cy="44248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CD4AA137-853E-C59A-5744-56FFFA37BBDD}"/>
              </a:ext>
              <a:ext uri="{C183D7F6-B498-43B3-948B-1728B52AA6E4}">
                <adec:decorative xmlns:adec="http://schemas.microsoft.com/office/drawing/2017/decorative" val="1"/>
              </a:ext>
            </a:extLst>
          </p:cNvPr>
          <p:cNvSpPr txBox="1"/>
          <p:nvPr/>
        </p:nvSpPr>
        <p:spPr>
          <a:xfrm>
            <a:off x="8328438" y="4742549"/>
            <a:ext cx="364750"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No</a:t>
            </a:r>
          </a:p>
        </p:txBody>
      </p:sp>
      <p:sp>
        <p:nvSpPr>
          <p:cNvPr id="107" name="TextBox 106">
            <a:extLst>
              <a:ext uri="{FF2B5EF4-FFF2-40B4-BE49-F238E27FC236}">
                <a16:creationId xmlns:a16="http://schemas.microsoft.com/office/drawing/2014/main" id="{7726DC8C-7D89-6BD2-D4DE-493FBBCD8EFB}"/>
              </a:ext>
              <a:ext uri="{C183D7F6-B498-43B3-948B-1728B52AA6E4}">
                <adec:decorative xmlns:adec="http://schemas.microsoft.com/office/drawing/2017/decorative" val="1"/>
              </a:ext>
            </a:extLst>
          </p:cNvPr>
          <p:cNvSpPr txBox="1"/>
          <p:nvPr/>
        </p:nvSpPr>
        <p:spPr>
          <a:xfrm>
            <a:off x="9340225" y="4264283"/>
            <a:ext cx="364750"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Yes</a:t>
            </a:r>
          </a:p>
        </p:txBody>
      </p:sp>
      <p:sp>
        <p:nvSpPr>
          <p:cNvPr id="4" name="Slide Number Placeholder 3">
            <a:extLst>
              <a:ext uri="{FF2B5EF4-FFF2-40B4-BE49-F238E27FC236}">
                <a16:creationId xmlns:a16="http://schemas.microsoft.com/office/drawing/2014/main" id="{B0ECA798-95BD-611F-A253-BBE65147C18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39</a:t>
            </a:fld>
            <a:endParaRPr lang="en-US" sz="900" dirty="0"/>
          </a:p>
        </p:txBody>
      </p:sp>
    </p:spTree>
    <p:extLst>
      <p:ext uri="{BB962C8B-B14F-4D97-AF65-F5344CB8AC3E}">
        <p14:creationId xmlns:p14="http://schemas.microsoft.com/office/powerpoint/2010/main" val="297510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wipe(left)">
                                      <p:cBhvr>
                                        <p:cTn id="27" dur="500"/>
                                        <p:tgtEl>
                                          <p:spTgt spid="7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left)">
                                      <p:cBhvr>
                                        <p:cTn id="35" dur="500"/>
                                        <p:tgtEl>
                                          <p:spTgt spid="7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left)">
                                      <p:cBhvr>
                                        <p:cTn id="43" dur="500"/>
                                        <p:tgtEl>
                                          <p:spTgt spid="8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wipe(left)">
                                      <p:cBhvr>
                                        <p:cTn id="60" dur="500"/>
                                        <p:tgtEl>
                                          <p:spTgt spid="76"/>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500"/>
                                        <p:tgtEl>
                                          <p:spTgt spid="60"/>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fade">
                                      <p:cBhvr>
                                        <p:cTn id="68" dur="500"/>
                                        <p:tgtEl>
                                          <p:spTgt spid="70"/>
                                        </p:tgtEl>
                                      </p:cBhvr>
                                    </p:animEffect>
                                  </p:childTnLst>
                                </p:cTn>
                              </p:par>
                            </p:childTnLst>
                          </p:cTn>
                        </p:par>
                        <p:par>
                          <p:cTn id="69" fill="hold">
                            <p:stCondLst>
                              <p:cond delay="2500"/>
                            </p:stCondLst>
                            <p:childTnLst>
                              <p:par>
                                <p:cTn id="70" presetID="10" presetClass="entr" presetSubtype="0" fill="hold" grpId="0" nodeType="after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fade">
                                      <p:cBhvr>
                                        <p:cTn id="72" dur="500"/>
                                        <p:tgtEl>
                                          <p:spTgt spid="69"/>
                                        </p:tgtEl>
                                      </p:cBhvr>
                                    </p:animEffect>
                                  </p:childTnLst>
                                </p:cTn>
                              </p:par>
                            </p:childTnLst>
                          </p:cTn>
                        </p:par>
                        <p:par>
                          <p:cTn id="73" fill="hold">
                            <p:stCondLst>
                              <p:cond delay="3000"/>
                            </p:stCondLst>
                            <p:childTnLst>
                              <p:par>
                                <p:cTn id="74" presetID="22" presetClass="entr" presetSubtype="8" fill="hold" nodeType="afterEffect">
                                  <p:stCondLst>
                                    <p:cond delay="0"/>
                                  </p:stCondLst>
                                  <p:childTnLst>
                                    <p:set>
                                      <p:cBhvr>
                                        <p:cTn id="75" dur="1" fill="hold">
                                          <p:stCondLst>
                                            <p:cond delay="0"/>
                                          </p:stCondLst>
                                        </p:cTn>
                                        <p:tgtEl>
                                          <p:spTgt spid="79"/>
                                        </p:tgtEl>
                                        <p:attrNameLst>
                                          <p:attrName>style.visibility</p:attrName>
                                        </p:attrNameLst>
                                      </p:cBhvr>
                                      <p:to>
                                        <p:strVal val="visible"/>
                                      </p:to>
                                    </p:set>
                                    <p:animEffect transition="in" filter="wipe(left)">
                                      <p:cBhvr>
                                        <p:cTn id="76" dur="500"/>
                                        <p:tgtEl>
                                          <p:spTgt spid="79"/>
                                        </p:tgtEl>
                                      </p:cBhvr>
                                    </p:animEffect>
                                  </p:childTnLst>
                                </p:cTn>
                              </p:par>
                            </p:childTnLst>
                          </p:cTn>
                        </p:par>
                        <p:par>
                          <p:cTn id="77" fill="hold">
                            <p:stCondLst>
                              <p:cond delay="3500"/>
                            </p:stCondLst>
                            <p:childTnLst>
                              <p:par>
                                <p:cTn id="78" presetID="10" presetClass="entr" presetSubtype="0" fill="hold" grpId="0" nodeType="after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fade">
                                      <p:cBhvr>
                                        <p:cTn id="80" dur="500"/>
                                        <p:tgtEl>
                                          <p:spTgt spid="63"/>
                                        </p:tgtEl>
                                      </p:cBhvr>
                                    </p:animEffect>
                                  </p:childTnLst>
                                </p:cTn>
                              </p:par>
                            </p:childTnLst>
                          </p:cTn>
                        </p:par>
                        <p:par>
                          <p:cTn id="81" fill="hold">
                            <p:stCondLst>
                              <p:cond delay="4000"/>
                            </p:stCondLst>
                            <p:childTnLst>
                              <p:par>
                                <p:cTn id="82" presetID="22" presetClass="entr" presetSubtype="8" fill="hold" nodeType="after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wipe(left)">
                                      <p:cBhvr>
                                        <p:cTn id="84" dur="500"/>
                                        <p:tgtEl>
                                          <p:spTgt spid="90"/>
                                        </p:tgtEl>
                                      </p:cBhvr>
                                    </p:animEffect>
                                  </p:childTnLst>
                                </p:cTn>
                              </p:par>
                            </p:childTnLst>
                          </p:cTn>
                        </p:par>
                        <p:par>
                          <p:cTn id="85" fill="hold">
                            <p:stCondLst>
                              <p:cond delay="4500"/>
                            </p:stCondLst>
                            <p:childTnLst>
                              <p:par>
                                <p:cTn id="86" presetID="10" presetClass="entr" presetSubtype="0" fill="hold" grpId="0" nodeType="after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fade">
                                      <p:cBhvr>
                                        <p:cTn id="88" dur="500"/>
                                        <p:tgtEl>
                                          <p:spTgt spid="6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up)">
                                      <p:cBhvr>
                                        <p:cTn id="93" dur="500"/>
                                        <p:tgtEl>
                                          <p:spTgt spid="34"/>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par>
                          <p:cTn id="98" fill="hold">
                            <p:stCondLst>
                              <p:cond delay="1000"/>
                            </p:stCondLst>
                            <p:childTnLst>
                              <p:par>
                                <p:cTn id="99" presetID="22" presetClass="entr" presetSubtype="8" fill="hold" nodeType="after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wipe(left)">
                                      <p:cBhvr>
                                        <p:cTn id="101" dur="500"/>
                                        <p:tgtEl>
                                          <p:spTgt spid="77"/>
                                        </p:tgtEl>
                                      </p:cBhvr>
                                    </p:animEffect>
                                  </p:childTnLst>
                                </p:cTn>
                              </p:par>
                            </p:childTnLst>
                          </p:cTn>
                        </p:par>
                        <p:par>
                          <p:cTn id="102" fill="hold">
                            <p:stCondLst>
                              <p:cond delay="1500"/>
                            </p:stCondLst>
                            <p:childTnLst>
                              <p:par>
                                <p:cTn id="103" presetID="10" presetClass="entr" presetSubtype="0" fill="hold" grpId="0" nodeType="afterEffect">
                                  <p:stCondLst>
                                    <p:cond delay="0"/>
                                  </p:stCondLst>
                                  <p:childTnLst>
                                    <p:set>
                                      <p:cBhvr>
                                        <p:cTn id="104" dur="1" fill="hold">
                                          <p:stCondLst>
                                            <p:cond delay="0"/>
                                          </p:stCondLst>
                                        </p:cTn>
                                        <p:tgtEl>
                                          <p:spTgt spid="81"/>
                                        </p:tgtEl>
                                        <p:attrNameLst>
                                          <p:attrName>style.visibility</p:attrName>
                                        </p:attrNameLst>
                                      </p:cBhvr>
                                      <p:to>
                                        <p:strVal val="visible"/>
                                      </p:to>
                                    </p:set>
                                    <p:animEffect transition="in" filter="fade">
                                      <p:cBhvr>
                                        <p:cTn id="105" dur="500"/>
                                        <p:tgtEl>
                                          <p:spTgt spid="81"/>
                                        </p:tgtEl>
                                      </p:cBhvr>
                                    </p:animEffect>
                                  </p:childTnLst>
                                </p:cTn>
                              </p:par>
                            </p:childTnLst>
                          </p:cTn>
                        </p:par>
                        <p:par>
                          <p:cTn id="106" fill="hold">
                            <p:stCondLst>
                              <p:cond delay="2000"/>
                            </p:stCondLst>
                            <p:childTnLst>
                              <p:par>
                                <p:cTn id="107" presetID="10" presetClass="entr" presetSubtype="0"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fade">
                                      <p:cBhvr>
                                        <p:cTn id="109" dur="500"/>
                                        <p:tgtEl>
                                          <p:spTgt spid="83"/>
                                        </p:tgtEl>
                                      </p:cBhvr>
                                    </p:animEffect>
                                  </p:childTnLst>
                                </p:cTn>
                              </p:par>
                            </p:childTnLst>
                          </p:cTn>
                        </p:par>
                        <p:par>
                          <p:cTn id="110" fill="hold">
                            <p:stCondLst>
                              <p:cond delay="2500"/>
                            </p:stCondLst>
                            <p:childTnLst>
                              <p:par>
                                <p:cTn id="111" presetID="10" presetClass="entr" presetSubtype="0" fill="hold" grpId="0" nodeType="afterEffect">
                                  <p:stCondLst>
                                    <p:cond delay="0"/>
                                  </p:stCondLst>
                                  <p:childTnLst>
                                    <p:set>
                                      <p:cBhvr>
                                        <p:cTn id="112" dur="1" fill="hold">
                                          <p:stCondLst>
                                            <p:cond delay="0"/>
                                          </p:stCondLst>
                                        </p:cTn>
                                        <p:tgtEl>
                                          <p:spTgt spid="82"/>
                                        </p:tgtEl>
                                        <p:attrNameLst>
                                          <p:attrName>style.visibility</p:attrName>
                                        </p:attrNameLst>
                                      </p:cBhvr>
                                      <p:to>
                                        <p:strVal val="visible"/>
                                      </p:to>
                                    </p:set>
                                    <p:animEffect transition="in" filter="fade">
                                      <p:cBhvr>
                                        <p:cTn id="113" dur="500"/>
                                        <p:tgtEl>
                                          <p:spTgt spid="82"/>
                                        </p:tgtEl>
                                      </p:cBhvr>
                                    </p:animEffect>
                                  </p:childTnLst>
                                </p:cTn>
                              </p:par>
                            </p:childTnLst>
                          </p:cTn>
                        </p:par>
                        <p:par>
                          <p:cTn id="114" fill="hold">
                            <p:stCondLst>
                              <p:cond delay="3000"/>
                            </p:stCondLst>
                            <p:childTnLst>
                              <p:par>
                                <p:cTn id="115" presetID="22" presetClass="entr" presetSubtype="8" fill="hold" nodeType="afterEffect">
                                  <p:stCondLst>
                                    <p:cond delay="0"/>
                                  </p:stCondLst>
                                  <p:childTnLst>
                                    <p:set>
                                      <p:cBhvr>
                                        <p:cTn id="116" dur="1" fill="hold">
                                          <p:stCondLst>
                                            <p:cond delay="0"/>
                                          </p:stCondLst>
                                        </p:cTn>
                                        <p:tgtEl>
                                          <p:spTgt spid="80"/>
                                        </p:tgtEl>
                                        <p:attrNameLst>
                                          <p:attrName>style.visibility</p:attrName>
                                        </p:attrNameLst>
                                      </p:cBhvr>
                                      <p:to>
                                        <p:strVal val="visible"/>
                                      </p:to>
                                    </p:set>
                                    <p:animEffect transition="in" filter="wipe(left)">
                                      <p:cBhvr>
                                        <p:cTn id="117" dur="500"/>
                                        <p:tgtEl>
                                          <p:spTgt spid="80"/>
                                        </p:tgtEl>
                                      </p:cBhvr>
                                    </p:animEffect>
                                  </p:childTnLst>
                                </p:cTn>
                              </p:par>
                            </p:childTnLst>
                          </p:cTn>
                        </p:par>
                        <p:par>
                          <p:cTn id="118" fill="hold">
                            <p:stCondLst>
                              <p:cond delay="3500"/>
                            </p:stCondLst>
                            <p:childTnLst>
                              <p:par>
                                <p:cTn id="119" presetID="10" presetClass="entr" presetSubtype="0" fill="hold" grpId="0" nodeType="afterEffect">
                                  <p:stCondLst>
                                    <p:cond delay="0"/>
                                  </p:stCondLst>
                                  <p:childTnLst>
                                    <p:set>
                                      <p:cBhvr>
                                        <p:cTn id="120" dur="1" fill="hold">
                                          <p:stCondLst>
                                            <p:cond delay="0"/>
                                          </p:stCondLst>
                                        </p:cTn>
                                        <p:tgtEl>
                                          <p:spTgt spid="65"/>
                                        </p:tgtEl>
                                        <p:attrNameLst>
                                          <p:attrName>style.visibility</p:attrName>
                                        </p:attrNameLst>
                                      </p:cBhvr>
                                      <p:to>
                                        <p:strVal val="visible"/>
                                      </p:to>
                                    </p:set>
                                    <p:animEffect transition="in" filter="fade">
                                      <p:cBhvr>
                                        <p:cTn id="121" dur="500"/>
                                        <p:tgtEl>
                                          <p:spTgt spid="65"/>
                                        </p:tgtEl>
                                      </p:cBhvr>
                                    </p:animEffect>
                                  </p:childTnLst>
                                </p:cTn>
                              </p:par>
                            </p:childTnLst>
                          </p:cTn>
                        </p:par>
                        <p:par>
                          <p:cTn id="122" fill="hold">
                            <p:stCondLst>
                              <p:cond delay="4000"/>
                            </p:stCondLst>
                            <p:childTnLst>
                              <p:par>
                                <p:cTn id="123" presetID="22" presetClass="entr" presetSubtype="8" fill="hold" nodeType="afterEffect">
                                  <p:stCondLst>
                                    <p:cond delay="0"/>
                                  </p:stCondLst>
                                  <p:childTnLst>
                                    <p:set>
                                      <p:cBhvr>
                                        <p:cTn id="124" dur="1" fill="hold">
                                          <p:stCondLst>
                                            <p:cond delay="0"/>
                                          </p:stCondLst>
                                        </p:cTn>
                                        <p:tgtEl>
                                          <p:spTgt spid="91"/>
                                        </p:tgtEl>
                                        <p:attrNameLst>
                                          <p:attrName>style.visibility</p:attrName>
                                        </p:attrNameLst>
                                      </p:cBhvr>
                                      <p:to>
                                        <p:strVal val="visible"/>
                                      </p:to>
                                    </p:set>
                                    <p:animEffect transition="in" filter="wipe(left)">
                                      <p:cBhvr>
                                        <p:cTn id="125" dur="500"/>
                                        <p:tgtEl>
                                          <p:spTgt spid="9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07"/>
                                        </p:tgtEl>
                                        <p:attrNameLst>
                                          <p:attrName>style.visibility</p:attrName>
                                        </p:attrNameLst>
                                      </p:cBhvr>
                                      <p:to>
                                        <p:strVal val="visible"/>
                                      </p:to>
                                    </p:set>
                                    <p:animEffect transition="in" filter="fade">
                                      <p:cBhvr>
                                        <p:cTn id="128" dur="500"/>
                                        <p:tgtEl>
                                          <p:spTgt spid="107"/>
                                        </p:tgtEl>
                                      </p:cBhvr>
                                    </p:animEffect>
                                  </p:childTnLst>
                                </p:cTn>
                              </p:par>
                            </p:childTnLst>
                          </p:cTn>
                        </p:par>
                        <p:par>
                          <p:cTn id="129" fill="hold">
                            <p:stCondLst>
                              <p:cond delay="4500"/>
                            </p:stCondLst>
                            <p:childTnLst>
                              <p:par>
                                <p:cTn id="130" presetID="10" presetClass="entr" presetSubtype="0" fill="hold" grpId="0" nodeType="afterEffect">
                                  <p:stCondLst>
                                    <p:cond delay="0"/>
                                  </p:stCondLst>
                                  <p:childTnLst>
                                    <p:set>
                                      <p:cBhvr>
                                        <p:cTn id="131" dur="1" fill="hold">
                                          <p:stCondLst>
                                            <p:cond delay="0"/>
                                          </p:stCondLst>
                                        </p:cTn>
                                        <p:tgtEl>
                                          <p:spTgt spid="68"/>
                                        </p:tgtEl>
                                        <p:attrNameLst>
                                          <p:attrName>style.visibility</p:attrName>
                                        </p:attrNameLst>
                                      </p:cBhvr>
                                      <p:to>
                                        <p:strVal val="visible"/>
                                      </p:to>
                                    </p:set>
                                    <p:animEffect transition="in" filter="fade">
                                      <p:cBhvr>
                                        <p:cTn id="132" dur="500"/>
                                        <p:tgtEl>
                                          <p:spTgt spid="68"/>
                                        </p:tgtEl>
                                      </p:cBhvr>
                                    </p:animEffect>
                                  </p:childTnLst>
                                </p:cTn>
                              </p:par>
                            </p:childTnLst>
                          </p:cTn>
                        </p:par>
                        <p:par>
                          <p:cTn id="133" fill="hold">
                            <p:stCondLst>
                              <p:cond delay="5000"/>
                            </p:stCondLst>
                            <p:childTnLst>
                              <p:par>
                                <p:cTn id="134" presetID="22" presetClass="entr" presetSubtype="8" fill="hold" nodeType="afterEffect">
                                  <p:stCondLst>
                                    <p:cond delay="0"/>
                                  </p:stCondLst>
                                  <p:childTnLst>
                                    <p:set>
                                      <p:cBhvr>
                                        <p:cTn id="135" dur="1" fill="hold">
                                          <p:stCondLst>
                                            <p:cond delay="0"/>
                                          </p:stCondLst>
                                        </p:cTn>
                                        <p:tgtEl>
                                          <p:spTgt spid="101"/>
                                        </p:tgtEl>
                                        <p:attrNameLst>
                                          <p:attrName>style.visibility</p:attrName>
                                        </p:attrNameLst>
                                      </p:cBhvr>
                                      <p:to>
                                        <p:strVal val="visible"/>
                                      </p:to>
                                    </p:set>
                                    <p:animEffect transition="in" filter="wipe(left)">
                                      <p:cBhvr>
                                        <p:cTn id="136" dur="500"/>
                                        <p:tgtEl>
                                          <p:spTgt spid="10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06"/>
                                        </p:tgtEl>
                                        <p:attrNameLst>
                                          <p:attrName>style.visibility</p:attrName>
                                        </p:attrNameLst>
                                      </p:cBhvr>
                                      <p:to>
                                        <p:strVal val="visible"/>
                                      </p:to>
                                    </p:set>
                                    <p:animEffect transition="in" filter="fade">
                                      <p:cBhvr>
                                        <p:cTn id="139" dur="500"/>
                                        <p:tgtEl>
                                          <p:spTgt spid="106"/>
                                        </p:tgtEl>
                                      </p:cBhvr>
                                    </p:animEffect>
                                  </p:childTnLst>
                                </p:cTn>
                              </p:par>
                            </p:childTnLst>
                          </p:cTn>
                        </p:par>
                        <p:par>
                          <p:cTn id="140" fill="hold">
                            <p:stCondLst>
                              <p:cond delay="5500"/>
                            </p:stCondLst>
                            <p:childTnLst>
                              <p:par>
                                <p:cTn id="141" presetID="10" presetClass="entr" presetSubtype="0" fill="hold" grpId="0" nodeType="afterEffect">
                                  <p:stCondLst>
                                    <p:cond delay="0"/>
                                  </p:stCondLst>
                                  <p:childTnLst>
                                    <p:set>
                                      <p:cBhvr>
                                        <p:cTn id="142" dur="1" fill="hold">
                                          <p:stCondLst>
                                            <p:cond delay="0"/>
                                          </p:stCondLst>
                                        </p:cTn>
                                        <p:tgtEl>
                                          <p:spTgt spid="97"/>
                                        </p:tgtEl>
                                        <p:attrNameLst>
                                          <p:attrName>style.visibility</p:attrName>
                                        </p:attrNameLst>
                                      </p:cBhvr>
                                      <p:to>
                                        <p:strVal val="visible"/>
                                      </p:to>
                                    </p:set>
                                    <p:animEffect transition="in" filter="fade">
                                      <p:cBhvr>
                                        <p:cTn id="1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2" grpId="0" animBg="1"/>
      <p:bldP spid="23" grpId="0" animBg="1"/>
      <p:bldP spid="24" grpId="0" animBg="1"/>
      <p:bldP spid="60" grpId="0" animBg="1"/>
      <p:bldP spid="61" grpId="0" animBg="1"/>
      <p:bldP spid="63" grpId="0" animBg="1"/>
      <p:bldP spid="64" grpId="0" animBg="1"/>
      <p:bldP spid="65" grpId="0" animBg="1"/>
      <p:bldP spid="66" grpId="0" animBg="1"/>
      <p:bldP spid="67" grpId="0" animBg="1"/>
      <p:bldP spid="68" grpId="0" animBg="1"/>
      <p:bldP spid="69" grpId="0" animBg="1"/>
      <p:bldP spid="70" grpId="0" animBg="1"/>
      <p:bldP spid="81" grpId="0" animBg="1"/>
      <p:bldP spid="82" grpId="0" animBg="1"/>
      <p:bldP spid="83" grpId="0" animBg="1"/>
      <p:bldP spid="97" grpId="0" animBg="1"/>
      <p:bldP spid="106" grpId="0" animBg="1"/>
      <p:bldP spid="10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8CA9-7BA2-48C4-8CD0-683E86ACEAE6}"/>
              </a:ext>
            </a:extLst>
          </p:cNvPr>
          <p:cNvSpPr>
            <a:spLocks noGrp="1"/>
          </p:cNvSpPr>
          <p:nvPr>
            <p:ph type="title"/>
          </p:nvPr>
        </p:nvSpPr>
        <p:spPr>
          <a:xfrm>
            <a:off x="838200" y="365125"/>
            <a:ext cx="10515600" cy="847658"/>
          </a:xfrm>
        </p:spPr>
        <p:txBody>
          <a:bodyPr/>
          <a:lstStyle/>
          <a:p>
            <a:r>
              <a:rPr lang="en-US" dirty="0"/>
              <a:t>Measurement of TC, LDL-C, HDL-C, Triglycerides, and Non-HDL-C in Adults and Children</a:t>
            </a:r>
          </a:p>
        </p:txBody>
      </p:sp>
      <p:graphicFrame>
        <p:nvGraphicFramePr>
          <p:cNvPr id="8" name="Content Placeholder 5">
            <a:extLst>
              <a:ext uri="{FF2B5EF4-FFF2-40B4-BE49-F238E27FC236}">
                <a16:creationId xmlns:a16="http://schemas.microsoft.com/office/drawing/2014/main" id="{FD5B3C24-3FA2-90FB-AB9E-0F1A1A4C150F}"/>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35607153"/>
              </p:ext>
            </p:extLst>
          </p:nvPr>
        </p:nvGraphicFramePr>
        <p:xfrm>
          <a:off x="838200" y="1860554"/>
          <a:ext cx="10314958" cy="3413760"/>
        </p:xfrm>
        <a:graphic>
          <a:graphicData uri="http://schemas.openxmlformats.org/drawingml/2006/table">
            <a:tbl>
              <a:tblPr firstRow="1" bandRow="1">
                <a:tableStyleId>{5C22544A-7EE6-4342-B048-85BDC9FD1C3A}</a:tableStyleId>
              </a:tblPr>
              <a:tblGrid>
                <a:gridCol w="872574">
                  <a:extLst>
                    <a:ext uri="{9D8B030D-6E8A-4147-A177-3AD203B41FA5}">
                      <a16:colId xmlns:a16="http://schemas.microsoft.com/office/drawing/2014/main" val="2649235253"/>
                    </a:ext>
                  </a:extLst>
                </a:gridCol>
                <a:gridCol w="9442384">
                  <a:extLst>
                    <a:ext uri="{9D8B030D-6E8A-4147-A177-3AD203B41FA5}">
                      <a16:colId xmlns:a16="http://schemas.microsoft.com/office/drawing/2014/main" val="3265590656"/>
                    </a:ext>
                  </a:extLst>
                </a:gridCol>
              </a:tblGrid>
              <a:tr h="3302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2000" b="1" spc="50" dirty="0">
                          <a:solidFill>
                            <a:schemeClr val="bg1"/>
                          </a:solidFill>
                          <a:latin typeface="Lub Dub Condensed" panose="020B0506030403020204" pitchFamily="34" charset="0"/>
                          <a:cs typeface="Arial" panose="020B0604020202020204" pitchFamily="34" charset="0"/>
                        </a:rPr>
                        <a:t>COR</a:t>
                      </a:r>
                      <a:endParaRPr lang="en-US" sz="20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2000" b="1" spc="40" dirty="0">
                          <a:solidFill>
                            <a:schemeClr val="bg1"/>
                          </a:solidFill>
                          <a:latin typeface="Lub Dub Condensed" panose="020B0506030403020204" pitchFamily="34" charset="0"/>
                          <a:cs typeface="Arial" panose="020B0604020202020204" pitchFamily="34" charset="0"/>
                        </a:rPr>
                        <a:t>RECOMMENDATIONS</a:t>
                      </a:r>
                      <a:endParaRPr lang="en-US" sz="20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80682">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A standard </a:t>
                      </a:r>
                      <a:r>
                        <a:rPr lang="en-US" sz="2000" b="0" i="0" u="none" strike="noStrike" kern="1200" baseline="0" dirty="0" err="1">
                          <a:solidFill>
                            <a:schemeClr val="dk1"/>
                          </a:solidFill>
                          <a:latin typeface="Lub Dub Condensed" panose="020B0506030403020204" pitchFamily="34" charset="0"/>
                          <a:ea typeface="+mn-ea"/>
                          <a:cs typeface="+mn-cs"/>
                        </a:rPr>
                        <a:t>nonfasting</a:t>
                      </a:r>
                      <a:r>
                        <a:rPr lang="en-US" sz="2000" b="0" i="0" u="none" strike="noStrike" kern="1200" baseline="0" dirty="0">
                          <a:solidFill>
                            <a:schemeClr val="dk1"/>
                          </a:solidFill>
                          <a:latin typeface="Lub Dub Condensed" panose="020B0506030403020204" pitchFamily="34" charset="0"/>
                          <a:ea typeface="+mn-ea"/>
                          <a:cs typeface="+mn-cs"/>
                        </a:rPr>
                        <a:t> or fasting lipid profile is recommended to document baseline lipid levels, estimate ASCVD risk, and guide initiation of LLT.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23241033"/>
                  </a:ext>
                </a:extLst>
              </a:tr>
              <a:tr h="89917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Arial" panose="020B0604020202020204" pitchFamily="34" charset="0"/>
                        </a:rPr>
                        <a:t>With a family history of dyslipidemia or premature ASCVD, a personally known or suspected disorder in TG metabolism, or whose </a:t>
                      </a:r>
                      <a:r>
                        <a:rPr lang="en-US" sz="2000" b="0" i="0" u="none" strike="noStrike" kern="1200" baseline="0" dirty="0" err="1">
                          <a:solidFill>
                            <a:schemeClr val="dk1"/>
                          </a:solidFill>
                          <a:latin typeface="Lub Dub Condensed" panose="020B0506030403020204" pitchFamily="34" charset="0"/>
                          <a:ea typeface="+mn-ea"/>
                          <a:cs typeface="Arial" panose="020B0604020202020204" pitchFamily="34" charset="0"/>
                        </a:rPr>
                        <a:t>nonfasting</a:t>
                      </a:r>
                      <a:r>
                        <a:rPr lang="en-US" sz="2000" b="0" i="0" u="none" strike="noStrike" kern="1200" baseline="0" dirty="0">
                          <a:solidFill>
                            <a:schemeClr val="dk1"/>
                          </a:solidFill>
                          <a:latin typeface="Lub Dub Condensed" panose="020B0506030403020204" pitchFamily="34" charset="0"/>
                          <a:ea typeface="+mn-ea"/>
                          <a:cs typeface="Arial" panose="020B0604020202020204" pitchFamily="34" charset="0"/>
                        </a:rPr>
                        <a:t> lipid profile reveals a TG level ≥400 mg/dL (≥4.5 mmol/L), a fasting lipid profile should be performed to more accurately estimate the LDL-C level.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668856">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In those who have undergone a standard lipid profile, use of either the Martin/Hopkins equation or the Sampson/National Institutes of Health (NIH) equation is preferred over calculation by the </a:t>
                      </a:r>
                      <a:r>
                        <a:rPr lang="en-US" sz="2000" b="0" i="0" u="none" strike="noStrike" kern="1200" baseline="0" dirty="0" err="1">
                          <a:solidFill>
                            <a:schemeClr val="dk1"/>
                          </a:solidFill>
                          <a:latin typeface="Lub Dub Condensed" panose="020B0506030403020204" pitchFamily="34" charset="0"/>
                          <a:ea typeface="+mn-ea"/>
                          <a:cs typeface="+mn-cs"/>
                        </a:rPr>
                        <a:t>Friedewald</a:t>
                      </a:r>
                      <a:r>
                        <a:rPr lang="en-US" sz="2000" b="0" i="0" u="none" strike="noStrike" kern="1200" baseline="0" dirty="0">
                          <a:solidFill>
                            <a:schemeClr val="dk1"/>
                          </a:solidFill>
                          <a:latin typeface="Lub Dub Condensed" panose="020B0506030403020204" pitchFamily="34" charset="0"/>
                          <a:ea typeface="+mn-ea"/>
                          <a:cs typeface="+mn-cs"/>
                        </a:rPr>
                        <a:t> equation to estimate LDL-C.</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94361485"/>
                  </a:ext>
                </a:extLst>
              </a:tr>
            </a:tbl>
          </a:graphicData>
        </a:graphic>
      </p:graphicFrame>
      <p:sp>
        <p:nvSpPr>
          <p:cNvPr id="5" name="Text Placeholder 4">
            <a:extLst>
              <a:ext uri="{FF2B5EF4-FFF2-40B4-BE49-F238E27FC236}">
                <a16:creationId xmlns:a16="http://schemas.microsoft.com/office/drawing/2014/main" id="{3E2F2F44-DE40-94BF-5074-89A461BE3246}"/>
              </a:ext>
            </a:extLst>
          </p:cNvPr>
          <p:cNvSpPr>
            <a:spLocks noGrp="1"/>
          </p:cNvSpPr>
          <p:nvPr>
            <p:ph type="body" sz="quarter" idx="13"/>
          </p:nvPr>
        </p:nvSpPr>
        <p:spPr>
          <a:xfrm>
            <a:off x="1722552" y="5736566"/>
            <a:ext cx="9365751" cy="607013"/>
          </a:xfrm>
        </p:spPr>
        <p:txBody>
          <a:bodyPr/>
          <a:lstStyle/>
          <a:p>
            <a:r>
              <a:rPr lang="en-US" b="1" dirty="0"/>
              <a:t>Abbreviations: </a:t>
            </a:r>
            <a:r>
              <a:rPr lang="en-US" dirty="0"/>
              <a:t>ASCVD indicates atherosclerotic cardiovascular disease; HDL-C, high-density lipoprotein cholesterol; </a:t>
            </a:r>
            <a:br>
              <a:rPr lang="en-US" dirty="0"/>
            </a:br>
            <a:r>
              <a:rPr lang="en-US" dirty="0"/>
              <a:t>LDL-C, low-density lipoprotein-cholesterol; LLT, lipid-lowering therapy; NIH, National Institutes of Health; non-HDL-C, non-high-density lipoprotein cholesterol; and TG, triglycerides.</a:t>
            </a:r>
          </a:p>
        </p:txBody>
      </p:sp>
      <p:sp>
        <p:nvSpPr>
          <p:cNvPr id="4" name="Slide Number Placeholder 3">
            <a:extLst>
              <a:ext uri="{FF2B5EF4-FFF2-40B4-BE49-F238E27FC236}">
                <a16:creationId xmlns:a16="http://schemas.microsoft.com/office/drawing/2014/main" id="{0838768D-A997-6C29-6A33-14830F0FFE91}"/>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a:t>
            </a:fld>
            <a:endParaRPr lang="en-US" sz="900" dirty="0"/>
          </a:p>
        </p:txBody>
      </p:sp>
    </p:spTree>
    <p:extLst>
      <p:ext uri="{BB962C8B-B14F-4D97-AF65-F5344CB8AC3E}">
        <p14:creationId xmlns:p14="http://schemas.microsoft.com/office/powerpoint/2010/main" val="405919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A1EB-8050-FB15-7C5C-3848E11D836B}"/>
              </a:ext>
            </a:extLst>
          </p:cNvPr>
          <p:cNvSpPr>
            <a:spLocks noGrp="1"/>
          </p:cNvSpPr>
          <p:nvPr>
            <p:ph type="title"/>
          </p:nvPr>
        </p:nvSpPr>
        <p:spPr>
          <a:xfrm>
            <a:off x="838200" y="365125"/>
            <a:ext cx="9525000" cy="660111"/>
          </a:xfrm>
        </p:spPr>
        <p:txBody>
          <a:bodyPr/>
          <a:lstStyle/>
          <a:p>
            <a:r>
              <a:rPr lang="en-US" dirty="0"/>
              <a:t>Medication Safety and Therapy-Associated Side Effects</a:t>
            </a:r>
          </a:p>
        </p:txBody>
      </p:sp>
      <p:graphicFrame>
        <p:nvGraphicFramePr>
          <p:cNvPr id="6" name="Content Placeholder 5">
            <a:extLst>
              <a:ext uri="{FF2B5EF4-FFF2-40B4-BE49-F238E27FC236}">
                <a16:creationId xmlns:a16="http://schemas.microsoft.com/office/drawing/2014/main" id="{76D99AF3-5F4F-7959-8F64-1F80F15B2D74}"/>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580500587"/>
              </p:ext>
            </p:extLst>
          </p:nvPr>
        </p:nvGraphicFramePr>
        <p:xfrm>
          <a:off x="838200" y="1974760"/>
          <a:ext cx="10235614" cy="2535707"/>
        </p:xfrm>
        <a:graphic>
          <a:graphicData uri="http://schemas.openxmlformats.org/drawingml/2006/table">
            <a:tbl>
              <a:tblPr firstRow="1" bandRow="1">
                <a:tableStyleId>{5C22544A-7EE6-4342-B048-85BDC9FD1C3A}</a:tableStyleId>
              </a:tblPr>
              <a:tblGrid>
                <a:gridCol w="630544">
                  <a:extLst>
                    <a:ext uri="{9D8B030D-6E8A-4147-A177-3AD203B41FA5}">
                      <a16:colId xmlns:a16="http://schemas.microsoft.com/office/drawing/2014/main" val="2649235253"/>
                    </a:ext>
                  </a:extLst>
                </a:gridCol>
                <a:gridCol w="9605070">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83121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dyslipidemia, an individualized clinician–patient discussion prior to initiating lipid-lowering medication is recommended to review the benefits and risks of pharmacotherapy to promote patient engagement and medication adherence.</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609608">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elevated diabetes risk or new-onset diabetes, it is recommended to continue statin therapy, with added emphasis on adherence, net clinical beneﬁt, and lifestyle management.</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41574879"/>
                  </a:ext>
                </a:extLst>
              </a:tr>
              <a:tr h="685800">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at elevated ASCVD risk with chronic, stable liver disease (including metabolic dysfunction-associated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steatotic</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liver disease), it is reasonable to treat with statin therapy to reduce ASCVD risk.</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66319159"/>
                  </a:ext>
                </a:extLst>
              </a:tr>
            </a:tbl>
          </a:graphicData>
        </a:graphic>
      </p:graphicFrame>
      <p:sp>
        <p:nvSpPr>
          <p:cNvPr id="5" name="Text Placeholder 4">
            <a:extLst>
              <a:ext uri="{FF2B5EF4-FFF2-40B4-BE49-F238E27FC236}">
                <a16:creationId xmlns:a16="http://schemas.microsoft.com/office/drawing/2014/main" id="{B986C743-D368-BEA4-FBA4-E222BD28DA7C}"/>
              </a:ext>
            </a:extLst>
          </p:cNvPr>
          <p:cNvSpPr>
            <a:spLocks noGrp="1"/>
          </p:cNvSpPr>
          <p:nvPr>
            <p:ph type="body" sz="quarter" idx="13"/>
          </p:nvPr>
        </p:nvSpPr>
        <p:spPr/>
        <p:txBody>
          <a:bodyPr/>
          <a:lstStyle/>
          <a:p>
            <a:r>
              <a:rPr lang="en-US" b="1" dirty="0"/>
              <a:t>Abbreviations: </a:t>
            </a:r>
            <a:r>
              <a:rPr lang="en-US" dirty="0"/>
              <a:t>ASCVD indicates atherosclerotic cardiovascular disease.</a:t>
            </a:r>
          </a:p>
        </p:txBody>
      </p:sp>
      <p:sp>
        <p:nvSpPr>
          <p:cNvPr id="4" name="Slide Number Placeholder 3">
            <a:extLst>
              <a:ext uri="{FF2B5EF4-FFF2-40B4-BE49-F238E27FC236}">
                <a16:creationId xmlns:a16="http://schemas.microsoft.com/office/drawing/2014/main" id="{B7CE54C6-0563-47C5-EA02-353CFFA6460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40</a:t>
            </a:fld>
            <a:endParaRPr lang="en-US" sz="900" dirty="0"/>
          </a:p>
        </p:txBody>
      </p:sp>
    </p:spTree>
    <p:extLst>
      <p:ext uri="{BB962C8B-B14F-4D97-AF65-F5344CB8AC3E}">
        <p14:creationId xmlns:p14="http://schemas.microsoft.com/office/powerpoint/2010/main" val="2733756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A0FF0-7CB8-CA25-0461-C903F11BC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E9637-6BB6-D792-782E-7098757F4792}"/>
              </a:ext>
            </a:extLst>
          </p:cNvPr>
          <p:cNvSpPr>
            <a:spLocks noGrp="1"/>
          </p:cNvSpPr>
          <p:nvPr>
            <p:ph type="title"/>
          </p:nvPr>
        </p:nvSpPr>
        <p:spPr>
          <a:xfrm>
            <a:off x="838200" y="365125"/>
            <a:ext cx="9525000" cy="660111"/>
          </a:xfrm>
        </p:spPr>
        <p:txBody>
          <a:bodyPr/>
          <a:lstStyle/>
          <a:p>
            <a:r>
              <a:rPr lang="en-US" dirty="0"/>
              <a:t>Medication Safety and Therapy-Associated Side Effects (continued)</a:t>
            </a:r>
          </a:p>
        </p:txBody>
      </p:sp>
      <p:graphicFrame>
        <p:nvGraphicFramePr>
          <p:cNvPr id="6" name="Content Placeholder 5">
            <a:extLst>
              <a:ext uri="{FF2B5EF4-FFF2-40B4-BE49-F238E27FC236}">
                <a16:creationId xmlns:a16="http://schemas.microsoft.com/office/drawing/2014/main" id="{479D1781-B011-335B-F199-48B4CC359F9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57831677"/>
              </p:ext>
            </p:extLst>
          </p:nvPr>
        </p:nvGraphicFramePr>
        <p:xfrm>
          <a:off x="838200" y="1940254"/>
          <a:ext cx="10235614" cy="2401325"/>
        </p:xfrm>
        <a:graphic>
          <a:graphicData uri="http://schemas.openxmlformats.org/drawingml/2006/table">
            <a:tbl>
              <a:tblPr firstRow="1" bandRow="1">
                <a:tableStyleId>{5C22544A-7EE6-4342-B048-85BDC9FD1C3A}</a:tableStyleId>
              </a:tblPr>
              <a:tblGrid>
                <a:gridCol w="960120">
                  <a:extLst>
                    <a:ext uri="{9D8B030D-6E8A-4147-A177-3AD203B41FA5}">
                      <a16:colId xmlns:a16="http://schemas.microsoft.com/office/drawing/2014/main" val="2649235253"/>
                    </a:ext>
                  </a:extLst>
                </a:gridCol>
                <a:gridCol w="9275494">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51954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3: </a:t>
                      </a:r>
                      <a:br>
                        <a:rPr lang="en-US" sz="1800" b="1" dirty="0">
                          <a:ln>
                            <a:noFill/>
                          </a:ln>
                          <a:solidFill>
                            <a:schemeClr val="tx1"/>
                          </a:solidFill>
                          <a:latin typeface="Lub Dub Bold" panose="020B0803030403020204" pitchFamily="34" charset="0"/>
                          <a:cs typeface="Arial" panose="020B0604020202020204" pitchFamily="34" charset="0"/>
                        </a:rPr>
                      </a:br>
                      <a:r>
                        <a:rPr lang="en-US" sz="1400" b="1" dirty="0">
                          <a:ln>
                            <a:noFill/>
                          </a:ln>
                          <a:solidFill>
                            <a:schemeClr val="tx1"/>
                          </a:solidFill>
                          <a:latin typeface="Lub Dub Condensed" panose="020B0506030403020204" pitchFamily="34" charset="0"/>
                          <a:cs typeface="Arial" panose="020B0604020202020204" pitchFamily="34" charset="0"/>
                        </a:rPr>
                        <a:t>No Benefit</a:t>
                      </a:r>
                      <a:endParaRPr lang="en-US" sz="1800" b="1" dirty="0">
                        <a:ln>
                          <a:noFill/>
                        </a:ln>
                        <a:solidFill>
                          <a:schemeClr val="tx1"/>
                        </a:solidFill>
                        <a:latin typeface="Lub Dub Condensed" panose="020B0506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0"/>
                        </a:spcBef>
                        <a:spcAft>
                          <a:spcPts val="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on statin therapy, routine use of coenzyme Q10 is not recommended to treat or prevent statin-attributed muscle symptoms.</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66417750"/>
                  </a:ext>
                </a:extLst>
              </a:tr>
              <a:tr h="602673">
                <a:tc>
                  <a:txBody>
                    <a:bodyPr/>
                    <a:lstStyle/>
                    <a:p>
                      <a:pPr marL="0" marR="0" lvl="0" indent="0" algn="ctr" defTabSz="914400" rtl="0" eaLnBrk="1" fontAlgn="auto" latinLnBrk="0" hangingPunct="1">
                        <a:lnSpc>
                          <a:spcPct val="100000"/>
                        </a:lnSpc>
                        <a:spcBef>
                          <a:spcPts val="295"/>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b Dub Bold" panose="020B0803030403020204" pitchFamily="34" charset="0"/>
                          <a:ea typeface="+mn-ea"/>
                          <a:cs typeface="Arial" panose="020B0604020202020204" pitchFamily="34" charset="0"/>
                        </a:rPr>
                        <a:t>3: </a:t>
                      </a:r>
                      <a:br>
                        <a:rPr kumimoji="0" lang="en-US" sz="1800" b="1" i="0" u="none" strike="noStrike" kern="1200" cap="none" spc="0" normalizeH="0" baseline="0" noProof="0" dirty="0">
                          <a:ln>
                            <a:noFill/>
                          </a:ln>
                          <a:solidFill>
                            <a:prstClr val="black"/>
                          </a:solidFill>
                          <a:effectLst/>
                          <a:uLnTx/>
                          <a:uFillTx/>
                          <a:latin typeface="Lub Dub Bold" panose="020B0803030403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Arial" panose="020B0604020202020204" pitchFamily="34" charset="0"/>
                        </a:rPr>
                        <a:t>No Benefit</a:t>
                      </a:r>
                      <a:endPar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0"/>
                        </a:spcBef>
                        <a:spcAft>
                          <a:spcPts val="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on statin therapy who do not have severe statin-attributed muscle symptoms, routine measurement of creatine kinase is not useful to assess safety.</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76590689"/>
                  </a:ext>
                </a:extLst>
              </a:tr>
              <a:tr h="675409">
                <a:tc>
                  <a:txBody>
                    <a:bodyPr/>
                    <a:lstStyle/>
                    <a:p>
                      <a:pPr marL="0" marR="0" lvl="0" indent="0" algn="ctr" defTabSz="914400" rtl="0" eaLnBrk="1" fontAlgn="auto" latinLnBrk="0" hangingPunct="1">
                        <a:lnSpc>
                          <a:spcPct val="100000"/>
                        </a:lnSpc>
                        <a:spcBef>
                          <a:spcPts val="295"/>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b Dub Bold" panose="020B0803030403020204" pitchFamily="34" charset="0"/>
                          <a:ea typeface="+mn-ea"/>
                          <a:cs typeface="Arial" panose="020B0604020202020204" pitchFamily="34" charset="0"/>
                        </a:rPr>
                        <a:t>3: </a:t>
                      </a:r>
                      <a:br>
                        <a:rPr kumimoji="0" lang="en-US" sz="1800" b="1" i="0" u="none" strike="noStrike" kern="1200" cap="none" spc="0" normalizeH="0" baseline="0" noProof="0" dirty="0">
                          <a:ln>
                            <a:noFill/>
                          </a:ln>
                          <a:solidFill>
                            <a:prstClr val="black"/>
                          </a:solidFill>
                          <a:effectLst/>
                          <a:uLnTx/>
                          <a:uFillTx/>
                          <a:latin typeface="Lub Dub Bold" panose="020B0803030403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Arial" panose="020B0604020202020204" pitchFamily="34" charset="0"/>
                        </a:rPr>
                        <a:t>No Benefit</a:t>
                      </a:r>
                      <a:endPar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0"/>
                        </a:spcBef>
                        <a:spcAft>
                          <a:spcPts val="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treated with statin therapy who do not have severe symptoms suggestive of hepatotoxicity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ie</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jaundice, pruritus, fatigue, nausea and vomiting, abdominal pain), routine measurement of hepatic function is not useful to assess safety.</a:t>
                      </a:r>
                    </a:p>
                  </a:txBody>
                  <a:tcPr marL="39466" marR="39466" marT="39466" marB="3946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185777"/>
                  </a:ext>
                </a:extLst>
              </a:tr>
            </a:tbl>
          </a:graphicData>
        </a:graphic>
      </p:graphicFrame>
      <p:sp>
        <p:nvSpPr>
          <p:cNvPr id="4" name="Slide Number Placeholder 3">
            <a:extLst>
              <a:ext uri="{FF2B5EF4-FFF2-40B4-BE49-F238E27FC236}">
                <a16:creationId xmlns:a16="http://schemas.microsoft.com/office/drawing/2014/main" id="{CDD83D47-155A-8F9A-4CE3-A8F45C580195}"/>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41</a:t>
            </a:fld>
            <a:endParaRPr lang="en-US" sz="900" dirty="0"/>
          </a:p>
        </p:txBody>
      </p:sp>
    </p:spTree>
    <p:extLst>
      <p:ext uri="{BB962C8B-B14F-4D97-AF65-F5344CB8AC3E}">
        <p14:creationId xmlns:p14="http://schemas.microsoft.com/office/powerpoint/2010/main" val="684750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0BF1-CAAF-C758-34A4-CBC938B8E613}"/>
              </a:ext>
            </a:extLst>
          </p:cNvPr>
          <p:cNvSpPr>
            <a:spLocks noGrp="1"/>
          </p:cNvSpPr>
          <p:nvPr>
            <p:ph type="title"/>
          </p:nvPr>
        </p:nvSpPr>
        <p:spPr/>
        <p:txBody>
          <a:bodyPr/>
          <a:lstStyle/>
          <a:p>
            <a:r>
              <a:rPr lang="en-US" dirty="0"/>
              <a:t>Statin-Cardiovascular Drug Interactions </a:t>
            </a:r>
          </a:p>
        </p:txBody>
      </p:sp>
      <p:graphicFrame>
        <p:nvGraphicFramePr>
          <p:cNvPr id="7" name="Content Placeholder 5">
            <a:extLst>
              <a:ext uri="{FF2B5EF4-FFF2-40B4-BE49-F238E27FC236}">
                <a16:creationId xmlns:a16="http://schemas.microsoft.com/office/drawing/2014/main" id="{EF8DAE82-B659-D5D4-3053-0E7F5511F9CF}"/>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298226667"/>
              </p:ext>
            </p:extLst>
          </p:nvPr>
        </p:nvGraphicFramePr>
        <p:xfrm>
          <a:off x="841095" y="1587749"/>
          <a:ext cx="6120814" cy="1713020"/>
        </p:xfrm>
        <a:graphic>
          <a:graphicData uri="http://schemas.openxmlformats.org/drawingml/2006/table">
            <a:tbl>
              <a:tblPr firstRow="1" bandRow="1">
                <a:tableStyleId>{5C22544A-7EE6-4342-B048-85BDC9FD1C3A}</a:tableStyleId>
              </a:tblPr>
              <a:tblGrid>
                <a:gridCol w="634414">
                  <a:extLst>
                    <a:ext uri="{9D8B030D-6E8A-4147-A177-3AD203B41FA5}">
                      <a16:colId xmlns:a16="http://schemas.microsoft.com/office/drawing/2014/main" val="2649235253"/>
                    </a:ext>
                  </a:extLst>
                </a:gridCol>
                <a:gridCol w="5486400">
                  <a:extLst>
                    <a:ext uri="{9D8B030D-6E8A-4147-A177-3AD203B41FA5}">
                      <a16:colId xmlns:a16="http://schemas.microsoft.com/office/drawing/2014/main" val="3265590656"/>
                    </a:ext>
                  </a:extLst>
                </a:gridCol>
              </a:tblGrid>
              <a:tr h="4090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1563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for whom the decision is made to initiate statin therapy, a review of concomitant medications and assessment for potential drug-drug interactions with other cardiovascular medications is recommended to minimize the risk of statin-associated adverse events. </a:t>
                      </a:r>
                    </a:p>
                  </a:txBody>
                  <a:tcPr marL="42370" marR="42370" marT="42370" marB="423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9" name="TextBox 8">
            <a:extLst>
              <a:ext uri="{FF2B5EF4-FFF2-40B4-BE49-F238E27FC236}">
                <a16:creationId xmlns:a16="http://schemas.microsoft.com/office/drawing/2014/main" id="{ABAC0C8F-98B5-16E0-519A-EBCEAAD1B226}"/>
              </a:ext>
            </a:extLst>
          </p:cNvPr>
          <p:cNvSpPr txBox="1"/>
          <p:nvPr/>
        </p:nvSpPr>
        <p:spPr>
          <a:xfrm>
            <a:off x="862448" y="3473072"/>
            <a:ext cx="6057898" cy="1200329"/>
          </a:xfrm>
          <a:prstGeom prst="rect">
            <a:avLst/>
          </a:prstGeom>
          <a:noFill/>
        </p:spPr>
        <p:txBody>
          <a:bodyPr wrap="square">
            <a:spAutoFit/>
          </a:bodyPr>
          <a:lstStyle/>
          <a:p>
            <a:pPr marL="285750" indent="-285750">
              <a:buClr>
                <a:srgbClr val="CF242A"/>
              </a:buClr>
              <a:buFont typeface="Arial" panose="020B0604020202020204" pitchFamily="34" charset="0"/>
              <a:buChar char="•"/>
            </a:pPr>
            <a:r>
              <a:rPr lang="en-US" sz="1800" dirty="0">
                <a:latin typeface="Lub Dub Condensed" panose="020B0506030403020204" pitchFamily="34" charset="0"/>
              </a:rPr>
              <a:t>Most statin-related DDIs are mediated through the CYP450 enzyme system and drug transporters, including P-glycoprotein (P-</a:t>
            </a:r>
            <a:r>
              <a:rPr lang="en-US" sz="1800" dirty="0" err="1">
                <a:latin typeface="Lub Dub Condensed" panose="020B0506030403020204" pitchFamily="34" charset="0"/>
              </a:rPr>
              <a:t>gp</a:t>
            </a:r>
            <a:r>
              <a:rPr lang="en-US" sz="1800" dirty="0">
                <a:latin typeface="Lub Dub Condensed" panose="020B0506030403020204" pitchFamily="34" charset="0"/>
              </a:rPr>
              <a:t>), organic anion-transporting polypeptide (OATP), and breast cancer resistance protein (BCRP).</a:t>
            </a:r>
          </a:p>
        </p:txBody>
      </p:sp>
      <p:pic>
        <p:nvPicPr>
          <p:cNvPr id="13" name="Picture 12">
            <a:extLst>
              <a:ext uri="{FF2B5EF4-FFF2-40B4-BE49-F238E27FC236}">
                <a16:creationId xmlns:a16="http://schemas.microsoft.com/office/drawing/2014/main" id="{79EF5795-5488-1AC6-E853-53BEE9B3824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498080" y="1366690"/>
            <a:ext cx="4175759" cy="398081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92228AFE-AF80-B1CD-2B5E-13F7800D097D}"/>
              </a:ext>
            </a:extLst>
          </p:cNvPr>
          <p:cNvSpPr>
            <a:spLocks noGrp="1"/>
          </p:cNvSpPr>
          <p:nvPr>
            <p:ph type="body" sz="quarter" idx="13"/>
          </p:nvPr>
        </p:nvSpPr>
        <p:spPr/>
        <p:txBody>
          <a:bodyPr/>
          <a:lstStyle/>
          <a:p>
            <a:r>
              <a:rPr lang="en-US" b="1" dirty="0"/>
              <a:t>Abbreviations: </a:t>
            </a:r>
            <a:r>
              <a:rPr lang="en-US" dirty="0"/>
              <a:t>BCRP indicates breast cancer resistance protein; CYP, cytochrome; DDI, drug-drug interaction; OATP, organic anion-transporting polypeptide; and P-</a:t>
            </a:r>
            <a:r>
              <a:rPr lang="en-US" dirty="0" err="1"/>
              <a:t>gp</a:t>
            </a:r>
            <a:r>
              <a:rPr lang="en-US" dirty="0"/>
              <a:t>, P-glycoprotein. </a:t>
            </a:r>
          </a:p>
        </p:txBody>
      </p:sp>
      <p:sp>
        <p:nvSpPr>
          <p:cNvPr id="4" name="Slide Number Placeholder 3">
            <a:extLst>
              <a:ext uri="{FF2B5EF4-FFF2-40B4-BE49-F238E27FC236}">
                <a16:creationId xmlns:a16="http://schemas.microsoft.com/office/drawing/2014/main" id="{523E07C7-273A-2A6C-F9D5-FE426EE2E241}"/>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42</a:t>
            </a:fld>
            <a:endParaRPr lang="en-US" sz="900" dirty="0"/>
          </a:p>
        </p:txBody>
      </p:sp>
    </p:spTree>
    <p:extLst>
      <p:ext uri="{BB962C8B-B14F-4D97-AF65-F5344CB8AC3E}">
        <p14:creationId xmlns:p14="http://schemas.microsoft.com/office/powerpoint/2010/main" val="1349645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8E2F6-410F-3C90-3FB7-7F719D017F9D}"/>
              </a:ext>
            </a:extLst>
          </p:cNvPr>
          <p:cNvSpPr>
            <a:spLocks noGrp="1"/>
          </p:cNvSpPr>
          <p:nvPr>
            <p:ph type="title"/>
          </p:nvPr>
        </p:nvSpPr>
        <p:spPr/>
        <p:txBody>
          <a:bodyPr/>
          <a:lstStyle/>
          <a:p>
            <a:r>
              <a:rPr lang="en-US" dirty="0"/>
              <a:t>Acknowledgments</a:t>
            </a:r>
          </a:p>
        </p:txBody>
      </p:sp>
      <p:sp>
        <p:nvSpPr>
          <p:cNvPr id="6" name="Content Placeholder 5">
            <a:extLst>
              <a:ext uri="{FF2B5EF4-FFF2-40B4-BE49-F238E27FC236}">
                <a16:creationId xmlns:a16="http://schemas.microsoft.com/office/drawing/2014/main" id="{98371956-81F8-49E7-CCD2-C49A7A8DB4BB}"/>
              </a:ext>
            </a:extLst>
          </p:cNvPr>
          <p:cNvSpPr>
            <a:spLocks noGrp="1"/>
          </p:cNvSpPr>
          <p:nvPr>
            <p:ph idx="1"/>
          </p:nvPr>
        </p:nvSpPr>
        <p:spPr>
          <a:xfrm>
            <a:off x="765772" y="1086193"/>
            <a:ext cx="9908263" cy="3835357"/>
          </a:xfrm>
        </p:spPr>
        <p:txBody>
          <a:bodyPr>
            <a:normAutofit/>
          </a:bodyPr>
          <a:lstStyle/>
          <a:p>
            <a:pPr marL="0" indent="0">
              <a:lnSpc>
                <a:spcPct val="107000"/>
              </a:lnSpc>
              <a:spcAft>
                <a:spcPts val="800"/>
              </a:spcAft>
              <a:buNone/>
            </a:pPr>
            <a:r>
              <a:rPr lang="en-US" sz="2000" dirty="0"/>
              <a:t>Many thanks to our Guideline Ambassadors who were guided by Dr. Elliott Antman in developing this translational learning product in support of the </a:t>
            </a:r>
            <a:br>
              <a:rPr lang="en-US" sz="2000" dirty="0"/>
            </a:br>
            <a:r>
              <a:rPr lang="en-US" sz="2000" b="1" dirty="0">
                <a:latin typeface="Lub Dub Condensed" panose="020B0506030403020204" pitchFamily="34" charset="0"/>
              </a:rPr>
              <a:t>2026 ACC/AHA Guideline on the Management of Dyslipidemia.</a:t>
            </a:r>
            <a:endParaRPr lang="en-US" sz="2000" dirty="0">
              <a:latin typeface="Lub Dub Condensed" panose="020B0506030403020204" pitchFamily="34" charset="0"/>
              <a:ea typeface="Calibri" panose="020F0502020204030204" pitchFamily="34" charset="0"/>
            </a:endParaRPr>
          </a:p>
          <a:p>
            <a:pPr marL="0" indent="0">
              <a:lnSpc>
                <a:spcPct val="100000"/>
              </a:lnSpc>
              <a:buNone/>
            </a:pPr>
            <a:endParaRPr lang="en-US" sz="2000" dirty="0"/>
          </a:p>
        </p:txBody>
      </p:sp>
      <p:sp>
        <p:nvSpPr>
          <p:cNvPr id="8" name="TextBox 7">
            <a:extLst>
              <a:ext uri="{FF2B5EF4-FFF2-40B4-BE49-F238E27FC236}">
                <a16:creationId xmlns:a16="http://schemas.microsoft.com/office/drawing/2014/main" id="{C809FE08-8957-56B3-622C-633C17B75F70}"/>
              </a:ext>
            </a:extLst>
          </p:cNvPr>
          <p:cNvSpPr txBox="1"/>
          <p:nvPr/>
        </p:nvSpPr>
        <p:spPr>
          <a:xfrm>
            <a:off x="747717" y="2285657"/>
            <a:ext cx="10765410" cy="1506821"/>
          </a:xfrm>
          <a:prstGeom prst="rect">
            <a:avLst/>
          </a:prstGeom>
          <a:noFill/>
        </p:spPr>
        <p:txBody>
          <a:bodyPr wrap="none" numCol="1" spc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prstClr val="black"/>
                </a:solidFill>
                <a:effectLst/>
                <a:uLnTx/>
                <a:uFillTx/>
                <a:latin typeface="Lub Dub Bold" panose="020B0803030403020204" pitchFamily="34" charset="0"/>
              </a:rPr>
              <a:t>Kannu</a:t>
            </a: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 Bansal, MD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Joyce Han, MD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Alexander Sakers, MD PhD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Andrew Thai Nguyen, MD</a:t>
            </a:r>
          </a:p>
        </p:txBody>
      </p:sp>
      <p:sp>
        <p:nvSpPr>
          <p:cNvPr id="9" name="Text Placeholder 4">
            <a:extLst>
              <a:ext uri="{FF2B5EF4-FFF2-40B4-BE49-F238E27FC236}">
                <a16:creationId xmlns:a16="http://schemas.microsoft.com/office/drawing/2014/main" id="{8EDF807D-F0E6-DF23-E1F1-77343594D6F0}"/>
              </a:ext>
              <a:ext uri="{C183D7F6-B498-43B3-948B-1728B52AA6E4}">
                <adec:decorative xmlns:adec="http://schemas.microsoft.com/office/drawing/2017/decorative" val="0"/>
              </a:ext>
            </a:extLst>
          </p:cNvPr>
          <p:cNvSpPr txBox="1">
            <a:spLocks/>
          </p:cNvSpPr>
          <p:nvPr/>
        </p:nvSpPr>
        <p:spPr>
          <a:xfrm>
            <a:off x="838200" y="4291445"/>
            <a:ext cx="10633364" cy="1192119"/>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The American Heart Association requests this electronic slide deck be cited as follows: </a:t>
            </a:r>
          </a:p>
          <a:p>
            <a:pPr marL="0" indent="0">
              <a:lnSpc>
                <a:spcPct val="100000"/>
              </a:lnSpc>
              <a:spcBef>
                <a:spcPts val="0"/>
              </a:spcBef>
              <a:buNone/>
              <a:defRPr/>
            </a:pPr>
            <a:r>
              <a:rPr lang="en-US" sz="1800" dirty="0">
                <a:solidFill>
                  <a:prstClr val="black"/>
                </a:solidFill>
                <a:latin typeface="Lub Dub Condensed" panose="020B0506030403020204" pitchFamily="34" charset="0"/>
              </a:rPr>
              <a:t>Bansal, K., Han, J., Sakers, A., Thai Nguyen, A., Reyna, G.G., &amp; Antman, E. M. (2026). AHA Clinical Slides [PowerPoint slides]; Adapted from the </a:t>
            </a:r>
            <a:r>
              <a:rPr lang="fr-FR" sz="1800">
                <a:latin typeface="Lub Dub Condensed" panose="020B0506030403020204" pitchFamily="34" charset="0"/>
              </a:rPr>
              <a:t>2026 ACC/AHA </a:t>
            </a:r>
            <a:r>
              <a:rPr lang="fr-FR" sz="1800" dirty="0">
                <a:latin typeface="Lub Dub Condensed" panose="020B0506030403020204" pitchFamily="34" charset="0"/>
              </a:rPr>
              <a:t>Guideline on the Management of </a:t>
            </a:r>
            <a:r>
              <a:rPr lang="fr-FR" sz="1800" dirty="0" err="1">
                <a:latin typeface="Lub Dub Condensed" panose="020B0506030403020204" pitchFamily="34" charset="0"/>
              </a:rPr>
              <a:t>Dyslipidemia</a:t>
            </a:r>
            <a:r>
              <a:rPr lang="fr-FR" sz="1800" dirty="0">
                <a:latin typeface="Lub Dub Condensed" panose="020B0506030403020204" pitchFamily="34" charset="0"/>
              </a:rPr>
              <a:t>. </a:t>
            </a:r>
            <a:r>
              <a:rPr lang="en-US" sz="1800" i="1" dirty="0">
                <a:latin typeface="Lub Dub Condensed" panose="020B0506030403020204" pitchFamily="34" charset="0"/>
              </a:rPr>
              <a:t>Circulation</a:t>
            </a:r>
            <a:r>
              <a:rPr lang="en-US" sz="1800" i="1" dirty="0">
                <a:latin typeface="Lub Dub Condensed" panose="020B0506030403020204" pitchFamily="34" charset="0"/>
                <a:ea typeface="Aptos" panose="020B0004020202020204" pitchFamily="34" charset="0"/>
              </a:rPr>
              <a:t>. </a:t>
            </a:r>
            <a:r>
              <a:rPr lang="en-US" sz="1800" dirty="0">
                <a:latin typeface="Lub Dub Condensed" panose="020B0506030403020204" pitchFamily="34" charset="0"/>
                <a:ea typeface="Aptos" panose="020B0004020202020204" pitchFamily="34" charset="0"/>
              </a:rPr>
              <a:t>Retrieved from:</a:t>
            </a:r>
            <a:endParaRPr lang="en-US" sz="1800" dirty="0">
              <a:latin typeface="Calibri" panose="020F0502020204030204" pitchFamily="34" charset="0"/>
              <a:ea typeface="Aptos" panose="020B0004020202020204" pitchFamily="34" charset="0"/>
            </a:endParaRPr>
          </a:p>
          <a:p>
            <a:pPr marL="0" indent="0">
              <a:lnSpc>
                <a:spcPct val="100000"/>
              </a:lnSpc>
              <a:spcBef>
                <a:spcPts val="0"/>
              </a:spcBef>
              <a:buNone/>
              <a:defRPr/>
            </a:pPr>
            <a:r>
              <a:rPr lang="en-US" sz="1800" dirty="0">
                <a:latin typeface="Lub Dub Condensed" panose="020B0506030403020204" pitchFamily="34" charset="0"/>
                <a:hlinkClick r:id="rId3"/>
              </a:rPr>
              <a:t>Guideline Essentials: AHA Clinical Slide Series - Professional Heart Daily | American Heart Association</a:t>
            </a:r>
            <a:r>
              <a:rPr lang="en-US" sz="1800" dirty="0">
                <a:solidFill>
                  <a:prstClr val="black"/>
                </a:solidFill>
                <a:latin typeface="Lub Dub Condensed" panose="020B0506030403020204" pitchFamily="34" charset="0"/>
              </a:rPr>
              <a:t>.</a:t>
            </a:r>
          </a:p>
        </p:txBody>
      </p:sp>
      <p:sp>
        <p:nvSpPr>
          <p:cNvPr id="2" name="Slide Number Placeholder 1">
            <a:extLst>
              <a:ext uri="{FF2B5EF4-FFF2-40B4-BE49-F238E27FC236}">
                <a16:creationId xmlns:a16="http://schemas.microsoft.com/office/drawing/2014/main" id="{0F8604CC-9C8B-DBCA-EE33-DA994C5514C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43</a:t>
            </a:fld>
            <a:endParaRPr lang="en-US" sz="900" dirty="0"/>
          </a:p>
        </p:txBody>
      </p:sp>
    </p:spTree>
    <p:extLst>
      <p:ext uri="{BB962C8B-B14F-4D97-AF65-F5344CB8AC3E}">
        <p14:creationId xmlns:p14="http://schemas.microsoft.com/office/powerpoint/2010/main" val="6758896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A8FBE0-A8E5-16C3-83C6-6318506D31C1}"/>
              </a:ext>
            </a:extLst>
          </p:cNvPr>
          <p:cNvSpPr>
            <a:spLocks noGrp="1"/>
          </p:cNvSpPr>
          <p:nvPr>
            <p:ph type="title"/>
          </p:nvPr>
        </p:nvSpPr>
        <p:spPr>
          <a:xfrm>
            <a:off x="2257424" y="915844"/>
            <a:ext cx="9515476" cy="660111"/>
          </a:xfrm>
        </p:spPr>
        <p:txBody>
          <a:bodyPr/>
          <a:lstStyle/>
          <a:p>
            <a:r>
              <a:rPr lang="en-US" dirty="0"/>
              <a:t>Copyright and Permissions Notice</a:t>
            </a:r>
          </a:p>
        </p:txBody>
      </p:sp>
      <p:sp>
        <p:nvSpPr>
          <p:cNvPr id="9" name="Content Placeholder 8">
            <a:extLst>
              <a:ext uri="{FF2B5EF4-FFF2-40B4-BE49-F238E27FC236}">
                <a16:creationId xmlns:a16="http://schemas.microsoft.com/office/drawing/2014/main" id="{F1C975B6-6B58-6983-BE67-0FAA6EA1B377}"/>
              </a:ext>
            </a:extLst>
          </p:cNvPr>
          <p:cNvSpPr>
            <a:spLocks noGrp="1"/>
          </p:cNvSpPr>
          <p:nvPr>
            <p:ph sz="quarter" idx="10"/>
          </p:nvPr>
        </p:nvSpPr>
        <p:spPr>
          <a:xfrm>
            <a:off x="2266950" y="1817544"/>
            <a:ext cx="9467850" cy="4962525"/>
          </a:xfrm>
        </p:spPr>
        <p:txBody>
          <a:bodyPr wrap="square">
            <a:noAutofit/>
          </a:bodyPr>
          <a:lstStyle/>
          <a:p>
            <a:pPr marL="0" indent="0" algn="ctr">
              <a:spcBef>
                <a:spcPts val="1800"/>
              </a:spcBef>
              <a:buNone/>
            </a:pPr>
            <a:r>
              <a:rPr lang="en-US" sz="2000" dirty="0"/>
              <a:t>© Copyright 2026. American Heart Association. All rights reserved.</a:t>
            </a:r>
          </a:p>
          <a:p>
            <a:pPr marL="0" indent="0" algn="ctr">
              <a:spcBef>
                <a:spcPts val="1800"/>
              </a:spcBef>
              <a:buNone/>
            </a:pPr>
            <a:r>
              <a:rPr lang="en-US" sz="1800" dirty="0"/>
              <a:t>This material is the copyrighted property of the American Heart Association and is provided for reference purposes only. It may not be copied, reproduced, stored in a retrieval system, transmitted, altered in any way or used as a derivative work, or distributed in any form or by any means—electronic, mechanical, photocopying, recording, or otherwise—without prior written permission from the publisher.</a:t>
            </a:r>
          </a:p>
          <a:p>
            <a:pPr marL="0" indent="0" algn="ctr">
              <a:spcBef>
                <a:spcPts val="1800"/>
              </a:spcBef>
              <a:buNone/>
            </a:pPr>
            <a:r>
              <a:rPr lang="en-US" sz="2000" i="1" dirty="0"/>
              <a:t>This content may be used for limited educational and personal use. </a:t>
            </a:r>
            <a:br>
              <a:rPr lang="en-US" sz="2000" i="1" dirty="0"/>
            </a:br>
            <a:r>
              <a:rPr lang="en-US" sz="2000" i="1" dirty="0"/>
              <a:t>Further distribution or dissemination requires a licensing agreement. Unauthorized use or distribution in any media is strictly prohibited.</a:t>
            </a:r>
          </a:p>
          <a:p>
            <a:pPr marL="0" indent="0" algn="ctr">
              <a:spcBef>
                <a:spcPts val="1800"/>
              </a:spcBef>
              <a:buNone/>
            </a:pPr>
            <a:r>
              <a:rPr lang="en-US" sz="2000" dirty="0"/>
              <a:t>For permissions inquiries and licensing fee information, </a:t>
            </a:r>
            <a:br>
              <a:rPr lang="en-US" sz="2000" dirty="0"/>
            </a:br>
            <a:r>
              <a:rPr lang="en-US" sz="2000" dirty="0"/>
              <a:t>please see the information/Request Form at this link:</a:t>
            </a:r>
          </a:p>
          <a:p>
            <a:pPr marL="0" indent="0" algn="ctr">
              <a:spcBef>
                <a:spcPts val="1800"/>
              </a:spcBef>
              <a:buNone/>
            </a:pPr>
            <a:r>
              <a:rPr lang="en-US" sz="1600" dirty="0">
                <a:hlinkClick r:id="rId3">
                  <a:extLst>
                    <a:ext uri="{A12FA001-AC4F-418D-AE19-62706E023703}">
                      <ahyp:hlinkClr xmlns:ahyp="http://schemas.microsoft.com/office/drawing/2018/hyperlinkcolor" val="tx"/>
                    </a:ext>
                  </a:extLst>
                </a:hlinkClick>
              </a:rPr>
              <a:t>https://www.heart.org/en/about-us/statements-and-policies/copyright-request-form</a:t>
            </a:r>
            <a:endParaRPr lang="en-US" sz="1600" dirty="0"/>
          </a:p>
        </p:txBody>
      </p:sp>
    </p:spTree>
    <p:extLst>
      <p:ext uri="{BB962C8B-B14F-4D97-AF65-F5344CB8AC3E}">
        <p14:creationId xmlns:p14="http://schemas.microsoft.com/office/powerpoint/2010/main" val="33378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993AE-0C19-8BD9-3BCB-51BC61AC9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F78C8-912F-880C-1DF1-0926E9D90312}"/>
              </a:ext>
            </a:extLst>
          </p:cNvPr>
          <p:cNvSpPr>
            <a:spLocks noGrp="1"/>
          </p:cNvSpPr>
          <p:nvPr>
            <p:ph type="title"/>
          </p:nvPr>
        </p:nvSpPr>
        <p:spPr>
          <a:xfrm>
            <a:off x="838200" y="365125"/>
            <a:ext cx="10515600" cy="847658"/>
          </a:xfrm>
        </p:spPr>
        <p:txBody>
          <a:bodyPr/>
          <a:lstStyle/>
          <a:p>
            <a:r>
              <a:rPr lang="en-US" dirty="0"/>
              <a:t>Measurement of TC, LDL-C, HDL-C, Triglycerides, and Non-HDL-C in Adults and Children (continued)</a:t>
            </a:r>
          </a:p>
        </p:txBody>
      </p:sp>
      <p:graphicFrame>
        <p:nvGraphicFramePr>
          <p:cNvPr id="8" name="Content Placeholder 5">
            <a:extLst>
              <a:ext uri="{FF2B5EF4-FFF2-40B4-BE49-F238E27FC236}">
                <a16:creationId xmlns:a16="http://schemas.microsoft.com/office/drawing/2014/main" id="{931C775D-F52F-CE0B-F8E9-64F91EBB134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608312362"/>
              </p:ext>
            </p:extLst>
          </p:nvPr>
        </p:nvGraphicFramePr>
        <p:xfrm>
          <a:off x="773345" y="1783616"/>
          <a:ext cx="10314958" cy="3108960"/>
        </p:xfrm>
        <a:graphic>
          <a:graphicData uri="http://schemas.openxmlformats.org/drawingml/2006/table">
            <a:tbl>
              <a:tblPr firstRow="1" bandRow="1">
                <a:tableStyleId>{5C22544A-7EE6-4342-B048-85BDC9FD1C3A}</a:tableStyleId>
              </a:tblPr>
              <a:tblGrid>
                <a:gridCol w="872574">
                  <a:extLst>
                    <a:ext uri="{9D8B030D-6E8A-4147-A177-3AD203B41FA5}">
                      <a16:colId xmlns:a16="http://schemas.microsoft.com/office/drawing/2014/main" val="2649235253"/>
                    </a:ext>
                  </a:extLst>
                </a:gridCol>
                <a:gridCol w="9442384">
                  <a:extLst>
                    <a:ext uri="{9D8B030D-6E8A-4147-A177-3AD203B41FA5}">
                      <a16:colId xmlns:a16="http://schemas.microsoft.com/office/drawing/2014/main" val="3265590656"/>
                    </a:ext>
                  </a:extLst>
                </a:gridCol>
              </a:tblGrid>
              <a:tr h="3302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2000" b="1" spc="50" dirty="0">
                          <a:solidFill>
                            <a:schemeClr val="bg1"/>
                          </a:solidFill>
                          <a:latin typeface="Lub Dub Condensed" panose="020B0506030403020204" pitchFamily="34" charset="0"/>
                          <a:cs typeface="Arial" panose="020B0604020202020204" pitchFamily="34" charset="0"/>
                        </a:rPr>
                        <a:t>COR</a:t>
                      </a:r>
                      <a:endParaRPr lang="en-US" sz="20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2000" b="1" spc="40" dirty="0">
                          <a:solidFill>
                            <a:schemeClr val="bg1"/>
                          </a:solidFill>
                          <a:latin typeface="Lub Dub Condensed" panose="020B0506030403020204" pitchFamily="34" charset="0"/>
                          <a:cs typeface="Arial" panose="020B0604020202020204" pitchFamily="34" charset="0"/>
                        </a:rPr>
                        <a:t>RECOMMENDATIONS</a:t>
                      </a:r>
                      <a:endParaRPr lang="en-US" sz="20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11088">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In those who have undergone a standard lipid profile, use of either the Martin/Hopkins equation or Sampson/NIH equation is preferred over direct LDL-C measurement (other than by beta-quantification) to estimate LDL-C.</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4181943"/>
                  </a:ext>
                </a:extLst>
              </a:tr>
              <a:tr h="559284">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In those who have undergone a standard lipid profile, reporting of non–HDL-C is recommended for ASCVD risk assessment and to guide initiation and monitoring of LLT.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43453329"/>
                  </a:ext>
                </a:extLst>
              </a:tr>
              <a:tr h="539119">
                <a:tc>
                  <a:txBody>
                    <a:bodyPr/>
                    <a:lstStyle/>
                    <a:p>
                      <a:pPr marL="0" indent="0" algn="ctr">
                        <a:lnSpc>
                          <a:spcPct val="100000"/>
                        </a:lnSpc>
                        <a:spcBef>
                          <a:spcPts val="295"/>
                        </a:spcBef>
                      </a:pPr>
                      <a:r>
                        <a:rPr lang="en-US" sz="2000" b="1" dirty="0">
                          <a:ln>
                            <a:noFill/>
                          </a:ln>
                          <a:solidFill>
                            <a:schemeClr val="tx1"/>
                          </a:solidFill>
                          <a:latin typeface="Lub Dub Bold" panose="020B0803030403020204" pitchFamily="34" charset="0"/>
                          <a:cs typeface="Arial" panose="020B0604020202020204" pitchFamily="34" charset="0"/>
                        </a:rPr>
                        <a:t>3: </a:t>
                      </a:r>
                      <a:br>
                        <a:rPr lang="en-US" sz="2000" b="1" dirty="0">
                          <a:ln>
                            <a:noFill/>
                          </a:ln>
                          <a:solidFill>
                            <a:schemeClr val="tx1"/>
                          </a:solidFill>
                          <a:latin typeface="Lub Dub Bold" panose="020B0803030403020204" pitchFamily="34" charset="0"/>
                          <a:cs typeface="Arial" panose="020B0604020202020204" pitchFamily="34" charset="0"/>
                        </a:rPr>
                      </a:br>
                      <a:r>
                        <a:rPr lang="en-US" sz="2000" b="1" dirty="0">
                          <a:ln>
                            <a:noFill/>
                          </a:ln>
                          <a:solidFill>
                            <a:schemeClr val="tx1"/>
                          </a:solidFill>
                          <a:latin typeface="Lub Dub Condensed" panose="020B0506030403020204" pitchFamily="34" charset="0"/>
                          <a:cs typeface="Arial" panose="020B0604020202020204" pitchFamily="34" charset="0"/>
                        </a:rPr>
                        <a:t>No Benefit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2000" b="0" i="0" u="none" strike="noStrike" kern="1200" baseline="0" dirty="0">
                          <a:solidFill>
                            <a:schemeClr val="dk1"/>
                          </a:solidFill>
                          <a:latin typeface="Lub Dub Condensed" panose="020B0506030403020204" pitchFamily="34" charset="0"/>
                          <a:ea typeface="+mn-ea"/>
                          <a:cs typeface="+mn-cs"/>
                        </a:rPr>
                        <a:t>Routine advanced lipoprotein testing to assess lipoprotein subclasses and parameters such as LDL particle size is not recommended to estimate ASCVD risk or guide the initiation of LLT.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31250231"/>
                  </a:ext>
                </a:extLst>
              </a:tr>
            </a:tbl>
          </a:graphicData>
        </a:graphic>
      </p:graphicFrame>
      <p:sp>
        <p:nvSpPr>
          <p:cNvPr id="4" name="Slide Number Placeholder 3">
            <a:extLst>
              <a:ext uri="{FF2B5EF4-FFF2-40B4-BE49-F238E27FC236}">
                <a16:creationId xmlns:a16="http://schemas.microsoft.com/office/drawing/2014/main" id="{56BAD9F0-8114-3227-C6FF-02BAC6345C29}"/>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5</a:t>
            </a:fld>
            <a:endParaRPr lang="en-US" sz="900" dirty="0"/>
          </a:p>
        </p:txBody>
      </p:sp>
      <p:sp>
        <p:nvSpPr>
          <p:cNvPr id="7" name="Text Placeholder 4">
            <a:extLst>
              <a:ext uri="{FF2B5EF4-FFF2-40B4-BE49-F238E27FC236}">
                <a16:creationId xmlns:a16="http://schemas.microsoft.com/office/drawing/2014/main" id="{5A431D73-9CA9-C282-9F22-9DFFF8751309}"/>
              </a:ext>
            </a:extLst>
          </p:cNvPr>
          <p:cNvSpPr txBox="1">
            <a:spLocks/>
          </p:cNvSpPr>
          <p:nvPr/>
        </p:nvSpPr>
        <p:spPr>
          <a:xfrm>
            <a:off x="1593156" y="5586125"/>
            <a:ext cx="9365751" cy="607013"/>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 </a:t>
            </a:r>
            <a:r>
              <a:rPr lang="en-US" dirty="0"/>
              <a:t>ASCVD indicates atherosclerotic cardiovascular disease; HDL-C, high-density lipoprotein cholesterol; </a:t>
            </a:r>
            <a:br>
              <a:rPr lang="en-US" dirty="0"/>
            </a:br>
            <a:r>
              <a:rPr lang="en-US" dirty="0"/>
              <a:t>LDL-C, low-density lipoprotein-cholesterol; LLT, lipid-lowering therapy; NIH, National Institutes of Health; non-HDL-C, non-high-density lipoprotein cholesterol; and TG, triglycerides.</a:t>
            </a:r>
          </a:p>
        </p:txBody>
      </p:sp>
    </p:spTree>
    <p:extLst>
      <p:ext uri="{BB962C8B-B14F-4D97-AF65-F5344CB8AC3E}">
        <p14:creationId xmlns:p14="http://schemas.microsoft.com/office/powerpoint/2010/main" val="2082484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016B-C111-F61D-0CA4-D83039268AE6}"/>
              </a:ext>
            </a:extLst>
          </p:cNvPr>
          <p:cNvSpPr>
            <a:spLocks noGrp="1"/>
          </p:cNvSpPr>
          <p:nvPr>
            <p:ph type="title"/>
          </p:nvPr>
        </p:nvSpPr>
        <p:spPr/>
        <p:txBody>
          <a:bodyPr/>
          <a:lstStyle/>
          <a:p>
            <a:r>
              <a:rPr lang="en-US" dirty="0"/>
              <a:t>Ancillary Risk Markers</a:t>
            </a:r>
          </a:p>
        </p:txBody>
      </p:sp>
      <p:sp>
        <p:nvSpPr>
          <p:cNvPr id="8" name="Rectangle 7" descr="The algorithm shows the recommendations associated with screening for Apolipoprotein B">
            <a:extLst>
              <a:ext uri="{FF2B5EF4-FFF2-40B4-BE49-F238E27FC236}">
                <a16:creationId xmlns:a16="http://schemas.microsoft.com/office/drawing/2014/main" id="{0AA12AF5-6679-956F-91FC-55BABC6745B5}"/>
              </a:ext>
            </a:extLst>
          </p:cNvPr>
          <p:cNvSpPr/>
          <p:nvPr/>
        </p:nvSpPr>
        <p:spPr>
          <a:xfrm flipH="1">
            <a:off x="207815" y="993913"/>
            <a:ext cx="5546942" cy="3319670"/>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This short algorithm showing the recommendations for screening with Lp(a).">
            <a:extLst>
              <a:ext uri="{FF2B5EF4-FFF2-40B4-BE49-F238E27FC236}">
                <a16:creationId xmlns:a16="http://schemas.microsoft.com/office/drawing/2014/main" id="{2AA4DE74-F743-DA0B-6B40-275F234B471C}"/>
              </a:ext>
            </a:extLst>
          </p:cNvPr>
          <p:cNvSpPr/>
          <p:nvPr/>
        </p:nvSpPr>
        <p:spPr>
          <a:xfrm flipH="1">
            <a:off x="5965885" y="1199622"/>
            <a:ext cx="5546942" cy="2249256"/>
          </a:xfrm>
          <a:prstGeom prst="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Container">
            <a:extLst>
              <a:ext uri="{FF2B5EF4-FFF2-40B4-BE49-F238E27FC236}">
                <a16:creationId xmlns:a16="http://schemas.microsoft.com/office/drawing/2014/main" id="{362B0A4E-8BF9-1008-9396-A4F9CE9C53A4}"/>
              </a:ext>
              <a:ext uri="{C183D7F6-B498-43B3-948B-1728B52AA6E4}">
                <adec:decorative xmlns:adec="http://schemas.microsoft.com/office/drawing/2017/decorative" val="1"/>
              </a:ext>
            </a:extLst>
          </p:cNvPr>
          <p:cNvSpPr>
            <a:spLocks/>
          </p:cNvSpPr>
          <p:nvPr/>
        </p:nvSpPr>
        <p:spPr>
          <a:xfrm>
            <a:off x="1969617" y="1215614"/>
            <a:ext cx="2657140" cy="577001"/>
          </a:xfrm>
          <a:prstGeom prst="rect">
            <a:avLst/>
          </a:prstGeom>
          <a:solidFill>
            <a:srgbClr val="065D93"/>
          </a:solidFill>
          <a:ln w="12700">
            <a:noFill/>
          </a:ln>
        </p:spPr>
        <p:txBody>
          <a:bodyPr wrap="square" rtlCol="0" anchor="ctr">
            <a:noAutofit/>
          </a:bodyPr>
          <a:lstStyle/>
          <a:p>
            <a:pPr algn="ctr">
              <a:lnSpc>
                <a:spcPct val="90000"/>
              </a:lnSpc>
            </a:pPr>
            <a:r>
              <a:rPr lang="en-US" b="1" dirty="0">
                <a:solidFill>
                  <a:schemeClr val="bg1"/>
                </a:solidFill>
                <a:latin typeface="Lub Dub Condensed" panose="020B0506030403020204" pitchFamily="34" charset="0"/>
              </a:rPr>
              <a:t>Screening with</a:t>
            </a:r>
          </a:p>
          <a:p>
            <a:pPr algn="ctr">
              <a:lnSpc>
                <a:spcPct val="90000"/>
              </a:lnSpc>
            </a:pPr>
            <a:r>
              <a:rPr lang="en-US" b="1" dirty="0">
                <a:solidFill>
                  <a:schemeClr val="bg1"/>
                </a:solidFill>
                <a:latin typeface="Lub Dub Condensed" panose="020B0506030403020204" pitchFamily="34" charset="0"/>
              </a:rPr>
              <a:t>Apolipoprotein B</a:t>
            </a:r>
          </a:p>
        </p:txBody>
      </p:sp>
      <p:sp>
        <p:nvSpPr>
          <p:cNvPr id="16" name="Rectangle Container copy 2">
            <a:extLst>
              <a:ext uri="{FF2B5EF4-FFF2-40B4-BE49-F238E27FC236}">
                <a16:creationId xmlns:a16="http://schemas.microsoft.com/office/drawing/2014/main" id="{9E0220EC-E77F-ACF8-D64A-AC3A2AE760DF}"/>
              </a:ext>
              <a:ext uri="{C183D7F6-B498-43B3-948B-1728B52AA6E4}">
                <adec:decorative xmlns:adec="http://schemas.microsoft.com/office/drawing/2017/decorative" val="1"/>
              </a:ext>
            </a:extLst>
          </p:cNvPr>
          <p:cNvSpPr>
            <a:spLocks/>
          </p:cNvSpPr>
          <p:nvPr/>
        </p:nvSpPr>
        <p:spPr>
          <a:xfrm>
            <a:off x="496111" y="2181236"/>
            <a:ext cx="2556560" cy="1284125"/>
          </a:xfrm>
          <a:prstGeom prst="rect">
            <a:avLst/>
          </a:prstGeom>
          <a:solidFill>
            <a:srgbClr val="FFDA68"/>
          </a:solidFill>
          <a:ln w="25400">
            <a:noFill/>
          </a:ln>
          <a:effectLst/>
        </p:spPr>
        <p:txBody>
          <a:bodyPr spcFirstLastPara="0" lIns="0" tIns="0" rIns="0" bIns="0" anchor="ctr"/>
          <a:lstStyle/>
          <a:p>
            <a:pPr marL="53975" algn="ctr" hangingPunct="0">
              <a:lnSpc>
                <a:spcPct val="90000"/>
              </a:lnSpc>
            </a:pPr>
            <a:r>
              <a:rPr lang="en-US" sz="1200" b="1" dirty="0">
                <a:solidFill>
                  <a:srgbClr val="292929"/>
                </a:solidFill>
                <a:latin typeface="Lub Dub Condensed" panose="020B0506030403020204" pitchFamily="34" charset="0"/>
                <a:cs typeface="Lato"/>
              </a:rPr>
              <a:t>In adults on LLT, particularly those with ASCVD, type 2 diabetes, and/or elevated TG, measurement of </a:t>
            </a:r>
            <a:r>
              <a:rPr lang="en-US" sz="1200" b="1" dirty="0" err="1">
                <a:solidFill>
                  <a:srgbClr val="292929"/>
                </a:solidFill>
                <a:latin typeface="Lub Dub Condensed" panose="020B0506030403020204" pitchFamily="34" charset="0"/>
                <a:cs typeface="Lato"/>
              </a:rPr>
              <a:t>apoB</a:t>
            </a:r>
            <a:r>
              <a:rPr lang="en-US" sz="1200" b="1" dirty="0">
                <a:solidFill>
                  <a:srgbClr val="292929"/>
                </a:solidFill>
                <a:latin typeface="Lub Dub Condensed" panose="020B0506030403020204" pitchFamily="34" charset="0"/>
                <a:cs typeface="Lato"/>
              </a:rPr>
              <a:t> is reasonable to guide decisions regarding further therapeutic intensification once LDL-C and/or Non-HDL-C goals are achieved. (2a)</a:t>
            </a:r>
          </a:p>
        </p:txBody>
      </p:sp>
      <p:sp>
        <p:nvSpPr>
          <p:cNvPr id="18" name="Rectangle Container copy 2">
            <a:extLst>
              <a:ext uri="{FF2B5EF4-FFF2-40B4-BE49-F238E27FC236}">
                <a16:creationId xmlns:a16="http://schemas.microsoft.com/office/drawing/2014/main" id="{E4816ABB-5819-B12E-1C99-53CCD79E2774}"/>
              </a:ext>
              <a:ext uri="{C183D7F6-B498-43B3-948B-1728B52AA6E4}">
                <adec:decorative xmlns:adec="http://schemas.microsoft.com/office/drawing/2017/decorative" val="1"/>
              </a:ext>
            </a:extLst>
          </p:cNvPr>
          <p:cNvSpPr>
            <a:spLocks/>
          </p:cNvSpPr>
          <p:nvPr/>
        </p:nvSpPr>
        <p:spPr>
          <a:xfrm>
            <a:off x="3396729" y="2181237"/>
            <a:ext cx="2410684" cy="1291537"/>
          </a:xfrm>
          <a:prstGeom prst="rect">
            <a:avLst/>
          </a:prstGeom>
          <a:solidFill>
            <a:srgbClr val="FAA74B"/>
          </a:solidFill>
          <a:ln w="25400">
            <a:noFill/>
          </a:ln>
          <a:effectLst/>
        </p:spPr>
        <p:txBody>
          <a:bodyPr spcFirstLastPara="0" lIns="0" tIns="0"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In adults not on LLT,  measurement of </a:t>
            </a:r>
            <a:r>
              <a:rPr lang="en-US" sz="1400" b="1" dirty="0" err="1">
                <a:solidFill>
                  <a:srgbClr val="292929"/>
                </a:solidFill>
                <a:latin typeface="Lub Dub Condensed" panose="020B0506030403020204" pitchFamily="34" charset="0"/>
                <a:cs typeface="Lato"/>
              </a:rPr>
              <a:t>apoB</a:t>
            </a:r>
            <a:r>
              <a:rPr lang="en-US" sz="1400" b="1" dirty="0">
                <a:solidFill>
                  <a:srgbClr val="292929"/>
                </a:solidFill>
                <a:latin typeface="Lub Dub Condensed" panose="020B0506030403020204" pitchFamily="34" charset="0"/>
                <a:cs typeface="Lato"/>
              </a:rPr>
              <a:t> may be reasonable to enhance ASCVD risk assessment, guide initiation of LLT, and characterize inherited lipid disorders. (2b)</a:t>
            </a:r>
          </a:p>
        </p:txBody>
      </p:sp>
      <p:cxnSp>
        <p:nvCxnSpPr>
          <p:cNvPr id="19" name="Elbow Connector 82">
            <a:extLst>
              <a:ext uri="{FF2B5EF4-FFF2-40B4-BE49-F238E27FC236}">
                <a16:creationId xmlns:a16="http://schemas.microsoft.com/office/drawing/2014/main" id="{1335F016-DA06-2F5D-EC6C-F445FEB50865}"/>
              </a:ext>
              <a:ext uri="{C183D7F6-B498-43B3-948B-1728B52AA6E4}">
                <adec:decorative xmlns:adec="http://schemas.microsoft.com/office/drawing/2017/decorative" val="1"/>
              </a:ext>
            </a:extLst>
          </p:cNvPr>
          <p:cNvCxnSpPr>
            <a:cxnSpLocks/>
            <a:stCxn id="14" idx="2"/>
            <a:endCxn id="16" idx="0"/>
          </p:cNvCxnSpPr>
          <p:nvPr/>
        </p:nvCxnSpPr>
        <p:spPr>
          <a:xfrm rot="5400000">
            <a:off x="2341979" y="1225027"/>
            <a:ext cx="388621" cy="152379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Elbow Connector 82">
            <a:extLst>
              <a:ext uri="{FF2B5EF4-FFF2-40B4-BE49-F238E27FC236}">
                <a16:creationId xmlns:a16="http://schemas.microsoft.com/office/drawing/2014/main" id="{36F97276-DEEC-61B5-B80E-72F69EE01F68}"/>
              </a:ext>
              <a:ext uri="{C183D7F6-B498-43B3-948B-1728B52AA6E4}">
                <adec:decorative xmlns:adec="http://schemas.microsoft.com/office/drawing/2017/decorative" val="1"/>
              </a:ext>
            </a:extLst>
          </p:cNvPr>
          <p:cNvCxnSpPr>
            <a:cxnSpLocks/>
            <a:stCxn id="14" idx="2"/>
            <a:endCxn id="18" idx="0"/>
          </p:cNvCxnSpPr>
          <p:nvPr/>
        </p:nvCxnSpPr>
        <p:spPr>
          <a:xfrm rot="16200000" flipH="1">
            <a:off x="3755818" y="1334984"/>
            <a:ext cx="388622" cy="1303884"/>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Rectangle Container">
            <a:extLst>
              <a:ext uri="{FF2B5EF4-FFF2-40B4-BE49-F238E27FC236}">
                <a16:creationId xmlns:a16="http://schemas.microsoft.com/office/drawing/2014/main" id="{EDBB0D34-3005-532F-E4CE-5CAB1BEAB251}"/>
              </a:ext>
              <a:ext uri="{C183D7F6-B498-43B3-948B-1728B52AA6E4}">
                <adec:decorative xmlns:adec="http://schemas.microsoft.com/office/drawing/2017/decorative" val="1"/>
              </a:ext>
            </a:extLst>
          </p:cNvPr>
          <p:cNvSpPr>
            <a:spLocks/>
          </p:cNvSpPr>
          <p:nvPr/>
        </p:nvSpPr>
        <p:spPr>
          <a:xfrm>
            <a:off x="7230932" y="1217406"/>
            <a:ext cx="2816712" cy="577001"/>
          </a:xfrm>
          <a:prstGeom prst="rect">
            <a:avLst/>
          </a:prstGeom>
          <a:solidFill>
            <a:srgbClr val="065D93"/>
          </a:solidFill>
          <a:ln w="12700">
            <a:noFill/>
          </a:ln>
        </p:spPr>
        <p:txBody>
          <a:bodyPr wrap="square" rtlCol="0" anchor="ctr">
            <a:noAutofit/>
          </a:bodyPr>
          <a:lstStyle/>
          <a:p>
            <a:pPr algn="ctr">
              <a:lnSpc>
                <a:spcPct val="90000"/>
              </a:lnSpc>
            </a:pPr>
            <a:r>
              <a:rPr lang="en-US" b="1" dirty="0">
                <a:solidFill>
                  <a:schemeClr val="bg1"/>
                </a:solidFill>
                <a:latin typeface="Lub Dub Condensed" panose="020B0506030403020204" pitchFamily="34" charset="0"/>
              </a:rPr>
              <a:t>Screening with</a:t>
            </a:r>
          </a:p>
          <a:p>
            <a:pPr algn="ctr">
              <a:lnSpc>
                <a:spcPct val="90000"/>
              </a:lnSpc>
            </a:pPr>
            <a:r>
              <a:rPr lang="en-US" b="1" dirty="0" err="1">
                <a:solidFill>
                  <a:schemeClr val="bg1"/>
                </a:solidFill>
                <a:latin typeface="Lub Dub Condensed" panose="020B0506030403020204" pitchFamily="34" charset="0"/>
              </a:rPr>
              <a:t>Lp</a:t>
            </a:r>
            <a:r>
              <a:rPr lang="en-US" b="1" dirty="0">
                <a:solidFill>
                  <a:schemeClr val="bg1"/>
                </a:solidFill>
                <a:latin typeface="Lub Dub Condensed" panose="020B0506030403020204" pitchFamily="34" charset="0"/>
              </a:rPr>
              <a:t>(a)</a:t>
            </a:r>
          </a:p>
        </p:txBody>
      </p:sp>
      <p:sp>
        <p:nvSpPr>
          <p:cNvPr id="37" name="Rectangle Container copy 2">
            <a:extLst>
              <a:ext uri="{FF2B5EF4-FFF2-40B4-BE49-F238E27FC236}">
                <a16:creationId xmlns:a16="http://schemas.microsoft.com/office/drawing/2014/main" id="{045DCA4B-432D-8299-4BD1-D798324FCBA8}"/>
              </a:ext>
              <a:ext uri="{C183D7F6-B498-43B3-948B-1728B52AA6E4}">
                <adec:decorative xmlns:adec="http://schemas.microsoft.com/office/drawing/2017/decorative" val="1"/>
              </a:ext>
            </a:extLst>
          </p:cNvPr>
          <p:cNvSpPr>
            <a:spLocks/>
          </p:cNvSpPr>
          <p:nvPr/>
        </p:nvSpPr>
        <p:spPr>
          <a:xfrm>
            <a:off x="6258498" y="2183029"/>
            <a:ext cx="2166110" cy="1088906"/>
          </a:xfrm>
          <a:prstGeom prst="rect">
            <a:avLst/>
          </a:prstGeom>
          <a:solidFill>
            <a:srgbClr val="79C78D"/>
          </a:solidFill>
          <a:ln w="25400">
            <a:noFill/>
          </a:ln>
          <a:effectLst/>
        </p:spPr>
        <p:txBody>
          <a:bodyPr spcFirstLastPara="0" lIns="0" tIns="0"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Measurement of </a:t>
            </a:r>
            <a:r>
              <a:rPr lang="en-US" sz="1400" b="1" dirty="0" err="1">
                <a:solidFill>
                  <a:srgbClr val="292929"/>
                </a:solidFill>
                <a:latin typeface="Lub Dub Condensed" panose="020B0506030403020204" pitchFamily="34" charset="0"/>
                <a:cs typeface="Lato"/>
              </a:rPr>
              <a:t>Lp</a:t>
            </a:r>
            <a:r>
              <a:rPr lang="en-US" sz="1400" b="1" dirty="0">
                <a:solidFill>
                  <a:srgbClr val="292929"/>
                </a:solidFill>
                <a:latin typeface="Lub Dub Condensed" panose="020B0506030403020204" pitchFamily="34" charset="0"/>
                <a:cs typeface="Lato"/>
              </a:rPr>
              <a:t>(a) in all adults is recommended at least once for ASCVD risk assessment. (1)</a:t>
            </a:r>
          </a:p>
        </p:txBody>
      </p:sp>
      <p:sp>
        <p:nvSpPr>
          <p:cNvPr id="38" name="Rectangle Container copy 2">
            <a:extLst>
              <a:ext uri="{FF2B5EF4-FFF2-40B4-BE49-F238E27FC236}">
                <a16:creationId xmlns:a16="http://schemas.microsoft.com/office/drawing/2014/main" id="{DE567CA1-CBBE-74CF-CB33-3D0E65F8E77E}"/>
              </a:ext>
              <a:ext uri="{C183D7F6-B498-43B3-948B-1728B52AA6E4}">
                <adec:decorative xmlns:adec="http://schemas.microsoft.com/office/drawing/2017/decorative" val="1"/>
              </a:ext>
            </a:extLst>
          </p:cNvPr>
          <p:cNvSpPr>
            <a:spLocks/>
          </p:cNvSpPr>
          <p:nvPr/>
        </p:nvSpPr>
        <p:spPr>
          <a:xfrm>
            <a:off x="8822453" y="2183030"/>
            <a:ext cx="2132135" cy="1095191"/>
          </a:xfrm>
          <a:prstGeom prst="rect">
            <a:avLst/>
          </a:prstGeom>
          <a:solidFill>
            <a:srgbClr val="79C78D"/>
          </a:solidFill>
          <a:ln w="25400">
            <a:noFill/>
          </a:ln>
          <a:effectLst/>
        </p:spPr>
        <p:txBody>
          <a:bodyPr spcFirstLastPara="0" lIns="0" tIns="0" rIns="0" bIns="0" anchor="ctr"/>
          <a:lstStyle/>
          <a:p>
            <a:pPr marL="53975" algn="ctr" hangingPunct="0">
              <a:lnSpc>
                <a:spcPct val="90000"/>
              </a:lnSpc>
            </a:pPr>
            <a:r>
              <a:rPr lang="en-US" sz="1400" b="1" dirty="0">
                <a:solidFill>
                  <a:srgbClr val="292929"/>
                </a:solidFill>
                <a:latin typeface="Lub Dub Condensed" panose="020B0506030403020204" pitchFamily="34" charset="0"/>
                <a:cs typeface="Lato"/>
              </a:rPr>
              <a:t>In those with FH, premature ASCVD, or high </a:t>
            </a:r>
            <a:r>
              <a:rPr lang="en-US" sz="1400" b="1" dirty="0" err="1">
                <a:solidFill>
                  <a:srgbClr val="292929"/>
                </a:solidFill>
                <a:latin typeface="Lub Dub Condensed" panose="020B0506030403020204" pitchFamily="34" charset="0"/>
                <a:cs typeface="Lato"/>
              </a:rPr>
              <a:t>Lp</a:t>
            </a:r>
            <a:r>
              <a:rPr lang="en-US" sz="1400" b="1" dirty="0">
                <a:solidFill>
                  <a:srgbClr val="292929"/>
                </a:solidFill>
                <a:latin typeface="Lub Dub Condensed" panose="020B0506030403020204" pitchFamily="34" charset="0"/>
                <a:cs typeface="Lato"/>
              </a:rPr>
              <a:t>(a), cascade testing of 1</a:t>
            </a:r>
            <a:r>
              <a:rPr lang="en-US" sz="1400" b="1" baseline="30000" dirty="0">
                <a:solidFill>
                  <a:srgbClr val="292929"/>
                </a:solidFill>
                <a:latin typeface="Lub Dub Condensed" panose="020B0506030403020204" pitchFamily="34" charset="0"/>
                <a:cs typeface="Lato"/>
              </a:rPr>
              <a:t>st</a:t>
            </a:r>
            <a:r>
              <a:rPr lang="en-US" sz="1400" b="1" dirty="0">
                <a:solidFill>
                  <a:srgbClr val="292929"/>
                </a:solidFill>
                <a:latin typeface="Lub Dub Condensed" panose="020B0506030403020204" pitchFamily="34" charset="0"/>
                <a:cs typeface="Lato"/>
              </a:rPr>
              <a:t>- degree relatives is recommended. (1)</a:t>
            </a:r>
          </a:p>
        </p:txBody>
      </p:sp>
      <p:cxnSp>
        <p:nvCxnSpPr>
          <p:cNvPr id="39" name="Elbow Connector 82">
            <a:extLst>
              <a:ext uri="{FF2B5EF4-FFF2-40B4-BE49-F238E27FC236}">
                <a16:creationId xmlns:a16="http://schemas.microsoft.com/office/drawing/2014/main" id="{04986412-2FA5-4254-57D0-ADCE3AB722F8}"/>
              </a:ext>
              <a:ext uri="{C183D7F6-B498-43B3-948B-1728B52AA6E4}">
                <adec:decorative xmlns:adec="http://schemas.microsoft.com/office/drawing/2017/decorative" val="1"/>
              </a:ext>
            </a:extLst>
          </p:cNvPr>
          <p:cNvCxnSpPr>
            <a:cxnSpLocks/>
            <a:stCxn id="36" idx="2"/>
            <a:endCxn id="37" idx="0"/>
          </p:cNvCxnSpPr>
          <p:nvPr/>
        </p:nvCxnSpPr>
        <p:spPr>
          <a:xfrm rot="5400000">
            <a:off x="7796110" y="1339851"/>
            <a:ext cx="388622" cy="1297735"/>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Elbow Connector 82">
            <a:extLst>
              <a:ext uri="{FF2B5EF4-FFF2-40B4-BE49-F238E27FC236}">
                <a16:creationId xmlns:a16="http://schemas.microsoft.com/office/drawing/2014/main" id="{A81C47F4-15E0-C9B4-C214-A50BD731AA08}"/>
              </a:ext>
              <a:ext uri="{C183D7F6-B498-43B3-948B-1728B52AA6E4}">
                <adec:decorative xmlns:adec="http://schemas.microsoft.com/office/drawing/2017/decorative" val="1"/>
              </a:ext>
            </a:extLst>
          </p:cNvPr>
          <p:cNvCxnSpPr>
            <a:cxnSpLocks/>
            <a:stCxn id="36" idx="2"/>
            <a:endCxn id="38" idx="0"/>
          </p:cNvCxnSpPr>
          <p:nvPr/>
        </p:nvCxnSpPr>
        <p:spPr>
          <a:xfrm rot="16200000" flipH="1">
            <a:off x="9069593" y="1364101"/>
            <a:ext cx="388623" cy="124923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F8A4CA0-CCC6-B266-FDBB-DCF0825CDCB4}"/>
              </a:ext>
            </a:extLst>
          </p:cNvPr>
          <p:cNvSpPr txBox="1"/>
          <p:nvPr/>
        </p:nvSpPr>
        <p:spPr>
          <a:xfrm>
            <a:off x="1047645" y="3550462"/>
            <a:ext cx="4417974" cy="461665"/>
          </a:xfrm>
          <a:prstGeom prst="rect">
            <a:avLst/>
          </a:prstGeom>
          <a:noFill/>
        </p:spPr>
        <p:txBody>
          <a:bodyPr wrap="square" rtlCol="0">
            <a:spAutoFit/>
          </a:bodyPr>
          <a:lstStyle/>
          <a:p>
            <a:pPr algn="ctr"/>
            <a:r>
              <a:rPr lang="en-US" sz="1200" i="1" dirty="0">
                <a:latin typeface="Lub Dub Condensed" panose="020B0506030403020204" pitchFamily="34" charset="0"/>
                <a:cs typeface="Arial" panose="020B0604020202020204" pitchFamily="34" charset="0"/>
              </a:rPr>
              <a:t>Particularly for secondary prevention, metabolic syndrome, diabetes, elevated triglyceride</a:t>
            </a:r>
          </a:p>
        </p:txBody>
      </p:sp>
      <p:sp>
        <p:nvSpPr>
          <p:cNvPr id="75" name="TextBox 74">
            <a:extLst>
              <a:ext uri="{FF2B5EF4-FFF2-40B4-BE49-F238E27FC236}">
                <a16:creationId xmlns:a16="http://schemas.microsoft.com/office/drawing/2014/main" id="{FEF75E79-C2B9-B7D5-D5A6-AB9B231B6A26}"/>
              </a:ext>
              <a:ext uri="{C183D7F6-B498-43B3-948B-1728B52AA6E4}">
                <adec:decorative xmlns:adec="http://schemas.microsoft.com/office/drawing/2017/decorative" val="1"/>
              </a:ext>
            </a:extLst>
          </p:cNvPr>
          <p:cNvSpPr txBox="1"/>
          <p:nvPr/>
        </p:nvSpPr>
        <p:spPr>
          <a:xfrm>
            <a:off x="288378" y="1089632"/>
            <a:ext cx="1595583" cy="831061"/>
          </a:xfrm>
          <a:prstGeom prst="rect">
            <a:avLst/>
          </a:prstGeom>
          <a:noFill/>
        </p:spPr>
        <p:txBody>
          <a:bodyPr wrap="square" rtlCol="0">
            <a:spAutoFit/>
          </a:bodyPr>
          <a:lstStyle/>
          <a:p>
            <a:pPr algn="r">
              <a:lnSpc>
                <a:spcPct val="80000"/>
              </a:lnSpc>
            </a:pPr>
            <a:r>
              <a:rPr lang="en-US" sz="1200" i="1" dirty="0">
                <a:latin typeface="Lub Dub Condensed" panose="020B0506030403020204" pitchFamily="34" charset="0"/>
                <a:cs typeface="Arial" panose="020B0604020202020204" pitchFamily="34" charset="0"/>
              </a:rPr>
              <a:t>Measures all atherogenic particles</a:t>
            </a:r>
          </a:p>
          <a:p>
            <a:pPr algn="r">
              <a:lnSpc>
                <a:spcPct val="80000"/>
              </a:lnSpc>
            </a:pPr>
            <a:endParaRPr lang="en-US" sz="1200" i="1" dirty="0">
              <a:latin typeface="Lub Dub Condensed" panose="020B0506030403020204" pitchFamily="34" charset="0"/>
              <a:cs typeface="Arial" panose="020B0604020202020204" pitchFamily="34" charset="0"/>
            </a:endParaRPr>
          </a:p>
          <a:p>
            <a:pPr algn="r">
              <a:lnSpc>
                <a:spcPct val="80000"/>
              </a:lnSpc>
            </a:pPr>
            <a:r>
              <a:rPr lang="en-US" sz="1200" i="1" dirty="0">
                <a:latin typeface="Lub Dub Condensed" panose="020B0506030403020204" pitchFamily="34" charset="0"/>
                <a:cs typeface="Arial" panose="020B0604020202020204" pitchFamily="34" charset="0"/>
              </a:rPr>
              <a:t>More accurate compared to LDL-C</a:t>
            </a:r>
          </a:p>
        </p:txBody>
      </p:sp>
      <p:graphicFrame>
        <p:nvGraphicFramePr>
          <p:cNvPr id="51" name="Table 50">
            <a:extLst>
              <a:ext uri="{FF2B5EF4-FFF2-40B4-BE49-F238E27FC236}">
                <a16:creationId xmlns:a16="http://schemas.microsoft.com/office/drawing/2014/main" id="{6015A8CE-1C42-93D3-01A9-33C542DA98B6}"/>
              </a:ext>
            </a:extLst>
          </p:cNvPr>
          <p:cNvGraphicFramePr>
            <a:graphicFrameLocks noGrp="1"/>
          </p:cNvGraphicFramePr>
          <p:nvPr>
            <p:extLst>
              <p:ext uri="{D42A27DB-BD31-4B8C-83A1-F6EECF244321}">
                <p14:modId xmlns:p14="http://schemas.microsoft.com/office/powerpoint/2010/main" val="3538316449"/>
              </p:ext>
            </p:extLst>
          </p:nvPr>
        </p:nvGraphicFramePr>
        <p:xfrm>
          <a:off x="6810320" y="3502645"/>
          <a:ext cx="3669982" cy="1859280"/>
        </p:xfrm>
        <a:graphic>
          <a:graphicData uri="http://schemas.openxmlformats.org/drawingml/2006/table">
            <a:tbl>
              <a:tblPr firstRow="1" bandRow="1">
                <a:tableStyleId>{1FECB4D8-DB02-4DC6-A0A2-4F2EBAE1DC90}</a:tableStyleId>
              </a:tblPr>
              <a:tblGrid>
                <a:gridCol w="1676032">
                  <a:extLst>
                    <a:ext uri="{9D8B030D-6E8A-4147-A177-3AD203B41FA5}">
                      <a16:colId xmlns:a16="http://schemas.microsoft.com/office/drawing/2014/main" val="4235947562"/>
                    </a:ext>
                  </a:extLst>
                </a:gridCol>
                <a:gridCol w="1993950">
                  <a:extLst>
                    <a:ext uri="{9D8B030D-6E8A-4147-A177-3AD203B41FA5}">
                      <a16:colId xmlns:a16="http://schemas.microsoft.com/office/drawing/2014/main" val="1649764052"/>
                    </a:ext>
                  </a:extLst>
                </a:gridCol>
              </a:tblGrid>
              <a:tr h="271744">
                <a:tc>
                  <a:txBody>
                    <a:bodyPr/>
                    <a:lstStyle>
                      <a:lvl1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050" b="1" i="0" u="none" strike="noStrike" cap="none">
                          <a:solidFill>
                            <a:schemeClr val="lt1"/>
                          </a:solidFill>
                          <a:latin typeface="Calibri" panose="020F0502020204030204"/>
                          <a:sym typeface="Arial"/>
                        </a:defRPr>
                      </a:lvl9pPr>
                    </a:lstStyle>
                    <a:p>
                      <a:pPr algn="ctr"/>
                      <a:r>
                        <a:rPr lang="en-US" sz="1600" b="1" u="none" strike="noStrike" cap="none" dirty="0" err="1">
                          <a:solidFill>
                            <a:schemeClr val="bg1"/>
                          </a:solidFill>
                          <a:effectLst/>
                          <a:latin typeface="Lub Dub Condensed" panose="020B0506030403020204" pitchFamily="34" charset="0"/>
                          <a:sym typeface="Arial"/>
                        </a:rPr>
                        <a:t>Lp</a:t>
                      </a:r>
                      <a:r>
                        <a:rPr lang="en-US" sz="1600" b="1" u="none" strike="noStrike" cap="none" dirty="0">
                          <a:solidFill>
                            <a:schemeClr val="bg1"/>
                          </a:solidFill>
                          <a:effectLst/>
                          <a:latin typeface="Lub Dub Condensed" panose="020B0506030403020204" pitchFamily="34" charset="0"/>
                          <a:sym typeface="Arial"/>
                        </a:rPr>
                        <a:t> (a) in nmol/L</a:t>
                      </a:r>
                      <a:endParaRPr lang="en-US" sz="1600" b="1" i="0" u="none" strike="noStrike" cap="none" dirty="0">
                        <a:solidFill>
                          <a:schemeClr val="bg1"/>
                        </a:solidFill>
                        <a:effectLst/>
                        <a:latin typeface="Lub Dub Condensed" panose="020B0506030403020204" pitchFamily="34" charset="0"/>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65D93"/>
                    </a:solidFill>
                  </a:tcPr>
                </a:tc>
                <a:tc>
                  <a:txBody>
                    <a:bodyPr/>
                    <a:lstStyle/>
                    <a:p>
                      <a:pPr algn="ctr"/>
                      <a:r>
                        <a:rPr lang="en-US" sz="1600" b="1" i="0" u="none" strike="noStrike" cap="none" dirty="0">
                          <a:solidFill>
                            <a:schemeClr val="bg1"/>
                          </a:solidFill>
                          <a:effectLst/>
                          <a:latin typeface="Lub Dub Condensed" panose="020B0506030403020204" pitchFamily="34" charset="0"/>
                          <a:ea typeface="+mn-ea"/>
                          <a:cs typeface="+mn-cs"/>
                          <a:sym typeface="Arial"/>
                        </a:rPr>
                        <a:t>ASCVD relative risk</a:t>
                      </a:r>
                      <a:endParaRPr lang="en-US" sz="1800" b="1" i="0" u="none" strike="noStrike" cap="none" dirty="0">
                        <a:solidFill>
                          <a:schemeClr val="bg1"/>
                        </a:solidFill>
                        <a:effectLst/>
                        <a:latin typeface="Lub Dub Condensed" panose="020B0506030403020204" pitchFamily="34" charset="0"/>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65D93"/>
                    </a:solidFill>
                  </a:tcPr>
                </a:tc>
                <a:extLst>
                  <a:ext uri="{0D108BD9-81ED-4DB2-BD59-A6C34878D82A}">
                    <a16:rowId xmlns:a16="http://schemas.microsoft.com/office/drawing/2014/main" val="1985764254"/>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450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4x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369721"/>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375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3x</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4368746"/>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2x</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6695466"/>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1.4x</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1709179"/>
                  </a:ext>
                </a:extLst>
              </a:tr>
              <a:tr h="247040">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400" b="0" kern="1200" dirty="0">
                          <a:solidFill>
                            <a:schemeClr val="dk1"/>
                          </a:solidFill>
                          <a:effectLst/>
                          <a:latin typeface="Lub Dub Condensed" panose="020B0506030403020204" pitchFamily="34" charset="0"/>
                          <a:ea typeface="+mn-ea"/>
                          <a:cs typeface="+mn-cs"/>
                        </a:rPr>
                        <a:t>Reference</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2221633"/>
                  </a:ext>
                </a:extLst>
              </a:tr>
            </a:tbl>
          </a:graphicData>
        </a:graphic>
      </p:graphicFrame>
      <p:grpSp>
        <p:nvGrpSpPr>
          <p:cNvPr id="6" name="Group 5">
            <a:extLst>
              <a:ext uri="{FF2B5EF4-FFF2-40B4-BE49-F238E27FC236}">
                <a16:creationId xmlns:a16="http://schemas.microsoft.com/office/drawing/2014/main" id="{AF43A4E1-1ACB-5243-6EFD-BB2AC8AB9EA4}"/>
              </a:ext>
              <a:ext uri="{C183D7F6-B498-43B3-948B-1728B52AA6E4}">
                <adec:decorative xmlns:adec="http://schemas.microsoft.com/office/drawing/2017/decorative" val="1"/>
              </a:ext>
            </a:extLst>
          </p:cNvPr>
          <p:cNvGrpSpPr/>
          <p:nvPr/>
        </p:nvGrpSpPr>
        <p:grpSpPr>
          <a:xfrm>
            <a:off x="1517072" y="3824489"/>
            <a:ext cx="3392017" cy="1703150"/>
            <a:chOff x="1517072" y="4096863"/>
            <a:chExt cx="3392017" cy="1703150"/>
          </a:xfrm>
        </p:grpSpPr>
        <p:pic>
          <p:nvPicPr>
            <p:cNvPr id="76" name="Picture 75">
              <a:extLst>
                <a:ext uri="{FF2B5EF4-FFF2-40B4-BE49-F238E27FC236}">
                  <a16:creationId xmlns:a16="http://schemas.microsoft.com/office/drawing/2014/main" id="{A11D5819-396C-631B-0E62-B29151338931}"/>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1517072" y="4096863"/>
              <a:ext cx="1342396" cy="1410320"/>
            </a:xfrm>
            <a:prstGeom prst="rect">
              <a:avLst/>
            </a:prstGeom>
          </p:spPr>
        </p:pic>
        <p:pic>
          <p:nvPicPr>
            <p:cNvPr id="77" name="Picture 76">
              <a:extLst>
                <a:ext uri="{FF2B5EF4-FFF2-40B4-BE49-F238E27FC236}">
                  <a16:creationId xmlns:a16="http://schemas.microsoft.com/office/drawing/2014/main" id="{A8964D9C-F03E-589F-4DA3-C354E475F4B9}"/>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4097913" y="4422888"/>
              <a:ext cx="754641" cy="772567"/>
            </a:xfrm>
            <a:prstGeom prst="rect">
              <a:avLst/>
            </a:prstGeom>
          </p:spPr>
        </p:pic>
        <p:pic>
          <p:nvPicPr>
            <p:cNvPr id="78" name="Picture 77">
              <a:extLst>
                <a:ext uri="{FF2B5EF4-FFF2-40B4-BE49-F238E27FC236}">
                  <a16:creationId xmlns:a16="http://schemas.microsoft.com/office/drawing/2014/main" id="{091EAF3E-8AB6-76BD-7A07-F997ACABB1D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00219" y="4357858"/>
              <a:ext cx="740313" cy="226377"/>
            </a:xfrm>
            <a:prstGeom prst="rect">
              <a:avLst/>
            </a:prstGeom>
          </p:spPr>
        </p:pic>
        <p:pic>
          <p:nvPicPr>
            <p:cNvPr id="79" name="Picture 78">
              <a:extLst>
                <a:ext uri="{FF2B5EF4-FFF2-40B4-BE49-F238E27FC236}">
                  <a16:creationId xmlns:a16="http://schemas.microsoft.com/office/drawing/2014/main" id="{C555FB93-684B-B246-AE0A-DEDA56063C5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221986" y="4585161"/>
              <a:ext cx="529132" cy="516775"/>
            </a:xfrm>
            <a:prstGeom prst="rect">
              <a:avLst/>
            </a:prstGeom>
          </p:spPr>
        </p:pic>
        <p:sp>
          <p:nvSpPr>
            <p:cNvPr id="80" name="TextBox 79">
              <a:extLst>
                <a:ext uri="{FF2B5EF4-FFF2-40B4-BE49-F238E27FC236}">
                  <a16:creationId xmlns:a16="http://schemas.microsoft.com/office/drawing/2014/main" id="{7DC46EFD-0D23-8847-24C3-AFA1A419E259}"/>
                </a:ext>
                <a:ext uri="{C183D7F6-B498-43B3-948B-1728B52AA6E4}">
                  <adec:decorative xmlns:adec="http://schemas.microsoft.com/office/drawing/2017/decorative" val="1"/>
                </a:ext>
              </a:extLst>
            </p:cNvPr>
            <p:cNvSpPr txBox="1"/>
            <p:nvPr/>
          </p:nvSpPr>
          <p:spPr>
            <a:xfrm>
              <a:off x="1537591" y="5430681"/>
              <a:ext cx="1368399" cy="369332"/>
            </a:xfrm>
            <a:prstGeom prst="rect">
              <a:avLst/>
            </a:prstGeom>
            <a:noFill/>
          </p:spPr>
          <p:txBody>
            <a:bodyPr wrap="square">
              <a:spAutoFit/>
            </a:bodyPr>
            <a:lstStyle/>
            <a:p>
              <a:r>
                <a:rPr lang="en-US" sz="1800" b="1" dirty="0">
                  <a:ln w="0"/>
                  <a:latin typeface="Lub Dub Condensed" panose="020B0506030403020204" pitchFamily="34" charset="0"/>
                </a:rPr>
                <a:t>Chylomicron</a:t>
              </a:r>
              <a:endParaRPr lang="en-US" dirty="0"/>
            </a:p>
          </p:txBody>
        </p:sp>
        <p:sp>
          <p:nvSpPr>
            <p:cNvPr id="81" name="TextBox 80">
              <a:extLst>
                <a:ext uri="{FF2B5EF4-FFF2-40B4-BE49-F238E27FC236}">
                  <a16:creationId xmlns:a16="http://schemas.microsoft.com/office/drawing/2014/main" id="{E3526B48-65B4-111F-6252-022D54405631}"/>
                </a:ext>
                <a:ext uri="{C183D7F6-B498-43B3-948B-1728B52AA6E4}">
                  <adec:decorative xmlns:adec="http://schemas.microsoft.com/office/drawing/2017/decorative" val="1"/>
                </a:ext>
              </a:extLst>
            </p:cNvPr>
            <p:cNvSpPr txBox="1"/>
            <p:nvPr/>
          </p:nvSpPr>
          <p:spPr>
            <a:xfrm>
              <a:off x="3248134" y="5105099"/>
              <a:ext cx="565330" cy="369332"/>
            </a:xfrm>
            <a:prstGeom prst="rect">
              <a:avLst/>
            </a:prstGeom>
            <a:noFill/>
          </p:spPr>
          <p:txBody>
            <a:bodyPr wrap="square">
              <a:spAutoFit/>
            </a:bodyPr>
            <a:lstStyle/>
            <a:p>
              <a:r>
                <a:rPr lang="en-US" sz="1800" b="1" dirty="0">
                  <a:ln w="0"/>
                  <a:latin typeface="Lub Dub Condensed" panose="020B0506030403020204" pitchFamily="34" charset="0"/>
                </a:rPr>
                <a:t>LDL</a:t>
              </a:r>
              <a:endParaRPr lang="en-US" dirty="0"/>
            </a:p>
          </p:txBody>
        </p:sp>
        <p:sp>
          <p:nvSpPr>
            <p:cNvPr id="82" name="TextBox 81">
              <a:extLst>
                <a:ext uri="{FF2B5EF4-FFF2-40B4-BE49-F238E27FC236}">
                  <a16:creationId xmlns:a16="http://schemas.microsoft.com/office/drawing/2014/main" id="{063451C5-AFFC-EF82-3EDC-5BC95F88C5CC}"/>
                </a:ext>
                <a:ext uri="{C183D7F6-B498-43B3-948B-1728B52AA6E4}">
                  <adec:decorative xmlns:adec="http://schemas.microsoft.com/office/drawing/2017/decorative" val="1"/>
                </a:ext>
              </a:extLst>
            </p:cNvPr>
            <p:cNvSpPr txBox="1"/>
            <p:nvPr/>
          </p:nvSpPr>
          <p:spPr>
            <a:xfrm>
              <a:off x="4193706" y="5108068"/>
              <a:ext cx="715383" cy="369332"/>
            </a:xfrm>
            <a:prstGeom prst="rect">
              <a:avLst/>
            </a:prstGeom>
            <a:noFill/>
          </p:spPr>
          <p:txBody>
            <a:bodyPr wrap="square">
              <a:spAutoFit/>
            </a:bodyPr>
            <a:lstStyle/>
            <a:p>
              <a:r>
                <a:rPr lang="en-US" sz="1800" b="1" dirty="0">
                  <a:ln w="0"/>
                  <a:latin typeface="Lub Dub Condensed" panose="020B0506030403020204" pitchFamily="34" charset="0"/>
                </a:rPr>
                <a:t>VLDL</a:t>
              </a:r>
              <a:endParaRPr lang="en-US" dirty="0"/>
            </a:p>
          </p:txBody>
        </p:sp>
      </p:grpSp>
      <p:grpSp>
        <p:nvGrpSpPr>
          <p:cNvPr id="7" name="Group 6">
            <a:extLst>
              <a:ext uri="{FF2B5EF4-FFF2-40B4-BE49-F238E27FC236}">
                <a16:creationId xmlns:a16="http://schemas.microsoft.com/office/drawing/2014/main" id="{70B7A432-9BA6-A6B2-8DCD-62EEEECD7D2D}"/>
              </a:ext>
              <a:ext uri="{C183D7F6-B498-43B3-948B-1728B52AA6E4}">
                <adec:decorative xmlns:adec="http://schemas.microsoft.com/office/drawing/2017/decorative" val="1"/>
              </a:ext>
            </a:extLst>
          </p:cNvPr>
          <p:cNvGrpSpPr/>
          <p:nvPr/>
        </p:nvGrpSpPr>
        <p:grpSpPr>
          <a:xfrm>
            <a:off x="10251032" y="987627"/>
            <a:ext cx="866873" cy="1146375"/>
            <a:chOff x="10251032" y="987627"/>
            <a:chExt cx="866873" cy="1146375"/>
          </a:xfrm>
        </p:grpSpPr>
        <p:sp>
          <p:nvSpPr>
            <p:cNvPr id="44" name="TextBox 43">
              <a:extLst>
                <a:ext uri="{FF2B5EF4-FFF2-40B4-BE49-F238E27FC236}">
                  <a16:creationId xmlns:a16="http://schemas.microsoft.com/office/drawing/2014/main" id="{B4AE4508-4720-4373-0DAD-B9553952954C}"/>
                </a:ext>
              </a:extLst>
            </p:cNvPr>
            <p:cNvSpPr txBox="1"/>
            <p:nvPr/>
          </p:nvSpPr>
          <p:spPr>
            <a:xfrm>
              <a:off x="10402522" y="1764670"/>
              <a:ext cx="715383" cy="369332"/>
            </a:xfrm>
            <a:prstGeom prst="rect">
              <a:avLst/>
            </a:prstGeom>
            <a:noFill/>
          </p:spPr>
          <p:txBody>
            <a:bodyPr wrap="square">
              <a:spAutoFit/>
            </a:bodyPr>
            <a:lstStyle/>
            <a:p>
              <a:r>
                <a:rPr lang="en-US" sz="1800" b="1" dirty="0" err="1">
                  <a:ln w="0"/>
                  <a:latin typeface="Lub Dub Condensed" panose="020B0506030403020204" pitchFamily="34" charset="0"/>
                </a:rPr>
                <a:t>Lp</a:t>
              </a:r>
              <a:r>
                <a:rPr lang="en-US" sz="1800" b="1" dirty="0">
                  <a:ln w="0"/>
                  <a:latin typeface="Lub Dub Condensed" panose="020B0506030403020204" pitchFamily="34" charset="0"/>
                </a:rPr>
                <a:t>(a)</a:t>
              </a:r>
              <a:endParaRPr lang="en-US" dirty="0"/>
            </a:p>
          </p:txBody>
        </p:sp>
        <p:pic>
          <p:nvPicPr>
            <p:cNvPr id="3" name="Picture 2">
              <a:extLst>
                <a:ext uri="{FF2B5EF4-FFF2-40B4-BE49-F238E27FC236}">
                  <a16:creationId xmlns:a16="http://schemas.microsoft.com/office/drawing/2014/main" id="{B55DC454-9B5F-2ADE-8170-C10FB86BFC93}"/>
                </a:ext>
                <a:ext uri="{C183D7F6-B498-43B3-948B-1728B52AA6E4}">
                  <adec:decorative xmlns:adec="http://schemas.microsoft.com/office/drawing/2017/decorative" val="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l="-1" t="-531"/>
            <a:stretch>
              <a:fillRect/>
            </a:stretch>
          </p:blipFill>
          <p:spPr>
            <a:xfrm>
              <a:off x="10251032" y="987627"/>
              <a:ext cx="778243" cy="871369"/>
            </a:xfrm>
            <a:prstGeom prst="rect">
              <a:avLst/>
            </a:prstGeom>
          </p:spPr>
        </p:pic>
      </p:grpSp>
      <p:sp>
        <p:nvSpPr>
          <p:cNvPr id="48" name="Oval 47">
            <a:extLst>
              <a:ext uri="{FF2B5EF4-FFF2-40B4-BE49-F238E27FC236}">
                <a16:creationId xmlns:a16="http://schemas.microsoft.com/office/drawing/2014/main" id="{40D26D02-B7F2-FDF1-E0C7-C5F06838748C}"/>
              </a:ext>
              <a:ext uri="{C183D7F6-B498-43B3-948B-1728B52AA6E4}">
                <adec:decorative xmlns:adec="http://schemas.microsoft.com/office/drawing/2017/decorative" val="1"/>
              </a:ext>
            </a:extLst>
          </p:cNvPr>
          <p:cNvSpPr/>
          <p:nvPr/>
        </p:nvSpPr>
        <p:spPr>
          <a:xfrm>
            <a:off x="10463045" y="771006"/>
            <a:ext cx="304467" cy="30446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41AFC92-09EF-8E25-05C6-023959C77412}"/>
              </a:ext>
            </a:extLst>
          </p:cNvPr>
          <p:cNvSpPr>
            <a:spLocks noGrp="1"/>
          </p:cNvSpPr>
          <p:nvPr>
            <p:ph type="body" sz="quarter" idx="13"/>
          </p:nvPr>
        </p:nvSpPr>
        <p:spPr>
          <a:xfrm>
            <a:off x="1505458" y="5635952"/>
            <a:ext cx="9848342" cy="672867"/>
          </a:xfrm>
        </p:spPr>
        <p:txBody>
          <a:bodyPr/>
          <a:lstStyle/>
          <a:p>
            <a:r>
              <a:rPr lang="en-US" b="1" dirty="0"/>
              <a:t>Abbreviations: </a:t>
            </a:r>
            <a:r>
              <a:rPr lang="en-US" dirty="0"/>
              <a:t>ApoB indicates apolipoprotein B; ASCVD, atherosclerotic cardiovascular disease; FH, familial hypercholesterolemia; LDL-C, low-density lipoprotein cholesterol; LLT, lipid-lowering treatment; </a:t>
            </a:r>
            <a:r>
              <a:rPr lang="en-US" dirty="0" err="1"/>
              <a:t>Lp</a:t>
            </a:r>
            <a:r>
              <a:rPr lang="en-US" dirty="0"/>
              <a:t>(a), lipoprotein(a); HDL-C, high-density lipoprotein cholesterol; and VLDL, very low-density lipoprotein.</a:t>
            </a:r>
          </a:p>
          <a:p>
            <a:r>
              <a:rPr lang="en-US" sz="900" dirty="0"/>
              <a:t>Graphics from De Oliveira-Gomes, Diana et al. “Apolipoprotein B: Bridging the Gap Between Evidence and Clinical Practice.” </a:t>
            </a:r>
            <a:r>
              <a:rPr lang="en-US" sz="900" i="1" dirty="0"/>
              <a:t>Circulation</a:t>
            </a:r>
            <a:r>
              <a:rPr lang="en-US" sz="900" dirty="0"/>
              <a:t> vol. 150,1 (2024): 62-79. doi:10.1161/CIRCULATIONAHA.124.068885 </a:t>
            </a:r>
          </a:p>
        </p:txBody>
      </p:sp>
      <p:sp>
        <p:nvSpPr>
          <p:cNvPr id="4" name="Slide Number Placeholder 3">
            <a:extLst>
              <a:ext uri="{FF2B5EF4-FFF2-40B4-BE49-F238E27FC236}">
                <a16:creationId xmlns:a16="http://schemas.microsoft.com/office/drawing/2014/main" id="{83E252C8-67FC-6408-5374-4BAFAC0F535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6</a:t>
            </a:fld>
            <a:endParaRPr lang="en-US" sz="900" dirty="0"/>
          </a:p>
        </p:txBody>
      </p:sp>
    </p:spTree>
    <p:extLst>
      <p:ext uri="{BB962C8B-B14F-4D97-AF65-F5344CB8AC3E}">
        <p14:creationId xmlns:p14="http://schemas.microsoft.com/office/powerpoint/2010/main" val="114788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500"/>
                                        <p:tgtEl>
                                          <p:spTgt spid="75"/>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par>
                          <p:cTn id="42" fill="hold">
                            <p:stCondLst>
                              <p:cond delay="500"/>
                            </p:stCondLst>
                            <p:childTnLst>
                              <p:par>
                                <p:cTn id="43" presetID="22" presetClass="entr" presetSubtype="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right)">
                                      <p:cBhvr>
                                        <p:cTn id="45" dur="500"/>
                                        <p:tgtEl>
                                          <p:spTgt spid="39"/>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par>
                          <p:cTn id="50" fill="hold">
                            <p:stCondLst>
                              <p:cond delay="1500"/>
                            </p:stCondLst>
                            <p:childTnLst>
                              <p:par>
                                <p:cTn id="51" presetID="22" presetClass="entr" presetSubtype="8"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36" grpId="0" animBg="1"/>
      <p:bldP spid="37" grpId="0" animBg="1"/>
      <p:bldP spid="38" grpId="0" animBg="1"/>
      <p:bldP spid="6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6DC7C-C153-39FF-4266-0888AA8BA883}"/>
              </a:ext>
            </a:extLst>
          </p:cNvPr>
          <p:cNvSpPr>
            <a:spLocks noGrp="1"/>
          </p:cNvSpPr>
          <p:nvPr>
            <p:ph type="title"/>
          </p:nvPr>
        </p:nvSpPr>
        <p:spPr/>
        <p:txBody>
          <a:bodyPr/>
          <a:lstStyle/>
          <a:p>
            <a:r>
              <a:rPr lang="en-US" dirty="0"/>
              <a:t>Lipoprotein Goals for ASCVD Risk Reduction</a:t>
            </a:r>
          </a:p>
        </p:txBody>
      </p:sp>
      <p:graphicFrame>
        <p:nvGraphicFramePr>
          <p:cNvPr id="7" name="Table 3">
            <a:extLst>
              <a:ext uri="{FF2B5EF4-FFF2-40B4-BE49-F238E27FC236}">
                <a16:creationId xmlns:a16="http://schemas.microsoft.com/office/drawing/2014/main" id="{3DF9CE5F-C172-F2D8-9D71-4FD1417782EE}"/>
              </a:ext>
            </a:extLst>
          </p:cNvPr>
          <p:cNvGraphicFramePr>
            <a:graphicFrameLocks noGrp="1"/>
          </p:cNvGraphicFramePr>
          <p:nvPr>
            <p:extLst>
              <p:ext uri="{D42A27DB-BD31-4B8C-83A1-F6EECF244321}">
                <p14:modId xmlns:p14="http://schemas.microsoft.com/office/powerpoint/2010/main" val="1075456330"/>
              </p:ext>
            </p:extLst>
          </p:nvPr>
        </p:nvGraphicFramePr>
        <p:xfrm>
          <a:off x="642098" y="1096732"/>
          <a:ext cx="10777511" cy="4457095"/>
        </p:xfrm>
        <a:graphic>
          <a:graphicData uri="http://schemas.openxmlformats.org/drawingml/2006/table">
            <a:tbl>
              <a:tblPr firstRow="1" bandRow="1">
                <a:tableStyleId>{1FECB4D8-DB02-4DC6-A0A2-4F2EBAE1DC90}</a:tableStyleId>
              </a:tblPr>
              <a:tblGrid>
                <a:gridCol w="1810156">
                  <a:extLst>
                    <a:ext uri="{9D8B030D-6E8A-4147-A177-3AD203B41FA5}">
                      <a16:colId xmlns:a16="http://schemas.microsoft.com/office/drawing/2014/main" val="3828061449"/>
                    </a:ext>
                  </a:extLst>
                </a:gridCol>
                <a:gridCol w="2971800">
                  <a:extLst>
                    <a:ext uri="{9D8B030D-6E8A-4147-A177-3AD203B41FA5}">
                      <a16:colId xmlns:a16="http://schemas.microsoft.com/office/drawing/2014/main" val="2434414794"/>
                    </a:ext>
                  </a:extLst>
                </a:gridCol>
                <a:gridCol w="3086100">
                  <a:extLst>
                    <a:ext uri="{9D8B030D-6E8A-4147-A177-3AD203B41FA5}">
                      <a16:colId xmlns:a16="http://schemas.microsoft.com/office/drawing/2014/main" val="2704248360"/>
                    </a:ext>
                  </a:extLst>
                </a:gridCol>
                <a:gridCol w="2909455">
                  <a:extLst>
                    <a:ext uri="{9D8B030D-6E8A-4147-A177-3AD203B41FA5}">
                      <a16:colId xmlns:a16="http://schemas.microsoft.com/office/drawing/2014/main" val="3639517466"/>
                    </a:ext>
                  </a:extLst>
                </a:gridCol>
              </a:tblGrid>
              <a:tr h="477550">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tx1"/>
                          </a:solidFill>
                          <a:effectLst/>
                          <a:latin typeface="Lub Dub Condensed" panose="020B0506030403020204" pitchFamily="34" charset="0"/>
                          <a:ea typeface="+mn-ea"/>
                          <a:cs typeface="+mn-cs"/>
                        </a:rPr>
                        <a:t>Patient population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200" b="1" kern="1200" dirty="0">
                          <a:solidFill>
                            <a:schemeClr val="tx1"/>
                          </a:solidFill>
                          <a:effectLst/>
                          <a:latin typeface="Lub Dub Condensed" panose="020B0506030403020204" pitchFamily="34" charset="0"/>
                          <a:ea typeface="+mn-ea"/>
                          <a:cs typeface="+mn-cs"/>
                        </a:rPr>
                        <a:t>LDL-C &lt;100 mg/dL (2.6 mmol/L)</a:t>
                      </a:r>
                      <a:br>
                        <a:rPr lang="en-US" sz="1200" b="1" kern="1200" dirty="0">
                          <a:solidFill>
                            <a:schemeClr val="tx1"/>
                          </a:solidFill>
                          <a:effectLst/>
                          <a:latin typeface="Lub Dub Condensed" panose="020B0506030403020204" pitchFamily="34" charset="0"/>
                          <a:ea typeface="+mn-ea"/>
                          <a:cs typeface="+mn-cs"/>
                        </a:rPr>
                      </a:br>
                      <a:r>
                        <a:rPr lang="en-US" sz="1200" b="1" kern="1200" dirty="0">
                          <a:solidFill>
                            <a:schemeClr val="tx1"/>
                          </a:solidFill>
                          <a:effectLst/>
                          <a:latin typeface="Lub Dub Condensed" panose="020B0506030403020204" pitchFamily="34" charset="0"/>
                          <a:ea typeface="+mn-ea"/>
                          <a:cs typeface="+mn-cs"/>
                        </a:rPr>
                        <a:t>Non-HDL-C &lt;130 mg/dL (3.4 mmol/L)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200" b="1" kern="1200" dirty="0">
                          <a:solidFill>
                            <a:schemeClr val="tx1"/>
                          </a:solidFill>
                          <a:effectLst/>
                          <a:latin typeface="Lub Dub Condensed" panose="020B0506030403020204" pitchFamily="34" charset="0"/>
                          <a:ea typeface="+mn-ea"/>
                          <a:cs typeface="+mn-cs"/>
                        </a:rPr>
                        <a:t>LDL-C &lt;70 mg/dL (1.8 mmol/L)</a:t>
                      </a:r>
                      <a:br>
                        <a:rPr lang="en-US" sz="1200" b="1" kern="1200" dirty="0">
                          <a:solidFill>
                            <a:schemeClr val="tx1"/>
                          </a:solidFill>
                          <a:effectLst/>
                          <a:latin typeface="Lub Dub Condensed" panose="020B0506030403020204" pitchFamily="34" charset="0"/>
                          <a:ea typeface="+mn-ea"/>
                          <a:cs typeface="+mn-cs"/>
                        </a:rPr>
                      </a:br>
                      <a:r>
                        <a:rPr lang="en-US" sz="1200" b="1" kern="1200" dirty="0">
                          <a:solidFill>
                            <a:schemeClr val="tx1"/>
                          </a:solidFill>
                          <a:effectLst/>
                          <a:latin typeface="Lub Dub Condensed" panose="020B0506030403020204" pitchFamily="34" charset="0"/>
                          <a:ea typeface="+mn-ea"/>
                          <a:cs typeface="+mn-cs"/>
                        </a:rPr>
                        <a:t>Non-HDL-C &lt;100 mg/dL (2.6 mmol/L)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200" b="1" kern="1200" dirty="0">
                          <a:solidFill>
                            <a:schemeClr val="tx1"/>
                          </a:solidFill>
                          <a:effectLst/>
                          <a:latin typeface="Lub Dub Condensed" panose="020B0506030403020204" pitchFamily="34" charset="0"/>
                          <a:ea typeface="+mn-ea"/>
                          <a:cs typeface="+mn-cs"/>
                        </a:rPr>
                        <a:t>LDL-C &lt;55 mg/dL (1.4 mmol/L)</a:t>
                      </a:r>
                      <a:br>
                        <a:rPr lang="en-US" sz="1200" b="1" kern="1200" dirty="0">
                          <a:solidFill>
                            <a:schemeClr val="tx1"/>
                          </a:solidFill>
                          <a:effectLst/>
                          <a:latin typeface="Lub Dub Condensed" panose="020B0506030403020204" pitchFamily="34" charset="0"/>
                          <a:ea typeface="+mn-ea"/>
                          <a:cs typeface="+mn-cs"/>
                        </a:rPr>
                      </a:br>
                      <a:r>
                        <a:rPr lang="en-US" sz="1200" b="1" kern="1200" dirty="0">
                          <a:solidFill>
                            <a:schemeClr val="tx1"/>
                          </a:solidFill>
                          <a:effectLst/>
                          <a:latin typeface="Lub Dub Condensed" panose="020B0506030403020204" pitchFamily="34" charset="0"/>
                          <a:ea typeface="+mn-ea"/>
                          <a:cs typeface="+mn-cs"/>
                        </a:rPr>
                        <a:t>Non-HDL-C &lt;85 mg/dL (2.2 mmol/L)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2195945950"/>
                  </a:ext>
                </a:extLst>
              </a:tr>
              <a:tr h="367002">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Primary prevention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PREVENT-ASCVD &lt; 10%</a:t>
                      </a:r>
                    </a:p>
                    <a:p>
                      <a:pPr marL="22860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If TG ≥ 150 mg/dL to 499 mg/dL, </a:t>
                      </a:r>
                      <a:b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b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&lt;90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PREVENT-ASCVD </a:t>
                      </a:r>
                      <a:r>
                        <a:rPr kumimoji="0" lang="en-US" sz="1100" b="0" i="0" u="none" strike="noStrike" kern="1200" cap="none" spc="0" normalizeH="0" baseline="0" dirty="0">
                          <a:ln>
                            <a:noFill/>
                          </a:ln>
                          <a:solidFill>
                            <a:prstClr val="black"/>
                          </a:solidFill>
                          <a:effectLst/>
                          <a:uLnTx/>
                          <a:uFillTx/>
                          <a:latin typeface="Lub Dub Condensed" panose="020B0506030403020204" pitchFamily="34" charset="0"/>
                          <a:ea typeface="+mn-ea"/>
                          <a:cs typeface="+mn-cs"/>
                        </a:rPr>
                        <a:t>≥ 10%</a:t>
                      </a:r>
                      <a:endPar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p>
                      <a:pPr marL="22860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If TG </a:t>
                      </a:r>
                      <a:r>
                        <a:rPr lang="en-US" sz="1100" b="0" kern="1200" dirty="0">
                          <a:solidFill>
                            <a:schemeClr val="tx1"/>
                          </a:solidFill>
                          <a:effectLst/>
                          <a:latin typeface="Lub Dub Condensed" panose="020B0506030403020204" pitchFamily="34" charset="0"/>
                          <a:ea typeface="+mn-ea"/>
                          <a:cs typeface="+mn-cs"/>
                        </a:rPr>
                        <a:t>≥ 150 mg/dL to 499 mg/dL, </a:t>
                      </a:r>
                      <a:r>
                        <a:rPr lang="en-US" sz="1100" b="0" kern="1200" dirty="0" err="1">
                          <a:solidFill>
                            <a:schemeClr val="tx1"/>
                          </a:solidFill>
                          <a:effectLst/>
                          <a:latin typeface="Lub Dub Condensed" panose="020B0506030403020204" pitchFamily="34" charset="0"/>
                          <a:ea typeface="+mn-ea"/>
                          <a:cs typeface="+mn-cs"/>
                        </a:rPr>
                        <a:t>apoB</a:t>
                      </a:r>
                      <a:r>
                        <a:rPr lang="en-US" sz="1100" b="0" kern="1200" dirty="0">
                          <a:solidFill>
                            <a:schemeClr val="tx1"/>
                          </a:solidFill>
                          <a:effectLst/>
                          <a:latin typeface="Lub Dub Condensed" panose="020B0506030403020204" pitchFamily="34" charset="0"/>
                          <a:ea typeface="+mn-ea"/>
                          <a:cs typeface="+mn-cs"/>
                        </a:rPr>
                        <a:t> goal: &lt;70 mg/dL</a:t>
                      </a:r>
                      <a:endPar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N/A</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630355012"/>
                  </a:ext>
                </a:extLst>
              </a:tr>
              <a:tr h="367002">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Severe hypercholesterolemia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100" b="1" kern="1200" dirty="0">
                          <a:solidFill>
                            <a:schemeClr val="dk1"/>
                          </a:solidFill>
                          <a:effectLst/>
                          <a:latin typeface="Lub Dub Condensed" panose="020B0506030403020204" pitchFamily="34" charset="0"/>
                          <a:ea typeface="+mn-ea"/>
                          <a:cs typeface="+mn-cs"/>
                        </a:rPr>
                        <a:t>Without </a:t>
                      </a:r>
                      <a:r>
                        <a:rPr lang="en-US" sz="1100" b="0" kern="1200" dirty="0">
                          <a:solidFill>
                            <a:schemeClr val="dk1"/>
                          </a:solidFill>
                          <a:effectLst/>
                          <a:latin typeface="Lub Dub Condensed" panose="020B0506030403020204" pitchFamily="34" charset="0"/>
                          <a:ea typeface="+mn-ea"/>
                          <a:cs typeface="+mn-cs"/>
                        </a:rPr>
                        <a:t>FH, ASCVD risk factors, and subclinical atherosclerosis</a:t>
                      </a:r>
                      <a:endParaRPr lang="en-US" sz="1100" b="1" kern="1200" dirty="0">
                        <a:solidFill>
                          <a:schemeClr val="dk1"/>
                        </a:solidFill>
                        <a:effectLst/>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With </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FH, ASCVD risk factors, and subclinical atherosclerosis</a:t>
                      </a:r>
                      <a:endParaRPr kumimoji="0" lang="en-US" sz="11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Severe hypercholesterolemia or </a:t>
                      </a:r>
                      <a:r>
                        <a:rPr lang="en-US" sz="1100" b="0" kern="1200" dirty="0" err="1">
                          <a:solidFill>
                            <a:schemeClr val="tx1"/>
                          </a:solidFill>
                          <a:effectLst/>
                          <a:latin typeface="Lub Dub Condensed" panose="020B0506030403020204" pitchFamily="34" charset="0"/>
                          <a:ea typeface="+mn-ea"/>
                          <a:cs typeface="+mn-cs"/>
                        </a:rPr>
                        <a:t>HeFH</a:t>
                      </a:r>
                      <a:r>
                        <a:rPr lang="en-US" sz="1100" b="0" kern="1200" dirty="0">
                          <a:solidFill>
                            <a:schemeClr val="tx1"/>
                          </a:solidFill>
                          <a:effectLst/>
                          <a:latin typeface="Lub Dub Condensed" panose="020B0506030403020204" pitchFamily="34" charset="0"/>
                          <a:ea typeface="+mn-ea"/>
                          <a:cs typeface="+mn-cs"/>
                        </a:rPr>
                        <a:t> with clinical ASCVD</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1823561533"/>
                  </a:ext>
                </a:extLst>
              </a:tr>
              <a:tr h="410153">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Diabetes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effectLst/>
                          <a:latin typeface="Lub Dub Condensed" panose="020B0506030403020204" pitchFamily="34" charset="0"/>
                          <a:ea typeface="+mn-ea"/>
                          <a:cs typeface="+mn-cs"/>
                        </a:rPr>
                        <a:t>Without </a:t>
                      </a:r>
                      <a:r>
                        <a:rPr lang="en-US" sz="1100" b="0" kern="1200" dirty="0">
                          <a:solidFill>
                            <a:schemeClr val="tx1"/>
                          </a:solidFill>
                          <a:effectLst/>
                          <a:latin typeface="Lub Dub Condensed" panose="020B0506030403020204" pitchFamily="34" charset="0"/>
                          <a:ea typeface="+mn-ea"/>
                          <a:cs typeface="+mn-cs"/>
                        </a:rPr>
                        <a:t>ASCVD risk factors or diabetes-specific risk modifiers </a:t>
                      </a:r>
                    </a:p>
                    <a:p>
                      <a:pPr marL="228600" marR="0" lvl="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err="1">
                          <a:solidFill>
                            <a:schemeClr val="dk1"/>
                          </a:solidFill>
                          <a:effectLst/>
                          <a:latin typeface="Lub Dub Condensed" panose="020B0506030403020204" pitchFamily="34" charset="0"/>
                          <a:ea typeface="+mn-ea"/>
                          <a:cs typeface="+mn-cs"/>
                        </a:rPr>
                        <a:t>apoB</a:t>
                      </a:r>
                      <a:r>
                        <a:rPr lang="en-US" sz="1100" b="0" kern="1200" dirty="0">
                          <a:solidFill>
                            <a:schemeClr val="dk1"/>
                          </a:solidFill>
                          <a:effectLst/>
                          <a:latin typeface="Lub Dub Condensed" panose="020B0506030403020204" pitchFamily="34" charset="0"/>
                          <a:ea typeface="+mn-ea"/>
                          <a:cs typeface="+mn-cs"/>
                        </a:rPr>
                        <a:t> goal: &lt;90 mg/dL</a:t>
                      </a:r>
                      <a:endParaRPr lang="en-US" sz="1100" b="1" kern="1200" dirty="0">
                        <a:solidFill>
                          <a:schemeClr val="dk1"/>
                        </a:solidFill>
                        <a:effectLst/>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noProof="0" dirty="0">
                          <a:solidFill>
                            <a:schemeClr val="tx1"/>
                          </a:solidFill>
                          <a:effectLst/>
                          <a:latin typeface="Lub Dub Condensed" panose="020B0506030403020204" pitchFamily="34" charset="0"/>
                          <a:ea typeface="+mn-ea"/>
                          <a:cs typeface="+mn-cs"/>
                        </a:rPr>
                        <a:t>Without</a:t>
                      </a:r>
                      <a:r>
                        <a:rPr lang="en-US" sz="1100" b="0" kern="1200" noProof="0" dirty="0">
                          <a:solidFill>
                            <a:schemeClr val="tx1"/>
                          </a:solidFill>
                          <a:effectLst/>
                          <a:latin typeface="Lub Dub Condensed" panose="020B0506030403020204" pitchFamily="34" charset="0"/>
                          <a:ea typeface="+mn-ea"/>
                          <a:cs typeface="+mn-cs"/>
                        </a:rPr>
                        <a:t> ASCVD risk factors or diabetes-specific risk modifiers </a:t>
                      </a:r>
                    </a:p>
                    <a:p>
                      <a:pPr marL="228600" marR="0" lvl="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&lt;70 mg/dL</a:t>
                      </a:r>
                      <a:endParaRPr kumimoji="0" lang="en-US" sz="11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endParaRP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N/A</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2095397531"/>
                  </a:ext>
                </a:extLst>
              </a:tr>
              <a:tr h="518075">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Subclinical atherosclerosis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dk1"/>
                          </a:solidFill>
                          <a:effectLst/>
                          <a:latin typeface="Lub Dub Condensed" panose="020B0506030403020204" pitchFamily="34" charset="0"/>
                          <a:ea typeface="+mn-ea"/>
                          <a:cs typeface="+mn-cs"/>
                        </a:rPr>
                        <a:t>CAC = 1-99 AU and &lt;75</a:t>
                      </a:r>
                      <a:r>
                        <a:rPr lang="en-US" sz="1100" b="0" kern="1200" baseline="30000" dirty="0">
                          <a:solidFill>
                            <a:schemeClr val="dk1"/>
                          </a:solidFill>
                          <a:effectLst/>
                          <a:latin typeface="Lub Dub Condensed" panose="020B0506030403020204" pitchFamily="34" charset="0"/>
                          <a:ea typeface="+mn-ea"/>
                          <a:cs typeface="+mn-cs"/>
                        </a:rPr>
                        <a:t>th</a:t>
                      </a:r>
                      <a:r>
                        <a:rPr lang="en-US" sz="1100" b="0" kern="1200" dirty="0">
                          <a:solidFill>
                            <a:schemeClr val="dk1"/>
                          </a:solidFill>
                          <a:effectLst/>
                          <a:latin typeface="Lub Dub Condensed" panose="020B0506030403020204" pitchFamily="34" charset="0"/>
                          <a:ea typeface="+mn-ea"/>
                          <a:cs typeface="+mn-cs"/>
                        </a:rPr>
                        <a:t> percentile for age, sex, and race</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228600" marR="0" lvl="0" indent="-1158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CAC ≥ 100 to 299 AU or  ≥75th percentile for age, sex, and race</a:t>
                      </a:r>
                    </a:p>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CAC ≥ 300 to 999 AU</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Optional goal: LDL-C &lt;55 mg/dL, non-HDL-C &lt;85 mg/dL, and consider </a:t>
                      </a: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&lt;55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CAC ≥ 1000 AU</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1831920890"/>
                  </a:ext>
                </a:extLst>
              </a:tr>
              <a:tr h="295507">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Hypertriglyceridemia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dk1"/>
                          </a:solidFill>
                          <a:effectLst/>
                          <a:latin typeface="Lub Dub Condensed" panose="020B0506030403020204" pitchFamily="34" charset="0"/>
                          <a:ea typeface="+mn-ea"/>
                          <a:cs typeface="+mn-cs"/>
                        </a:rPr>
                        <a:t>&lt;50 y old with no additional risk enhancers</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With clinical ASCVD not at very high risk </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&lt;70 mg/dL</a:t>
                      </a:r>
                    </a:p>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Age 40-75 y with ≥1 ASCVD risk factor</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&lt;70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With clinical ASCVD at very high risk </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&lt;55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1447169980"/>
                  </a:ext>
                </a:extLst>
              </a:tr>
              <a:tr h="0">
                <a:tc>
                  <a:txBody>
                    <a:bodyPr/>
                    <a:lstStyle/>
                    <a:p>
                      <a:pPr marL="0" marR="0" indent="0" algn="l" defTabSz="914400" rtl="0" eaLnBrk="1" latinLnBrk="0" hangingPunct="1">
                        <a:lnSpc>
                          <a:spcPct val="100000"/>
                        </a:lnSpc>
                        <a:spcBef>
                          <a:spcPts val="0"/>
                        </a:spcBef>
                        <a:spcAft>
                          <a:spcPts val="600"/>
                        </a:spcAft>
                        <a:buFont typeface="Arial" panose="020B0604020202020204" pitchFamily="34" charset="0"/>
                        <a:buNone/>
                        <a:tabLst/>
                      </a:pPr>
                      <a:r>
                        <a:rPr lang="en-US" sz="1400" b="1" kern="1200" dirty="0">
                          <a:solidFill>
                            <a:schemeClr val="dk1"/>
                          </a:solidFill>
                          <a:effectLst/>
                          <a:latin typeface="Lub Dub Condensed" panose="020B0506030403020204" pitchFamily="34" charset="0"/>
                          <a:ea typeface="+mn-ea"/>
                          <a:cs typeface="+mn-cs"/>
                        </a:rPr>
                        <a:t>Clinical ASCVD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12713" marR="0" indent="0" algn="ctr" defTabSz="914400" rtl="0" eaLnBrk="1" latinLnBrk="0" hangingPunct="1">
                        <a:lnSpc>
                          <a:spcPct val="100000"/>
                        </a:lnSpc>
                        <a:spcBef>
                          <a:spcPts val="0"/>
                        </a:spcBef>
                        <a:spcAft>
                          <a:spcPts val="600"/>
                        </a:spcAft>
                        <a:buFont typeface="Arial" panose="020B0604020202020204" pitchFamily="34" charset="0"/>
                        <a:buNone/>
                        <a:tabLst/>
                      </a:pPr>
                      <a:r>
                        <a:rPr lang="en-US" sz="1100" b="0" kern="1200" dirty="0">
                          <a:solidFill>
                            <a:schemeClr val="dk1"/>
                          </a:solidFill>
                          <a:effectLst/>
                          <a:latin typeface="Lub Dub Condensed" panose="020B0506030403020204" pitchFamily="34" charset="0"/>
                          <a:ea typeface="+mn-ea"/>
                          <a:cs typeface="+mn-cs"/>
                        </a:rPr>
                        <a:t>N/A</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7F9"/>
                    </a:solidFill>
                  </a:tcPr>
                </a:tc>
                <a:tc>
                  <a:txBody>
                    <a:bodyPr/>
                    <a:lstStyle/>
                    <a:p>
                      <a:pPr marL="0" marR="0" indent="0" algn="l" defTabSz="914400" rtl="0" eaLnBrk="1" latinLnBrk="0" hangingPunct="1">
                        <a:lnSpc>
                          <a:spcPct val="100000"/>
                        </a:lnSpc>
                        <a:spcBef>
                          <a:spcPts val="0"/>
                        </a:spcBef>
                        <a:spcAft>
                          <a:spcPts val="0"/>
                        </a:spcAft>
                        <a:buFont typeface="Arial" panose="020B0604020202020204" pitchFamily="34" charset="0"/>
                        <a:buNone/>
                        <a:tabLst/>
                      </a:pPr>
                      <a:r>
                        <a:rPr lang="en-US" sz="1100" b="0" kern="1200" dirty="0">
                          <a:solidFill>
                            <a:schemeClr val="tx1"/>
                          </a:solidFill>
                          <a:effectLst/>
                          <a:latin typeface="Lub Dub Condensed" panose="020B0506030403020204" pitchFamily="34" charset="0"/>
                          <a:ea typeface="+mn-ea"/>
                          <a:cs typeface="+mn-cs"/>
                        </a:rPr>
                        <a:t>Not at very high risk</a:t>
                      </a:r>
                    </a:p>
                    <a:p>
                      <a:pPr marL="228600" marR="0" indent="-114300" algn="l" defTabSz="914400" rtl="0" eaLnBrk="1" latinLnBrk="0" hangingPunct="1">
                        <a:lnSpc>
                          <a:spcPct val="100000"/>
                        </a:lnSpc>
                        <a:spcBef>
                          <a:spcPts val="0"/>
                        </a:spcBef>
                        <a:spcAft>
                          <a:spcPts val="600"/>
                        </a:spcAft>
                        <a:buFont typeface="Arial" panose="020B0604020202020204" pitchFamily="34" charset="0"/>
                        <a:buChar char="•"/>
                        <a:tabLst/>
                      </a:pPr>
                      <a:r>
                        <a:rPr lang="en-US" sz="1100" b="0" kern="1200" dirty="0">
                          <a:solidFill>
                            <a:schemeClr val="tx1"/>
                          </a:solidFill>
                          <a:effectLst/>
                          <a:latin typeface="Lub Dub Condensed" panose="020B0506030403020204" pitchFamily="34" charset="0"/>
                          <a:ea typeface="+mn-ea"/>
                          <a:cs typeface="+mn-cs"/>
                        </a:rPr>
                        <a:t>Optional goal: LDL-C &lt;55 mg/dL, non-HDL-C &lt;85 mg/dL, and consider </a:t>
                      </a:r>
                      <a:r>
                        <a:rPr lang="en-US" sz="1100" b="0" kern="1200" dirty="0" err="1">
                          <a:solidFill>
                            <a:schemeClr val="tx1"/>
                          </a:solidFill>
                          <a:effectLst/>
                          <a:latin typeface="Lub Dub Condensed" panose="020B0506030403020204" pitchFamily="34" charset="0"/>
                          <a:ea typeface="+mn-ea"/>
                          <a:cs typeface="+mn-cs"/>
                        </a:rPr>
                        <a:t>apoB</a:t>
                      </a:r>
                      <a:r>
                        <a:rPr lang="en-US" sz="1100" b="0" kern="1200" dirty="0">
                          <a:solidFill>
                            <a:schemeClr val="tx1"/>
                          </a:solidFill>
                          <a:effectLst/>
                          <a:latin typeface="Lub Dub Condensed" panose="020B0506030403020204" pitchFamily="34" charset="0"/>
                          <a:ea typeface="+mn-ea"/>
                          <a:cs typeface="+mn-cs"/>
                        </a:rPr>
                        <a:t> goal &lt;55 mg/dL</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E6EC"/>
                    </a:solidFill>
                  </a:tcPr>
                </a:tc>
                <a:tc>
                  <a:txBody>
                    <a:bodyPr/>
                    <a:lstStyle/>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At very high risk </a:t>
                      </a:r>
                    </a:p>
                    <a:p>
                      <a:pPr marL="404813" marR="0" lvl="1" indent="-166688" algn="l" defTabSz="914400" rtl="0" eaLnBrk="1" fontAlgn="auto" latinLnBrk="0" hangingPunct="1">
                        <a:lnSpc>
                          <a:spcPct val="100000"/>
                        </a:lnSpc>
                        <a:spcBef>
                          <a:spcPts val="0"/>
                        </a:spcBef>
                        <a:spcAft>
                          <a:spcPts val="600"/>
                        </a:spcAft>
                        <a:buClrTx/>
                        <a:buSzTx/>
                        <a:buFont typeface="Aptos" panose="020B0004020202020204" pitchFamily="34" charset="0"/>
                        <a:buChar char="–"/>
                        <a:tabLst/>
                        <a:defRPr/>
                      </a:pPr>
                      <a:r>
                        <a:rPr kumimoji="0" lang="en-US" sz="11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apoB</a:t>
                      </a: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goal: &lt;55 mg/dL</a:t>
                      </a:r>
                    </a:p>
                    <a:p>
                      <a:pPr marL="228600"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With CKD</a:t>
                      </a:r>
                    </a:p>
                  </a:txBody>
                  <a:tcPr marL="59690" marR="5969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D8E1"/>
                    </a:solidFill>
                  </a:tcPr>
                </a:tc>
                <a:extLst>
                  <a:ext uri="{0D108BD9-81ED-4DB2-BD59-A6C34878D82A}">
                    <a16:rowId xmlns:a16="http://schemas.microsoft.com/office/drawing/2014/main" val="2655158033"/>
                  </a:ext>
                </a:extLst>
              </a:tr>
            </a:tbl>
          </a:graphicData>
        </a:graphic>
      </p:graphicFrame>
      <p:sp>
        <p:nvSpPr>
          <p:cNvPr id="5" name="Text Placeholder 4">
            <a:extLst>
              <a:ext uri="{FF2B5EF4-FFF2-40B4-BE49-F238E27FC236}">
                <a16:creationId xmlns:a16="http://schemas.microsoft.com/office/drawing/2014/main" id="{624531CC-938B-168E-449C-541553D4CB6E}"/>
              </a:ext>
            </a:extLst>
          </p:cNvPr>
          <p:cNvSpPr>
            <a:spLocks noGrp="1"/>
          </p:cNvSpPr>
          <p:nvPr>
            <p:ph type="body" sz="quarter" idx="13"/>
          </p:nvPr>
        </p:nvSpPr>
        <p:spPr/>
        <p:txBody>
          <a:bodyPr/>
          <a:lstStyle/>
          <a:p>
            <a:r>
              <a:rPr lang="en-US" b="1" dirty="0"/>
              <a:t>Abbreviations: </a:t>
            </a:r>
            <a:r>
              <a:rPr lang="en-US" dirty="0"/>
              <a:t>ApoB indicates apolipoprotein B; ASCVD, atherosclerotic cardiovascular disease; AU, Agatston units; </a:t>
            </a:r>
            <a:br>
              <a:rPr lang="en-US" dirty="0"/>
            </a:br>
            <a:r>
              <a:rPr lang="en-US" dirty="0"/>
              <a:t>CAC, coronary artery calcium; CKD, chronic kidney disease; FH, familial hypercholesterolemia; </a:t>
            </a:r>
            <a:br>
              <a:rPr lang="en-US" dirty="0"/>
            </a:br>
            <a:r>
              <a:rPr lang="en-US" dirty="0"/>
              <a:t>HDL-C,  high-density lipoprotein-cholesterol; LDL-C, low-density lipoprotein-cholesterol; and TG, triglycerides. </a:t>
            </a:r>
          </a:p>
        </p:txBody>
      </p:sp>
      <p:sp>
        <p:nvSpPr>
          <p:cNvPr id="4" name="Slide Number Placeholder 3">
            <a:extLst>
              <a:ext uri="{FF2B5EF4-FFF2-40B4-BE49-F238E27FC236}">
                <a16:creationId xmlns:a16="http://schemas.microsoft.com/office/drawing/2014/main" id="{1B06A31B-F69B-BC26-8CAB-F74B4A4D642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7</a:t>
            </a:fld>
            <a:endParaRPr lang="en-US" sz="900" dirty="0"/>
          </a:p>
        </p:txBody>
      </p:sp>
    </p:spTree>
    <p:extLst>
      <p:ext uri="{BB962C8B-B14F-4D97-AF65-F5344CB8AC3E}">
        <p14:creationId xmlns:p14="http://schemas.microsoft.com/office/powerpoint/2010/main" val="3785414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9AC2-F83E-20C2-F9B1-F107B8894653}"/>
              </a:ext>
            </a:extLst>
          </p:cNvPr>
          <p:cNvSpPr>
            <a:spLocks noGrp="1"/>
          </p:cNvSpPr>
          <p:nvPr>
            <p:ph type="title"/>
          </p:nvPr>
        </p:nvSpPr>
        <p:spPr/>
        <p:txBody>
          <a:bodyPr/>
          <a:lstStyle/>
          <a:p>
            <a:r>
              <a:rPr lang="en-US" dirty="0"/>
              <a:t>Primordial Prevention of Dyslipidemia: </a:t>
            </a:r>
            <a:br>
              <a:rPr lang="en-US" dirty="0"/>
            </a:br>
            <a:r>
              <a:rPr lang="en-US" dirty="0"/>
              <a:t>Childhood Through Adulthood</a:t>
            </a:r>
          </a:p>
        </p:txBody>
      </p:sp>
      <p:pic>
        <p:nvPicPr>
          <p:cNvPr id="8" name="Picture 7" descr="Life's Essential 8: Diet, Physical Activity, Blood Sugar, Weight, Blood Cholesterol, Blood Pressure, Nicotine Exposure, and Sleep">
            <a:extLst>
              <a:ext uri="{FF2B5EF4-FFF2-40B4-BE49-F238E27FC236}">
                <a16:creationId xmlns:a16="http://schemas.microsoft.com/office/drawing/2014/main" id="{BDF4E7E0-82FE-45D3-8CF9-AAB9537F7799}"/>
              </a:ext>
            </a:extLst>
          </p:cNvPr>
          <p:cNvPicPr>
            <a:picLocks noChangeAspect="1"/>
          </p:cNvPicPr>
          <p:nvPr/>
        </p:nvPicPr>
        <p:blipFill>
          <a:blip r:embed="rId2" cstate="print">
            <a:extLst>
              <a:ext uri="{28A0092B-C50C-407E-A947-70E740481C1C}">
                <a14:useLocalDpi xmlns:a14="http://schemas.microsoft.com/office/drawing/2010/main"/>
              </a:ext>
            </a:extLst>
          </a:blip>
          <a:srcRect l="14242" t="15000" r="15000" b="14242"/>
          <a:stretch>
            <a:fillRect/>
          </a:stretch>
        </p:blipFill>
        <p:spPr>
          <a:xfrm>
            <a:off x="1482435" y="1298864"/>
            <a:ext cx="4554683" cy="4554683"/>
          </a:xfrm>
          <a:prstGeom prst="ellipse">
            <a:avLst/>
          </a:prstGeom>
        </p:spPr>
      </p:pic>
      <p:graphicFrame>
        <p:nvGraphicFramePr>
          <p:cNvPr id="6" name="Content Placeholder 5">
            <a:extLst>
              <a:ext uri="{FF2B5EF4-FFF2-40B4-BE49-F238E27FC236}">
                <a16:creationId xmlns:a16="http://schemas.microsoft.com/office/drawing/2014/main" id="{A6EA8CB9-2186-B787-7F0C-B41DE77C132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005572862"/>
              </p:ext>
            </p:extLst>
          </p:nvPr>
        </p:nvGraphicFramePr>
        <p:xfrm>
          <a:off x="7553623" y="1838595"/>
          <a:ext cx="3211360" cy="2908437"/>
        </p:xfrm>
        <a:graphic>
          <a:graphicData uri="http://schemas.openxmlformats.org/drawingml/2006/table">
            <a:tbl>
              <a:tblPr firstRow="1" bandRow="1">
                <a:tableStyleId>{5C22544A-7EE6-4342-B048-85BDC9FD1C3A}</a:tableStyleId>
              </a:tblPr>
              <a:tblGrid>
                <a:gridCol w="707152">
                  <a:extLst>
                    <a:ext uri="{9D8B030D-6E8A-4147-A177-3AD203B41FA5}">
                      <a16:colId xmlns:a16="http://schemas.microsoft.com/office/drawing/2014/main" val="2649235253"/>
                    </a:ext>
                  </a:extLst>
                </a:gridCol>
                <a:gridCol w="2504208">
                  <a:extLst>
                    <a:ext uri="{9D8B030D-6E8A-4147-A177-3AD203B41FA5}">
                      <a16:colId xmlns:a16="http://schemas.microsoft.com/office/drawing/2014/main" val="3265590656"/>
                    </a:ext>
                  </a:extLst>
                </a:gridCol>
              </a:tblGrid>
              <a:tr h="395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251298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61913" marR="64769" lvl="0" indent="0" algn="l" defTabSz="914400" rtl="0" eaLnBrk="1" fontAlgn="auto" latinLnBrk="0" hangingPunct="1">
                        <a:lnSpc>
                          <a:spcPct val="100000"/>
                        </a:lnSpc>
                        <a:spcBef>
                          <a:spcPts val="0"/>
                        </a:spcBef>
                        <a:spcAft>
                          <a:spcPts val="600"/>
                        </a:spcAft>
                        <a:buClrTx/>
                        <a:buSzTx/>
                        <a:buFont typeface="+mj-lt"/>
                        <a:buNone/>
                        <a:tabLst/>
                        <a:defRPr/>
                      </a:pPr>
                      <a:r>
                        <a:rPr lang="en-US" sz="1400" kern="1200" dirty="0">
                          <a:solidFill>
                            <a:srgbClr val="231F20"/>
                          </a:solidFill>
                          <a:latin typeface="Lub Dub Condensed" panose="020B0506030403020204" pitchFamily="34" charset="0"/>
                          <a:ea typeface="+mn-ea"/>
                          <a:cs typeface="Calibri"/>
                        </a:rPr>
                        <a:t>In children and healthy adults, healthy dietary patterns, regular physical activity, maintenance of a healthy weight, healthy sleep, stress management, and avoidance of tobacco products should be promoted and reinforced lifelong to reduce the risk for dyslipidemia and ASCVD.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10" name="TextBox 9">
            <a:extLst>
              <a:ext uri="{FF2B5EF4-FFF2-40B4-BE49-F238E27FC236}">
                <a16:creationId xmlns:a16="http://schemas.microsoft.com/office/drawing/2014/main" id="{A3043EC0-4D38-B8B0-1941-15759BE5103D}"/>
              </a:ext>
              <a:ext uri="{C183D7F6-B498-43B3-948B-1728B52AA6E4}">
                <adec:decorative xmlns:adec="http://schemas.microsoft.com/office/drawing/2017/decorative" val="1"/>
              </a:ext>
            </a:extLst>
          </p:cNvPr>
          <p:cNvSpPr txBox="1"/>
          <p:nvPr/>
        </p:nvSpPr>
        <p:spPr>
          <a:xfrm>
            <a:off x="4740851" y="1311624"/>
            <a:ext cx="1130012" cy="382093"/>
          </a:xfrm>
          <a:prstGeom prst="rect">
            <a:avLst/>
          </a:prstGeom>
          <a:noFill/>
        </p:spPr>
        <p:txBody>
          <a:bodyPr wrap="square">
            <a:spAutoFit/>
          </a:bodyPr>
          <a:lstStyle/>
          <a:p>
            <a:r>
              <a:rPr lang="en-US" sz="1800" b="1" dirty="0">
                <a:latin typeface="Lub Dub Condensed" panose="020B0506030403020204" pitchFamily="34" charset="0"/>
              </a:rPr>
              <a:t>Diet</a:t>
            </a:r>
            <a:endParaRPr lang="en-US" dirty="0"/>
          </a:p>
        </p:txBody>
      </p:sp>
      <p:sp>
        <p:nvSpPr>
          <p:cNvPr id="11" name="TextBox 10">
            <a:extLst>
              <a:ext uri="{FF2B5EF4-FFF2-40B4-BE49-F238E27FC236}">
                <a16:creationId xmlns:a16="http://schemas.microsoft.com/office/drawing/2014/main" id="{6B21FF3F-C60A-0128-30D4-0C857D4F74F6}"/>
              </a:ext>
              <a:ext uri="{C183D7F6-B498-43B3-948B-1728B52AA6E4}">
                <adec:decorative xmlns:adec="http://schemas.microsoft.com/office/drawing/2017/decorative" val="1"/>
              </a:ext>
            </a:extLst>
          </p:cNvPr>
          <p:cNvSpPr txBox="1"/>
          <p:nvPr/>
        </p:nvSpPr>
        <p:spPr>
          <a:xfrm>
            <a:off x="5911560" y="2496188"/>
            <a:ext cx="1130012" cy="646331"/>
          </a:xfrm>
          <a:prstGeom prst="rect">
            <a:avLst/>
          </a:prstGeom>
          <a:noFill/>
        </p:spPr>
        <p:txBody>
          <a:bodyPr wrap="square">
            <a:spAutoFit/>
          </a:bodyPr>
          <a:lstStyle/>
          <a:p>
            <a:r>
              <a:rPr lang="en-US" sz="1800" b="1" dirty="0">
                <a:latin typeface="Lub Dub Condensed" panose="020B0506030403020204" pitchFamily="34" charset="0"/>
              </a:rPr>
              <a:t>Physical Activity</a:t>
            </a:r>
            <a:endParaRPr lang="en-US" dirty="0"/>
          </a:p>
        </p:txBody>
      </p:sp>
      <p:sp>
        <p:nvSpPr>
          <p:cNvPr id="12" name="TextBox 11">
            <a:extLst>
              <a:ext uri="{FF2B5EF4-FFF2-40B4-BE49-F238E27FC236}">
                <a16:creationId xmlns:a16="http://schemas.microsoft.com/office/drawing/2014/main" id="{F77A0D11-353B-748B-EBC9-53A62EAFF08A}"/>
              </a:ext>
              <a:ext uri="{C183D7F6-B498-43B3-948B-1728B52AA6E4}">
                <adec:decorative xmlns:adec="http://schemas.microsoft.com/office/drawing/2017/decorative" val="1"/>
              </a:ext>
            </a:extLst>
          </p:cNvPr>
          <p:cNvSpPr txBox="1"/>
          <p:nvPr/>
        </p:nvSpPr>
        <p:spPr>
          <a:xfrm>
            <a:off x="5783406" y="4079069"/>
            <a:ext cx="1130012" cy="646331"/>
          </a:xfrm>
          <a:prstGeom prst="rect">
            <a:avLst/>
          </a:prstGeom>
          <a:noFill/>
        </p:spPr>
        <p:txBody>
          <a:bodyPr wrap="square">
            <a:spAutoFit/>
          </a:bodyPr>
          <a:lstStyle/>
          <a:p>
            <a:r>
              <a:rPr lang="en-US" sz="1800" b="1" dirty="0">
                <a:latin typeface="Lub Dub Condensed" panose="020B0506030403020204" pitchFamily="34" charset="0"/>
              </a:rPr>
              <a:t>Blood Sugar</a:t>
            </a:r>
            <a:endParaRPr lang="en-US" dirty="0"/>
          </a:p>
        </p:txBody>
      </p:sp>
      <p:sp>
        <p:nvSpPr>
          <p:cNvPr id="13" name="TextBox 12">
            <a:extLst>
              <a:ext uri="{FF2B5EF4-FFF2-40B4-BE49-F238E27FC236}">
                <a16:creationId xmlns:a16="http://schemas.microsoft.com/office/drawing/2014/main" id="{01D9D329-6EFD-86F2-EC80-727AC2F3F6D9}"/>
              </a:ext>
              <a:ext uri="{C183D7F6-B498-43B3-948B-1728B52AA6E4}">
                <adec:decorative xmlns:adec="http://schemas.microsoft.com/office/drawing/2017/decorative" val="1"/>
              </a:ext>
            </a:extLst>
          </p:cNvPr>
          <p:cNvSpPr txBox="1"/>
          <p:nvPr/>
        </p:nvSpPr>
        <p:spPr>
          <a:xfrm>
            <a:off x="4418733" y="5519942"/>
            <a:ext cx="1130012" cy="382093"/>
          </a:xfrm>
          <a:prstGeom prst="rect">
            <a:avLst/>
          </a:prstGeom>
          <a:noFill/>
        </p:spPr>
        <p:txBody>
          <a:bodyPr wrap="square">
            <a:spAutoFit/>
          </a:bodyPr>
          <a:lstStyle/>
          <a:p>
            <a:r>
              <a:rPr lang="en-US" b="1" dirty="0">
                <a:latin typeface="Lub Dub Condensed" panose="020B0506030403020204" pitchFamily="34" charset="0"/>
              </a:rPr>
              <a:t>Weight</a:t>
            </a:r>
            <a:endParaRPr lang="en-US" dirty="0"/>
          </a:p>
        </p:txBody>
      </p:sp>
      <p:sp>
        <p:nvSpPr>
          <p:cNvPr id="14" name="TextBox 13">
            <a:extLst>
              <a:ext uri="{FF2B5EF4-FFF2-40B4-BE49-F238E27FC236}">
                <a16:creationId xmlns:a16="http://schemas.microsoft.com/office/drawing/2014/main" id="{8CDB1924-BB9B-074B-070B-BBADD2495BC0}"/>
              </a:ext>
              <a:ext uri="{C183D7F6-B498-43B3-948B-1728B52AA6E4}">
                <adec:decorative xmlns:adec="http://schemas.microsoft.com/office/drawing/2017/decorative" val="1"/>
              </a:ext>
            </a:extLst>
          </p:cNvPr>
          <p:cNvSpPr txBox="1"/>
          <p:nvPr/>
        </p:nvSpPr>
        <p:spPr>
          <a:xfrm>
            <a:off x="2046141" y="5371006"/>
            <a:ext cx="1434813" cy="646331"/>
          </a:xfrm>
          <a:prstGeom prst="rect">
            <a:avLst/>
          </a:prstGeom>
          <a:noFill/>
        </p:spPr>
        <p:txBody>
          <a:bodyPr wrap="square">
            <a:spAutoFit/>
          </a:bodyPr>
          <a:lstStyle/>
          <a:p>
            <a:r>
              <a:rPr lang="en-US" sz="1800" b="1" dirty="0">
                <a:latin typeface="Lub Dub Condensed" panose="020B0506030403020204" pitchFamily="34" charset="0"/>
              </a:rPr>
              <a:t>Blood Cholesterol</a:t>
            </a:r>
            <a:endParaRPr lang="en-US" dirty="0"/>
          </a:p>
        </p:txBody>
      </p:sp>
      <p:sp>
        <p:nvSpPr>
          <p:cNvPr id="15" name="TextBox 14">
            <a:extLst>
              <a:ext uri="{FF2B5EF4-FFF2-40B4-BE49-F238E27FC236}">
                <a16:creationId xmlns:a16="http://schemas.microsoft.com/office/drawing/2014/main" id="{A416C4B1-E653-FD99-CE3C-76107E6D27C2}"/>
              </a:ext>
              <a:ext uri="{C183D7F6-B498-43B3-948B-1728B52AA6E4}">
                <adec:decorative xmlns:adec="http://schemas.microsoft.com/office/drawing/2017/decorative" val="1"/>
              </a:ext>
            </a:extLst>
          </p:cNvPr>
          <p:cNvSpPr txBox="1"/>
          <p:nvPr/>
        </p:nvSpPr>
        <p:spPr>
          <a:xfrm>
            <a:off x="920460" y="4079069"/>
            <a:ext cx="1130012" cy="646331"/>
          </a:xfrm>
          <a:prstGeom prst="rect">
            <a:avLst/>
          </a:prstGeom>
          <a:noFill/>
        </p:spPr>
        <p:txBody>
          <a:bodyPr wrap="square">
            <a:spAutoFit/>
          </a:bodyPr>
          <a:lstStyle/>
          <a:p>
            <a:r>
              <a:rPr lang="en-US" sz="1800" b="1" dirty="0">
                <a:latin typeface="Lub Dub Condensed" panose="020B0506030403020204" pitchFamily="34" charset="0"/>
              </a:rPr>
              <a:t>Blood Pressure</a:t>
            </a:r>
            <a:endParaRPr lang="en-US" dirty="0"/>
          </a:p>
        </p:txBody>
      </p:sp>
      <p:sp>
        <p:nvSpPr>
          <p:cNvPr id="16" name="TextBox 15">
            <a:extLst>
              <a:ext uri="{FF2B5EF4-FFF2-40B4-BE49-F238E27FC236}">
                <a16:creationId xmlns:a16="http://schemas.microsoft.com/office/drawing/2014/main" id="{E05479D7-2BDA-443A-5D0C-230D5F558332}"/>
              </a:ext>
              <a:ext uri="{C183D7F6-B498-43B3-948B-1728B52AA6E4}">
                <adec:decorative xmlns:adec="http://schemas.microsoft.com/office/drawing/2017/decorative" val="1"/>
              </a:ext>
            </a:extLst>
          </p:cNvPr>
          <p:cNvSpPr txBox="1"/>
          <p:nvPr/>
        </p:nvSpPr>
        <p:spPr>
          <a:xfrm>
            <a:off x="688397" y="2496188"/>
            <a:ext cx="1130012" cy="646331"/>
          </a:xfrm>
          <a:prstGeom prst="rect">
            <a:avLst/>
          </a:prstGeom>
          <a:noFill/>
        </p:spPr>
        <p:txBody>
          <a:bodyPr wrap="square">
            <a:spAutoFit/>
          </a:bodyPr>
          <a:lstStyle/>
          <a:p>
            <a:r>
              <a:rPr lang="en-US" sz="1800" b="1" dirty="0">
                <a:latin typeface="Lub Dub Condensed" panose="020B0506030403020204" pitchFamily="34" charset="0"/>
              </a:rPr>
              <a:t>Nicotine Exposure</a:t>
            </a:r>
            <a:endParaRPr lang="en-US" dirty="0"/>
          </a:p>
        </p:txBody>
      </p:sp>
      <p:sp>
        <p:nvSpPr>
          <p:cNvPr id="17" name="TextBox 16">
            <a:extLst>
              <a:ext uri="{FF2B5EF4-FFF2-40B4-BE49-F238E27FC236}">
                <a16:creationId xmlns:a16="http://schemas.microsoft.com/office/drawing/2014/main" id="{30B24A33-A834-B0AB-4ED1-9938E17FEC24}"/>
              </a:ext>
              <a:ext uri="{C183D7F6-B498-43B3-948B-1728B52AA6E4}">
                <adec:decorative xmlns:adec="http://schemas.microsoft.com/office/drawing/2017/decorative" val="1"/>
              </a:ext>
            </a:extLst>
          </p:cNvPr>
          <p:cNvSpPr txBox="1"/>
          <p:nvPr/>
        </p:nvSpPr>
        <p:spPr>
          <a:xfrm>
            <a:off x="2129269" y="1311624"/>
            <a:ext cx="1130012" cy="382093"/>
          </a:xfrm>
          <a:prstGeom prst="rect">
            <a:avLst/>
          </a:prstGeom>
          <a:noFill/>
        </p:spPr>
        <p:txBody>
          <a:bodyPr wrap="square">
            <a:spAutoFit/>
          </a:bodyPr>
          <a:lstStyle/>
          <a:p>
            <a:r>
              <a:rPr lang="en-US" sz="1800" b="1" dirty="0">
                <a:latin typeface="Lub Dub Condensed" panose="020B0506030403020204" pitchFamily="34" charset="0"/>
              </a:rPr>
              <a:t>Sleep</a:t>
            </a:r>
            <a:endParaRPr lang="en-US" dirty="0"/>
          </a:p>
        </p:txBody>
      </p:sp>
      <p:sp>
        <p:nvSpPr>
          <p:cNvPr id="5" name="Text Placeholder 4">
            <a:extLst>
              <a:ext uri="{FF2B5EF4-FFF2-40B4-BE49-F238E27FC236}">
                <a16:creationId xmlns:a16="http://schemas.microsoft.com/office/drawing/2014/main" id="{08741F44-CC2A-CE99-A807-564058987ED9}"/>
              </a:ext>
            </a:extLst>
          </p:cNvPr>
          <p:cNvSpPr>
            <a:spLocks noGrp="1"/>
          </p:cNvSpPr>
          <p:nvPr>
            <p:ph type="body" sz="quarter" idx="13"/>
          </p:nvPr>
        </p:nvSpPr>
        <p:spPr/>
        <p:txBody>
          <a:bodyPr/>
          <a:lstStyle/>
          <a:p>
            <a:r>
              <a:rPr lang="en-US" b="1" dirty="0"/>
              <a:t>Abbreviations: </a:t>
            </a:r>
            <a:r>
              <a:rPr lang="en-US" dirty="0"/>
              <a:t>ASCVD indicates atherosclerotic cardiovascular disease.</a:t>
            </a:r>
          </a:p>
        </p:txBody>
      </p:sp>
      <p:sp>
        <p:nvSpPr>
          <p:cNvPr id="4" name="Slide Number Placeholder 3">
            <a:extLst>
              <a:ext uri="{FF2B5EF4-FFF2-40B4-BE49-F238E27FC236}">
                <a16:creationId xmlns:a16="http://schemas.microsoft.com/office/drawing/2014/main" id="{379E4B3F-EBA0-3AD0-38CB-639C30C53B3D}"/>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8</a:t>
            </a:fld>
            <a:endParaRPr lang="en-US" sz="900" dirty="0"/>
          </a:p>
        </p:txBody>
      </p:sp>
    </p:spTree>
    <p:extLst>
      <p:ext uri="{BB962C8B-B14F-4D97-AF65-F5344CB8AC3E}">
        <p14:creationId xmlns:p14="http://schemas.microsoft.com/office/powerpoint/2010/main" val="1531238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0455-1967-F2C6-6B90-AAE1C277C228}"/>
              </a:ext>
            </a:extLst>
          </p:cNvPr>
          <p:cNvSpPr>
            <a:spLocks noGrp="1"/>
          </p:cNvSpPr>
          <p:nvPr>
            <p:ph type="title"/>
          </p:nvPr>
        </p:nvSpPr>
        <p:spPr/>
        <p:txBody>
          <a:bodyPr/>
          <a:lstStyle/>
          <a:p>
            <a:r>
              <a:rPr lang="en-US" dirty="0"/>
              <a:t>Role of Individualized Benefit-Risk Discussion</a:t>
            </a:r>
          </a:p>
        </p:txBody>
      </p:sp>
      <p:sp>
        <p:nvSpPr>
          <p:cNvPr id="7" name="Rectangle 6" descr="1. Informed Consent is defined as:&#10;Clinician provides the best available evidence for treatment options, including the risks &amp; benefits of each option.&#10;2. Patient-Centered Care is defined as: Treatment &amp; care options take into consideration individual values &amp; preferences.  Each of the components leads to Shared Decision which is a&#10;collaborative decision about treatment or care is documented and shared with relevant stakeholders.">
            <a:extLst>
              <a:ext uri="{FF2B5EF4-FFF2-40B4-BE49-F238E27FC236}">
                <a16:creationId xmlns:a16="http://schemas.microsoft.com/office/drawing/2014/main" id="{524C710F-98FE-D359-ADED-B1A8FCB94931}"/>
              </a:ext>
            </a:extLst>
          </p:cNvPr>
          <p:cNvSpPr/>
          <p:nvPr/>
        </p:nvSpPr>
        <p:spPr>
          <a:xfrm>
            <a:off x="680937" y="1706621"/>
            <a:ext cx="5496128" cy="4344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341FAD9-6203-D123-C483-2B9027D6FF12}"/>
              </a:ext>
              <a:ext uri="{C183D7F6-B498-43B3-948B-1728B52AA6E4}">
                <adec:decorative xmlns:adec="http://schemas.microsoft.com/office/drawing/2017/decorative" val="1"/>
              </a:ext>
            </a:extLst>
          </p:cNvPr>
          <p:cNvSpPr txBox="1"/>
          <p:nvPr/>
        </p:nvSpPr>
        <p:spPr>
          <a:xfrm>
            <a:off x="633845" y="1736171"/>
            <a:ext cx="2167793" cy="2034403"/>
          </a:xfrm>
          <a:prstGeom prst="rect">
            <a:avLst/>
          </a:prstGeom>
          <a:solidFill>
            <a:schemeClr val="bg1">
              <a:lumMod val="85000"/>
            </a:schemeClr>
          </a:solidFill>
          <a:ln>
            <a:noFill/>
          </a:ln>
        </p:spPr>
        <p:txBody>
          <a:bodyPr wrap="square" lIns="91440" tIns="640080" rIns="91440" bIns="91440" numCol="1" spcCol="182880">
            <a:spAutoFit/>
          </a:bodyPr>
          <a:lstStyle/>
          <a:p>
            <a:pPr algn="ctr">
              <a:lnSpc>
                <a:spcPct val="90000"/>
              </a:lnSpc>
              <a:spcAft>
                <a:spcPts val="600"/>
              </a:spcAft>
            </a:pPr>
            <a:r>
              <a:rPr lang="en-US" dirty="0">
                <a:latin typeface="Lub Dub Bold" panose="020B0803030403020204" pitchFamily="34" charset="0"/>
              </a:rPr>
              <a:t>Information</a:t>
            </a:r>
          </a:p>
          <a:p>
            <a:pPr algn="ctr">
              <a:lnSpc>
                <a:spcPct val="90000"/>
              </a:lnSpc>
              <a:spcAft>
                <a:spcPts val="600"/>
              </a:spcAft>
            </a:pPr>
            <a:r>
              <a:rPr lang="en-US" sz="1400" dirty="0">
                <a:latin typeface="Lub Dub Condensed" panose="020B0506030403020204" pitchFamily="34" charset="0"/>
              </a:rPr>
              <a:t>Clinician provides the best available evidence for treatment options, including the risks &amp; benefits of each option</a:t>
            </a:r>
            <a:endParaRPr lang="en-US" sz="1600" dirty="0">
              <a:latin typeface="Lub Dub Condensed" panose="020B0506030403020204" pitchFamily="34" charset="0"/>
            </a:endParaRPr>
          </a:p>
        </p:txBody>
      </p:sp>
      <p:sp>
        <p:nvSpPr>
          <p:cNvPr id="9" name="TextBox 8">
            <a:extLst>
              <a:ext uri="{FF2B5EF4-FFF2-40B4-BE49-F238E27FC236}">
                <a16:creationId xmlns:a16="http://schemas.microsoft.com/office/drawing/2014/main" id="{E763297D-7521-E9F1-FF27-C514A3CCC79F}"/>
              </a:ext>
              <a:ext uri="{C183D7F6-B498-43B3-948B-1728B52AA6E4}">
                <adec:decorative xmlns:adec="http://schemas.microsoft.com/office/drawing/2017/decorative" val="1"/>
              </a:ext>
            </a:extLst>
          </p:cNvPr>
          <p:cNvSpPr txBox="1"/>
          <p:nvPr/>
        </p:nvSpPr>
        <p:spPr>
          <a:xfrm>
            <a:off x="4052811" y="1758156"/>
            <a:ext cx="2167795" cy="2011680"/>
          </a:xfrm>
          <a:prstGeom prst="rect">
            <a:avLst/>
          </a:prstGeom>
          <a:solidFill>
            <a:schemeClr val="bg1">
              <a:lumMod val="85000"/>
            </a:schemeClr>
          </a:solidFill>
          <a:ln>
            <a:noFill/>
          </a:ln>
        </p:spPr>
        <p:txBody>
          <a:bodyPr wrap="square" lIns="91440" tIns="548640" rIns="91440" bIns="91440" numCol="1" spcCol="182880">
            <a:spAutoFit/>
          </a:bodyPr>
          <a:lstStyle/>
          <a:p>
            <a:pPr algn="ctr">
              <a:lnSpc>
                <a:spcPct val="90000"/>
              </a:lnSpc>
              <a:spcAft>
                <a:spcPts val="600"/>
              </a:spcAft>
            </a:pPr>
            <a:r>
              <a:rPr lang="en-US" dirty="0">
                <a:latin typeface="Lub Dub Bold" panose="020B0803030403020204" pitchFamily="34" charset="0"/>
              </a:rPr>
              <a:t>Patient-Centered Care</a:t>
            </a:r>
          </a:p>
          <a:p>
            <a:pPr algn="ctr">
              <a:lnSpc>
                <a:spcPct val="90000"/>
              </a:lnSpc>
              <a:spcAft>
                <a:spcPts val="600"/>
              </a:spcAft>
            </a:pPr>
            <a:r>
              <a:rPr lang="en-US" sz="1400" dirty="0">
                <a:latin typeface="Lub Dub Condensed" panose="020B0506030403020204" pitchFamily="34" charset="0"/>
              </a:rPr>
              <a:t>Treatment &amp; care options take into consideration individual values &amp; preferences</a:t>
            </a:r>
            <a:endParaRPr lang="en-US" sz="1600" dirty="0">
              <a:latin typeface="Lub Dub Condensed" panose="020B0506030403020204" pitchFamily="34" charset="0"/>
            </a:endParaRPr>
          </a:p>
        </p:txBody>
      </p:sp>
      <p:sp>
        <p:nvSpPr>
          <p:cNvPr id="10" name="TextBox 9">
            <a:extLst>
              <a:ext uri="{FF2B5EF4-FFF2-40B4-BE49-F238E27FC236}">
                <a16:creationId xmlns:a16="http://schemas.microsoft.com/office/drawing/2014/main" id="{4C081DED-0EC9-B6BB-B0E6-96A96E10BFBA}"/>
              </a:ext>
              <a:ext uri="{C183D7F6-B498-43B3-948B-1728B52AA6E4}">
                <adec:decorative xmlns:adec="http://schemas.microsoft.com/office/drawing/2017/decorative" val="1"/>
              </a:ext>
            </a:extLst>
          </p:cNvPr>
          <p:cNvSpPr txBox="1"/>
          <p:nvPr/>
        </p:nvSpPr>
        <p:spPr>
          <a:xfrm>
            <a:off x="1830680" y="4366444"/>
            <a:ext cx="3200400" cy="1646605"/>
          </a:xfrm>
          <a:prstGeom prst="rect">
            <a:avLst/>
          </a:prstGeom>
          <a:solidFill>
            <a:schemeClr val="bg1">
              <a:lumMod val="85000"/>
            </a:schemeClr>
          </a:solidFill>
          <a:ln>
            <a:noFill/>
          </a:ln>
        </p:spPr>
        <p:txBody>
          <a:bodyPr wrap="square" lIns="91440" tIns="640080" rIns="91440" bIns="91440" numCol="1" spcCol="182880">
            <a:spAutoFit/>
          </a:bodyPr>
          <a:lstStyle/>
          <a:p>
            <a:pPr algn="ctr">
              <a:lnSpc>
                <a:spcPct val="90000"/>
              </a:lnSpc>
              <a:spcAft>
                <a:spcPts val="600"/>
              </a:spcAft>
            </a:pPr>
            <a:r>
              <a:rPr lang="en-US" dirty="0">
                <a:latin typeface="Lub Dub Bold" panose="020B0803030403020204" pitchFamily="34" charset="0"/>
              </a:rPr>
              <a:t>Shared Decision-Making</a:t>
            </a:r>
          </a:p>
          <a:p>
            <a:pPr algn="ctr">
              <a:lnSpc>
                <a:spcPct val="90000"/>
              </a:lnSpc>
              <a:spcAft>
                <a:spcPts val="600"/>
              </a:spcAft>
            </a:pPr>
            <a:r>
              <a:rPr lang="en-US" sz="1400" dirty="0">
                <a:latin typeface="Lub Dub Condensed" panose="020B0506030403020204" pitchFamily="34" charset="0"/>
              </a:rPr>
              <a:t>A collaborative decision about treatment or care is documented and shared with relevant stakeholders</a:t>
            </a:r>
          </a:p>
        </p:txBody>
      </p:sp>
      <p:pic>
        <p:nvPicPr>
          <p:cNvPr id="11" name="Picture 10">
            <a:extLst>
              <a:ext uri="{FF2B5EF4-FFF2-40B4-BE49-F238E27FC236}">
                <a16:creationId xmlns:a16="http://schemas.microsoft.com/office/drawing/2014/main" id="{3883AE3E-A797-DCD2-9163-59A6BEF2B5F8}"/>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38403" y="1012936"/>
            <a:ext cx="1277417" cy="1277417"/>
          </a:xfrm>
          <a:prstGeom prst="ellipse">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A276970D-AD51-6B54-3A47-63A1FADBF6AD}"/>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01326" y="3737426"/>
            <a:ext cx="1277417" cy="1277417"/>
          </a:xfrm>
          <a:prstGeom prst="ellipse">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A3372B2E-F595-E859-DA6F-317E0520BF71}"/>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53182" y="1070568"/>
            <a:ext cx="1277417" cy="1277417"/>
          </a:xfrm>
          <a:prstGeom prst="ellipse">
            <a:avLst/>
          </a:prstGeom>
          <a:effectLst>
            <a:outerShdw blurRad="63500" sx="102000" sy="102000" algn="ctr" rotWithShape="0">
              <a:prstClr val="black">
                <a:alpha val="40000"/>
              </a:prstClr>
            </a:outerShdw>
          </a:effectLst>
        </p:spPr>
      </p:pic>
      <p:sp>
        <p:nvSpPr>
          <p:cNvPr id="14" name="Rectangle 2">
            <a:extLst>
              <a:ext uri="{FF2B5EF4-FFF2-40B4-BE49-F238E27FC236}">
                <a16:creationId xmlns:a16="http://schemas.microsoft.com/office/drawing/2014/main" id="{4053C71D-8256-5454-8E06-B11E9999F15C}"/>
              </a:ext>
              <a:ext uri="{C183D7F6-B498-43B3-948B-1728B52AA6E4}">
                <adec:decorative xmlns:adec="http://schemas.microsoft.com/office/drawing/2017/decorative" val="1"/>
              </a:ext>
            </a:extLst>
          </p:cNvPr>
          <p:cNvSpPr/>
          <p:nvPr/>
        </p:nvSpPr>
        <p:spPr>
          <a:xfrm>
            <a:off x="3471207" y="2717751"/>
            <a:ext cx="580618" cy="403532"/>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 name="connsiteX0" fmla="*/ 0 w 6714836"/>
              <a:gd name="connsiteY0" fmla="*/ 0 h 0"/>
              <a:gd name="connsiteX1" fmla="*/ 6714836 w 6714836"/>
              <a:gd name="connsiteY1" fmla="*/ 0 h 0"/>
            </a:gdLst>
            <a:ahLst/>
            <a:cxnLst>
              <a:cxn ang="0">
                <a:pos x="connsiteX0" y="connsiteY0"/>
              </a:cxn>
              <a:cxn ang="0">
                <a:pos x="connsiteX1" y="connsiteY1"/>
              </a:cxn>
            </a:cxnLst>
            <a:rect l="l" t="t" r="r" b="b"/>
            <a:pathLst>
              <a:path w="6714836">
                <a:moveTo>
                  <a:pt x="0" y="0"/>
                </a:moveTo>
                <a:lnTo>
                  <a:pt x="6714836" y="0"/>
                </a:lnTo>
              </a:path>
            </a:pathLst>
          </a:cu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ectangle 2">
            <a:extLst>
              <a:ext uri="{FF2B5EF4-FFF2-40B4-BE49-F238E27FC236}">
                <a16:creationId xmlns:a16="http://schemas.microsoft.com/office/drawing/2014/main" id="{CA1C8F71-83C8-6341-09AE-41A22484677F}"/>
              </a:ext>
              <a:ext uri="{C183D7F6-B498-43B3-948B-1728B52AA6E4}">
                <adec:decorative xmlns:adec="http://schemas.microsoft.com/office/drawing/2017/decorative" val="1"/>
              </a:ext>
            </a:extLst>
          </p:cNvPr>
          <p:cNvSpPr/>
          <p:nvPr/>
        </p:nvSpPr>
        <p:spPr>
          <a:xfrm flipH="1">
            <a:off x="2801639" y="2717751"/>
            <a:ext cx="660414" cy="1006389"/>
          </a:xfrm>
          <a:custGeom>
            <a:avLst/>
            <a:gdLst>
              <a:gd name="connsiteX0" fmla="*/ 0 w 6714836"/>
              <a:gd name="connsiteY0" fmla="*/ 0 h 897728"/>
              <a:gd name="connsiteX1" fmla="*/ 6714836 w 6714836"/>
              <a:gd name="connsiteY1" fmla="*/ 0 h 897728"/>
              <a:gd name="connsiteX2" fmla="*/ 6714836 w 6714836"/>
              <a:gd name="connsiteY2" fmla="*/ 897728 h 897728"/>
              <a:gd name="connsiteX3" fmla="*/ 0 w 6714836"/>
              <a:gd name="connsiteY3" fmla="*/ 897728 h 897728"/>
              <a:gd name="connsiteX4" fmla="*/ 0 w 6714836"/>
              <a:gd name="connsiteY4" fmla="*/ 0 h 897728"/>
              <a:gd name="connsiteX0" fmla="*/ 0 w 6714836"/>
              <a:gd name="connsiteY0" fmla="*/ 897728 h 989168"/>
              <a:gd name="connsiteX1" fmla="*/ 0 w 6714836"/>
              <a:gd name="connsiteY1" fmla="*/ 0 h 989168"/>
              <a:gd name="connsiteX2" fmla="*/ 6714836 w 6714836"/>
              <a:gd name="connsiteY2" fmla="*/ 0 h 989168"/>
              <a:gd name="connsiteX3" fmla="*/ 6714836 w 6714836"/>
              <a:gd name="connsiteY3" fmla="*/ 897728 h 989168"/>
              <a:gd name="connsiteX4" fmla="*/ 91440 w 6714836"/>
              <a:gd name="connsiteY4" fmla="*/ 989168 h 989168"/>
              <a:gd name="connsiteX0" fmla="*/ 0 w 6714836"/>
              <a:gd name="connsiteY0" fmla="*/ 897728 h 897728"/>
              <a:gd name="connsiteX1" fmla="*/ 0 w 6714836"/>
              <a:gd name="connsiteY1" fmla="*/ 0 h 897728"/>
              <a:gd name="connsiteX2" fmla="*/ 6714836 w 6714836"/>
              <a:gd name="connsiteY2" fmla="*/ 0 h 897728"/>
              <a:gd name="connsiteX3" fmla="*/ 6714836 w 6714836"/>
              <a:gd name="connsiteY3" fmla="*/ 897728 h 897728"/>
              <a:gd name="connsiteX0" fmla="*/ 0 w 6714836"/>
              <a:gd name="connsiteY0" fmla="*/ 897728 h 897728"/>
              <a:gd name="connsiteX1" fmla="*/ 0 w 6714836"/>
              <a:gd name="connsiteY1" fmla="*/ 0 h 897728"/>
              <a:gd name="connsiteX2" fmla="*/ 6714836 w 6714836"/>
              <a:gd name="connsiteY2" fmla="*/ 0 h 897728"/>
            </a:gdLst>
            <a:ahLst/>
            <a:cxnLst>
              <a:cxn ang="0">
                <a:pos x="connsiteX0" y="connsiteY0"/>
              </a:cxn>
              <a:cxn ang="0">
                <a:pos x="connsiteX1" y="connsiteY1"/>
              </a:cxn>
              <a:cxn ang="0">
                <a:pos x="connsiteX2" y="connsiteY2"/>
              </a:cxn>
            </a:cxnLst>
            <a:rect l="l" t="t" r="r" b="b"/>
            <a:pathLst>
              <a:path w="6714836" h="897728">
                <a:moveTo>
                  <a:pt x="0" y="897728"/>
                </a:moveTo>
                <a:lnTo>
                  <a:pt x="0" y="0"/>
                </a:lnTo>
                <a:lnTo>
                  <a:pt x="6714836" y="0"/>
                </a:lnTo>
              </a:path>
            </a:pathLst>
          </a:cu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6B51A735-1E98-38D0-E307-163A26D96B66}"/>
              </a:ext>
              <a:ext uri="{C183D7F6-B498-43B3-948B-1728B52AA6E4}">
                <adec:decorative xmlns:adec="http://schemas.microsoft.com/office/drawing/2017/decorative" val="1"/>
              </a:ext>
            </a:extLst>
          </p:cNvPr>
          <p:cNvCxnSpPr>
            <a:cxnSpLocks/>
          </p:cNvCxnSpPr>
          <p:nvPr/>
        </p:nvCxnSpPr>
        <p:spPr>
          <a:xfrm>
            <a:off x="5932658" y="4043376"/>
            <a:ext cx="0" cy="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 name="Content Placeholder 5">
            <a:extLst>
              <a:ext uri="{FF2B5EF4-FFF2-40B4-BE49-F238E27FC236}">
                <a16:creationId xmlns:a16="http://schemas.microsoft.com/office/drawing/2014/main" id="{1E3334DD-71C7-2FAC-0AE5-FE2831C8CE3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39078303"/>
              </p:ext>
            </p:extLst>
          </p:nvPr>
        </p:nvGraphicFramePr>
        <p:xfrm>
          <a:off x="6601841" y="1070568"/>
          <a:ext cx="4894688" cy="2164080"/>
        </p:xfrm>
        <a:graphic>
          <a:graphicData uri="http://schemas.openxmlformats.org/drawingml/2006/table">
            <a:tbl>
              <a:tblPr firstRow="1" bandRow="1">
                <a:tableStyleId>{5C22544A-7EE6-4342-B048-85BDC9FD1C3A}</a:tableStyleId>
              </a:tblPr>
              <a:tblGrid>
                <a:gridCol w="707152">
                  <a:extLst>
                    <a:ext uri="{9D8B030D-6E8A-4147-A177-3AD203B41FA5}">
                      <a16:colId xmlns:a16="http://schemas.microsoft.com/office/drawing/2014/main" val="2649235253"/>
                    </a:ext>
                  </a:extLst>
                </a:gridCol>
                <a:gridCol w="4187536">
                  <a:extLst>
                    <a:ext uri="{9D8B030D-6E8A-4147-A177-3AD203B41FA5}">
                      <a16:colId xmlns:a16="http://schemas.microsoft.com/office/drawing/2014/main" val="3265590656"/>
                    </a:ext>
                  </a:extLst>
                </a:gridCol>
              </a:tblGrid>
              <a:tr h="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800" b="1" spc="50" dirty="0">
                          <a:solidFill>
                            <a:schemeClr val="bg1"/>
                          </a:solidFill>
                          <a:latin typeface="Lub Dub Condensed" panose="020B0506030403020204" pitchFamily="34" charset="0"/>
                          <a:cs typeface="Arial" panose="020B0604020202020204" pitchFamily="34" charset="0"/>
                        </a:rPr>
                        <a:t>COR</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800" b="1" spc="40" dirty="0">
                          <a:solidFill>
                            <a:schemeClr val="bg1"/>
                          </a:solidFill>
                          <a:latin typeface="Lub Dub Condensed" panose="020B0506030403020204" pitchFamily="34" charset="0"/>
                          <a:cs typeface="Arial" panose="020B0604020202020204" pitchFamily="34" charset="0"/>
                        </a:rPr>
                        <a:t>RECOMMENDATIONS</a:t>
                      </a:r>
                      <a:endParaRPr lang="en-US" sz="18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62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61913" marR="64769" lvl="0" indent="0" algn="l" defTabSz="914400" rtl="0" eaLnBrk="1" fontAlgn="auto" latinLnBrk="0" hangingPunct="1">
                        <a:lnSpc>
                          <a:spcPct val="100000"/>
                        </a:lnSpc>
                        <a:spcBef>
                          <a:spcPts val="0"/>
                        </a:spcBef>
                        <a:spcAft>
                          <a:spcPts val="600"/>
                        </a:spcAft>
                        <a:buClrTx/>
                        <a:buSzTx/>
                        <a:buFont typeface="+mj-lt"/>
                        <a:buNone/>
                        <a:tabLst/>
                        <a:defRPr/>
                      </a:pPr>
                      <a:r>
                        <a:rPr lang="en-US" sz="1400" kern="1200" dirty="0">
                          <a:solidFill>
                            <a:srgbClr val="231F20"/>
                          </a:solidFill>
                          <a:latin typeface="Lub Dub Condensed" panose="020B0506030403020204" pitchFamily="34" charset="0"/>
                          <a:ea typeface="+mn-ea"/>
                          <a:cs typeface="Calibri"/>
                        </a:rPr>
                        <a:t>In individuals with dyslipidemia, clinicians and their patients should engage in a discussion of the patient’s ASCVD risk, healthy lifestyle as the foundation of risk reduction, expected risk reduction benefits from LLT, possible harms and DDI, costs, and patient preferences to make individualized treatment decisions and/or consider additional options for evaluation to aid in decision-making.</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17" name="TextBox 16">
            <a:extLst>
              <a:ext uri="{FF2B5EF4-FFF2-40B4-BE49-F238E27FC236}">
                <a16:creationId xmlns:a16="http://schemas.microsoft.com/office/drawing/2014/main" id="{D5664585-A2AD-1F27-F559-B9592429F906}"/>
              </a:ext>
            </a:extLst>
          </p:cNvPr>
          <p:cNvSpPr txBox="1"/>
          <p:nvPr/>
        </p:nvSpPr>
        <p:spPr>
          <a:xfrm>
            <a:off x="6282253" y="3540854"/>
            <a:ext cx="3429001" cy="2754600"/>
          </a:xfrm>
          <a:prstGeom prst="rect">
            <a:avLst/>
          </a:prstGeom>
          <a:noFill/>
        </p:spPr>
        <p:txBody>
          <a:bodyPr wrap="square">
            <a:spAutoFit/>
          </a:bodyPr>
          <a:lstStyle/>
          <a:p>
            <a:pPr>
              <a:buClr>
                <a:srgbClr val="CF242A"/>
              </a:buClr>
            </a:pPr>
            <a:r>
              <a:rPr lang="en-US" sz="2000" b="1" dirty="0">
                <a:latin typeface="Lub Dub Condensed" panose="020B0506030403020204" pitchFamily="34" charset="0"/>
              </a:rPr>
              <a:t>Discussion should emphasize</a:t>
            </a:r>
          </a:p>
          <a:p>
            <a:pPr marL="519113" indent="-285750">
              <a:spcBef>
                <a:spcPts val="600"/>
              </a:spcBef>
              <a:buClr>
                <a:srgbClr val="CF242A"/>
              </a:buClr>
              <a:buFont typeface="Arial" panose="020B0604020202020204" pitchFamily="34" charset="0"/>
              <a:buChar char="•"/>
            </a:pPr>
            <a:r>
              <a:rPr lang="en-US" sz="1600" dirty="0">
                <a:latin typeface="Lub Dub Condensed" panose="020B0506030403020204" pitchFamily="34" charset="0"/>
              </a:rPr>
              <a:t>Patient’s ASCVD risk</a:t>
            </a:r>
          </a:p>
          <a:p>
            <a:pPr marL="519113" indent="-285750">
              <a:spcBef>
                <a:spcPts val="600"/>
              </a:spcBef>
              <a:buClr>
                <a:srgbClr val="CF242A"/>
              </a:buClr>
              <a:buFont typeface="Arial" panose="020B0604020202020204" pitchFamily="34" charset="0"/>
              <a:buChar char="•"/>
            </a:pPr>
            <a:r>
              <a:rPr lang="en-US" sz="1600" dirty="0">
                <a:latin typeface="Lub Dub Condensed" panose="020B0506030403020204" pitchFamily="34" charset="0"/>
              </a:rPr>
              <a:t>Consideration of additional options for evaluation </a:t>
            </a:r>
          </a:p>
          <a:p>
            <a:pPr marL="519113" indent="-285750">
              <a:spcBef>
                <a:spcPts val="600"/>
              </a:spcBef>
              <a:buClr>
                <a:srgbClr val="CF242A"/>
              </a:buClr>
              <a:buFont typeface="Arial" panose="020B0604020202020204" pitchFamily="34" charset="0"/>
              <a:buChar char="•"/>
            </a:pPr>
            <a:r>
              <a:rPr lang="en-US" sz="1600" dirty="0">
                <a:latin typeface="Lub Dub Condensed" panose="020B0506030403020204" pitchFamily="34" charset="0"/>
              </a:rPr>
              <a:t>Healthy lifestyle as the foundation of risk reduction</a:t>
            </a:r>
          </a:p>
          <a:p>
            <a:pPr marL="519113" indent="-285750">
              <a:spcBef>
                <a:spcPts val="600"/>
              </a:spcBef>
              <a:buClr>
                <a:srgbClr val="CF242A"/>
              </a:buClr>
              <a:buFont typeface="Arial" panose="020B0604020202020204" pitchFamily="34" charset="0"/>
              <a:buChar char="•"/>
            </a:pPr>
            <a:r>
              <a:rPr lang="en-US" sz="1600" dirty="0">
                <a:latin typeface="Lub Dub Condensed" panose="020B0506030403020204" pitchFamily="34" charset="0"/>
              </a:rPr>
              <a:t>Expected risk reduction benefits from lipid-lowering therapies</a:t>
            </a:r>
          </a:p>
          <a:p>
            <a:pPr marL="519113" indent="-285750">
              <a:spcBef>
                <a:spcPts val="600"/>
              </a:spcBef>
              <a:buClr>
                <a:srgbClr val="CF242A"/>
              </a:buClr>
              <a:buFont typeface="Arial" panose="020B0604020202020204" pitchFamily="34" charset="0"/>
              <a:buChar char="•"/>
            </a:pPr>
            <a:endParaRPr lang="en-US" sz="1600" dirty="0">
              <a:latin typeface="Lub Dub Condensed" panose="020B0506030403020204" pitchFamily="34" charset="0"/>
            </a:endParaRPr>
          </a:p>
        </p:txBody>
      </p:sp>
      <p:sp>
        <p:nvSpPr>
          <p:cNvPr id="21" name="TextBox 20">
            <a:extLst>
              <a:ext uri="{FF2B5EF4-FFF2-40B4-BE49-F238E27FC236}">
                <a16:creationId xmlns:a16="http://schemas.microsoft.com/office/drawing/2014/main" id="{7A25214A-A8F1-E978-AF53-7BE9A9461414}"/>
              </a:ext>
            </a:extLst>
          </p:cNvPr>
          <p:cNvSpPr txBox="1"/>
          <p:nvPr/>
        </p:nvSpPr>
        <p:spPr>
          <a:xfrm>
            <a:off x="9265947" y="3734328"/>
            <a:ext cx="2595128" cy="1800493"/>
          </a:xfrm>
          <a:prstGeom prst="rect">
            <a:avLst/>
          </a:prstGeom>
          <a:noFill/>
        </p:spPr>
        <p:txBody>
          <a:bodyPr wrap="square">
            <a:spAutoFit/>
          </a:bodyPr>
          <a:lstStyle/>
          <a:p>
            <a:pPr marL="519113" marR="0" lvl="0" indent="-285750" algn="l" defTabSz="914400" rtl="0" eaLnBrk="1" fontAlgn="auto" latinLnBrk="0" hangingPunct="1">
              <a:lnSpc>
                <a:spcPct val="100000"/>
              </a:lnSpc>
              <a:spcBef>
                <a:spcPts val="600"/>
              </a:spcBef>
              <a:spcAft>
                <a:spcPts val="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Possible harms and drug-drug interactions</a:t>
            </a:r>
          </a:p>
          <a:p>
            <a:pPr marL="519113" marR="0" lvl="0" indent="-285750" algn="l" defTabSz="914400" rtl="0" eaLnBrk="1" fontAlgn="auto" latinLnBrk="0" hangingPunct="1">
              <a:lnSpc>
                <a:spcPct val="100000"/>
              </a:lnSpc>
              <a:spcBef>
                <a:spcPts val="600"/>
              </a:spcBef>
              <a:spcAft>
                <a:spcPts val="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Costs</a:t>
            </a:r>
          </a:p>
          <a:p>
            <a:pPr marL="519113" marR="0" lvl="0" indent="-285750" algn="l" defTabSz="914400" rtl="0" eaLnBrk="1" fontAlgn="auto" latinLnBrk="0" hangingPunct="1">
              <a:lnSpc>
                <a:spcPct val="100000"/>
              </a:lnSpc>
              <a:spcBef>
                <a:spcPts val="600"/>
              </a:spcBef>
              <a:spcAft>
                <a:spcPts val="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Administration frequency</a:t>
            </a:r>
          </a:p>
          <a:p>
            <a:pPr marL="519113" marR="0" lvl="0" indent="-285750" algn="l" defTabSz="914400" rtl="0" eaLnBrk="1" fontAlgn="auto" latinLnBrk="0" hangingPunct="1">
              <a:lnSpc>
                <a:spcPct val="100000"/>
              </a:lnSpc>
              <a:spcBef>
                <a:spcPts val="600"/>
              </a:spcBef>
              <a:spcAft>
                <a:spcPts val="0"/>
              </a:spcAft>
              <a:buClr>
                <a:srgbClr val="CF242A"/>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Patient preferences</a:t>
            </a:r>
            <a:endParaRPr lang="en-US" dirty="0"/>
          </a:p>
        </p:txBody>
      </p:sp>
      <p:sp>
        <p:nvSpPr>
          <p:cNvPr id="4" name="Slide Number Placeholder 3">
            <a:extLst>
              <a:ext uri="{FF2B5EF4-FFF2-40B4-BE49-F238E27FC236}">
                <a16:creationId xmlns:a16="http://schemas.microsoft.com/office/drawing/2014/main" id="{B9F96351-4DBE-6BFF-16C9-27111A19E8A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9</a:t>
            </a:fld>
            <a:endParaRPr lang="en-US" sz="900" dirty="0"/>
          </a:p>
        </p:txBody>
      </p:sp>
      <p:sp>
        <p:nvSpPr>
          <p:cNvPr id="3" name="Text Placeholder 4">
            <a:extLst>
              <a:ext uri="{FF2B5EF4-FFF2-40B4-BE49-F238E27FC236}">
                <a16:creationId xmlns:a16="http://schemas.microsoft.com/office/drawing/2014/main" id="{0EE71C7D-5681-5293-5D5E-06F38DC08E61}"/>
              </a:ext>
            </a:extLst>
          </p:cNvPr>
          <p:cNvSpPr>
            <a:spLocks noGrp="1"/>
          </p:cNvSpPr>
          <p:nvPr>
            <p:ph type="body" sz="quarter" idx="13"/>
          </p:nvPr>
        </p:nvSpPr>
        <p:spPr>
          <a:xfrm>
            <a:off x="2151103" y="5966963"/>
            <a:ext cx="8746897" cy="421493"/>
          </a:xfrm>
        </p:spPr>
        <p:txBody>
          <a:bodyPr/>
          <a:lstStyle/>
          <a:p>
            <a:r>
              <a:rPr lang="en-US" b="1" dirty="0"/>
              <a:t>Abbreviations: </a:t>
            </a:r>
            <a:r>
              <a:rPr lang="en-US" dirty="0"/>
              <a:t>ASCVD indicates atherosclerotic cardiovascular disease; DDI, drug-drug interaction; and LLT, lipid-lowering therapy.</a:t>
            </a:r>
          </a:p>
        </p:txBody>
      </p:sp>
    </p:spTree>
    <p:extLst>
      <p:ext uri="{BB962C8B-B14F-4D97-AF65-F5344CB8AC3E}">
        <p14:creationId xmlns:p14="http://schemas.microsoft.com/office/powerpoint/2010/main" val="174820965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0E433B9E103C4492A93F37BAB6E962" ma:contentTypeVersion="7" ma:contentTypeDescription="Create a new document." ma:contentTypeScope="" ma:versionID="bfb9c436a5ceb9e7c3aa8c095b435c28">
  <xsd:schema xmlns:xsd="http://www.w3.org/2001/XMLSchema" xmlns:xs="http://www.w3.org/2001/XMLSchema" xmlns:p="http://schemas.microsoft.com/office/2006/metadata/properties" xmlns:ns3="292e6601-2771-43db-a7cc-8f168ee05178" targetNamespace="http://schemas.microsoft.com/office/2006/metadata/properties" ma:root="true" ma:fieldsID="bd37d2f694029b663802a6450382577b" ns3:_="">
    <xsd:import namespace="292e6601-2771-43db-a7cc-8f168ee0517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e6601-2771-43db-a7cc-8f168ee05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91034C-CD83-40A7-8A0E-85EF59FF4023}">
  <ds:schemaRefs>
    <ds:schemaRef ds:uri="http://schemas.microsoft.com/sharepoint/v3/contenttype/forms"/>
  </ds:schemaRefs>
</ds:datastoreItem>
</file>

<file path=customXml/itemProps2.xml><?xml version="1.0" encoding="utf-8"?>
<ds:datastoreItem xmlns:ds="http://schemas.openxmlformats.org/officeDocument/2006/customXml" ds:itemID="{7E0A0DAB-25DB-4D86-A0F2-CD6D97CD7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e6601-2771-43db-a7cc-8f168ee05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55DA03-3874-4E63-AD72-36EA0429E26E}">
  <ds:schemaRefs>
    <ds:schemaRef ds:uri="http://schemas.microsoft.com/office/2006/documentManagement/types"/>
    <ds:schemaRef ds:uri="292e6601-2771-43db-a7cc-8f168ee05178"/>
    <ds:schemaRef ds:uri="http://purl.org/dc/terms/"/>
    <ds:schemaRef ds:uri="http://www.w3.org/XML/1998/namespace"/>
    <ds:schemaRef ds:uri="http://schemas.microsoft.com/office/infopath/2007/PartnerControls"/>
    <ds:schemaRef ds:uri="http://purl.org/dc/elements/1.1/"/>
    <ds:schemaRef ds:uri="http://schemas.openxmlformats.org/package/2006/metadata/core-properties"/>
    <ds:schemaRef ds:uri="http://purl.org/dc/dcmityp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83194</TotalTime>
  <Words>7855</Words>
  <Application>Microsoft Office PowerPoint</Application>
  <PresentationFormat>Widescreen</PresentationFormat>
  <Paragraphs>786</Paragraphs>
  <Slides>44</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Aptos</vt:lpstr>
      <vt:lpstr>Arial</vt:lpstr>
      <vt:lpstr>Calibri</vt:lpstr>
      <vt:lpstr>Lato</vt:lpstr>
      <vt:lpstr>Lub Dub Bold</vt:lpstr>
      <vt:lpstr>Lub Dub Condensed</vt:lpstr>
      <vt:lpstr>Lub Dub Light</vt:lpstr>
      <vt:lpstr>Lub Dub Medium</vt:lpstr>
      <vt:lpstr>2_Office Theme</vt:lpstr>
      <vt:lpstr>Guideline Essentials:  American Heart Association   Clinical Slide Series </vt:lpstr>
      <vt:lpstr>Table 1.  Applying Class of Recommendation and Level of Evidence to Clinical Strategies, Interventions, Treatments, or Diagnostic Testing in Patient Care </vt:lpstr>
      <vt:lpstr>Screening in Adults and Children</vt:lpstr>
      <vt:lpstr>Measurement of TC, LDL-C, HDL-C, Triglycerides, and Non-HDL-C in Adults and Children</vt:lpstr>
      <vt:lpstr>Measurement of TC, LDL-C, HDL-C, Triglycerides, and Non-HDL-C in Adults and Children (continued)</vt:lpstr>
      <vt:lpstr>Ancillary Risk Markers</vt:lpstr>
      <vt:lpstr>Lipoprotein Goals for ASCVD Risk Reduction</vt:lpstr>
      <vt:lpstr>Primordial Prevention of Dyslipidemia:  Childhood Through Adulthood</vt:lpstr>
      <vt:lpstr>Role of Individualized Benefit-Risk Discussion</vt:lpstr>
      <vt:lpstr>PREVENT-ASCVD Risk Calculator</vt:lpstr>
      <vt:lpstr>Calculate, Personalize, Reclassify (CPR) Framework</vt:lpstr>
      <vt:lpstr>Risk Enhancers</vt:lpstr>
      <vt:lpstr>Reproductive Risk Markers </vt:lpstr>
      <vt:lpstr>Primary Prevention 30–79 Years Without ASCVD</vt:lpstr>
      <vt:lpstr>Primary Prevention 30-79 Years Without ASCVD</vt:lpstr>
      <vt:lpstr>Primary Prevention 30-79 Years Without ASCVD (continued)</vt:lpstr>
      <vt:lpstr>Role of Risk Assessment in Heterozygous Familial Hypercholesterolemia</vt:lpstr>
      <vt:lpstr>Genetic Testing for Familial Hypercholesterolemia</vt:lpstr>
      <vt:lpstr>Severe Hypercholesterolemia</vt:lpstr>
      <vt:lpstr>Severe Hypercholesterolemia with Clinical or Genetic Confirmation of Homozygous Familial Hypercholesterolemia</vt:lpstr>
      <vt:lpstr>Diabetes without ASCVD</vt:lpstr>
      <vt:lpstr>Criteria for Defining “At Very High Risk”  in ASCVD Patients</vt:lpstr>
      <vt:lpstr>Secondary Prevention of ASCVD in  Adults not at Very High Risk</vt:lpstr>
      <vt:lpstr>Secondary Prevention of ASCVD in  Adults at Very High Risk</vt:lpstr>
      <vt:lpstr>Subclinical Coronary Atherosclerosis</vt:lpstr>
      <vt:lpstr>Children, Adolescents, and Young Adults</vt:lpstr>
      <vt:lpstr>Recommendations for Older Adults</vt:lpstr>
      <vt:lpstr>Considerations in Pregnancy and Lactation</vt:lpstr>
      <vt:lpstr>Considerations in Pregnancy and Lactation (continued)</vt:lpstr>
      <vt:lpstr>Adults with Heart Failure </vt:lpstr>
      <vt:lpstr>Adults with Chronic Kidney Disease</vt:lpstr>
      <vt:lpstr>Adults with HIV</vt:lpstr>
      <vt:lpstr>Adults with Cancer or a History of Cancer</vt:lpstr>
      <vt:lpstr>Management of Hypertriglyceridemia</vt:lpstr>
      <vt:lpstr>Management of Hypertriglyceridemia (continued)</vt:lpstr>
      <vt:lpstr>Recommendations for Management of Hypertriglyceridemia</vt:lpstr>
      <vt:lpstr>Recommendations for Management of Hypertriglyceridemia (continued)</vt:lpstr>
      <vt:lpstr>Approach to Patients with Elevated Lp(a)</vt:lpstr>
      <vt:lpstr>Management of Statin-Attributed Muscle Symptoms</vt:lpstr>
      <vt:lpstr>Medication Safety and Therapy-Associated Side Effects</vt:lpstr>
      <vt:lpstr>Medication Safety and Therapy-Associated Side Effects (continued)</vt:lpstr>
      <vt:lpstr>Statin-Cardiovascular Drug Interactions </vt:lpstr>
      <vt:lpstr>Acknowledgments</vt:lpstr>
      <vt:lpstr>Copyright and Permissions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ADAPTED FROM: 2026 AHA/ACC/AACVPR/ABC/ACPM/ADA/APhA/ASPC/NLA/PCNA Guideline on the  Management of Dyslipidemia</dc:title>
  <dc:creator>AmericanHeartAssociation6@heart.onmicrosoft.com</dc:creator>
  <cp:lastModifiedBy>Gwendolyn Reyna</cp:lastModifiedBy>
  <cp:revision>66</cp:revision>
  <dcterms:created xsi:type="dcterms:W3CDTF">2023-03-14T11:56:10Z</dcterms:created>
  <dcterms:modified xsi:type="dcterms:W3CDTF">2026-03-18T20:16:57Z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0x0101006B0E433B9E103C4492A93F37BAB6E962</vt:lpwstr>
  </property>
</Properties>
</file>