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4"/>
  </p:sldMasterIdLst>
  <p:notesMasterIdLst>
    <p:notesMasterId r:id="rId34"/>
  </p:notesMasterIdLst>
  <p:sldIdLst>
    <p:sldId id="308" r:id="rId5"/>
    <p:sldId id="833" r:id="rId6"/>
    <p:sldId id="1140" r:id="rId7"/>
    <p:sldId id="1141" r:id="rId8"/>
    <p:sldId id="1142" r:id="rId9"/>
    <p:sldId id="1143" r:id="rId10"/>
    <p:sldId id="1144" r:id="rId11"/>
    <p:sldId id="1145" r:id="rId12"/>
    <p:sldId id="1146" r:id="rId13"/>
    <p:sldId id="1147" r:id="rId14"/>
    <p:sldId id="1148" r:id="rId15"/>
    <p:sldId id="1149" r:id="rId16"/>
    <p:sldId id="1150" r:id="rId17"/>
    <p:sldId id="1151" r:id="rId18"/>
    <p:sldId id="1152" r:id="rId19"/>
    <p:sldId id="1153" r:id="rId20"/>
    <p:sldId id="1163" r:id="rId21"/>
    <p:sldId id="1155" r:id="rId22"/>
    <p:sldId id="1156" r:id="rId23"/>
    <p:sldId id="1158" r:id="rId24"/>
    <p:sldId id="1167" r:id="rId25"/>
    <p:sldId id="1159" r:id="rId26"/>
    <p:sldId id="1160" r:id="rId27"/>
    <p:sldId id="1164" r:id="rId28"/>
    <p:sldId id="1161" r:id="rId29"/>
    <p:sldId id="1165" r:id="rId30"/>
    <p:sldId id="1166" r:id="rId31"/>
    <p:sldId id="842" r:id="rId32"/>
    <p:sldId id="1110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40C314-4977-70F3-11D4-A75728774D19}" name="Gwendolyn Reyna" initials="GR" userId="S::Gwendolyn.Reyna@heart.org::0492242f-5314-4750-ad50-640a4fe02908" providerId="AD"/>
  <p188:author id="{3FB5405D-D8B2-49EA-6909-6B4E62B5F8A9}" name="Ashley Hall" initials="AH" userId="S::Ashley.Hall@heart.org::2a66d3b0-1297-473c-987b-4bc851ac6b5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33CD"/>
    <a:srgbClr val="FFDA68"/>
    <a:srgbClr val="FAA74B"/>
    <a:srgbClr val="FFE171"/>
    <a:srgbClr val="FFFFFF"/>
    <a:srgbClr val="FFB171"/>
    <a:srgbClr val="FF8571"/>
    <a:srgbClr val="FF6B81"/>
    <a:srgbClr val="274F9C"/>
    <a:srgbClr val="0C77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79" autoAdjust="0"/>
    <p:restoredTop sz="95033" autoAdjust="0"/>
  </p:normalViewPr>
  <p:slideViewPr>
    <p:cSldViewPr snapToGrid="0">
      <p:cViewPr varScale="1">
        <p:scale>
          <a:sx n="70" d="100"/>
          <a:sy n="70" d="100"/>
        </p:scale>
        <p:origin x="728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B0F47-72A7-40CD-97BC-FA664BD8B4EC}" type="datetimeFigureOut">
              <a:rPr lang="en-US" smtClean="0"/>
              <a:t>2/17/2026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31FF5-ADD1-489E-9034-3EA822349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95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3FAFC5-3A27-43A2-9905-E94D9A42FA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048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Hunsaker,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Andetta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 et al. “Imaging in acute pulmonary embolism with special clinical scenarios.”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Circulation. Cardiovascular imaging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vol. 3,4 (2010): 491-500. doi:10.1161/CIRCIMAGING.109.855981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94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Hunsaker,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Andetta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 et al. “Imaging in acute pulmonary embolism with special clinical scenarios.”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Circulation. Cardiovascular imaging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vol. 3,4 (2010): 491-500. doi:10.1161/CIRCIMAGING.109.855981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423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817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F337C-6669-EBD8-677C-539492809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5C0B3A-86DA-ADC2-D449-EF1D1C5A49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827BEB-499C-C294-21C5-4AAF6313EC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07F4BD-CBC9-1D13-2704-F7267E5309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31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79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032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FE54C2-D791-9B45-AD53-484F26DBFD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143"/>
            <a:ext cx="12179300" cy="68577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D23563-8619-944E-B06D-E9C75F669E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09800" y="1967947"/>
            <a:ext cx="9144000" cy="1909763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55242-CE50-B746-8A9D-3F32FAEFC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4168569"/>
            <a:ext cx="9144000" cy="60221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5968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31B4AF-4EF8-F445-5A0B-14E5FD92CF77}"/>
              </a:ext>
            </a:extLst>
          </p:cNvPr>
          <p:cNvSpPr/>
          <p:nvPr userDrawn="1"/>
        </p:nvSpPr>
        <p:spPr>
          <a:xfrm>
            <a:off x="0" y="0"/>
            <a:ext cx="31683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6F6A19-9DF2-9A4A-8D20-804B137EB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53" y="143"/>
            <a:ext cx="12097418" cy="68577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C372F6-D2C3-1944-933E-76E4DFF5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36D73-AE2C-AB40-B1D4-C781FCC2F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745"/>
            <a:ext cx="10515600" cy="38353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E594532-75D3-4E76-ADA6-C212612B7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5866"/>
            <a:ext cx="382656" cy="233776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ub Dub Medium" panose="020B0603030403020204" pitchFamily="34" charset="0"/>
              </a:defRPr>
            </a:lvl1pPr>
          </a:lstStyle>
          <a:p>
            <a:fld id="{FDAF4333-7328-E84F-9F6D-15A5075E3AB3}" type="slidenum">
              <a:rPr lang="en-US" smtClean="0"/>
              <a:pPr/>
              <a:t>‹#›</a:t>
            </a:fld>
            <a:endParaRPr lang="en-US" sz="9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1E6CC9-2A32-4314-BD62-AB78B2787B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2552" y="5873961"/>
            <a:ext cx="8746897" cy="421493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200">
                <a:latin typeface="Lub Dub Condensed" panose="020B0506030403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AFDC5C-51A7-9108-F632-7665C1EA3989}"/>
              </a:ext>
            </a:extLst>
          </p:cNvPr>
          <p:cNvSpPr txBox="1"/>
          <p:nvPr userDrawn="1"/>
        </p:nvSpPr>
        <p:spPr>
          <a:xfrm>
            <a:off x="2039724" y="6355866"/>
            <a:ext cx="81125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Lub Dub Condensed" panose="020B05060304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Creager, M.A., et al. 2026 AHA/ACC/ACEP/CHEST/SCAI/SHM/SIR/SVM/SVN Guideline for Evaluation and Management of Acute Pulmonary Embolism in Adults. </a:t>
            </a:r>
            <a:r>
              <a:rPr lang="en-US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ub Dub Condensed" panose="020B05060304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Circulation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Lub Dub Condensed" panose="020B05060304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1482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FE2D9C-BD8C-4C23-9CD4-A4EC9E1FB8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2A071F2-9471-4880-A0A3-0F5D03426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4672" y="6355866"/>
            <a:ext cx="382656" cy="233776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ub Dub Medium" panose="020B0603030403020204" pitchFamily="34" charset="0"/>
              </a:defRPr>
            </a:lvl1pPr>
          </a:lstStyle>
          <a:p>
            <a:fld id="{FDAF4333-7328-E84F-9F6D-15A5075E3AB3}" type="slidenum">
              <a:rPr lang="en-US" smtClean="0"/>
              <a:pPr/>
              <a:t>‹#›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43303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FE54C2-D791-9B45-AD53-484F26DBFD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143"/>
            <a:ext cx="12179300" cy="6857713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4DB145B-31C3-2493-DA50-4DAF146DF22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66950" y="1266825"/>
            <a:ext cx="9467850" cy="49625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72DBD08-D7E9-36F6-4213-2B2C34A7A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424" y="365125"/>
            <a:ext cx="9515476" cy="660111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379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FE2D9C-BD8C-4C23-9CD4-A4EC9E1FB85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F24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22A071F2-9471-4880-A0A3-0F5D03426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4672" y="6355866"/>
            <a:ext cx="382656" cy="233776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bg1"/>
                </a:solidFill>
                <a:latin typeface="Lub Dub Medium" panose="020B0603030403020204" pitchFamily="34" charset="0"/>
              </a:defRPr>
            </a:lvl1pPr>
          </a:lstStyle>
          <a:p>
            <a:fld id="{FDAF4333-7328-E84F-9F6D-15A5075E3A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43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35D4A77D-62E2-7543-9429-601A081E230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C06D0D-9CF8-BF47-84F1-14601FF4F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6185F-E230-DF47-BD73-C48F14F35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57745"/>
            <a:ext cx="10515600" cy="4335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027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7" r:id="rId2"/>
    <p:sldLayoutId id="2147483678" r:id="rId3"/>
    <p:sldLayoutId id="2147483680" r:id="rId4"/>
    <p:sldLayoutId id="2147483679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Lub Dub Bold" panose="020B08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b Dub Medium" panose="020B06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b Dub Medium" panose="020B06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b Dub Medium" panose="020B06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ub Dub Medium" panose="020B06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ub Dub Medium" panose="020B06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essional.heart.org/en/guidelines-and-statements/guideline-essentials-aha-clinical-slide-seri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rt.org/en/about-us/statements-and-policies/copyright-request-for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American Heart Association">
            <a:extLst>
              <a:ext uri="{FF2B5EF4-FFF2-40B4-BE49-F238E27FC236}">
                <a16:creationId xmlns:a16="http://schemas.microsoft.com/office/drawing/2014/main" id="{96162FBB-ECD7-4996-B4F0-6244AFA17C13}"/>
              </a:ext>
            </a:extLst>
          </p:cNvPr>
          <p:cNvSpPr/>
          <p:nvPr/>
        </p:nvSpPr>
        <p:spPr>
          <a:xfrm>
            <a:off x="160256" y="5825765"/>
            <a:ext cx="1470581" cy="895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8E7538-99E0-814A-996C-0848A5205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9191" y="1932618"/>
            <a:ext cx="9860973" cy="1135471"/>
          </a:xfrm>
        </p:spPr>
        <p:txBody>
          <a:bodyPr/>
          <a:lstStyle/>
          <a:p>
            <a:r>
              <a:rPr lang="en-US" sz="7200" dirty="0"/>
              <a:t>Guideline Essentials: </a:t>
            </a:r>
            <a:br>
              <a:rPr lang="en-US" sz="7200" dirty="0"/>
            </a:br>
            <a:r>
              <a:rPr lang="en-US" sz="4400" dirty="0">
                <a:latin typeface="Lub Dub Medium" panose="020B0603030403020204" pitchFamily="34" charset="0"/>
              </a:rPr>
              <a:t>American Heart Association </a:t>
            </a:r>
            <a:br>
              <a:rPr lang="en-US" sz="4400" dirty="0">
                <a:latin typeface="Lub Dub Medium" panose="020B0603030403020204" pitchFamily="34" charset="0"/>
              </a:rPr>
            </a:br>
            <a:r>
              <a:rPr lang="en-US" sz="4400" dirty="0">
                <a:latin typeface="Lub Dub Medium" panose="020B0603030403020204" pitchFamily="34" charset="0"/>
              </a:rPr>
              <a:t>Clinical Slide Series </a:t>
            </a:r>
            <a:endParaRPr lang="en-US" sz="7200" dirty="0">
              <a:latin typeface="Lub Dub Medium" panose="020B0603030403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A19E2-C884-5343-8547-E4ACA2FCD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9825" y="3322090"/>
            <a:ext cx="8743950" cy="2713182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Lub Dub Light" panose="020B0303030403020204" pitchFamily="34" charset="0"/>
              </a:rPr>
              <a:t>ADAPTED FROM:</a:t>
            </a:r>
            <a:br>
              <a:rPr lang="en-US" dirty="0">
                <a:latin typeface="Lub Dub Light" panose="020B0303030403020204" pitchFamily="34" charset="0"/>
              </a:rPr>
            </a:br>
            <a:r>
              <a:rPr lang="en-US" sz="1050" dirty="0">
                <a:latin typeface="Lub Dub Light" panose="020B0303030403020204" pitchFamily="34" charset="0"/>
              </a:rPr>
              <a:t> </a:t>
            </a:r>
            <a:br>
              <a:rPr lang="en-US" sz="1600" dirty="0"/>
            </a:br>
            <a:r>
              <a:rPr lang="en-US" sz="3200" dirty="0"/>
              <a:t>2026 ACC/AHA/</a:t>
            </a:r>
            <a:r>
              <a:rPr lang="en-US" sz="3200"/>
              <a:t>ACCP/ACEP</a:t>
            </a:r>
            <a:br>
              <a:rPr lang="en-US" sz="3200" dirty="0"/>
            </a:br>
            <a:r>
              <a:rPr lang="en-US" sz="3200" dirty="0"/>
              <a:t>CHEST/SCAI/SHM/SIR/SVM/SVN </a:t>
            </a:r>
            <a:br>
              <a:rPr lang="en-US" sz="3200" dirty="0"/>
            </a:br>
            <a:r>
              <a:rPr lang="en-US" sz="3200" dirty="0"/>
              <a:t>Guideline for Evaluation and Management of Acute Pulmonary Embolism in Adults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3200" dirty="0">
              <a:latin typeface="Lub Dub Bold" panose="020B08030304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E0510E-CC10-B755-58E8-36956DDA7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6175" y="5610069"/>
            <a:ext cx="972588" cy="9725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7705E6-91FD-4DED-0C4F-60F6A6632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712333" y="6496921"/>
            <a:ext cx="140762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rgbClr val="D4D4D4"/>
                </a:solidFill>
                <a:latin typeface="Lub Dub Condensed" panose="020B0506030403020204" pitchFamily="34" charset="0"/>
              </a:rPr>
              <a:t>AHA Clinical Update PPTX</a:t>
            </a:r>
          </a:p>
        </p:txBody>
      </p:sp>
    </p:spTree>
    <p:extLst>
      <p:ext uri="{BB962C8B-B14F-4D97-AF65-F5344CB8AC3E}">
        <p14:creationId xmlns:p14="http://schemas.microsoft.com/office/powerpoint/2010/main" val="1171176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1546E-812C-D2E6-0A3C-88934108A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5793"/>
          </a:xfrm>
        </p:spPr>
        <p:txBody>
          <a:bodyPr/>
          <a:lstStyle/>
          <a:p>
            <a:r>
              <a:rPr lang="en-US" dirty="0"/>
              <a:t>Benefits of a </a:t>
            </a:r>
            <a:br>
              <a:rPr lang="en-US" dirty="0"/>
            </a:br>
            <a:r>
              <a:rPr lang="en-US" dirty="0"/>
              <a:t>PERT Program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9C8F2522-3877-5D18-3F5B-DC5768EBB4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284447" y="105054"/>
            <a:ext cx="6108934" cy="5999024"/>
            <a:chOff x="3388357" y="770072"/>
            <a:chExt cx="5415286" cy="531785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6DD6B4BF-9888-28FA-65E7-E8AE4001F074}"/>
                </a:ext>
              </a:extLst>
            </p:cNvPr>
            <p:cNvGrpSpPr/>
            <p:nvPr/>
          </p:nvGrpSpPr>
          <p:grpSpPr>
            <a:xfrm>
              <a:off x="4566709" y="1998391"/>
              <a:ext cx="3058583" cy="3058583"/>
              <a:chOff x="2534708" y="1278724"/>
              <a:chExt cx="3058583" cy="3058583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00CF98E5-5EDB-8B38-C5DA-99E2783E48E6}"/>
                  </a:ext>
                </a:extLst>
              </p:cNvPr>
              <p:cNvSpPr/>
              <p:nvPr/>
            </p:nvSpPr>
            <p:spPr>
              <a:xfrm>
                <a:off x="2534708" y="1278724"/>
                <a:ext cx="3058583" cy="305858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82124" tIns="41061" rIns="82124" bIns="41061" anchor="ctr"/>
              <a:lstStyle/>
              <a:p>
                <a:pPr algn="ctr" defTabSz="814388"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54" name="Oval 4">
                <a:extLst>
                  <a:ext uri="{FF2B5EF4-FFF2-40B4-BE49-F238E27FC236}">
                    <a16:creationId xmlns:a16="http://schemas.microsoft.com/office/drawing/2014/main" id="{58F04587-CC6F-2ACC-C5A8-E2D7E9EBAA4B}"/>
                  </a:ext>
                </a:extLst>
              </p:cNvPr>
              <p:cNvSpPr txBox="1"/>
              <p:nvPr/>
            </p:nvSpPr>
            <p:spPr>
              <a:xfrm>
                <a:off x="2982627" y="1726643"/>
                <a:ext cx="2162745" cy="2162745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lIns="82124" tIns="41061" rIns="82124" bIns="41061" anchor="ctr"/>
              <a:lstStyle>
                <a:defPPr>
                  <a:defRPr lang="en-US"/>
                </a:defPPr>
                <a:lvl1pPr algn="ctr" defTabSz="814388">
                  <a:lnSpc>
                    <a:spcPct val="90000"/>
                  </a:lnSpc>
                </a:lvl1pPr>
              </a:lstStyle>
              <a:p>
                <a:endParaRPr lang="en-US"/>
              </a:p>
            </p:txBody>
          </p:sp>
        </p:grp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899CA474-2880-B11D-C2D6-5517A1985D99}"/>
                </a:ext>
              </a:extLst>
            </p:cNvPr>
            <p:cNvSpPr/>
            <p:nvPr/>
          </p:nvSpPr>
          <p:spPr>
            <a:xfrm>
              <a:off x="5331355" y="770072"/>
              <a:ext cx="1529291" cy="15292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12AD703-F2C7-D69A-552D-C2A106FAE471}"/>
                </a:ext>
              </a:extLst>
            </p:cNvPr>
            <p:cNvSpPr/>
            <p:nvPr/>
          </p:nvSpPr>
          <p:spPr>
            <a:xfrm>
              <a:off x="6889518" y="1520443"/>
              <a:ext cx="1529291" cy="15292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CD728EA-E90E-B512-DD9B-638B5845781C}"/>
                </a:ext>
              </a:extLst>
            </p:cNvPr>
            <p:cNvSpPr/>
            <p:nvPr/>
          </p:nvSpPr>
          <p:spPr>
            <a:xfrm>
              <a:off x="7274352" y="3206513"/>
              <a:ext cx="1529291" cy="15292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3DB75D51-CC1F-F9F1-E03B-9CC87A72F4D6}"/>
                </a:ext>
              </a:extLst>
            </p:cNvPr>
            <p:cNvSpPr/>
            <p:nvPr/>
          </p:nvSpPr>
          <p:spPr>
            <a:xfrm>
              <a:off x="6196070" y="4558637"/>
              <a:ext cx="1529291" cy="15292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022C219-DFC4-DB0F-0E9F-A9A52AF437CC}"/>
                </a:ext>
              </a:extLst>
            </p:cNvPr>
            <p:cNvSpPr/>
            <p:nvPr/>
          </p:nvSpPr>
          <p:spPr>
            <a:xfrm>
              <a:off x="4466639" y="4558637"/>
              <a:ext cx="1529291" cy="15292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10E43DE-A696-3D81-B55A-3F713AADC9AB}"/>
                </a:ext>
              </a:extLst>
            </p:cNvPr>
            <p:cNvSpPr/>
            <p:nvPr/>
          </p:nvSpPr>
          <p:spPr>
            <a:xfrm>
              <a:off x="3388357" y="3206513"/>
              <a:ext cx="1529291" cy="15292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</a:pPr>
              <a:endParaRPr lang="en-US" sz="2400">
                <a:latin typeface="Arial" charset="0"/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6193C81-135D-E9C9-0898-D4E9F671B176}"/>
                </a:ext>
              </a:extLst>
            </p:cNvPr>
            <p:cNvSpPr/>
            <p:nvPr/>
          </p:nvSpPr>
          <p:spPr>
            <a:xfrm>
              <a:off x="3773192" y="1520443"/>
              <a:ext cx="1529291" cy="152929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prstClr val="black">
                  <a:alpha val="27000"/>
                </a:prst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lnSpc>
                  <a:spcPct val="90000"/>
                </a:lnSpc>
              </a:pPr>
              <a:endParaRPr lang="en-US" sz="2400">
                <a:latin typeface="Arial" charset="0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A57A3ABA-91C8-B851-5A9E-CB61771D52AB}"/>
              </a:ext>
            </a:extLst>
          </p:cNvPr>
          <p:cNvSpPr txBox="1"/>
          <p:nvPr/>
        </p:nvSpPr>
        <p:spPr>
          <a:xfrm>
            <a:off x="5206905" y="2598341"/>
            <a:ext cx="2220686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>
                <a:latin typeface="Lub Dub Heavy" panose="020B0903030403020204" pitchFamily="34" charset="0"/>
              </a:rPr>
              <a:t>PE Response Team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D3FEC19-1C19-7818-19FB-32637D97462E}"/>
              </a:ext>
            </a:extLst>
          </p:cNvPr>
          <p:cNvSpPr txBox="1"/>
          <p:nvPr/>
        </p:nvSpPr>
        <p:spPr>
          <a:xfrm>
            <a:off x="5587481" y="672020"/>
            <a:ext cx="150376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>
                <a:solidFill>
                  <a:schemeClr val="bg1"/>
                </a:solidFill>
                <a:latin typeface="Lub Dub Condensed" panose="020B0506030403020204" pitchFamily="34" charset="0"/>
              </a:rPr>
              <a:t>Improved Risk Stratification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C74F9E2-AB6E-39CA-08DF-CD9D1F2F2795}"/>
              </a:ext>
            </a:extLst>
          </p:cNvPr>
          <p:cNvSpPr txBox="1"/>
          <p:nvPr/>
        </p:nvSpPr>
        <p:spPr>
          <a:xfrm>
            <a:off x="7346927" y="1252892"/>
            <a:ext cx="1503765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>
                <a:solidFill>
                  <a:schemeClr val="bg1"/>
                </a:solidFill>
                <a:latin typeface="Lub Dub Condensed" panose="020B0506030403020204" pitchFamily="34" charset="0"/>
              </a:rPr>
              <a:t>Diverse </a:t>
            </a:r>
            <a:r>
              <a:rPr lang="en-US" b="1" dirty="0">
                <a:solidFill>
                  <a:schemeClr val="bg1"/>
                </a:solidFill>
                <a:latin typeface="Lub Dub Condensed" panose="020B0506030403020204" pitchFamily="34" charset="0"/>
              </a:rPr>
              <a:t>Insights From Various Specialists</a:t>
            </a:r>
            <a:endParaRPr lang="en-US" b="1" kern="1200" dirty="0">
              <a:solidFill>
                <a:schemeClr val="bg1"/>
              </a:solidFill>
              <a:latin typeface="Lub Dub Condensed" panose="020B0506030403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204770A-4364-4FBC-D24E-EBEDB9C2EA20}"/>
              </a:ext>
            </a:extLst>
          </p:cNvPr>
          <p:cNvSpPr txBox="1"/>
          <p:nvPr/>
        </p:nvSpPr>
        <p:spPr>
          <a:xfrm>
            <a:off x="7621696" y="3181892"/>
            <a:ext cx="1844422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>
                <a:solidFill>
                  <a:schemeClr val="bg1"/>
                </a:solidFill>
                <a:latin typeface="Lub Dub Condensed" panose="020B0506030403020204" pitchFamily="34" charset="0"/>
              </a:rPr>
              <a:t>Selection and Appropriate Use of Advanced Therapies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C6BA6C1-44CD-AFB5-87A5-05B78DA05073}"/>
              </a:ext>
            </a:extLst>
          </p:cNvPr>
          <p:cNvSpPr txBox="1"/>
          <p:nvPr/>
        </p:nvSpPr>
        <p:spPr>
          <a:xfrm>
            <a:off x="6415861" y="4758745"/>
            <a:ext cx="1803348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dirty="0">
                <a:solidFill>
                  <a:schemeClr val="bg1"/>
                </a:solidFill>
                <a:latin typeface="Lub Dub Condensed" panose="020B0506030403020204" pitchFamily="34" charset="0"/>
              </a:rPr>
              <a:t>Implementation of Evidence-Based Protocols and Pathways</a:t>
            </a:r>
            <a:endParaRPr lang="en-US" b="1" kern="1200" dirty="0">
              <a:solidFill>
                <a:schemeClr val="bg1"/>
              </a:solidFill>
              <a:latin typeface="Lub Dub Condensed" panose="020B0506030403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5C44E3F-511D-5C19-2A4A-8055CA351899}"/>
              </a:ext>
            </a:extLst>
          </p:cNvPr>
          <p:cNvSpPr txBox="1"/>
          <p:nvPr/>
        </p:nvSpPr>
        <p:spPr>
          <a:xfrm>
            <a:off x="4610777" y="4958251"/>
            <a:ext cx="1503765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>
                <a:solidFill>
                  <a:schemeClr val="bg1"/>
                </a:solidFill>
                <a:latin typeface="Lub Dub Condensed" panose="020B0506030403020204" pitchFamily="34" charset="0"/>
              </a:rPr>
              <a:t>Educate Peers and Trainees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36E056DF-FAD2-4034-950E-F1EDF2D2E3EC}"/>
              </a:ext>
            </a:extLst>
          </p:cNvPr>
          <p:cNvSpPr txBox="1"/>
          <p:nvPr/>
        </p:nvSpPr>
        <p:spPr>
          <a:xfrm>
            <a:off x="3387380" y="3099786"/>
            <a:ext cx="1503765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>
                <a:solidFill>
                  <a:schemeClr val="bg1"/>
                </a:solidFill>
                <a:latin typeface="Lub Dub Condensed" panose="020B0506030403020204" pitchFamily="34" charset="0"/>
              </a:rPr>
              <a:t>Foster Pathways for Appropriate Follow-up Care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6DDF93E-441D-7AA8-68CE-215501C6B9B0}"/>
              </a:ext>
            </a:extLst>
          </p:cNvPr>
          <p:cNvSpPr txBox="1"/>
          <p:nvPr/>
        </p:nvSpPr>
        <p:spPr>
          <a:xfrm>
            <a:off x="3824817" y="1404885"/>
            <a:ext cx="1503765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b="1" kern="1200" dirty="0">
                <a:solidFill>
                  <a:schemeClr val="bg1"/>
                </a:solidFill>
                <a:latin typeface="Lub Dub Condensed" panose="020B0506030403020204" pitchFamily="34" charset="0"/>
              </a:rPr>
              <a:t>Navigate Gaps in Evidence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C2E649-565E-E58B-C696-57F9CDCA6E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Abbreviations: </a:t>
            </a:r>
            <a:r>
              <a:rPr lang="en-US" dirty="0"/>
              <a:t>PE indicates pulmonary embolism; and PERT, Pulmonary Embolism Response Team.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20AADE-207F-AA39-8125-B4567A2CA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10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169464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5B73D-6654-491D-8067-D8F88A736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04303" cy="946840"/>
          </a:xfrm>
        </p:spPr>
        <p:txBody>
          <a:bodyPr/>
          <a:lstStyle/>
          <a:p>
            <a:r>
              <a:rPr lang="en-US" dirty="0"/>
              <a:t>Possible Member of the PERT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ECDFDCF-0650-F75C-E4C7-5E6EAE179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34988" y="168788"/>
            <a:ext cx="6248319" cy="6211121"/>
            <a:chOff x="2834988" y="168788"/>
            <a:chExt cx="6248319" cy="6211121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57656AE-D01B-1C9A-C6EA-EBAC7B7BAA4E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5385894" y="168788"/>
              <a:ext cx="1146506" cy="1146506"/>
            </a:xfrm>
            <a:prstGeom prst="ellipse">
              <a:avLst/>
            </a:prstGeom>
            <a:solidFill>
              <a:srgbClr val="0E5D4C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67B2962-09D3-5155-036B-8B974E098BF8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6580066" y="463124"/>
              <a:ext cx="1146506" cy="1146506"/>
            </a:xfrm>
            <a:prstGeom prst="ellipse">
              <a:avLst/>
            </a:prstGeom>
            <a:solidFill>
              <a:srgbClr val="3D6D7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7B30376-ADEC-BA2D-3B15-A6E47F0CEFF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7500669" y="1278707"/>
              <a:ext cx="1146506" cy="1146506"/>
            </a:xfrm>
            <a:prstGeom prst="ellipse">
              <a:avLst/>
            </a:prstGeom>
            <a:solidFill>
              <a:srgbClr val="6762A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382F78C-D4AA-8DD0-9711-E15EBE6FF32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7936801" y="2428694"/>
              <a:ext cx="1146506" cy="1146506"/>
            </a:xfrm>
            <a:prstGeom prst="ellipse">
              <a:avLst/>
            </a:prstGeom>
            <a:solidFill>
              <a:srgbClr val="3B338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F789DCE-8F02-3802-2D60-131B90EBCE7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/>
            <p:nvPr/>
          </p:nvSpPr>
          <p:spPr>
            <a:xfrm>
              <a:off x="7788551" y="3649637"/>
              <a:ext cx="1146506" cy="1146506"/>
            </a:xfrm>
            <a:prstGeom prst="ellipse">
              <a:avLst/>
            </a:prstGeom>
            <a:solidFill>
              <a:srgbClr val="27327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50265DB-25E5-19AF-2D0D-CDC28CCA2605}"/>
                </a:ext>
              </a:extLst>
            </p:cNvPr>
            <p:cNvSpPr/>
            <p:nvPr/>
          </p:nvSpPr>
          <p:spPr>
            <a:xfrm>
              <a:off x="7089882" y="4661834"/>
              <a:ext cx="1146506" cy="1146506"/>
            </a:xfrm>
            <a:prstGeom prst="ellipse">
              <a:avLst/>
            </a:prstGeom>
            <a:solidFill>
              <a:srgbClr val="3A63A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AECC165-4B85-FFA9-0C2E-F03A8086781F}"/>
                </a:ext>
              </a:extLst>
            </p:cNvPr>
            <p:cNvSpPr/>
            <p:nvPr/>
          </p:nvSpPr>
          <p:spPr>
            <a:xfrm>
              <a:off x="6000849" y="5233403"/>
              <a:ext cx="1146506" cy="1146506"/>
            </a:xfrm>
            <a:prstGeom prst="ellipse">
              <a:avLst/>
            </a:prstGeom>
            <a:solidFill>
              <a:srgbClr val="538BC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A93B285-5638-D4C3-5357-4BEBA475FA4F}"/>
                </a:ext>
              </a:extLst>
            </p:cNvPr>
            <p:cNvSpPr/>
            <p:nvPr/>
          </p:nvSpPr>
          <p:spPr>
            <a:xfrm>
              <a:off x="4770939" y="5233403"/>
              <a:ext cx="1146506" cy="1146506"/>
            </a:xfrm>
            <a:prstGeom prst="ellipse">
              <a:avLst/>
            </a:prstGeom>
            <a:solidFill>
              <a:srgbClr val="3598B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3F25BF87-8B26-C899-AE6B-FA6E91936768}"/>
                </a:ext>
              </a:extLst>
            </p:cNvPr>
            <p:cNvSpPr/>
            <p:nvPr/>
          </p:nvSpPr>
          <p:spPr>
            <a:xfrm>
              <a:off x="3681907" y="4661834"/>
              <a:ext cx="1146506" cy="1146506"/>
            </a:xfrm>
            <a:prstGeom prst="ellipse">
              <a:avLst/>
            </a:prstGeom>
            <a:solidFill>
              <a:srgbClr val="14ADA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9B4D2DC-0421-F484-0659-8A6DAA3EDF88}"/>
                </a:ext>
              </a:extLst>
            </p:cNvPr>
            <p:cNvSpPr/>
            <p:nvPr/>
          </p:nvSpPr>
          <p:spPr>
            <a:xfrm>
              <a:off x="2983237" y="3649637"/>
              <a:ext cx="1146506" cy="1146506"/>
            </a:xfrm>
            <a:prstGeom prst="ellipse">
              <a:avLst/>
            </a:prstGeom>
            <a:solidFill>
              <a:srgbClr val="33A88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0993F3C-314D-F514-BD46-5C52C6A129B0}"/>
                </a:ext>
              </a:extLst>
            </p:cNvPr>
            <p:cNvSpPr/>
            <p:nvPr/>
          </p:nvSpPr>
          <p:spPr>
            <a:xfrm>
              <a:off x="2834988" y="2428694"/>
              <a:ext cx="1146506" cy="1146506"/>
            </a:xfrm>
            <a:prstGeom prst="ellipse">
              <a:avLst/>
            </a:prstGeom>
            <a:solidFill>
              <a:srgbClr val="2FB667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1E61728-87A8-A7D7-59D7-B3EF087BE997}"/>
                </a:ext>
              </a:extLst>
            </p:cNvPr>
            <p:cNvSpPr/>
            <p:nvPr/>
          </p:nvSpPr>
          <p:spPr>
            <a:xfrm>
              <a:off x="3271120" y="1278707"/>
              <a:ext cx="1146506" cy="1146506"/>
            </a:xfrm>
            <a:prstGeom prst="ellipse">
              <a:avLst/>
            </a:prstGeom>
            <a:solidFill>
              <a:srgbClr val="0E955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A2DFD99-26EF-797A-64C3-65C843A19AFB}"/>
                </a:ext>
              </a:extLst>
            </p:cNvPr>
            <p:cNvSpPr/>
            <p:nvPr/>
          </p:nvSpPr>
          <p:spPr>
            <a:xfrm>
              <a:off x="4191722" y="463124"/>
              <a:ext cx="1146506" cy="1146506"/>
            </a:xfrm>
            <a:prstGeom prst="ellipse">
              <a:avLst/>
            </a:prstGeom>
            <a:solidFill>
              <a:srgbClr val="0C773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09016FE-5901-B4E3-8C08-E72C3A1B2B04}"/>
                </a:ext>
              </a:extLst>
            </p:cNvPr>
            <p:cNvGrpSpPr/>
            <p:nvPr/>
          </p:nvGrpSpPr>
          <p:grpSpPr>
            <a:xfrm>
              <a:off x="5957789" y="1190634"/>
              <a:ext cx="29182" cy="583649"/>
              <a:chOff x="4050867" y="855874"/>
              <a:chExt cx="26264" cy="525291"/>
            </a:xfrm>
          </p:grpSpPr>
          <p:sp>
            <p:nvSpPr>
              <p:cNvPr id="85" name="Straight Connector 3">
                <a:extLst>
                  <a:ext uri="{FF2B5EF4-FFF2-40B4-BE49-F238E27FC236}">
                    <a16:creationId xmlns:a16="http://schemas.microsoft.com/office/drawing/2014/main" id="{B20B3000-55AA-63C9-CE20-D67A02B5D7AE}"/>
                  </a:ext>
                </a:extLst>
              </p:cNvPr>
              <p:cNvSpPr/>
              <p:nvPr/>
            </p:nvSpPr>
            <p:spPr>
              <a:xfrm rot="16200000">
                <a:off x="3801354" y="1109094"/>
                <a:ext cx="525291" cy="18852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9426"/>
                    </a:moveTo>
                    <a:lnTo>
                      <a:pt x="525291" y="9426"/>
                    </a:lnTo>
                  </a:path>
                </a:pathLst>
              </a:custGeom>
              <a:noFill/>
              <a:ln w="47625">
                <a:solidFill>
                  <a:srgbClr val="0E5D4C"/>
                </a:solidFill>
              </a:ln>
            </p:spPr>
            <p:style>
              <a:lnRef idx="2"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Straight Connector 4">
                <a:extLst>
                  <a:ext uri="{FF2B5EF4-FFF2-40B4-BE49-F238E27FC236}">
                    <a16:creationId xmlns:a16="http://schemas.microsoft.com/office/drawing/2014/main" id="{C3F68D48-7CF5-708F-1DCB-86EA921B3A12}"/>
                  </a:ext>
                </a:extLst>
              </p:cNvPr>
              <p:cNvSpPr txBox="1"/>
              <p:nvPr/>
            </p:nvSpPr>
            <p:spPr>
              <a:xfrm rot="16200000">
                <a:off x="4050867" y="1105388"/>
                <a:ext cx="26264" cy="26264"/>
              </a:xfrm>
              <a:prstGeom prst="rect">
                <a:avLst/>
              </a:prstGeom>
              <a:ln>
                <a:solidFill>
                  <a:srgbClr val="0E5D4C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0" rIns="12700" bIns="0" numCol="1" spcCol="1270" anchor="ctr" anchorCtr="0">
                <a:noAutofit/>
              </a:bodyPr>
              <a:lstStyle/>
              <a:p>
                <a:pPr marL="0" lvl="0" indent="0" algn="ctr" defTabSz="2222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US" sz="500" kern="1200"/>
              </a:p>
            </p:txBody>
          </p:sp>
        </p:grpSp>
        <p:sp>
          <p:nvSpPr>
            <p:cNvPr id="83" name="Straight Connector 5">
              <a:extLst>
                <a:ext uri="{FF2B5EF4-FFF2-40B4-BE49-F238E27FC236}">
                  <a16:creationId xmlns:a16="http://schemas.microsoft.com/office/drawing/2014/main" id="{6BB49FD2-B84E-AE85-ECFF-109B8FBE59AD}"/>
                </a:ext>
              </a:extLst>
            </p:cNvPr>
            <p:cNvSpPr/>
            <p:nvPr/>
          </p:nvSpPr>
          <p:spPr>
            <a:xfrm rot="17861538">
              <a:off x="6519326" y="1678725"/>
              <a:ext cx="583649" cy="209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9426"/>
                  </a:moveTo>
                  <a:lnTo>
                    <a:pt x="525291" y="9426"/>
                  </a:lnTo>
                </a:path>
              </a:pathLst>
            </a:custGeom>
            <a:noFill/>
            <a:ln w="47625">
              <a:solidFill>
                <a:srgbClr val="3D6D7D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1" name="Straight Connector 7">
              <a:extLst>
                <a:ext uri="{FF2B5EF4-FFF2-40B4-BE49-F238E27FC236}">
                  <a16:creationId xmlns:a16="http://schemas.microsoft.com/office/drawing/2014/main" id="{5D29EDAA-6319-74EB-9547-3BAB1DAFD835}"/>
                </a:ext>
              </a:extLst>
            </p:cNvPr>
            <p:cNvSpPr/>
            <p:nvPr/>
          </p:nvSpPr>
          <p:spPr>
            <a:xfrm rot="19523077">
              <a:off x="7165943" y="2251578"/>
              <a:ext cx="583649" cy="209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9426"/>
                  </a:moveTo>
                  <a:lnTo>
                    <a:pt x="525291" y="9426"/>
                  </a:lnTo>
                </a:path>
              </a:pathLst>
            </a:custGeom>
            <a:noFill/>
            <a:ln w="47625">
              <a:solidFill>
                <a:srgbClr val="6762AC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9" name="Straight Connector 9">
              <a:extLst>
                <a:ext uri="{FF2B5EF4-FFF2-40B4-BE49-F238E27FC236}">
                  <a16:creationId xmlns:a16="http://schemas.microsoft.com/office/drawing/2014/main" id="{1A973827-F991-B110-970E-4575C320C71D}"/>
                </a:ext>
              </a:extLst>
            </p:cNvPr>
            <p:cNvSpPr/>
            <p:nvPr/>
          </p:nvSpPr>
          <p:spPr>
            <a:xfrm rot="21184615">
              <a:off x="7472277" y="3059313"/>
              <a:ext cx="583649" cy="209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9426"/>
                  </a:moveTo>
                  <a:lnTo>
                    <a:pt x="525291" y="9426"/>
                  </a:lnTo>
                </a:path>
              </a:pathLst>
            </a:custGeom>
            <a:noFill/>
            <a:ln w="47625">
              <a:solidFill>
                <a:srgbClr val="3B338C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7" name="Straight Connector 11">
              <a:extLst>
                <a:ext uri="{FF2B5EF4-FFF2-40B4-BE49-F238E27FC236}">
                  <a16:creationId xmlns:a16="http://schemas.microsoft.com/office/drawing/2014/main" id="{E1FCD303-FAF6-91D8-05BC-35EFE553B1AE}"/>
                </a:ext>
              </a:extLst>
            </p:cNvPr>
            <p:cNvSpPr/>
            <p:nvPr/>
          </p:nvSpPr>
          <p:spPr>
            <a:xfrm rot="1246154">
              <a:off x="7368148" y="3916887"/>
              <a:ext cx="583649" cy="209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9426"/>
                  </a:moveTo>
                  <a:lnTo>
                    <a:pt x="525291" y="9426"/>
                  </a:lnTo>
                </a:path>
              </a:pathLst>
            </a:custGeom>
            <a:noFill/>
            <a:ln w="47625">
              <a:solidFill>
                <a:srgbClr val="273273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5" name="Straight Connector 13">
              <a:extLst>
                <a:ext uri="{FF2B5EF4-FFF2-40B4-BE49-F238E27FC236}">
                  <a16:creationId xmlns:a16="http://schemas.microsoft.com/office/drawing/2014/main" id="{DC4823D2-A321-9BFF-0269-A2416D436990}"/>
                </a:ext>
              </a:extLst>
            </p:cNvPr>
            <p:cNvSpPr/>
            <p:nvPr/>
          </p:nvSpPr>
          <p:spPr>
            <a:xfrm rot="2907692">
              <a:off x="6877413" y="4627840"/>
              <a:ext cx="583649" cy="209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9426"/>
                  </a:moveTo>
                  <a:lnTo>
                    <a:pt x="525291" y="9426"/>
                  </a:lnTo>
                </a:path>
              </a:pathLst>
            </a:custGeom>
            <a:noFill/>
            <a:ln w="47625">
              <a:solidFill>
                <a:srgbClr val="3A63AE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Straight Connector 15">
              <a:extLst>
                <a:ext uri="{FF2B5EF4-FFF2-40B4-BE49-F238E27FC236}">
                  <a16:creationId xmlns:a16="http://schemas.microsoft.com/office/drawing/2014/main" id="{4812FECD-6831-B4EA-874C-1D1B0817B9C3}"/>
                </a:ext>
              </a:extLst>
            </p:cNvPr>
            <p:cNvSpPr/>
            <p:nvPr/>
          </p:nvSpPr>
          <p:spPr>
            <a:xfrm rot="4569231">
              <a:off x="6112492" y="5029301"/>
              <a:ext cx="583649" cy="209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9426"/>
                  </a:moveTo>
                  <a:lnTo>
                    <a:pt x="525291" y="9426"/>
                  </a:lnTo>
                </a:path>
              </a:pathLst>
            </a:custGeom>
            <a:noFill/>
            <a:ln w="47625">
              <a:solidFill>
                <a:srgbClr val="538BC8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Straight Connector 17">
              <a:extLst>
                <a:ext uri="{FF2B5EF4-FFF2-40B4-BE49-F238E27FC236}">
                  <a16:creationId xmlns:a16="http://schemas.microsoft.com/office/drawing/2014/main" id="{42FA889B-30A1-7864-2845-98F33F084F25}"/>
                </a:ext>
              </a:extLst>
            </p:cNvPr>
            <p:cNvSpPr/>
            <p:nvPr/>
          </p:nvSpPr>
          <p:spPr>
            <a:xfrm rot="6230769">
              <a:off x="5248619" y="5029301"/>
              <a:ext cx="583649" cy="209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9426"/>
                  </a:moveTo>
                  <a:lnTo>
                    <a:pt x="525291" y="9426"/>
                  </a:lnTo>
                </a:path>
              </a:pathLst>
            </a:custGeom>
            <a:noFill/>
            <a:ln w="47625">
              <a:solidFill>
                <a:srgbClr val="3598BC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9" name="Straight Connector 19">
              <a:extLst>
                <a:ext uri="{FF2B5EF4-FFF2-40B4-BE49-F238E27FC236}">
                  <a16:creationId xmlns:a16="http://schemas.microsoft.com/office/drawing/2014/main" id="{44F2E6F5-2EF1-B9A6-EC4D-0F4B6B7618C5}"/>
                </a:ext>
              </a:extLst>
            </p:cNvPr>
            <p:cNvSpPr/>
            <p:nvPr/>
          </p:nvSpPr>
          <p:spPr>
            <a:xfrm rot="7892308">
              <a:off x="4483698" y="4627840"/>
              <a:ext cx="583649" cy="209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9426"/>
                  </a:moveTo>
                  <a:lnTo>
                    <a:pt x="525291" y="9426"/>
                  </a:lnTo>
                </a:path>
              </a:pathLst>
            </a:custGeom>
            <a:noFill/>
            <a:ln w="47625">
              <a:solidFill>
                <a:srgbClr val="14ADAC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traight Connector 21">
              <a:extLst>
                <a:ext uri="{FF2B5EF4-FFF2-40B4-BE49-F238E27FC236}">
                  <a16:creationId xmlns:a16="http://schemas.microsoft.com/office/drawing/2014/main" id="{528E0F6F-697A-4FDC-2AE1-2D301A314BA0}"/>
                </a:ext>
              </a:extLst>
            </p:cNvPr>
            <p:cNvSpPr/>
            <p:nvPr/>
          </p:nvSpPr>
          <p:spPr>
            <a:xfrm rot="9553846">
              <a:off x="3992963" y="3916887"/>
              <a:ext cx="583649" cy="209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9426"/>
                  </a:moveTo>
                  <a:lnTo>
                    <a:pt x="525291" y="9426"/>
                  </a:lnTo>
                </a:path>
              </a:pathLst>
            </a:custGeom>
            <a:noFill/>
            <a:ln w="47625">
              <a:solidFill>
                <a:srgbClr val="33A888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Straight Connector 23">
              <a:extLst>
                <a:ext uri="{FF2B5EF4-FFF2-40B4-BE49-F238E27FC236}">
                  <a16:creationId xmlns:a16="http://schemas.microsoft.com/office/drawing/2014/main" id="{79F2A910-BFA8-3A6C-6A2E-D7D1087FD1A9}"/>
                </a:ext>
              </a:extLst>
            </p:cNvPr>
            <p:cNvSpPr/>
            <p:nvPr/>
          </p:nvSpPr>
          <p:spPr>
            <a:xfrm rot="11215385">
              <a:off x="3888834" y="3059313"/>
              <a:ext cx="583649" cy="209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9426"/>
                  </a:moveTo>
                  <a:lnTo>
                    <a:pt x="525291" y="9426"/>
                  </a:lnTo>
                </a:path>
              </a:pathLst>
            </a:custGeom>
            <a:noFill/>
            <a:ln w="47625">
              <a:solidFill>
                <a:srgbClr val="2FB667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Straight Connector 25">
              <a:extLst>
                <a:ext uri="{FF2B5EF4-FFF2-40B4-BE49-F238E27FC236}">
                  <a16:creationId xmlns:a16="http://schemas.microsoft.com/office/drawing/2014/main" id="{DCBD3B9E-DA0C-0618-6634-331ED4FB5710}"/>
                </a:ext>
              </a:extLst>
            </p:cNvPr>
            <p:cNvSpPr/>
            <p:nvPr/>
          </p:nvSpPr>
          <p:spPr>
            <a:xfrm rot="12876923">
              <a:off x="4195168" y="2251578"/>
              <a:ext cx="583649" cy="209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9426"/>
                  </a:moveTo>
                  <a:lnTo>
                    <a:pt x="525291" y="9426"/>
                  </a:lnTo>
                </a:path>
              </a:pathLst>
            </a:custGeom>
            <a:noFill/>
            <a:ln w="47625">
              <a:solidFill>
                <a:srgbClr val="0E9552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traight Connector 27">
              <a:extLst>
                <a:ext uri="{FF2B5EF4-FFF2-40B4-BE49-F238E27FC236}">
                  <a16:creationId xmlns:a16="http://schemas.microsoft.com/office/drawing/2014/main" id="{45A34135-9A5B-5872-A45F-F3C1F59C626C}"/>
                </a:ext>
              </a:extLst>
            </p:cNvPr>
            <p:cNvSpPr/>
            <p:nvPr/>
          </p:nvSpPr>
          <p:spPr>
            <a:xfrm rot="14538462">
              <a:off x="4841786" y="1678725"/>
              <a:ext cx="583649" cy="20946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9426"/>
                  </a:moveTo>
                  <a:lnTo>
                    <a:pt x="525291" y="9426"/>
                  </a:lnTo>
                </a:path>
              </a:pathLst>
            </a:custGeom>
            <a:noFill/>
            <a:ln w="47625">
              <a:solidFill>
                <a:srgbClr val="0C773C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AE24B7AD-4392-D04F-81E7-011E4710F68C}"/>
                </a:ext>
              </a:extLst>
            </p:cNvPr>
            <p:cNvSpPr/>
            <p:nvPr/>
          </p:nvSpPr>
          <p:spPr>
            <a:xfrm>
              <a:off x="4459324" y="1785395"/>
              <a:ext cx="3026112" cy="3026112"/>
            </a:xfrm>
            <a:prstGeom prst="ellipse">
              <a:avLst/>
            </a:prstGeom>
            <a:solidFill>
              <a:schemeClr val="bg1"/>
            </a:solidFill>
            <a:ln w="355600">
              <a:solidFill>
                <a:srgbClr val="0E5D4C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9" name="Oval 6">
            <a:extLst>
              <a:ext uri="{FF2B5EF4-FFF2-40B4-BE49-F238E27FC236}">
                <a16:creationId xmlns:a16="http://schemas.microsoft.com/office/drawing/2014/main" id="{E4FAF631-83C3-DB3B-6D8B-66B34DF48569}"/>
              </a:ext>
            </a:extLst>
          </p:cNvPr>
          <p:cNvSpPr txBox="1"/>
          <p:nvPr/>
        </p:nvSpPr>
        <p:spPr>
          <a:xfrm>
            <a:off x="4911979" y="2798926"/>
            <a:ext cx="2140234" cy="110657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000" kern="1200" dirty="0">
                <a:solidFill>
                  <a:srgbClr val="0C773C"/>
                </a:solidFill>
                <a:latin typeface="Lub Dub Bold" panose="020B0803030403020204" pitchFamily="34" charset="0"/>
              </a:rPr>
              <a:t>PERT</a:t>
            </a:r>
          </a:p>
        </p:txBody>
      </p:sp>
      <p:sp>
        <p:nvSpPr>
          <p:cNvPr id="11" name="Oval 6">
            <a:extLst>
              <a:ext uri="{FF2B5EF4-FFF2-40B4-BE49-F238E27FC236}">
                <a16:creationId xmlns:a16="http://schemas.microsoft.com/office/drawing/2014/main" id="{DD8BD446-3720-9144-2FFD-00AF9844508B}"/>
              </a:ext>
            </a:extLst>
          </p:cNvPr>
          <p:cNvSpPr txBox="1"/>
          <p:nvPr/>
        </p:nvSpPr>
        <p:spPr>
          <a:xfrm>
            <a:off x="5513547" y="410780"/>
            <a:ext cx="939514" cy="6688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b="1" kern="1200" dirty="0">
                <a:latin typeface="Lub Dub Condensed" panose="020B0506030403020204" pitchFamily="34" charset="0"/>
              </a:rPr>
              <a:t>Vascular Medicine</a:t>
            </a: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825A98FD-6096-2ABD-659B-7F3DB92B12CF}"/>
              </a:ext>
            </a:extLst>
          </p:cNvPr>
          <p:cNvSpPr txBox="1"/>
          <p:nvPr/>
        </p:nvSpPr>
        <p:spPr>
          <a:xfrm>
            <a:off x="6604134" y="705116"/>
            <a:ext cx="1097920" cy="6688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b="1" dirty="0">
                <a:latin typeface="Lub Dub Condensed" panose="020B0506030403020204" pitchFamily="34" charset="0"/>
              </a:rPr>
              <a:t>Pulmonary/ Critical Care</a:t>
            </a:r>
          </a:p>
        </p:txBody>
      </p:sp>
      <p:sp>
        <p:nvSpPr>
          <p:cNvPr id="13" name="Oval 10">
            <a:extLst>
              <a:ext uri="{FF2B5EF4-FFF2-40B4-BE49-F238E27FC236}">
                <a16:creationId xmlns:a16="http://schemas.microsoft.com/office/drawing/2014/main" id="{FB8FFDE9-4E9D-4072-DD00-00FD7FC54072}"/>
              </a:ext>
            </a:extLst>
          </p:cNvPr>
          <p:cNvSpPr txBox="1"/>
          <p:nvPr/>
        </p:nvSpPr>
        <p:spPr>
          <a:xfrm>
            <a:off x="7636149" y="1504311"/>
            <a:ext cx="873422" cy="6688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b="1" kern="1200" dirty="0">
                <a:latin typeface="Lub Dub Condensed" panose="020B0506030403020204" pitchFamily="34" charset="0"/>
              </a:rPr>
              <a:t>Cardiac Surgery</a:t>
            </a:r>
          </a:p>
        </p:txBody>
      </p:sp>
      <p:sp>
        <p:nvSpPr>
          <p:cNvPr id="14" name="Oval 12">
            <a:extLst>
              <a:ext uri="{FF2B5EF4-FFF2-40B4-BE49-F238E27FC236}">
                <a16:creationId xmlns:a16="http://schemas.microsoft.com/office/drawing/2014/main" id="{962F7F76-058B-BBD0-8521-4ECD286E6AA9}"/>
              </a:ext>
            </a:extLst>
          </p:cNvPr>
          <p:cNvSpPr txBox="1"/>
          <p:nvPr/>
        </p:nvSpPr>
        <p:spPr>
          <a:xfrm>
            <a:off x="7889069" y="2654298"/>
            <a:ext cx="1228427" cy="6688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b="1" kern="1200" dirty="0">
                <a:latin typeface="Lub Dub Condensed" panose="020B0506030403020204" pitchFamily="34" charset="0"/>
              </a:rPr>
              <a:t>Non Interventional Cardiology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D1B3747-9687-646D-5BF0-A361FF026559}"/>
              </a:ext>
            </a:extLst>
          </p:cNvPr>
          <p:cNvSpPr txBox="1"/>
          <p:nvPr/>
        </p:nvSpPr>
        <p:spPr>
          <a:xfrm>
            <a:off x="7735089" y="3933536"/>
            <a:ext cx="1249162" cy="6688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b="1" kern="1200" dirty="0">
                <a:latin typeface="Lub Dub Condensed" panose="020B0506030403020204" pitchFamily="34" charset="0"/>
              </a:rPr>
              <a:t>Interventional Radiology</a:t>
            </a:r>
          </a:p>
        </p:txBody>
      </p:sp>
      <p:sp>
        <p:nvSpPr>
          <p:cNvPr id="16" name="Oval 16">
            <a:extLst>
              <a:ext uri="{FF2B5EF4-FFF2-40B4-BE49-F238E27FC236}">
                <a16:creationId xmlns:a16="http://schemas.microsoft.com/office/drawing/2014/main" id="{92F2EF9C-23D1-B719-418A-8AFA6C7E732F}"/>
              </a:ext>
            </a:extLst>
          </p:cNvPr>
          <p:cNvSpPr txBox="1"/>
          <p:nvPr/>
        </p:nvSpPr>
        <p:spPr>
          <a:xfrm>
            <a:off x="7225362" y="4929078"/>
            <a:ext cx="892804" cy="6688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b="1" kern="1200" dirty="0">
                <a:latin typeface="Lub Dub Condensed" panose="020B0506030403020204" pitchFamily="34" charset="0"/>
              </a:rPr>
              <a:t>Radiology</a:t>
            </a:r>
          </a:p>
        </p:txBody>
      </p:sp>
      <p:sp>
        <p:nvSpPr>
          <p:cNvPr id="17" name="Oval 18">
            <a:extLst>
              <a:ext uri="{FF2B5EF4-FFF2-40B4-BE49-F238E27FC236}">
                <a16:creationId xmlns:a16="http://schemas.microsoft.com/office/drawing/2014/main" id="{EA823F6B-5898-7DE8-9E2F-34EDA9C10D4B}"/>
              </a:ext>
            </a:extLst>
          </p:cNvPr>
          <p:cNvSpPr txBox="1"/>
          <p:nvPr/>
        </p:nvSpPr>
        <p:spPr>
          <a:xfrm>
            <a:off x="6119673" y="5500646"/>
            <a:ext cx="899227" cy="6688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" b="1" dirty="0">
                <a:latin typeface="Lub Dub Condensed" panose="020B0506030403020204" pitchFamily="34" charset="0"/>
              </a:rPr>
              <a:t>Vascular Surgery</a:t>
            </a:r>
          </a:p>
        </p:txBody>
      </p:sp>
      <p:sp>
        <p:nvSpPr>
          <p:cNvPr id="18" name="Oval 20">
            <a:extLst>
              <a:ext uri="{FF2B5EF4-FFF2-40B4-BE49-F238E27FC236}">
                <a16:creationId xmlns:a16="http://schemas.microsoft.com/office/drawing/2014/main" id="{7D4A55E1-5B49-A628-63E2-9F15E4698E5E}"/>
              </a:ext>
            </a:extLst>
          </p:cNvPr>
          <p:cNvSpPr txBox="1"/>
          <p:nvPr/>
        </p:nvSpPr>
        <p:spPr>
          <a:xfrm>
            <a:off x="4720440" y="5525629"/>
            <a:ext cx="1257492" cy="6688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b="1" dirty="0">
                <a:latin typeface="Lub Dub Condensed" panose="020B0506030403020204" pitchFamily="34" charset="0"/>
              </a:rPr>
              <a:t>Interventional Cardiology</a:t>
            </a:r>
            <a:endParaRPr lang="en-US" sz="1300" b="1" kern="1200" dirty="0">
              <a:latin typeface="Lub Dub Condensed" panose="020B0506030403020204" pitchFamily="34" charset="0"/>
            </a:endParaRPr>
          </a:p>
        </p:txBody>
      </p:sp>
      <p:sp>
        <p:nvSpPr>
          <p:cNvPr id="19" name="Oval 22">
            <a:extLst>
              <a:ext uri="{FF2B5EF4-FFF2-40B4-BE49-F238E27FC236}">
                <a16:creationId xmlns:a16="http://schemas.microsoft.com/office/drawing/2014/main" id="{5BF2024A-6E37-28BF-178B-5B5515D8BC31}"/>
              </a:ext>
            </a:extLst>
          </p:cNvPr>
          <p:cNvSpPr txBox="1"/>
          <p:nvPr/>
        </p:nvSpPr>
        <p:spPr>
          <a:xfrm>
            <a:off x="3679470" y="4937406"/>
            <a:ext cx="1140903" cy="6688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b="1" dirty="0" err="1">
                <a:latin typeface="Lub Dub Condensed" panose="020B0506030403020204" pitchFamily="34" charset="0"/>
              </a:rPr>
              <a:t>Hermatology</a:t>
            </a:r>
            <a:r>
              <a:rPr lang="en-US" sz="1300" b="1" dirty="0">
                <a:latin typeface="Lub Dub Condensed" panose="020B0506030403020204" pitchFamily="34" charset="0"/>
              </a:rPr>
              <a:t>/</a:t>
            </a:r>
            <a:br>
              <a:rPr lang="en-US" sz="1300" b="1" dirty="0">
                <a:latin typeface="Lub Dub Condensed" panose="020B0506030403020204" pitchFamily="34" charset="0"/>
              </a:rPr>
            </a:br>
            <a:r>
              <a:rPr lang="en-US" sz="1300" b="1" dirty="0">
                <a:latin typeface="Lub Dub Condensed" panose="020B0506030403020204" pitchFamily="34" charset="0"/>
              </a:rPr>
              <a:t>Oncology</a:t>
            </a:r>
            <a:endParaRPr lang="en-US" sz="1300" b="1" kern="1200" dirty="0">
              <a:latin typeface="Lub Dub Condensed" panose="020B0506030403020204" pitchFamily="34" charset="0"/>
            </a:endParaRPr>
          </a:p>
        </p:txBody>
      </p:sp>
      <p:sp>
        <p:nvSpPr>
          <p:cNvPr id="21" name="Oval 24">
            <a:extLst>
              <a:ext uri="{FF2B5EF4-FFF2-40B4-BE49-F238E27FC236}">
                <a16:creationId xmlns:a16="http://schemas.microsoft.com/office/drawing/2014/main" id="{4A01C885-B9A4-6CC8-DCB6-D397FFFAF33F}"/>
              </a:ext>
            </a:extLst>
          </p:cNvPr>
          <p:cNvSpPr txBox="1"/>
          <p:nvPr/>
        </p:nvSpPr>
        <p:spPr>
          <a:xfrm>
            <a:off x="3021578" y="3891899"/>
            <a:ext cx="1057625" cy="6688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b="1" kern="1200" dirty="0">
                <a:latin typeface="Lub Dub Condensed" panose="020B0506030403020204" pitchFamily="34" charset="0"/>
              </a:rPr>
              <a:t>Emergency Medicine</a:t>
            </a:r>
          </a:p>
        </p:txBody>
      </p:sp>
      <p:sp>
        <p:nvSpPr>
          <p:cNvPr id="23" name="Oval 26">
            <a:extLst>
              <a:ext uri="{FF2B5EF4-FFF2-40B4-BE49-F238E27FC236}">
                <a16:creationId xmlns:a16="http://schemas.microsoft.com/office/drawing/2014/main" id="{ECB7D3A3-96AD-8DC0-2467-C35A89AA31B2}"/>
              </a:ext>
            </a:extLst>
          </p:cNvPr>
          <p:cNvSpPr txBox="1"/>
          <p:nvPr/>
        </p:nvSpPr>
        <p:spPr>
          <a:xfrm>
            <a:off x="2863350" y="2704266"/>
            <a:ext cx="1074281" cy="6688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b="1" kern="1200" dirty="0">
                <a:latin typeface="Lub Dub Condensed" panose="020B0506030403020204" pitchFamily="34" charset="0"/>
              </a:rPr>
              <a:t>Nursing</a:t>
            </a:r>
          </a:p>
        </p:txBody>
      </p:sp>
      <p:sp>
        <p:nvSpPr>
          <p:cNvPr id="25" name="Oval 28">
            <a:extLst>
              <a:ext uri="{FF2B5EF4-FFF2-40B4-BE49-F238E27FC236}">
                <a16:creationId xmlns:a16="http://schemas.microsoft.com/office/drawing/2014/main" id="{578C5C68-A7E8-0EE4-A526-EDBC50A21BDA}"/>
              </a:ext>
            </a:extLst>
          </p:cNvPr>
          <p:cNvSpPr txBox="1"/>
          <p:nvPr/>
        </p:nvSpPr>
        <p:spPr>
          <a:xfrm>
            <a:off x="3246427" y="1504311"/>
            <a:ext cx="1149230" cy="6688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b="1" kern="1200" dirty="0">
                <a:latin typeface="Lub Dub Condensed" panose="020B0506030403020204" pitchFamily="34" charset="0"/>
              </a:rPr>
              <a:t>Pharmacy</a:t>
            </a:r>
          </a:p>
        </p:txBody>
      </p:sp>
      <p:sp>
        <p:nvSpPr>
          <p:cNvPr id="27" name="Oval 30">
            <a:extLst>
              <a:ext uri="{FF2B5EF4-FFF2-40B4-BE49-F238E27FC236}">
                <a16:creationId xmlns:a16="http://schemas.microsoft.com/office/drawing/2014/main" id="{EF1DA311-1F93-BE0C-3190-ECDC264A1165}"/>
              </a:ext>
            </a:extLst>
          </p:cNvPr>
          <p:cNvSpPr txBox="1"/>
          <p:nvPr/>
        </p:nvSpPr>
        <p:spPr>
          <a:xfrm>
            <a:off x="4318875" y="672074"/>
            <a:ext cx="884575" cy="6688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4765" tIns="24765" rIns="24765" bIns="24765" numCol="1" spcCol="1270" anchor="ctr" anchorCtr="0">
            <a:noAutofit/>
          </a:bodyPr>
          <a:lstStyle/>
          <a:p>
            <a:pPr marL="0" lvl="0" indent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300" b="1" kern="1200" dirty="0">
                <a:latin typeface="Lub Dub Condensed" panose="020B0506030403020204" pitchFamily="34" charset="0"/>
              </a:rPr>
              <a:t>Patient and/or Family Members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2235EB-EE33-3354-1709-2235273DE4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5200" y="6042991"/>
            <a:ext cx="4320209" cy="278296"/>
          </a:xfrm>
        </p:spPr>
        <p:txBody>
          <a:bodyPr/>
          <a:lstStyle/>
          <a:p>
            <a:r>
              <a:rPr lang="en-US" b="1" dirty="0"/>
              <a:t>Abbreviations: </a:t>
            </a:r>
            <a:r>
              <a:rPr lang="en-US" dirty="0"/>
              <a:t>PERT indicates Pulmonary Embolism Response Team.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E17B76-C454-1CFA-FEE5-89E8CF469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11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03568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45B79-A3EA-F349-F853-1F81919C2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165"/>
            <a:ext cx="10515600" cy="660111"/>
          </a:xfrm>
        </p:spPr>
        <p:txBody>
          <a:bodyPr/>
          <a:lstStyle/>
          <a:p>
            <a:r>
              <a:rPr lang="en-US" dirty="0"/>
              <a:t>PERT Activation Example</a:t>
            </a:r>
          </a:p>
        </p:txBody>
      </p:sp>
      <p:sp>
        <p:nvSpPr>
          <p:cNvPr id="99" name="Rectangle 98" descr="Figure giving a visual summary of an example of a pulmonary embolism response team activation incorporating the categories and pertinent recommendations.">
            <a:extLst>
              <a:ext uri="{FF2B5EF4-FFF2-40B4-BE49-F238E27FC236}">
                <a16:creationId xmlns:a16="http://schemas.microsoft.com/office/drawing/2014/main" id="{AE683E66-4DAF-B88A-51D7-E6B1832738C9}"/>
              </a:ext>
            </a:extLst>
          </p:cNvPr>
          <p:cNvSpPr/>
          <p:nvPr/>
        </p:nvSpPr>
        <p:spPr>
          <a:xfrm>
            <a:off x="293077" y="656492"/>
            <a:ext cx="11265877" cy="560363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C667AE-7F09-40AC-73FD-CF795F9E3D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2552" y="5980641"/>
            <a:ext cx="8746897" cy="421493"/>
          </a:xfrm>
        </p:spPr>
        <p:txBody>
          <a:bodyPr/>
          <a:lstStyle/>
          <a:p>
            <a:r>
              <a:rPr lang="en-US" b="1" dirty="0"/>
              <a:t>Abbreviations: </a:t>
            </a:r>
            <a:r>
              <a:rPr lang="en-US" dirty="0"/>
              <a:t>PE indicates pulmonary embolism; PERT, Pulmonary Embolism Response Team.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81FF36-F981-F070-3A5D-B2E2427AC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12</a:t>
            </a:fld>
            <a:endParaRPr lang="en-US" sz="900" dirty="0"/>
          </a:p>
        </p:txBody>
      </p:sp>
      <p:sp>
        <p:nvSpPr>
          <p:cNvPr id="8" name="Rectangle Container copy 2">
            <a:extLst>
              <a:ext uri="{FF2B5EF4-FFF2-40B4-BE49-F238E27FC236}">
                <a16:creationId xmlns:a16="http://schemas.microsoft.com/office/drawing/2014/main" id="{7FDEEA01-4E78-7489-9CA0-D51D3CC91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9047" y="2445190"/>
            <a:ext cx="2041204" cy="797468"/>
          </a:xfrm>
          <a:prstGeom prst="rect">
            <a:avLst/>
          </a:prstGeom>
          <a:solidFill>
            <a:srgbClr val="FDFDA4"/>
          </a:solidFill>
          <a:ln w="25400">
            <a:noFill/>
          </a:ln>
        </p:spPr>
        <p:txBody>
          <a:bodyPr spcFirstLastPara="0" lIns="91440" tIns="0" rIns="0" bIns="0" anchor="ctr"/>
          <a:lstStyle/>
          <a:p>
            <a:pPr hangingPunct="0">
              <a:lnSpc>
                <a:spcPct val="90000"/>
              </a:lnSpc>
            </a:pPr>
            <a:r>
              <a:rPr lang="en-US" sz="2400" b="1" dirty="0">
                <a:ln w="0"/>
                <a:solidFill>
                  <a:prstClr val="black"/>
                </a:solidFill>
                <a:latin typeface="Lub Dub Bold" panose="020B0803030403020204" pitchFamily="34" charset="0"/>
              </a:rPr>
              <a:t>A</a:t>
            </a:r>
          </a:p>
          <a:p>
            <a:pPr hangingPunct="0">
              <a:lnSpc>
                <a:spcPct val="90000"/>
              </a:lnSpc>
            </a:pPr>
            <a:r>
              <a:rPr lang="en-US" sz="1400" b="1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Subclinical</a:t>
            </a:r>
          </a:p>
        </p:txBody>
      </p:sp>
      <p:sp>
        <p:nvSpPr>
          <p:cNvPr id="9" name="Rectangle Container copy 2">
            <a:extLst>
              <a:ext uri="{FF2B5EF4-FFF2-40B4-BE49-F238E27FC236}">
                <a16:creationId xmlns:a16="http://schemas.microsoft.com/office/drawing/2014/main" id="{A4DC568A-B102-1CF3-5621-F9E3FFFED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864517" y="2441726"/>
            <a:ext cx="2041204" cy="797468"/>
          </a:xfrm>
          <a:prstGeom prst="rect">
            <a:avLst/>
          </a:prstGeom>
          <a:solidFill>
            <a:srgbClr val="FFE171"/>
          </a:solidFill>
          <a:ln w="25400">
            <a:noFill/>
          </a:ln>
        </p:spPr>
        <p:txBody>
          <a:bodyPr spcFirstLastPara="0" lIns="91440" tIns="0" rIns="0" bIns="0" anchor="ctr"/>
          <a:lstStyle/>
          <a:p>
            <a:pPr hangingPunct="0">
              <a:lnSpc>
                <a:spcPct val="90000"/>
              </a:lnSpc>
            </a:pPr>
            <a:r>
              <a:rPr lang="en-US" sz="2400" b="1" dirty="0">
                <a:ln w="0"/>
                <a:solidFill>
                  <a:prstClr val="black"/>
                </a:solidFill>
                <a:latin typeface="Lub Dub Bold" panose="020B0803030403020204" pitchFamily="34" charset="0"/>
              </a:rPr>
              <a:t>B</a:t>
            </a:r>
          </a:p>
          <a:p>
            <a:pPr hangingPunct="0">
              <a:lnSpc>
                <a:spcPct val="90000"/>
              </a:lnSpc>
            </a:pPr>
            <a:r>
              <a:rPr lang="en-US" sz="1400" b="1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Symptomatic</a:t>
            </a:r>
          </a:p>
        </p:txBody>
      </p:sp>
      <p:sp>
        <p:nvSpPr>
          <p:cNvPr id="10" name="Rectangle Container copy 2">
            <a:extLst>
              <a:ext uri="{FF2B5EF4-FFF2-40B4-BE49-F238E27FC236}">
                <a16:creationId xmlns:a16="http://schemas.microsoft.com/office/drawing/2014/main" id="{5B472D4A-43DC-6D0B-85E6-5DECFCC6E4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069987" y="2452117"/>
            <a:ext cx="2041204" cy="797468"/>
          </a:xfrm>
          <a:prstGeom prst="rect">
            <a:avLst/>
          </a:prstGeom>
          <a:solidFill>
            <a:srgbClr val="FFB371"/>
          </a:solidFill>
          <a:ln w="25400">
            <a:noFill/>
          </a:ln>
        </p:spPr>
        <p:txBody>
          <a:bodyPr spcFirstLastPara="0" lIns="91440" tIns="0" rIns="0" bIns="0" anchor="ctr"/>
          <a:lstStyle/>
          <a:p>
            <a:pPr hangingPunct="0">
              <a:lnSpc>
                <a:spcPct val="90000"/>
              </a:lnSpc>
            </a:pPr>
            <a:r>
              <a:rPr lang="en-US" sz="2400" b="1" dirty="0">
                <a:ln w="0"/>
                <a:solidFill>
                  <a:prstClr val="black"/>
                </a:solidFill>
                <a:latin typeface="Lub Dub Bold" panose="020B0803030403020204" pitchFamily="34" charset="0"/>
              </a:rPr>
              <a:t>C</a:t>
            </a:r>
          </a:p>
          <a:p>
            <a:pPr hangingPunct="0">
              <a:lnSpc>
                <a:spcPct val="90000"/>
              </a:lnSpc>
            </a:pPr>
            <a:r>
              <a:rPr lang="en-US" sz="1400" b="1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Symptomatic</a:t>
            </a:r>
          </a:p>
        </p:txBody>
      </p:sp>
      <p:sp>
        <p:nvSpPr>
          <p:cNvPr id="11" name="Rectangle Container copy 2">
            <a:extLst>
              <a:ext uri="{FF2B5EF4-FFF2-40B4-BE49-F238E27FC236}">
                <a16:creationId xmlns:a16="http://schemas.microsoft.com/office/drawing/2014/main" id="{8D0EA0FC-3CA5-65CB-F4CC-76C2E89EF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5457" y="2448653"/>
            <a:ext cx="2041204" cy="797468"/>
          </a:xfrm>
          <a:prstGeom prst="rect">
            <a:avLst/>
          </a:prstGeom>
          <a:solidFill>
            <a:srgbClr val="FF8571"/>
          </a:solidFill>
          <a:ln w="25400">
            <a:noFill/>
          </a:ln>
        </p:spPr>
        <p:txBody>
          <a:bodyPr spcFirstLastPara="0" lIns="91440" tIns="0" rIns="0" bIns="0" anchor="ctr"/>
          <a:lstStyle/>
          <a:p>
            <a:pPr hangingPunct="0">
              <a:lnSpc>
                <a:spcPct val="90000"/>
              </a:lnSpc>
            </a:pPr>
            <a:r>
              <a:rPr lang="en-US" sz="2400" b="1" dirty="0">
                <a:ln w="0"/>
                <a:solidFill>
                  <a:prstClr val="black"/>
                </a:solidFill>
                <a:latin typeface="Lub Dub Bold" panose="020B0803030403020204" pitchFamily="34" charset="0"/>
              </a:rPr>
              <a:t>D</a:t>
            </a:r>
          </a:p>
          <a:p>
            <a:pPr hangingPunct="0">
              <a:lnSpc>
                <a:spcPct val="90000"/>
              </a:lnSpc>
            </a:pPr>
            <a:r>
              <a:rPr lang="en-US" sz="1400" b="1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Incipient Cardiopulmonary Failure</a:t>
            </a:r>
            <a:endParaRPr lang="en-US" sz="1200" dirty="0">
              <a:ln w="0"/>
              <a:solidFill>
                <a:prstClr val="black"/>
              </a:solidFill>
              <a:latin typeface="Lub Dub Condensed" panose="020B0506030403020204" pitchFamily="34" charset="0"/>
            </a:endParaRPr>
          </a:p>
        </p:txBody>
      </p:sp>
      <p:sp>
        <p:nvSpPr>
          <p:cNvPr id="12" name="Rectangle Container copy 2">
            <a:extLst>
              <a:ext uri="{FF2B5EF4-FFF2-40B4-BE49-F238E27FC236}">
                <a16:creationId xmlns:a16="http://schemas.microsoft.com/office/drawing/2014/main" id="{DF5D26F8-8B9A-47B0-3CBC-74FD874CA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80929" y="2445189"/>
            <a:ext cx="2041204" cy="797468"/>
          </a:xfrm>
          <a:prstGeom prst="rect">
            <a:avLst/>
          </a:prstGeom>
          <a:solidFill>
            <a:srgbClr val="FF6B80"/>
          </a:solidFill>
          <a:ln w="25400">
            <a:noFill/>
          </a:ln>
        </p:spPr>
        <p:txBody>
          <a:bodyPr spcFirstLastPara="0" lIns="91440" tIns="0" rIns="0" bIns="0" anchor="ctr"/>
          <a:lstStyle/>
          <a:p>
            <a:pPr hangingPunct="0">
              <a:lnSpc>
                <a:spcPct val="90000"/>
              </a:lnSpc>
            </a:pPr>
            <a:r>
              <a:rPr lang="en-US" sz="2400" b="1" dirty="0">
                <a:ln w="0"/>
                <a:solidFill>
                  <a:prstClr val="black"/>
                </a:solidFill>
                <a:latin typeface="Lub Dub Bold" panose="020B0803030403020204" pitchFamily="34" charset="0"/>
              </a:rPr>
              <a:t>E</a:t>
            </a:r>
          </a:p>
          <a:p>
            <a:pPr hangingPunct="0">
              <a:lnSpc>
                <a:spcPct val="90000"/>
              </a:lnSpc>
            </a:pPr>
            <a:r>
              <a:rPr lang="en-US" sz="1400" b="1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Cardiopulmonary Failure</a:t>
            </a:r>
            <a:endParaRPr lang="en-US" sz="1200" dirty="0">
              <a:ln w="0"/>
              <a:solidFill>
                <a:prstClr val="black"/>
              </a:solidFill>
              <a:latin typeface="Lub Dub Condensed" panose="020B0506030403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10C18D2-7FB9-32FE-A85E-9E2BDB9CD5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714771" y="1341120"/>
            <a:ext cx="0" cy="3200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Container copy 2">
            <a:extLst>
              <a:ext uri="{FF2B5EF4-FFF2-40B4-BE49-F238E27FC236}">
                <a16:creationId xmlns:a16="http://schemas.microsoft.com/office/drawing/2014/main" id="{437637F5-6CDC-C5B8-9935-F9D974A62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96752" y="1689868"/>
            <a:ext cx="5036038" cy="336614"/>
          </a:xfrm>
          <a:prstGeom prst="rect">
            <a:avLst/>
          </a:prstGeom>
          <a:solidFill>
            <a:srgbClr val="79C78D"/>
          </a:solidFill>
          <a:ln w="127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b="1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Assessment: History, Physical, Labs, Imaging (1)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2930F93D-13CF-F876-0D23-C68189DC7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5" idx="2"/>
            <a:endCxn id="8" idx="0"/>
          </p:cNvCxnSpPr>
          <p:nvPr/>
        </p:nvCxnSpPr>
        <p:spPr>
          <a:xfrm rot="5400000">
            <a:off x="3487856" y="218275"/>
            <a:ext cx="418708" cy="403512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18">
            <a:extLst>
              <a:ext uri="{FF2B5EF4-FFF2-40B4-BE49-F238E27FC236}">
                <a16:creationId xmlns:a16="http://schemas.microsoft.com/office/drawing/2014/main" id="{356F0BB8-001D-80A0-8E66-19D9FC9F3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5" idx="2"/>
            <a:endCxn id="9" idx="0"/>
          </p:cNvCxnSpPr>
          <p:nvPr/>
        </p:nvCxnSpPr>
        <p:spPr>
          <a:xfrm rot="5400000">
            <a:off x="4592323" y="1319278"/>
            <a:ext cx="415244" cy="1829652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18">
            <a:extLst>
              <a:ext uri="{FF2B5EF4-FFF2-40B4-BE49-F238E27FC236}">
                <a16:creationId xmlns:a16="http://schemas.microsoft.com/office/drawing/2014/main" id="{626ECE0A-E6D7-D0DD-64DB-914D7DE298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5" idx="2"/>
            <a:endCxn id="10" idx="0"/>
          </p:cNvCxnSpPr>
          <p:nvPr/>
        </p:nvCxnSpPr>
        <p:spPr>
          <a:xfrm rot="16200000" flipH="1">
            <a:off x="5689863" y="2051390"/>
            <a:ext cx="425635" cy="37581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18">
            <a:extLst>
              <a:ext uri="{FF2B5EF4-FFF2-40B4-BE49-F238E27FC236}">
                <a16:creationId xmlns:a16="http://schemas.microsoft.com/office/drawing/2014/main" id="{DB7EDAA7-2439-A55E-0EF7-C611DE197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5" idx="2"/>
            <a:endCxn id="11" idx="0"/>
          </p:cNvCxnSpPr>
          <p:nvPr/>
        </p:nvCxnSpPr>
        <p:spPr>
          <a:xfrm rot="16200000" flipH="1">
            <a:off x="6794330" y="946923"/>
            <a:ext cx="422171" cy="258128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18">
            <a:extLst>
              <a:ext uri="{FF2B5EF4-FFF2-40B4-BE49-F238E27FC236}">
                <a16:creationId xmlns:a16="http://schemas.microsoft.com/office/drawing/2014/main" id="{CA1B31C8-1CE6-16E8-A975-EF4B28E19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5" idx="2"/>
            <a:endCxn id="12" idx="0"/>
          </p:cNvCxnSpPr>
          <p:nvPr/>
        </p:nvCxnSpPr>
        <p:spPr>
          <a:xfrm rot="16200000" flipH="1">
            <a:off x="7898798" y="-157545"/>
            <a:ext cx="418707" cy="478676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Container copy 2">
            <a:extLst>
              <a:ext uri="{FF2B5EF4-FFF2-40B4-BE49-F238E27FC236}">
                <a16:creationId xmlns:a16="http://schemas.microsoft.com/office/drawing/2014/main" id="{18AD1BC6-7D0D-4910-DCA2-B43933CF5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37472" y="3671068"/>
            <a:ext cx="3051648" cy="428492"/>
          </a:xfrm>
          <a:prstGeom prst="rect">
            <a:avLst/>
          </a:prstGeom>
          <a:solidFill>
            <a:srgbClr val="79C78D"/>
          </a:solidFill>
          <a:ln w="127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b="1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Initiate anticoagulation (1)</a:t>
            </a:r>
          </a:p>
        </p:txBody>
      </p:sp>
      <p:sp>
        <p:nvSpPr>
          <p:cNvPr id="36" name="Rectangle Container copy 2">
            <a:extLst>
              <a:ext uri="{FF2B5EF4-FFF2-40B4-BE49-F238E27FC236}">
                <a16:creationId xmlns:a16="http://schemas.microsoft.com/office/drawing/2014/main" id="{E653E78F-C127-2AF9-05A6-CA25AA9ACE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6746" y="4429161"/>
            <a:ext cx="3013100" cy="43239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D9D9D9"/>
            </a:solidFill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90000"/>
              </a:lnSpc>
            </a:pPr>
            <a:r>
              <a:rPr lang="en-US" sz="1400" b="1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Management per primary team</a:t>
            </a:r>
          </a:p>
        </p:txBody>
      </p:sp>
      <p:sp>
        <p:nvSpPr>
          <p:cNvPr id="37" name="Rectangle Container copy 2">
            <a:extLst>
              <a:ext uri="{FF2B5EF4-FFF2-40B4-BE49-F238E27FC236}">
                <a16:creationId xmlns:a16="http://schemas.microsoft.com/office/drawing/2014/main" id="{C0C68FF9-4197-F8B2-3DA8-AD318BF6F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52712" y="5149348"/>
            <a:ext cx="3051648" cy="428492"/>
          </a:xfrm>
          <a:prstGeom prst="rect">
            <a:avLst/>
          </a:prstGeom>
          <a:solidFill>
            <a:srgbClr val="79C78D"/>
          </a:solidFill>
          <a:ln w="127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b="1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Outpatient follow-up (1)</a:t>
            </a:r>
          </a:p>
        </p:txBody>
      </p:sp>
      <p:cxnSp>
        <p:nvCxnSpPr>
          <p:cNvPr id="38" name="Straight Arrow Connector 18">
            <a:extLst>
              <a:ext uri="{FF2B5EF4-FFF2-40B4-BE49-F238E27FC236}">
                <a16:creationId xmlns:a16="http://schemas.microsoft.com/office/drawing/2014/main" id="{FAD2E98B-6BE6-22F6-1116-D025AD165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8" idx="2"/>
            <a:endCxn id="35" idx="0"/>
          </p:cNvCxnSpPr>
          <p:nvPr/>
        </p:nvCxnSpPr>
        <p:spPr>
          <a:xfrm rot="16200000" flipH="1">
            <a:off x="2057267" y="2865039"/>
            <a:ext cx="428410" cy="1183647"/>
          </a:xfrm>
          <a:prstGeom prst="bentConnector3">
            <a:avLst>
              <a:gd name="adj1" fmla="val 47264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18">
            <a:extLst>
              <a:ext uri="{FF2B5EF4-FFF2-40B4-BE49-F238E27FC236}">
                <a16:creationId xmlns:a16="http://schemas.microsoft.com/office/drawing/2014/main" id="{7255BF59-C729-1FA9-98D9-F3F9514D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9" idx="2"/>
            <a:endCxn id="35" idx="0"/>
          </p:cNvCxnSpPr>
          <p:nvPr/>
        </p:nvCxnSpPr>
        <p:spPr>
          <a:xfrm rot="5400000">
            <a:off x="3158271" y="2944220"/>
            <a:ext cx="431874" cy="1021823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377E3FD4-E2FA-96C7-88A6-98085AE7D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35" idx="2"/>
            <a:endCxn id="36" idx="0"/>
          </p:cNvCxnSpPr>
          <p:nvPr/>
        </p:nvCxnSpPr>
        <p:spPr>
          <a:xfrm>
            <a:off x="2863296" y="4099560"/>
            <a:ext cx="0" cy="32960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C285B9D-64B6-D072-D670-96B61CCC95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857693" y="4861560"/>
            <a:ext cx="0" cy="2877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18">
            <a:extLst>
              <a:ext uri="{FF2B5EF4-FFF2-40B4-BE49-F238E27FC236}">
                <a16:creationId xmlns:a16="http://schemas.microsoft.com/office/drawing/2014/main" id="{B07B20A5-D57F-DA9B-3913-2453A156F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0" idx="2"/>
            <a:endCxn id="76" idx="0"/>
          </p:cNvCxnSpPr>
          <p:nvPr/>
        </p:nvCxnSpPr>
        <p:spPr>
          <a:xfrm rot="16200000" flipH="1">
            <a:off x="7039881" y="2300292"/>
            <a:ext cx="314803" cy="2213387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18">
            <a:extLst>
              <a:ext uri="{FF2B5EF4-FFF2-40B4-BE49-F238E27FC236}">
                <a16:creationId xmlns:a16="http://schemas.microsoft.com/office/drawing/2014/main" id="{13222A82-924B-5C11-BEC9-1F4A13624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2" idx="2"/>
            <a:endCxn id="76" idx="0"/>
          </p:cNvCxnSpPr>
          <p:nvPr/>
        </p:nvCxnSpPr>
        <p:spPr>
          <a:xfrm rot="5400000">
            <a:off x="9241889" y="2304745"/>
            <a:ext cx="321731" cy="2197555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8B944739-CD6F-EA15-44CE-55138AB0E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288736" y="3855720"/>
            <a:ext cx="0" cy="24206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54AFE6F-CCB4-80A7-846E-9CD50D7B9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283133" y="4333839"/>
            <a:ext cx="0" cy="2877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2A7FEC2-E4AB-47A1-5951-3F568FBE46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11" idx="2"/>
            <a:endCxn id="76" idx="0"/>
          </p:cNvCxnSpPr>
          <p:nvPr/>
        </p:nvCxnSpPr>
        <p:spPr>
          <a:xfrm>
            <a:off x="8296059" y="3246121"/>
            <a:ext cx="7917" cy="318267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Container copy 2">
            <a:extLst>
              <a:ext uri="{FF2B5EF4-FFF2-40B4-BE49-F238E27FC236}">
                <a16:creationId xmlns:a16="http://schemas.microsoft.com/office/drawing/2014/main" id="{BEB9C3AB-165A-CAE4-B8A5-7A83C9501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10384" y="3564388"/>
            <a:ext cx="3987184" cy="291332"/>
          </a:xfrm>
          <a:prstGeom prst="rect">
            <a:avLst/>
          </a:prstGeom>
          <a:solidFill>
            <a:srgbClr val="79C78D"/>
          </a:solidFill>
          <a:ln w="127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b="1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Initiate anticoagulation (1)</a:t>
            </a:r>
          </a:p>
        </p:txBody>
      </p:sp>
      <p:sp>
        <p:nvSpPr>
          <p:cNvPr id="77" name="Rectangle Container copy 2">
            <a:extLst>
              <a:ext uri="{FF2B5EF4-FFF2-40B4-BE49-F238E27FC236}">
                <a16:creationId xmlns:a16="http://schemas.microsoft.com/office/drawing/2014/main" id="{8DF47F8B-357A-F10E-990D-6DCB4113A3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35567" y="4617721"/>
            <a:ext cx="3936818" cy="28956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D9D9D9"/>
            </a:solidFill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90000"/>
              </a:lnSpc>
            </a:pPr>
            <a:r>
              <a:rPr lang="en-US" sz="1400" b="1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Multidisciplinary team discussion</a:t>
            </a:r>
          </a:p>
        </p:txBody>
      </p:sp>
      <p:sp>
        <p:nvSpPr>
          <p:cNvPr id="78" name="Rectangle Container copy 2">
            <a:extLst>
              <a:ext uri="{FF2B5EF4-FFF2-40B4-BE49-F238E27FC236}">
                <a16:creationId xmlns:a16="http://schemas.microsoft.com/office/drawing/2014/main" id="{3AE45393-7163-7620-27C0-B61F3F9810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10384" y="4097788"/>
            <a:ext cx="3987184" cy="276092"/>
          </a:xfrm>
          <a:prstGeom prst="rect">
            <a:avLst/>
          </a:prstGeom>
          <a:solidFill>
            <a:srgbClr val="79C78D"/>
          </a:solidFill>
          <a:ln w="127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b="1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Activate PERT (1)</a:t>
            </a:r>
          </a:p>
        </p:txBody>
      </p:sp>
      <p:sp>
        <p:nvSpPr>
          <p:cNvPr id="79" name="Rectangle Container copy 2">
            <a:extLst>
              <a:ext uri="{FF2B5EF4-FFF2-40B4-BE49-F238E27FC236}">
                <a16:creationId xmlns:a16="http://schemas.microsoft.com/office/drawing/2014/main" id="{8AA51D4B-3F5A-7353-2658-F4D939108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35567" y="5181600"/>
            <a:ext cx="3936818" cy="25907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D9D9D9"/>
            </a:solidFill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90000"/>
              </a:lnSpc>
            </a:pPr>
            <a:r>
              <a:rPr lang="en-US" sz="1400" b="1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Multi PERT assessment to guide clinical management*</a:t>
            </a:r>
          </a:p>
        </p:txBody>
      </p:sp>
      <p:sp>
        <p:nvSpPr>
          <p:cNvPr id="80" name="Rectangle Container copy 2">
            <a:extLst>
              <a:ext uri="{FF2B5EF4-FFF2-40B4-BE49-F238E27FC236}">
                <a16:creationId xmlns:a16="http://schemas.microsoft.com/office/drawing/2014/main" id="{AD105692-7BD4-ADE4-B150-F3250E4D0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310384" y="5713228"/>
            <a:ext cx="3987184" cy="276092"/>
          </a:xfrm>
          <a:prstGeom prst="rect">
            <a:avLst/>
          </a:prstGeom>
          <a:solidFill>
            <a:srgbClr val="79C78D"/>
          </a:solidFill>
          <a:ln w="127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600" b="1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Outpatient follow-up (1)</a:t>
            </a: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A8FAC599-E569-27A0-1822-871325AF8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267893" y="4928199"/>
            <a:ext cx="0" cy="2877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27570A6D-408A-5E3D-E80E-2CB77846E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252653" y="5446359"/>
            <a:ext cx="0" cy="2877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5758B25-3EA4-AA48-7EE6-736E7313C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529013" y="1035652"/>
            <a:ext cx="4371517" cy="381668"/>
          </a:xfrm>
          <a:prstGeom prst="rect">
            <a:avLst/>
          </a:prstGeom>
          <a:solidFill>
            <a:srgbClr val="274F9C"/>
          </a:solidFill>
          <a:ln w="1270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b Dub Condensed" panose="020B0506030403020204" pitchFamily="34" charset="0"/>
              </a:defRPr>
            </a:lvl1pPr>
          </a:lstStyle>
          <a:p>
            <a:r>
              <a:rPr lang="en-US" sz="2000" dirty="0"/>
              <a:t>Symptoms suspicious for acute PE</a:t>
            </a:r>
          </a:p>
        </p:txBody>
      </p:sp>
    </p:spTree>
    <p:extLst>
      <p:ext uri="{BB962C8B-B14F-4D97-AF65-F5344CB8AC3E}">
        <p14:creationId xmlns:p14="http://schemas.microsoft.com/office/powerpoint/2010/main" val="11966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35" grpId="0" animBg="1"/>
      <p:bldP spid="36" grpId="0" animBg="1"/>
      <p:bldP spid="37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A7CB-E381-D9C9-04C3-F25D17419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Anticoagulation Therapy </a:t>
            </a:r>
            <a:r>
              <a:rPr lang="en-US" dirty="0">
                <a:latin typeface="Lub Dub Condensed" panose="020B0506030403020204" pitchFamily="34" charset="0"/>
              </a:rPr>
              <a:t>– General Recommendations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616F4A2-EC3E-5958-C9DE-DA7D8A3AC73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3743148"/>
              </p:ext>
            </p:extLst>
          </p:nvPr>
        </p:nvGraphicFramePr>
        <p:xfrm>
          <a:off x="859973" y="1312280"/>
          <a:ext cx="10232570" cy="4002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542">
                  <a:extLst>
                    <a:ext uri="{9D8B030D-6E8A-4147-A177-3AD203B41FA5}">
                      <a16:colId xmlns:a16="http://schemas.microsoft.com/office/drawing/2014/main" val="2649235253"/>
                    </a:ext>
                  </a:extLst>
                </a:gridCol>
                <a:gridCol w="9427028">
                  <a:extLst>
                    <a:ext uri="{9D8B030D-6E8A-4147-A177-3AD203B41FA5}">
                      <a16:colId xmlns:a16="http://schemas.microsoft.com/office/drawing/2014/main" val="3265590656"/>
                    </a:ext>
                  </a:extLst>
                </a:gridCol>
              </a:tblGrid>
              <a:tr h="39779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800" b="1" spc="5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COR</a:t>
                      </a:r>
                      <a:endParaRPr lang="en-US" sz="18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55563" indent="0" algn="l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800" b="1" spc="4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  <a:endParaRPr lang="en-US" sz="18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9980"/>
                  </a:ext>
                </a:extLst>
              </a:tr>
              <a:tr h="85693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C78D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In patients with acute PE who do not have an absolute contraindication to anticoagulation therapy, anticoagulation therapy should be initiated to reduce the risk of recurrent VTE and death.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704227"/>
                  </a:ext>
                </a:extLst>
              </a:tr>
              <a:tr h="79465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b Dub Bold" panose="020B0803030403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C78D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In patients with acute PE in AHA/ACC Categories C1-E1 who require parenteral anticoagulant therapy initially, LMWH is recommended over UFH to reduce recurrent VTE and major bleeding.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527969"/>
                  </a:ext>
                </a:extLst>
              </a:tr>
              <a:tr h="101269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b Dub Bold" panose="020B0803030403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C78D"/>
                    </a:solidFill>
                  </a:tcPr>
                </a:tc>
                <a:tc>
                  <a:txBody>
                    <a:bodyPr/>
                    <a:lstStyle/>
                    <a:p>
                      <a:pPr marL="112713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In patients with acute PE who are eligible for oral anticoagulation, direct oral anticoagulants (DOACs) are recommended over Vitamin K antagonists (VKAs), unless contraindicated, to prevent recurrent VTE and reduce major bleeding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626943"/>
                  </a:ext>
                </a:extLst>
              </a:tr>
              <a:tr h="9405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b Dub Bold" panose="020B0803030403020204" pitchFamily="34" charset="0"/>
                          <a:ea typeface="+mn-ea"/>
                          <a:cs typeface="Arial" panose="020B0604020202020204" pitchFamily="34" charset="0"/>
                        </a:rPr>
                        <a:t>2a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68"/>
                    </a:solidFill>
                  </a:tcPr>
                </a:tc>
                <a:tc>
                  <a:txBody>
                    <a:bodyPr/>
                    <a:lstStyle/>
                    <a:p>
                      <a:pPr marL="112713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In patients with suspected acute PE in AHA/ACC PE Category C2 or higher and in whom the bleeding risk is low, it may be beneficial to administer therapeutic anticoagulation when imaging is delayed or not immediately accessible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657086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14ACC8-A6E5-666D-BB41-52A81DE1D4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30699" y="5873961"/>
            <a:ext cx="7930603" cy="421493"/>
          </a:xfrm>
        </p:spPr>
        <p:txBody>
          <a:bodyPr/>
          <a:lstStyle/>
          <a:p>
            <a:r>
              <a:rPr lang="en-US" b="1" dirty="0"/>
              <a:t>Abbreviations: </a:t>
            </a:r>
            <a:r>
              <a:rPr lang="en-US" dirty="0"/>
              <a:t>ACC indicates American College of Cardiology; AHA, American Heart Association; COR, class of recommendation; DOAC, direct oral anticoagulant; LMWH, low-molecular-weight heparin; PE, pulmonary embolism; UFH, unfractionated heparin; and VKA, Vitamin K antagonists; and VTE, venous thromboembolism.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014FB-8DF5-14D9-F268-249CE563D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13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27249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9128E-99B4-BCC1-7873-2CF3BC9D9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Hemodynamic Pharmacotherapy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FCBE8A-925A-7E90-2785-69CB58C8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83395" y="1648127"/>
            <a:ext cx="3116252" cy="1193685"/>
          </a:xfrm>
          <a:prstGeom prst="rect">
            <a:avLst/>
          </a:prstGeom>
          <a:solidFill>
            <a:srgbClr val="065D93"/>
          </a:solidFill>
          <a:ln w="25400">
            <a:noFill/>
          </a:ln>
        </p:spPr>
        <p:txBody>
          <a:bodyPr spcFirstLastPara="0" lIns="0" tIns="0" rIns="0" bIns="0" anchor="ctr"/>
          <a:lstStyle>
            <a:defPPr>
              <a:defRPr lang="en-US"/>
            </a:defPPr>
            <a:lvl1pPr algn="ctr" hangingPunct="0">
              <a:lnSpc>
                <a:spcPct val="90000"/>
              </a:lnSpc>
              <a:defRPr sz="2000" b="1">
                <a:solidFill>
                  <a:schemeClr val="bg1"/>
                </a:solidFill>
                <a:latin typeface="Lub Dub Bold" panose="020B0803030403020204" pitchFamily="34" charset="0"/>
                <a:cs typeface="Lato"/>
              </a:defRPr>
            </a:lvl1pPr>
          </a:lstStyle>
          <a:p>
            <a:br>
              <a:rPr lang="en-US" sz="1800" dirty="0">
                <a:latin typeface="Lub Dub Condensed" panose="020B0506030403020204" pitchFamily="34" charset="0"/>
              </a:rPr>
            </a:br>
            <a:br>
              <a:rPr lang="en-US" sz="1800" dirty="0">
                <a:latin typeface="Lub Dub Condensed" panose="020B0506030403020204" pitchFamily="34" charset="0"/>
              </a:rPr>
            </a:br>
            <a:endParaRPr lang="en-US" sz="1800" dirty="0">
              <a:latin typeface="Lub Dub Condensed" panose="020B0506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CDC0C9-7E3C-14E9-7A3B-12C66301B91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72886" y="1703295"/>
            <a:ext cx="3111869" cy="1111623"/>
          </a:xfrm>
          <a:prstGeom prst="rect">
            <a:avLst/>
          </a:prstGeom>
          <a:noFill/>
          <a:ln w="25400">
            <a:noFill/>
          </a:ln>
        </p:spPr>
        <p:txBody>
          <a:bodyPr spcFirstLastPara="0" lIns="0" tIns="0" rIns="0" bIns="0" anchor="ctr"/>
          <a:lstStyle>
            <a:defPPr>
              <a:defRPr lang="en-US"/>
            </a:defPPr>
            <a:lvl1pPr algn="ctr" hangingPunct="0">
              <a:lnSpc>
                <a:spcPct val="90000"/>
              </a:lnSpc>
              <a:defRPr sz="2000" b="1">
                <a:solidFill>
                  <a:schemeClr val="bg1"/>
                </a:solidFill>
                <a:latin typeface="Lub Dub Bold" panose="020B0803030403020204" pitchFamily="34" charset="0"/>
                <a:cs typeface="Lato"/>
              </a:defRPr>
            </a:lvl1pPr>
          </a:lstStyle>
          <a:p>
            <a:pPr>
              <a:spcAft>
                <a:spcPts val="600"/>
              </a:spcAft>
            </a:pPr>
            <a:r>
              <a:rPr lang="it-IT" sz="1800" dirty="0"/>
              <a:t>Cardiogenic shock </a:t>
            </a:r>
            <a:br>
              <a:rPr lang="it-IT" sz="1800" dirty="0"/>
            </a:br>
            <a:r>
              <a:rPr lang="it-IT" sz="1800" dirty="0"/>
              <a:t>due to PE</a:t>
            </a:r>
          </a:p>
          <a:p>
            <a:pPr>
              <a:spcAft>
                <a:spcPts val="600"/>
              </a:spcAft>
            </a:pPr>
            <a:r>
              <a:rPr lang="it-IT" sz="1800" b="0" dirty="0">
                <a:latin typeface="Lub Dub Condensed" panose="020B0506030403020204" pitchFamily="34" charset="0"/>
              </a:rPr>
              <a:t>AHA/ACC PE Categories </a:t>
            </a:r>
            <a:r>
              <a:rPr lang="it-IT" sz="1800" dirty="0">
                <a:latin typeface="Lub Dub Condensed" panose="020B0506030403020204" pitchFamily="34" charset="0"/>
              </a:rPr>
              <a:t>D2-E2</a:t>
            </a:r>
            <a:r>
              <a:rPr lang="it-IT" sz="1800" b="0" dirty="0">
                <a:latin typeface="Lub Dub Condensed" panose="020B0506030403020204" pitchFamily="34" charset="0"/>
              </a:rPr>
              <a:t> 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DFB7759D-8C6D-8BF9-E52E-D2DA9A949E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1975293"/>
              </p:ext>
            </p:extLst>
          </p:nvPr>
        </p:nvGraphicFramePr>
        <p:xfrm>
          <a:off x="765961" y="2893818"/>
          <a:ext cx="3152896" cy="1480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72">
                  <a:extLst>
                    <a:ext uri="{9D8B030D-6E8A-4147-A177-3AD203B41FA5}">
                      <a16:colId xmlns:a16="http://schemas.microsoft.com/office/drawing/2014/main" val="2649235253"/>
                    </a:ext>
                  </a:extLst>
                </a:gridCol>
                <a:gridCol w="2530324">
                  <a:extLst>
                    <a:ext uri="{9D8B030D-6E8A-4147-A177-3AD203B41FA5}">
                      <a16:colId xmlns:a16="http://schemas.microsoft.com/office/drawing/2014/main" val="3265590656"/>
                    </a:ext>
                  </a:extLst>
                </a:gridCol>
              </a:tblGrid>
              <a:tr h="3492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600" b="1" spc="5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COR</a:t>
                      </a:r>
                      <a:endParaRPr lang="en-US" sz="16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55563" indent="0" algn="l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600" b="1" spc="4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  <a:endParaRPr lang="en-US" sz="16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9980"/>
                  </a:ext>
                </a:extLst>
              </a:tr>
              <a:tr h="113172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C78D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The use of vasopressors and/or inotropes is recommended to improve cardiac output and systemic perfusion. 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704227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BF167CE-88DB-397E-44CA-36A17C66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32030" y="1648127"/>
            <a:ext cx="3116252" cy="1193685"/>
          </a:xfrm>
          <a:prstGeom prst="rect">
            <a:avLst/>
          </a:prstGeom>
          <a:solidFill>
            <a:srgbClr val="065D93"/>
          </a:solidFill>
          <a:ln w="25400">
            <a:noFill/>
          </a:ln>
        </p:spPr>
        <p:txBody>
          <a:bodyPr spcFirstLastPara="0" lIns="0" tIns="0" rIns="0" bIns="0" anchor="ctr"/>
          <a:lstStyle>
            <a:defPPr>
              <a:defRPr lang="en-US"/>
            </a:defPPr>
            <a:lvl1pPr algn="ctr" hangingPunct="0">
              <a:lnSpc>
                <a:spcPct val="90000"/>
              </a:lnSpc>
              <a:defRPr sz="2000" b="1">
                <a:solidFill>
                  <a:schemeClr val="bg1"/>
                </a:solidFill>
                <a:latin typeface="Lub Dub Bold" panose="020B0803030403020204" pitchFamily="34" charset="0"/>
                <a:cs typeface="Lato"/>
              </a:defRPr>
            </a:lvl1pPr>
          </a:lstStyle>
          <a:p>
            <a:br>
              <a:rPr lang="en-US" sz="1800" dirty="0">
                <a:latin typeface="Lub Dub Condensed" panose="020B0506030403020204" pitchFamily="34" charset="0"/>
              </a:rPr>
            </a:br>
            <a:br>
              <a:rPr lang="en-US" sz="1800" dirty="0">
                <a:latin typeface="Lub Dub Condensed" panose="020B0506030403020204" pitchFamily="34" charset="0"/>
              </a:rPr>
            </a:br>
            <a:endParaRPr lang="en-US" sz="1800" dirty="0">
              <a:latin typeface="Lub Dub Condensed" panose="020B05060304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B3BCA8-32C1-FC26-16A7-2E972E19099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421521" y="1703295"/>
            <a:ext cx="3111869" cy="1111623"/>
          </a:xfrm>
          <a:prstGeom prst="rect">
            <a:avLst/>
          </a:prstGeom>
          <a:noFill/>
          <a:ln w="25400">
            <a:noFill/>
          </a:ln>
        </p:spPr>
        <p:txBody>
          <a:bodyPr spcFirstLastPara="0" lIns="0" tIns="0" rIns="0" bIns="0" anchor="ctr"/>
          <a:lstStyle>
            <a:defPPr>
              <a:defRPr lang="en-US"/>
            </a:defPPr>
            <a:lvl1pPr algn="ctr" hangingPunct="0">
              <a:lnSpc>
                <a:spcPct val="90000"/>
              </a:lnSpc>
              <a:defRPr sz="2000" b="1">
                <a:solidFill>
                  <a:schemeClr val="bg1"/>
                </a:solidFill>
                <a:latin typeface="Lub Dub Bold" panose="020B0803030403020204" pitchFamily="34" charset="0"/>
                <a:cs typeface="Lato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800" dirty="0"/>
              <a:t>Concerns for reduced preload based on clinical assessment</a:t>
            </a:r>
          </a:p>
          <a:p>
            <a:pPr>
              <a:spcAft>
                <a:spcPts val="600"/>
              </a:spcAft>
            </a:pPr>
            <a:r>
              <a:rPr lang="it-IT" sz="1800" b="0" dirty="0">
                <a:latin typeface="Lub Dub Condensed" panose="020B0506030403020204" pitchFamily="34" charset="0"/>
              </a:rPr>
              <a:t>AHA/ACC PE Categories </a:t>
            </a:r>
            <a:r>
              <a:rPr lang="it-IT" sz="1800" dirty="0">
                <a:latin typeface="Lub Dub Condensed" panose="020B0506030403020204" pitchFamily="34" charset="0"/>
              </a:rPr>
              <a:t>D1-2</a:t>
            </a:r>
            <a:r>
              <a:rPr lang="it-IT" sz="1800" b="0" dirty="0">
                <a:latin typeface="Lub Dub Condensed" panose="020B0506030403020204" pitchFamily="34" charset="0"/>
              </a:rPr>
              <a:t> </a:t>
            </a:r>
          </a:p>
        </p:txBody>
      </p:sp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66B9C4F8-8390-3AE5-9760-64BF27779F2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757927"/>
              </p:ext>
            </p:extLst>
          </p:nvPr>
        </p:nvGraphicFramePr>
        <p:xfrm>
          <a:off x="4414596" y="2893818"/>
          <a:ext cx="3152896" cy="1507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72">
                  <a:extLst>
                    <a:ext uri="{9D8B030D-6E8A-4147-A177-3AD203B41FA5}">
                      <a16:colId xmlns:a16="http://schemas.microsoft.com/office/drawing/2014/main" val="2649235253"/>
                    </a:ext>
                  </a:extLst>
                </a:gridCol>
                <a:gridCol w="2530324">
                  <a:extLst>
                    <a:ext uri="{9D8B030D-6E8A-4147-A177-3AD203B41FA5}">
                      <a16:colId xmlns:a16="http://schemas.microsoft.com/office/drawing/2014/main" val="3265590656"/>
                    </a:ext>
                  </a:extLst>
                </a:gridCol>
              </a:tblGrid>
              <a:tr h="3492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600" b="1" spc="5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COR</a:t>
                      </a:r>
                      <a:endParaRPr lang="en-US" sz="16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55563" indent="0" algn="l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600" b="1" spc="4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  <a:endParaRPr lang="en-US" sz="16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9980"/>
                  </a:ext>
                </a:extLst>
              </a:tr>
              <a:tr h="97443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2b</a:t>
                      </a:r>
                      <a:endParaRPr 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A74B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The use of volume management with normal saline or other volume expanders may be considered to improve cardiac output and blood pressure. 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704227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01309BD5-5A2F-A5AE-B692-FBA33F3BF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080666" y="1648127"/>
            <a:ext cx="3116252" cy="1193685"/>
          </a:xfrm>
          <a:prstGeom prst="rect">
            <a:avLst/>
          </a:prstGeom>
          <a:solidFill>
            <a:srgbClr val="065D93"/>
          </a:solidFill>
          <a:ln w="25400">
            <a:noFill/>
          </a:ln>
        </p:spPr>
        <p:txBody>
          <a:bodyPr spcFirstLastPara="0" lIns="0" tIns="0" rIns="0" bIns="0" anchor="ctr"/>
          <a:lstStyle>
            <a:defPPr>
              <a:defRPr lang="en-US"/>
            </a:defPPr>
            <a:lvl1pPr algn="ctr" hangingPunct="0">
              <a:lnSpc>
                <a:spcPct val="90000"/>
              </a:lnSpc>
              <a:defRPr sz="2000" b="1">
                <a:solidFill>
                  <a:schemeClr val="bg1"/>
                </a:solidFill>
                <a:latin typeface="Lub Dub Bold" panose="020B0803030403020204" pitchFamily="34" charset="0"/>
                <a:cs typeface="Lato"/>
              </a:defRPr>
            </a:lvl1pPr>
          </a:lstStyle>
          <a:p>
            <a:br>
              <a:rPr lang="en-US" sz="1800" dirty="0">
                <a:latin typeface="Lub Dub Condensed" panose="020B0506030403020204" pitchFamily="34" charset="0"/>
              </a:rPr>
            </a:br>
            <a:br>
              <a:rPr lang="en-US" sz="1800" dirty="0">
                <a:latin typeface="Lub Dub Condensed" panose="020B0506030403020204" pitchFamily="34" charset="0"/>
              </a:rPr>
            </a:br>
            <a:endParaRPr lang="en-US" sz="1800" dirty="0">
              <a:latin typeface="Lub Dub Condensed" panose="020B0506030403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C05E1C-4438-724B-3DE1-D15715620B9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070157" y="1703295"/>
            <a:ext cx="3111869" cy="1111623"/>
          </a:xfrm>
          <a:prstGeom prst="rect">
            <a:avLst/>
          </a:prstGeom>
          <a:noFill/>
          <a:ln w="25400">
            <a:noFill/>
          </a:ln>
        </p:spPr>
        <p:txBody>
          <a:bodyPr spcFirstLastPara="0" lIns="0" tIns="0" rIns="0" bIns="0" anchor="ctr"/>
          <a:lstStyle>
            <a:defPPr>
              <a:defRPr lang="en-US"/>
            </a:defPPr>
            <a:lvl1pPr algn="ctr" hangingPunct="0">
              <a:lnSpc>
                <a:spcPct val="90000"/>
              </a:lnSpc>
              <a:defRPr sz="2000" b="1">
                <a:solidFill>
                  <a:schemeClr val="bg1"/>
                </a:solidFill>
                <a:latin typeface="Lub Dub Bold" panose="020B0803030403020204" pitchFamily="34" charset="0"/>
                <a:cs typeface="Lato"/>
              </a:defRPr>
            </a:lvl1pPr>
          </a:lstStyle>
          <a:p>
            <a:pPr>
              <a:spcAft>
                <a:spcPts val="600"/>
              </a:spcAft>
            </a:pPr>
            <a:r>
              <a:rPr lang="it-IT" sz="1800" dirty="0"/>
              <a:t>In patients with PE</a:t>
            </a:r>
          </a:p>
          <a:p>
            <a:pPr>
              <a:spcAft>
                <a:spcPts val="600"/>
              </a:spcAft>
            </a:pPr>
            <a:r>
              <a:rPr lang="it-IT" sz="1800" b="0" dirty="0">
                <a:latin typeface="Lub Dub Condensed" panose="020B0506030403020204" pitchFamily="34" charset="0"/>
              </a:rPr>
              <a:t>AHA/ACC PE Categories </a:t>
            </a:r>
            <a:r>
              <a:rPr lang="it-IT" sz="1800" dirty="0">
                <a:latin typeface="Lub Dub Condensed" panose="020B0506030403020204" pitchFamily="34" charset="0"/>
              </a:rPr>
              <a:t>C2-E</a:t>
            </a:r>
            <a:r>
              <a:rPr lang="it-IT" sz="1800" b="0" dirty="0">
                <a:latin typeface="Lub Dub Condensed" panose="020B0506030403020204" pitchFamily="34" charset="0"/>
              </a:rPr>
              <a:t> </a:t>
            </a:r>
          </a:p>
        </p:txBody>
      </p:sp>
      <p:graphicFrame>
        <p:nvGraphicFramePr>
          <p:cNvPr id="20" name="Content Placeholder 5">
            <a:extLst>
              <a:ext uri="{FF2B5EF4-FFF2-40B4-BE49-F238E27FC236}">
                <a16:creationId xmlns:a16="http://schemas.microsoft.com/office/drawing/2014/main" id="{0D2F3317-2035-E420-FC44-AAF35BED9A0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5121"/>
              </p:ext>
            </p:extLst>
          </p:nvPr>
        </p:nvGraphicFramePr>
        <p:xfrm>
          <a:off x="8063232" y="2893818"/>
          <a:ext cx="3152896" cy="1480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2572">
                  <a:extLst>
                    <a:ext uri="{9D8B030D-6E8A-4147-A177-3AD203B41FA5}">
                      <a16:colId xmlns:a16="http://schemas.microsoft.com/office/drawing/2014/main" val="2649235253"/>
                    </a:ext>
                  </a:extLst>
                </a:gridCol>
                <a:gridCol w="2530324">
                  <a:extLst>
                    <a:ext uri="{9D8B030D-6E8A-4147-A177-3AD203B41FA5}">
                      <a16:colId xmlns:a16="http://schemas.microsoft.com/office/drawing/2014/main" val="3265590656"/>
                    </a:ext>
                  </a:extLst>
                </a:gridCol>
              </a:tblGrid>
              <a:tr h="3492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600" b="1" spc="5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COR</a:t>
                      </a:r>
                      <a:endParaRPr lang="en-US" sz="16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55563" indent="0" algn="l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600" b="1" spc="4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  <a:endParaRPr lang="en-US" sz="16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9980"/>
                  </a:ext>
                </a:extLst>
              </a:tr>
              <a:tr h="113172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2b</a:t>
                      </a:r>
                      <a:endParaRPr 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A74B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The use of inhaled pulmonary vasodilators may be considered to reduce RV afterload.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704227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D612BD-7E9F-AE49-1467-90A9256C38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Abbreviations: </a:t>
            </a:r>
            <a:r>
              <a:rPr lang="en-US" dirty="0"/>
              <a:t>ACC indicates American College of Cardiology; AHA, American Heart Association; COR, class of recommendation; DOAC, direct oral anticoagulant; LMWH, low-molecular-weight heparin; PE, pulmonary embolism; UFH, unfractionated heparin; and VKA, Vitamin K antagonists; and VTE, venous thromboembolism.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1568C-C84E-CDC5-A394-6F05691CE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14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47717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E841F-2442-BC7D-1CB7-D67D16D3D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Sedation and Ventilatory Strategies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2567DEC-D270-151D-C144-87644A63407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43201"/>
              </p:ext>
            </p:extLst>
          </p:nvPr>
        </p:nvGraphicFramePr>
        <p:xfrm>
          <a:off x="833079" y="1177809"/>
          <a:ext cx="6500051" cy="4120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542">
                  <a:extLst>
                    <a:ext uri="{9D8B030D-6E8A-4147-A177-3AD203B41FA5}">
                      <a16:colId xmlns:a16="http://schemas.microsoft.com/office/drawing/2014/main" val="2649235253"/>
                    </a:ext>
                  </a:extLst>
                </a:gridCol>
                <a:gridCol w="5694509">
                  <a:extLst>
                    <a:ext uri="{9D8B030D-6E8A-4147-A177-3AD203B41FA5}">
                      <a16:colId xmlns:a16="http://schemas.microsoft.com/office/drawing/2014/main" val="3265590656"/>
                    </a:ext>
                  </a:extLst>
                </a:gridCol>
              </a:tblGrid>
              <a:tr h="39779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800" b="1" spc="5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COR</a:t>
                      </a:r>
                      <a:endParaRPr lang="en-US" sz="18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55563" indent="0" algn="l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800" b="1" spc="4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  <a:endParaRPr lang="en-US" sz="18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9980"/>
                  </a:ext>
                </a:extLst>
              </a:tr>
              <a:tr h="124827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C78D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In patients with acute PE in AHA/ACC PE Categories C-E who require sedation for intubation, hemodynamic supportive therapies should be available to support the patient in the event the patient becomes unstable.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704227"/>
                  </a:ext>
                </a:extLst>
              </a:tr>
              <a:tr h="12729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b Dub Bold" panose="020B0803030403020204" pitchFamily="34" charset="0"/>
                          <a:ea typeface="+mn-ea"/>
                          <a:cs typeface="Arial" panose="020B0604020202020204" pitchFamily="34" charset="0"/>
                        </a:rPr>
                        <a:t>2a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68"/>
                    </a:solidFill>
                  </a:tcPr>
                </a:tc>
                <a:tc>
                  <a:txBody>
                    <a:bodyPr/>
                    <a:lstStyle/>
                    <a:p>
                      <a:pPr marL="112713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  <a:tabLst>
                          <a:tab pos="5199063" algn="l"/>
                        </a:tabLst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For patients with acute PE and moderate-severe hypoxia, </a:t>
                      </a:r>
                      <a:b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use of heated high-flow nasal cannula (HFNC)  oxygenation </a:t>
                      </a:r>
                      <a:b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rather than standard nasal cannula oxygenation can be </a:t>
                      </a:r>
                      <a:b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beneficial to improve oxygenation.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657086"/>
                  </a:ext>
                </a:extLst>
              </a:tr>
              <a:tr h="12012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Lub Dub Bold" panose="020B0803030403020204" pitchFamily="34" charset="0"/>
                          <a:ea typeface="+mn-ea"/>
                          <a:cs typeface="Arial" panose="020B0604020202020204" pitchFamily="34" charset="0"/>
                        </a:rPr>
                        <a:t>3 </a:t>
                      </a: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HARM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Lub Dub Condensed" panose="020B05060304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1C08"/>
                    </a:solidFill>
                  </a:tcPr>
                </a:tc>
                <a:tc>
                  <a:txBody>
                    <a:bodyPr/>
                    <a:lstStyle/>
                    <a:p>
                      <a:pPr marL="112713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In patients with acute PE in AHA/ACC PE Categories C-E, deep sedation and mechanical ventilation should not be performed, unless clinically indicated, in order to avoid hemodynamic </a:t>
                      </a:r>
                      <a:b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collapse.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66087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5A03286-9CAE-CF6C-0BD5-7F7E5821C619}"/>
              </a:ext>
            </a:extLst>
          </p:cNvPr>
          <p:cNvSpPr txBox="1"/>
          <p:nvPr/>
        </p:nvSpPr>
        <p:spPr>
          <a:xfrm>
            <a:off x="7772399" y="2890101"/>
            <a:ext cx="38010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dk1"/>
                </a:solidFill>
                <a:latin typeface="Lub Dub Condensed" panose="020B0506030403020204" pitchFamily="34" charset="0"/>
                <a:cs typeface="Arial" panose="020B0604020202020204" pitchFamily="34" charset="0"/>
              </a:rPr>
              <a:t>During acute PE: </a:t>
            </a:r>
          </a:p>
          <a:p>
            <a:r>
              <a:rPr lang="en-US" sz="1600" dirty="0">
                <a:solidFill>
                  <a:schemeClr val="dk1"/>
                </a:solidFill>
                <a:latin typeface="Lub Dub Condensed" panose="020B0506030403020204" pitchFamily="34" charset="0"/>
                <a:cs typeface="Arial" panose="020B0604020202020204" pitchFamily="34" charset="0"/>
              </a:rPr>
              <a:t>Heart rate and systemic vascular resistance both increase to maintain systemic and myocardial perfusion due to RV dysfunction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503B8E-AD3D-98C3-9DAA-6F4F4B2263AD}"/>
              </a:ext>
            </a:extLst>
          </p:cNvPr>
          <p:cNvSpPr txBox="1"/>
          <p:nvPr/>
        </p:nvSpPr>
        <p:spPr>
          <a:xfrm>
            <a:off x="7772399" y="4181018"/>
            <a:ext cx="38010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dk1"/>
                </a:solidFill>
                <a:latin typeface="Lub Dub Condensed" panose="020B0506030403020204" pitchFamily="34" charset="0"/>
                <a:cs typeface="Arial" panose="020B0604020202020204" pitchFamily="34" charset="0"/>
              </a:rPr>
              <a:t>Anxiolytic and analgesic medications can potentially eliminate the compensatory mechanism resulting in hemodynamic collapse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4EC8A91-1FE0-7DB9-A104-89C1E870B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83603" y="3074128"/>
            <a:ext cx="771787" cy="77178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6A36F8E-281E-87E4-F1E4-53172FA5EF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8183" y="3218226"/>
            <a:ext cx="509712" cy="509712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6232D989-1A01-0E56-2BCB-6A084778B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74638" y="4320222"/>
            <a:ext cx="771787" cy="771787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 descr="Warning with solid fill">
            <a:extLst>
              <a:ext uri="{FF2B5EF4-FFF2-40B4-BE49-F238E27FC236}">
                <a16:creationId xmlns:a16="http://schemas.microsoft.com/office/drawing/2014/main" id="{A14B5708-A6B7-0CE0-6F64-1F3D6AFFD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082817" y="4391961"/>
            <a:ext cx="582753" cy="530596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716844-097A-CCB3-C102-C31F43E588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04722" y="5873961"/>
            <a:ext cx="7982557" cy="421493"/>
          </a:xfrm>
        </p:spPr>
        <p:txBody>
          <a:bodyPr/>
          <a:lstStyle/>
          <a:p>
            <a:r>
              <a:rPr lang="en-US" b="1" dirty="0"/>
              <a:t>Abbreviations: </a:t>
            </a:r>
            <a:r>
              <a:rPr lang="en-US" dirty="0"/>
              <a:t>ACC indicates American College of Cardiology; AHA, American Heart Association; HFNC, high-flow nasal cannula; and PE, pulmonary embolism.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76507F-AF68-6E2D-E69A-9DEEC249E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15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79031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74E8F-A413-23D9-B441-CC5498DF7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Mechanical Circulatory Support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BFDF512-D8D9-9840-A39C-05042C0001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040573"/>
              </p:ext>
            </p:extLst>
          </p:nvPr>
        </p:nvGraphicFramePr>
        <p:xfrm>
          <a:off x="859973" y="1312280"/>
          <a:ext cx="10041109" cy="3135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542">
                  <a:extLst>
                    <a:ext uri="{9D8B030D-6E8A-4147-A177-3AD203B41FA5}">
                      <a16:colId xmlns:a16="http://schemas.microsoft.com/office/drawing/2014/main" val="2649235253"/>
                    </a:ext>
                  </a:extLst>
                </a:gridCol>
                <a:gridCol w="9235567">
                  <a:extLst>
                    <a:ext uri="{9D8B030D-6E8A-4147-A177-3AD203B41FA5}">
                      <a16:colId xmlns:a16="http://schemas.microsoft.com/office/drawing/2014/main" val="3265590656"/>
                    </a:ext>
                  </a:extLst>
                </a:gridCol>
              </a:tblGrid>
              <a:tr h="39779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800" b="1" spc="5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COR</a:t>
                      </a:r>
                      <a:endParaRPr lang="en-US" sz="18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55563" indent="0" algn="l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800" b="1" spc="4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  <a:endParaRPr lang="en-US" sz="18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9980"/>
                  </a:ext>
                </a:extLst>
              </a:tr>
              <a:tr h="85693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C78D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In patients with known or suspected acute PE on VA-ECMO, continuation of parenteral systemic anticoagulation is recommended in the absence of bleeding to prevent further thrombotic or embolic complications.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704227"/>
                  </a:ext>
                </a:extLst>
              </a:tr>
              <a:tr h="9405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b Dub Bold" panose="020B0803030403020204" pitchFamily="34" charset="0"/>
                          <a:ea typeface="+mn-ea"/>
                          <a:cs typeface="Arial" panose="020B0604020202020204" pitchFamily="34" charset="0"/>
                        </a:rPr>
                        <a:t>2a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68"/>
                    </a:solidFill>
                  </a:tcPr>
                </a:tc>
                <a:tc>
                  <a:txBody>
                    <a:bodyPr/>
                    <a:lstStyle/>
                    <a:p>
                      <a:pPr marL="112713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In patients with acute, refractory cardiogenic shock as a result of known or suspected acute PE (AHA/ACC PE Category E2), it is reasonable to institute VA-ECMO, provided appropriate resources are available, to stabilize hemodynamics and improve oxygenation.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657086"/>
                  </a:ext>
                </a:extLst>
              </a:tr>
              <a:tr h="9405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b Dub Bold" panose="020B0803030403020204" pitchFamily="34" charset="0"/>
                          <a:ea typeface="+mn-ea"/>
                          <a:cs typeface="Arial" panose="020B0604020202020204" pitchFamily="34" charset="0"/>
                        </a:rPr>
                        <a:t>2b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A74B"/>
                    </a:solidFill>
                  </a:tcPr>
                </a:tc>
                <a:tc>
                  <a:txBody>
                    <a:bodyPr/>
                    <a:lstStyle/>
                    <a:p>
                      <a:pPr marL="112713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In patients with acute PE in AHA/ACC PE Category E2 who are placed on VA-ECMO support, the usefulness of additional advanced therapies is not well established.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860798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75D86A-53F1-0C1A-709B-51C810E698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Abbreviations: </a:t>
            </a:r>
            <a:r>
              <a:rPr lang="en-US" dirty="0"/>
              <a:t>ACC indicates American College of Cardiology; AHA, American Heart Association; PE, pulmonary embolism; and ECMO, extracorporeal membrane oxygenation..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A3E37-38A1-0E5B-8F44-7B3E4A2BD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16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23888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360F0-F013-14EE-3E51-00D080ED81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8075B-59D2-136F-C708-7B72247BE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Inferior Vena Cava Filters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A410D0B3-0ABD-43B0-DDBD-2DC0CD8F81A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2805157"/>
              </p:ext>
            </p:extLst>
          </p:nvPr>
        </p:nvGraphicFramePr>
        <p:xfrm>
          <a:off x="740704" y="1073741"/>
          <a:ext cx="5620339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036">
                  <a:extLst>
                    <a:ext uri="{9D8B030D-6E8A-4147-A177-3AD203B41FA5}">
                      <a16:colId xmlns:a16="http://schemas.microsoft.com/office/drawing/2014/main" val="2649235253"/>
                    </a:ext>
                  </a:extLst>
                </a:gridCol>
                <a:gridCol w="4903303">
                  <a:extLst>
                    <a:ext uri="{9D8B030D-6E8A-4147-A177-3AD203B41FA5}">
                      <a16:colId xmlns:a16="http://schemas.microsoft.com/office/drawing/2014/main" val="3265590656"/>
                    </a:ext>
                  </a:extLst>
                </a:gridCol>
              </a:tblGrid>
              <a:tr h="30716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800" b="1" spc="5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COR</a:t>
                      </a:r>
                      <a:endParaRPr lang="en-US" sz="18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55563" indent="0" algn="l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800" b="1" spc="4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  <a:endParaRPr lang="en-US" sz="18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9980"/>
                  </a:ext>
                </a:extLst>
              </a:tr>
              <a:tr h="48634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2a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68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In patients with acute PE who cannot tolerate anticoagulation, IVC filters can be useful to reduce the short-term incidence of recurrent PE.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704227"/>
                  </a:ext>
                </a:extLst>
              </a:tr>
              <a:tr h="6911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b Dub Bold" panose="020B0803030403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C78D"/>
                    </a:solidFill>
                  </a:tcPr>
                </a:tc>
                <a:tc>
                  <a:txBody>
                    <a:bodyPr/>
                    <a:lstStyle/>
                    <a:p>
                      <a:pPr marL="112713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In patients with acute PE who cannot tolerate anticoagulation but in whom an IVC filter is deemed necessary, retrievable IVC filters are recommended over permanent filters to reduce the short-term incidence of recurrent PE while minimizing long-term adverse outcomes.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657086"/>
                  </a:ext>
                </a:extLst>
              </a:tr>
              <a:tr h="4863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b Dub Bold" panose="020B0803030403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C78D"/>
                    </a:solidFill>
                  </a:tcPr>
                </a:tc>
                <a:tc>
                  <a:txBody>
                    <a:bodyPr/>
                    <a:lstStyle/>
                    <a:p>
                      <a:pPr marL="112713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In patients with retrievable IVC filters, retrieval should be attempted as soon as the risk of PE has sufficiently decreased and anticoagulation tolerated in order to minimize the risk of long-term filter-related complications.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860798"/>
                  </a:ext>
                </a:extLst>
              </a:tr>
              <a:tr h="4863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b Dub Bold" panose="020B0803030403020204" pitchFamily="34" charset="0"/>
                          <a:ea typeface="+mn-ea"/>
                          <a:cs typeface="Arial" panose="020B0604020202020204" pitchFamily="34" charset="0"/>
                        </a:rPr>
                        <a:t>2a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68"/>
                    </a:solidFill>
                  </a:tcPr>
                </a:tc>
                <a:tc>
                  <a:txBody>
                    <a:bodyPr/>
                    <a:lstStyle/>
                    <a:p>
                      <a:pPr marL="112713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In patients with indwelling IVC filters, the use of a structured follow-up program is reasonable to increase retrieval rates and detect complications.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26849"/>
                  </a:ext>
                </a:extLst>
              </a:tr>
            </a:tbl>
          </a:graphicData>
        </a:graphic>
      </p:graphicFrame>
      <p:graphicFrame>
        <p:nvGraphicFramePr>
          <p:cNvPr id="3" name="Content Placeholder 5">
            <a:extLst>
              <a:ext uri="{FF2B5EF4-FFF2-40B4-BE49-F238E27FC236}">
                <a16:creationId xmlns:a16="http://schemas.microsoft.com/office/drawing/2014/main" id="{DF556C70-E202-788F-F1EF-E3EF3FBE095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6760095"/>
              </p:ext>
            </p:extLst>
          </p:nvPr>
        </p:nvGraphicFramePr>
        <p:xfrm>
          <a:off x="6684304" y="1073741"/>
          <a:ext cx="4580044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036">
                  <a:extLst>
                    <a:ext uri="{9D8B030D-6E8A-4147-A177-3AD203B41FA5}">
                      <a16:colId xmlns:a16="http://schemas.microsoft.com/office/drawing/2014/main" val="2649235253"/>
                    </a:ext>
                  </a:extLst>
                </a:gridCol>
                <a:gridCol w="3863008">
                  <a:extLst>
                    <a:ext uri="{9D8B030D-6E8A-4147-A177-3AD203B41FA5}">
                      <a16:colId xmlns:a16="http://schemas.microsoft.com/office/drawing/2014/main" val="3265590656"/>
                    </a:ext>
                  </a:extLst>
                </a:gridCol>
              </a:tblGrid>
              <a:tr h="307164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800" b="1" spc="5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COR</a:t>
                      </a:r>
                      <a:endParaRPr lang="en-US" sz="18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55563" indent="0" algn="l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800" b="1" spc="4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  <a:endParaRPr lang="en-US" sz="18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9980"/>
                  </a:ext>
                </a:extLst>
              </a:tr>
              <a:tr h="4863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b Dub Bold" panose="020B0803030403020204" pitchFamily="34" charset="0"/>
                          <a:ea typeface="+mn-ea"/>
                          <a:cs typeface="Arial" panose="020B0604020202020204" pitchFamily="34" charset="0"/>
                        </a:rPr>
                        <a:t>2b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A74B"/>
                    </a:solidFill>
                  </a:tcPr>
                </a:tc>
                <a:tc>
                  <a:txBody>
                    <a:bodyPr/>
                    <a:lstStyle/>
                    <a:p>
                      <a:pPr marL="112713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In patients with recurrent PE despite optimal therapeutic anticoagulation who are in AHA/ACC PE Categories B-E, IVC filter placement may be considered to reduce the short-term incidence of additional recurrent PE.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8078887"/>
                  </a:ext>
                </a:extLst>
              </a:tr>
              <a:tr h="69111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b Dub Bold" panose="020B0803030403020204" pitchFamily="34" charset="0"/>
                          <a:ea typeface="+mn-ea"/>
                          <a:cs typeface="Arial" panose="020B0604020202020204" pitchFamily="34" charset="0"/>
                        </a:rPr>
                        <a:t>2b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A74B"/>
                    </a:solidFill>
                  </a:tcPr>
                </a:tc>
                <a:tc>
                  <a:txBody>
                    <a:bodyPr/>
                    <a:lstStyle/>
                    <a:p>
                      <a:pPr marL="112713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In patients with acute PE in AHA/ACC PE Categories D-E, and who are undergoing advanced interventions such as systemic thrombolysis, CDL, MT, or surgical embolectomy,  the benefit of IVC filter placement is uncertain  to reduce the short-term incidence of recurrent PE and mortality.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030423"/>
                  </a:ext>
                </a:extLst>
              </a:tr>
              <a:tr h="4863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Lub Dub Bold" panose="020B0803030403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b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Lub Dub Bold" panose="020B0803030403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Harm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Lub Dub Condensed" panose="020B05060304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1C08"/>
                    </a:solidFill>
                  </a:tcPr>
                </a:tc>
                <a:tc>
                  <a:txBody>
                    <a:bodyPr/>
                    <a:lstStyle/>
                    <a:p>
                      <a:pPr marL="112713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In patients with acute PE who are therapeutically anticoagulated, routine IVC filter placement should not </a:t>
                      </a:r>
                      <a:r>
                        <a:rPr lang="en-US" sz="1600" b="0" i="0" u="none" strike="noStrike" kern="1200" baseline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be performed. 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Lub Dub Condensed" panose="020B05060304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05283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9521F6-DE3B-82E2-04B9-AF5595ACB1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938467" y="5873961"/>
            <a:ext cx="8315066" cy="421493"/>
          </a:xfrm>
        </p:spPr>
        <p:txBody>
          <a:bodyPr/>
          <a:lstStyle/>
          <a:p>
            <a:r>
              <a:rPr lang="en-US" b="1" dirty="0"/>
              <a:t>Abbreviations: </a:t>
            </a:r>
            <a:r>
              <a:rPr lang="en-US" dirty="0"/>
              <a:t>ACC indicates American College of Cardiology; AHA, American Heart Association; CDL, catheter-directed thrombolysis; IVC, inferior vena cava; MT, mechanical thrombectomy; and PE, pulmonary embolism.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885070-F772-F724-7B0B-18CFC7D30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17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554652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A0BCB87-AE31-95FC-9CD9-F11CA2087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319022"/>
            <a:ext cx="4558748" cy="420713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C0A1FC-A291-8AAC-46E1-7925BBFC8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Systemic Thrombolysis in Acute PE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25788E-A6AE-3337-52F5-04DB43C63B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75664" y="933449"/>
            <a:ext cx="7684104" cy="641951"/>
          </a:xfrm>
          <a:prstGeom prst="rect">
            <a:avLst/>
          </a:prstGeom>
          <a:solidFill>
            <a:srgbClr val="065D93"/>
          </a:solidFill>
          <a:ln w="25400">
            <a:noFill/>
          </a:ln>
        </p:spPr>
        <p:txBody>
          <a:bodyPr spcFirstLastPara="0" lIns="0" tIns="0" rIns="0" bIns="0" anchor="ctr"/>
          <a:lstStyle>
            <a:defPPr>
              <a:defRPr lang="en-US"/>
            </a:defPPr>
            <a:lvl1pPr algn="ctr" hangingPunct="0">
              <a:lnSpc>
                <a:spcPct val="90000"/>
              </a:lnSpc>
              <a:defRPr sz="2000" b="1">
                <a:solidFill>
                  <a:schemeClr val="bg1"/>
                </a:solidFill>
                <a:latin typeface="Lub Dub Bold" panose="020B0803030403020204" pitchFamily="34" charset="0"/>
                <a:cs typeface="Lato"/>
              </a:defRPr>
            </a:lvl1pPr>
          </a:lstStyle>
          <a:p>
            <a:br>
              <a:rPr lang="en-US" sz="1800" dirty="0">
                <a:latin typeface="Lub Dub Condensed" panose="020B0506030403020204" pitchFamily="34" charset="0"/>
              </a:rPr>
            </a:br>
            <a:br>
              <a:rPr lang="en-US" sz="1800" dirty="0">
                <a:latin typeface="Lub Dub Condensed" panose="020B0506030403020204" pitchFamily="34" charset="0"/>
              </a:rPr>
            </a:br>
            <a:endParaRPr lang="en-US" sz="1800" dirty="0">
              <a:latin typeface="Lub Dub Condensed" panose="020B0506030403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D1550D-96DE-A95C-0B37-C0169722F5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319990" y="945230"/>
            <a:ext cx="7642000" cy="575301"/>
          </a:xfrm>
          <a:prstGeom prst="rect">
            <a:avLst/>
          </a:prstGeom>
          <a:noFill/>
          <a:ln w="25400">
            <a:noFill/>
          </a:ln>
        </p:spPr>
        <p:txBody>
          <a:bodyPr spcFirstLastPara="0" lIns="0" tIns="0" rIns="0" bIns="0" anchor="ctr"/>
          <a:lstStyle>
            <a:defPPr>
              <a:defRPr lang="en-US"/>
            </a:defPPr>
            <a:lvl1pPr algn="ctr" hangingPunct="0">
              <a:lnSpc>
                <a:spcPct val="90000"/>
              </a:lnSpc>
              <a:defRPr sz="2000" b="1">
                <a:solidFill>
                  <a:schemeClr val="bg1"/>
                </a:solidFill>
                <a:latin typeface="Lub Dub Bold" panose="020B0803030403020204" pitchFamily="34" charset="0"/>
                <a:cs typeface="Lato"/>
              </a:defRPr>
            </a:lvl1pPr>
          </a:lstStyle>
          <a:p>
            <a:pPr lvl="0">
              <a:defRPr/>
            </a:pPr>
            <a:r>
              <a:rPr lang="en-US" sz="1800" dirty="0">
                <a:solidFill>
                  <a:prstClr val="white"/>
                </a:solidFill>
              </a:rPr>
              <a:t>In patients with acute PE and an acceptable bleeding risk, </a:t>
            </a:r>
            <a:br>
              <a:rPr lang="en-US" sz="1800" dirty="0">
                <a:solidFill>
                  <a:prstClr val="white"/>
                </a:solidFill>
              </a:rPr>
            </a:br>
            <a:r>
              <a:rPr lang="en-US" sz="1800" dirty="0">
                <a:solidFill>
                  <a:prstClr val="white"/>
                </a:solidFill>
              </a:rPr>
              <a:t>in whom advanced therapy is being considered…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F14F8697-2BAB-35B7-B500-5EE99F3B44B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2755157"/>
              </p:ext>
            </p:extLst>
          </p:nvPr>
        </p:nvGraphicFramePr>
        <p:xfrm>
          <a:off x="4205441" y="1532312"/>
          <a:ext cx="7654327" cy="43235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5611">
                  <a:extLst>
                    <a:ext uri="{9D8B030D-6E8A-4147-A177-3AD203B41FA5}">
                      <a16:colId xmlns:a16="http://schemas.microsoft.com/office/drawing/2014/main" val="2649235253"/>
                    </a:ext>
                  </a:extLst>
                </a:gridCol>
                <a:gridCol w="1284948">
                  <a:extLst>
                    <a:ext uri="{9D8B030D-6E8A-4147-A177-3AD203B41FA5}">
                      <a16:colId xmlns:a16="http://schemas.microsoft.com/office/drawing/2014/main" val="562995202"/>
                    </a:ext>
                  </a:extLst>
                </a:gridCol>
                <a:gridCol w="5653768">
                  <a:extLst>
                    <a:ext uri="{9D8B030D-6E8A-4147-A177-3AD203B41FA5}">
                      <a16:colId xmlns:a16="http://schemas.microsoft.com/office/drawing/2014/main" val="3265590656"/>
                    </a:ext>
                  </a:extLst>
                </a:gridCol>
              </a:tblGrid>
              <a:tr h="4090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800" b="1" spc="5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COR</a:t>
                      </a:r>
                      <a:endParaRPr lang="en-US" sz="18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5563" indent="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AHA/ACC</a:t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PE CATEGORY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55563" indent="0" algn="l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800" b="1" spc="4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  <a:endParaRPr lang="en-US" sz="18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9980"/>
                  </a:ext>
                </a:extLst>
              </a:tr>
              <a:tr h="58775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2a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68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E1-E2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Systemic thrombolysis and anticoagulation is reasonable over anticoagulation alone to </a:t>
                      </a:r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reduce mortality and recurrent PE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704227"/>
                  </a:ext>
                </a:extLst>
              </a:tr>
              <a:tr h="86934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2b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A74B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D1-D2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Systemic thrombolysis and anticoagulation may be considered over anticoagulation alone to </a:t>
                      </a:r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prevent further clinical deterioration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208901"/>
                  </a:ext>
                </a:extLst>
              </a:tr>
              <a:tr h="70236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2b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A74B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C3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Systemic thrombolysis and anticoagulation over anticoagulation alone to prevent further clinical deterioration is </a:t>
                      </a:r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uncertain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364381"/>
                  </a:ext>
                </a:extLst>
              </a:tr>
              <a:tr h="70236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2b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A74B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sz="1600" b="1" i="0" u="none" strike="noStrike" kern="1200" baseline="0" dirty="0">
                        <a:solidFill>
                          <a:schemeClr val="dk1"/>
                        </a:solidFill>
                        <a:latin typeface="Lub Dub Condensed" panose="020B05060304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Lub Dub Condensed" panose="020B0506030403020204" pitchFamily="34" charset="0"/>
                          <a:ea typeface="+mn-ea"/>
                          <a:cs typeface="+mn-cs"/>
                        </a:rPr>
                        <a:t>In patients with acute PE being treated with systemic thrombolysis, lower dose systemic thrombolytics may be considered to reduce the risk of bleeding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Lub Dub Condensed" panose="020B05060304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1879467"/>
                  </a:ext>
                </a:extLst>
              </a:tr>
              <a:tr h="4505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Lub Dub Bold" panose="020B0803030403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b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Lub Dub Bold" panose="020B0803030403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Harm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Lub Dub Condensed" panose="020B05060304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1C08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A1-C2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Systemic thrombolysis should not be used over anticoagulation alone due to </a:t>
                      </a:r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increased risk of major bleeding and intracranial hemorrhage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955167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90B925-8E69-D62F-1617-21376B071D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Abbreviations: </a:t>
            </a:r>
            <a:r>
              <a:rPr lang="en-US" dirty="0"/>
              <a:t>ACC indicates American College of Cardiology; AHA, American Heart Association’; COR, class of recommendation; and PE, pulmonary embolism;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8D1ACA-C76F-048E-68A5-D23FEA449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18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10855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9EFE5-FD8A-0621-039D-8B2550F31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6049"/>
            <a:ext cx="11871960" cy="660111"/>
          </a:xfrm>
        </p:spPr>
        <p:txBody>
          <a:bodyPr/>
          <a:lstStyle/>
          <a:p>
            <a:pPr algn="ctr"/>
            <a:r>
              <a:rPr lang="en-US" sz="2800" dirty="0"/>
              <a:t>Comparing Catheter-Directed Thrombolysis and Mechanical Thrombectomy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91B8463-B880-082C-6C82-5369EAF1F64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095297"/>
              </p:ext>
            </p:extLst>
          </p:nvPr>
        </p:nvGraphicFramePr>
        <p:xfrm>
          <a:off x="303875" y="1070956"/>
          <a:ext cx="11432581" cy="4373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363">
                  <a:extLst>
                    <a:ext uri="{9D8B030D-6E8A-4147-A177-3AD203B41FA5}">
                      <a16:colId xmlns:a16="http://schemas.microsoft.com/office/drawing/2014/main" val="2649235253"/>
                    </a:ext>
                  </a:extLst>
                </a:gridCol>
                <a:gridCol w="1280914">
                  <a:extLst>
                    <a:ext uri="{9D8B030D-6E8A-4147-A177-3AD203B41FA5}">
                      <a16:colId xmlns:a16="http://schemas.microsoft.com/office/drawing/2014/main" val="562995202"/>
                    </a:ext>
                  </a:extLst>
                </a:gridCol>
                <a:gridCol w="4719152">
                  <a:extLst>
                    <a:ext uri="{9D8B030D-6E8A-4147-A177-3AD203B41FA5}">
                      <a16:colId xmlns:a16="http://schemas.microsoft.com/office/drawing/2014/main" val="3265590656"/>
                    </a:ext>
                  </a:extLst>
                </a:gridCol>
                <a:gridCol w="4719152">
                  <a:extLst>
                    <a:ext uri="{9D8B030D-6E8A-4147-A177-3AD203B41FA5}">
                      <a16:colId xmlns:a16="http://schemas.microsoft.com/office/drawing/2014/main" val="1486329666"/>
                    </a:ext>
                  </a:extLst>
                </a:gridCol>
              </a:tblGrid>
              <a:tr h="54608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800" b="1" spc="5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COR</a:t>
                      </a:r>
                      <a:endParaRPr lang="en-US" sz="18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5563" indent="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AHA/ACC</a:t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PE CATEGORY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55563" indent="0" algn="l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600" b="1" spc="4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Catheter-Directed Thrombolysis RECOMMENDATIONS</a:t>
                      </a:r>
                      <a:endParaRPr lang="en-US" sz="16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5563" indent="0" algn="l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600" b="1" spc="4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Mechanical Thrombectomy</a:t>
                      </a:r>
                    </a:p>
                    <a:p>
                      <a:pPr marL="55563" indent="0" algn="l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600" b="1" spc="4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  <a:endParaRPr lang="en-US" sz="16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9980"/>
                  </a:ext>
                </a:extLst>
              </a:tr>
              <a:tr h="107623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2a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68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E1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CDL plus anticoagulation is reasonable to </a:t>
                      </a:r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prevent further clinical deterioration and early mortality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It is reasonable to choose MT plus anticoagulation over anticoagulation alone to </a:t>
                      </a:r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prevent further clinical decompensation and acute mortality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704227"/>
                  </a:ext>
                </a:extLst>
              </a:tr>
              <a:tr h="84500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2b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A74B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D1-E1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The efficacy of CDL over systemic thrombolysis is </a:t>
                      </a:r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unclear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The efficacy of MT over systemic thrombolysis is </a:t>
                      </a:r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unclear, but MT may be considered over systemic thrombolysis to reduce major bleeding risks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208901"/>
                  </a:ext>
                </a:extLst>
              </a:tr>
              <a:tr h="51121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2b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A74B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D1-D2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CDL plus anticoagulation may be considered to </a:t>
                      </a:r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prevent further clinical deterioration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MT plus anticoagulation may be considered to </a:t>
                      </a:r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prevent further clinical deterioration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2364381"/>
                  </a:ext>
                </a:extLst>
              </a:tr>
              <a:tr h="511211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2b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A74B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C2-C3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The benefit of CDL plus anticoagulation as compared to anticoagulation alone is </a:t>
                      </a:r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unclear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The benefit of MT plus anticoagulation as compared to anticoagulation alone is </a:t>
                      </a:r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unclear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541112"/>
                  </a:ext>
                </a:extLst>
              </a:tr>
              <a:tr h="5973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ub Dub Bold" panose="020B0803030403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b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ub Dub Bold" panose="020B0803030403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No Benefit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Lub Dub Condensed" panose="020B05060304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F7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A-C1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CDL is </a:t>
                      </a:r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not recommended 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over anticoagulation alone for improving clinical outcomes or symptoms.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MT is </a:t>
                      </a:r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not recommended 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over anticoagulation alone for improving clinical outcomes or symptoms.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955167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E33113-E47A-7738-EFBE-E6532ABD2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Abbreviations: </a:t>
            </a:r>
            <a:r>
              <a:rPr lang="en-US" dirty="0"/>
              <a:t>ACC indicates American College of Cardiology; AHA, American Heart Association’; COR, class of recommendation CDL , catheter-directed thrombolysis; PA, pulmonary artery; PE, pulmonary embolism.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8922B-9693-A111-5D53-2EF4A6AB9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19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07201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6CF75E1-C053-2C2D-8B8F-7966F94E3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02796" y="6328881"/>
            <a:ext cx="6051478" cy="349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939E85-4E7A-9CBB-49ED-31D386239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2831926" cy="3795908"/>
          </a:xfrm>
        </p:spPr>
        <p:txBody>
          <a:bodyPr/>
          <a:lstStyle/>
          <a:p>
            <a:pPr rtl="0" eaLnBrk="1" latinLnBrk="0" hangingPunct="1"/>
            <a:r>
              <a:rPr lang="en-US" sz="2400" dirty="0">
                <a:solidFill>
                  <a:srgbClr val="AC1B1F"/>
                </a:solidFill>
              </a:rPr>
              <a:t>Table 1. </a:t>
            </a:r>
            <a:br>
              <a:rPr lang="en-US" sz="2400" kern="1200" dirty="0">
                <a:solidFill>
                  <a:srgbClr val="AC1B1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US" sz="2400" dirty="0"/>
              <a:t>Applying Class of Recommendation and Level of Evidence to Clinical Strategies, Interventions, Treatments, or Diagnostic Testing in Patient Care</a:t>
            </a:r>
            <a:br>
              <a:rPr lang="en-US" sz="2400" dirty="0"/>
            </a:br>
            <a:endParaRPr lang="en-US" dirty="0"/>
          </a:p>
        </p:txBody>
      </p:sp>
      <p:graphicFrame>
        <p:nvGraphicFramePr>
          <p:cNvPr id="4" name="Table 9">
            <a:extLst>
              <a:ext uri="{FF2B5EF4-FFF2-40B4-BE49-F238E27FC236}">
                <a16:creationId xmlns:a16="http://schemas.microsoft.com/office/drawing/2014/main" id="{DFA07AE3-2588-546E-4D8F-67EC04D917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762979"/>
              </p:ext>
            </p:extLst>
          </p:nvPr>
        </p:nvGraphicFramePr>
        <p:xfrm>
          <a:off x="3894637" y="365123"/>
          <a:ext cx="3940461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0461">
                  <a:extLst>
                    <a:ext uri="{9D8B030D-6E8A-4147-A177-3AD203B41FA5}">
                      <a16:colId xmlns:a16="http://schemas.microsoft.com/office/drawing/2014/main" val="1003014637"/>
                    </a:ext>
                  </a:extLst>
                </a:gridCol>
              </a:tblGrid>
              <a:tr h="198818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Lub Dub Condensed" panose="020B0506030403020204" pitchFamily="34" charset="0"/>
                        </a:rPr>
                        <a:t>CLASS (STRENGTH) OF RECOMMENDATION</a:t>
                      </a:r>
                    </a:p>
                  </a:txBody>
                  <a:tcPr>
                    <a:solidFill>
                      <a:srgbClr val="D2D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32595"/>
                  </a:ext>
                </a:extLst>
              </a:tr>
              <a:tr h="138900">
                <a:tc>
                  <a:txBody>
                    <a:bodyPr/>
                    <a:lstStyle/>
                    <a:p>
                      <a:r>
                        <a:rPr lang="en-US" sz="1000" b="1" dirty="0">
                          <a:latin typeface="Lub Dub Condensed" panose="020B0506030403020204" pitchFamily="34" charset="0"/>
                        </a:rPr>
                        <a:t>CLASS 1 (STRONG)                                                                              Benefit &gt;&gt;&gt; Risk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C7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596577"/>
                  </a:ext>
                </a:extLst>
              </a:tr>
              <a:tr h="22060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b="1" dirty="0">
                          <a:latin typeface="Lub Dub Condensed" panose="020B0506030403020204" pitchFamily="34" charset="0"/>
                        </a:rPr>
                        <a:t>Suggested phrases for writing recommendations:</a:t>
                      </a:r>
                    </a:p>
                    <a:p>
                      <a:pPr marL="174625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latin typeface="Lub Dub Condensed" panose="020B0506030403020204" pitchFamily="34" charset="0"/>
                        </a:rPr>
                        <a:t>Is recommended</a:t>
                      </a:r>
                    </a:p>
                    <a:p>
                      <a:pPr marL="174625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latin typeface="Lub Dub Condensed" panose="020B0506030403020204" pitchFamily="34" charset="0"/>
                        </a:rPr>
                        <a:t>Is indicated/useful/effective/beneficial</a:t>
                      </a:r>
                    </a:p>
                    <a:p>
                      <a:pPr marL="174625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latin typeface="Lub Dub Condensed" panose="020B0506030403020204" pitchFamily="34" charset="0"/>
                        </a:rPr>
                        <a:t>Should be performed/administered/other</a:t>
                      </a:r>
                    </a:p>
                    <a:p>
                      <a:pPr marL="174625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latin typeface="Lub Dub Condensed" panose="020B0506030403020204" pitchFamily="34" charset="0"/>
                        </a:rPr>
                        <a:t>Comparative-Effectiveness Phrases†:</a:t>
                      </a:r>
                    </a:p>
                    <a:p>
                      <a:pPr marL="342900" indent="-171450">
                        <a:buFont typeface="Lub Dub Condensed" panose="020B0506030403020204" pitchFamily="34" charset="0"/>
                        <a:buChar char="−"/>
                      </a:pPr>
                      <a:r>
                        <a:rPr lang="en-US" sz="900" dirty="0">
                          <a:latin typeface="Lub Dub Condensed" panose="020B0506030403020204" pitchFamily="34" charset="0"/>
                        </a:rPr>
                        <a:t>Treatment/strategy A is recommended/indicated in preference to treatment B</a:t>
                      </a:r>
                    </a:p>
                    <a:p>
                      <a:pPr marL="342900" indent="-171450">
                        <a:buFont typeface="Lub Dub Condensed" panose="020B0506030403020204" pitchFamily="34" charset="0"/>
                        <a:buChar char="−"/>
                      </a:pPr>
                      <a:r>
                        <a:rPr lang="en-US" sz="900" dirty="0">
                          <a:latin typeface="Lub Dub Condensed" panose="020B0506030403020204" pitchFamily="34" charset="0"/>
                        </a:rPr>
                        <a:t>Treatment A should be chosen over treatment B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C7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742902"/>
                  </a:ext>
                </a:extLst>
              </a:tr>
              <a:tr h="1389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2857500" algn="r"/>
                        </a:tabLst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+mn-cs"/>
                        </a:rPr>
                        <a:t>CLASS 2a (MODERATE)                                                                        </a:t>
                      </a:r>
                      <a:r>
                        <a:rPr lang="en-US" sz="1000" b="1" dirty="0">
                          <a:latin typeface="Lub Dub Condensed" panose="020B0506030403020204" pitchFamily="34" charset="0"/>
                        </a:rPr>
                        <a:t>Benefit &gt;&gt; Risk</a:t>
                      </a:r>
                      <a:endParaRPr lang="en-US" sz="1000" b="1" kern="1200" dirty="0">
                        <a:solidFill>
                          <a:schemeClr val="dk1"/>
                        </a:solidFill>
                        <a:latin typeface="Lub Dub Condensed" panose="020B05060304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493110"/>
                  </a:ext>
                </a:extLst>
              </a:tr>
              <a:tr h="19881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b="1" dirty="0">
                          <a:latin typeface="Lub Dub Condensed" panose="020B0506030403020204" pitchFamily="34" charset="0"/>
                        </a:rPr>
                        <a:t>Suggested phrases for writing recommendations:</a:t>
                      </a:r>
                    </a:p>
                    <a:p>
                      <a:pPr marL="174625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latin typeface="Lub Dub Condensed" panose="020B0506030403020204" pitchFamily="34" charset="0"/>
                        </a:rPr>
                        <a:t>Is reasonable</a:t>
                      </a:r>
                    </a:p>
                    <a:p>
                      <a:pPr marL="174625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latin typeface="Lub Dub Condensed" panose="020B0506030403020204" pitchFamily="34" charset="0"/>
                        </a:rPr>
                        <a:t>Can be useful/effective/beneficial</a:t>
                      </a:r>
                    </a:p>
                    <a:p>
                      <a:pPr marL="174625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latin typeface="Lub Dub Condensed" panose="020B0506030403020204" pitchFamily="34" charset="0"/>
                        </a:rPr>
                        <a:t>Comparative-Effectiveness Phrases†:</a:t>
                      </a:r>
                    </a:p>
                    <a:p>
                      <a:pPr marL="342900" indent="-171450">
                        <a:buFont typeface="Lub Dub Condensed" panose="020B0506030403020204" pitchFamily="34" charset="0"/>
                        <a:buChar char="−"/>
                      </a:pPr>
                      <a:r>
                        <a:rPr lang="en-US" sz="900" dirty="0">
                          <a:latin typeface="Lub Dub Condensed" panose="020B0506030403020204" pitchFamily="34" charset="0"/>
                        </a:rPr>
                        <a:t>Treatment/strategy A is probably recommended/indicated in preference to treatment B</a:t>
                      </a:r>
                    </a:p>
                    <a:p>
                      <a:pPr marL="342900" indent="-171450">
                        <a:buFont typeface="Lub Dub Condensed" panose="020B0506030403020204" pitchFamily="34" charset="0"/>
                        <a:buChar char="−"/>
                      </a:pPr>
                      <a:r>
                        <a:rPr lang="en-US" sz="900" dirty="0">
                          <a:latin typeface="Lub Dub Condensed" panose="020B0506030403020204" pitchFamily="34" charset="0"/>
                        </a:rPr>
                        <a:t>It is reasonable to choose treatment A over treatment B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413684"/>
                  </a:ext>
                </a:extLst>
              </a:tr>
              <a:tr h="18467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+mn-cs"/>
                        </a:rPr>
                        <a:t>CLASS 2b (Weak)                                                                                     </a:t>
                      </a:r>
                      <a:r>
                        <a:rPr lang="en-US" sz="1000" b="1" dirty="0">
                          <a:latin typeface="Lub Dub Condensed" panose="020B0506030403020204" pitchFamily="34" charset="0"/>
                        </a:rPr>
                        <a:t>Benefit ≥ Risk</a:t>
                      </a:r>
                      <a:endParaRPr lang="en-US" sz="1000" b="1" kern="1200" dirty="0">
                        <a:solidFill>
                          <a:schemeClr val="dk1"/>
                        </a:solidFill>
                        <a:latin typeface="Lub Dub Condensed" panose="020B0506030403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7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579678"/>
                  </a:ext>
                </a:extLst>
              </a:tr>
              <a:tr h="22060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b="1" dirty="0">
                          <a:latin typeface="Lub Dub Condensed" panose="020B0506030403020204" pitchFamily="34" charset="0"/>
                        </a:rPr>
                        <a:t>Suggested phrases for writing recommendations:</a:t>
                      </a:r>
                    </a:p>
                    <a:p>
                      <a:pPr marL="174625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latin typeface="Lub Dub Condensed" panose="020B0506030403020204" pitchFamily="34" charset="0"/>
                        </a:rPr>
                        <a:t>May/might be reasonable</a:t>
                      </a:r>
                    </a:p>
                    <a:p>
                      <a:pPr marL="174625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latin typeface="Lub Dub Condensed" panose="020B0506030403020204" pitchFamily="34" charset="0"/>
                        </a:rPr>
                        <a:t>May/might be considered</a:t>
                      </a:r>
                    </a:p>
                    <a:p>
                      <a:pPr marL="174625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latin typeface="Lub Dub Condensed" panose="020B0506030403020204" pitchFamily="34" charset="0"/>
                        </a:rPr>
                        <a:t>Usefulness/effectiveness is unknown/unclear/uncertain or not well-established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7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212600"/>
                  </a:ext>
                </a:extLst>
              </a:tr>
              <a:tr h="198818">
                <a:tc>
                  <a:txBody>
                    <a:bodyPr/>
                    <a:lstStyle/>
                    <a:p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+mn-cs"/>
                        </a:rPr>
                        <a:t>CLASS 3: No Benefit (MODERATE)                                                     Benefit = Risk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536859"/>
                  </a:ext>
                </a:extLst>
              </a:tr>
              <a:tr h="27780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b="1" dirty="0">
                          <a:latin typeface="Lub Dub Condensed" panose="020B0506030403020204" pitchFamily="34" charset="0"/>
                        </a:rPr>
                        <a:t>Suggested phrases for writing recommendations:</a:t>
                      </a:r>
                    </a:p>
                    <a:p>
                      <a:pPr marL="174625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latin typeface="Lub Dub Condensed" panose="020B0506030403020204" pitchFamily="34" charset="0"/>
                        </a:rPr>
                        <a:t>Is not recommended</a:t>
                      </a:r>
                    </a:p>
                    <a:p>
                      <a:pPr marL="174625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latin typeface="Lub Dub Condensed" panose="020B0506030403020204" pitchFamily="34" charset="0"/>
                        </a:rPr>
                        <a:t>Is not indicated/useful/effective/beneficial</a:t>
                      </a:r>
                    </a:p>
                    <a:p>
                      <a:pPr marL="174625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latin typeface="Lub Dub Condensed" panose="020B0506030403020204" pitchFamily="34" charset="0"/>
                        </a:rPr>
                        <a:t>Should not be performed/administered/other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F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303985"/>
                  </a:ext>
                </a:extLst>
              </a:tr>
              <a:tr h="198818">
                <a:tc>
                  <a:txBody>
                    <a:bodyPr/>
                    <a:lstStyle/>
                    <a:p>
                      <a:r>
                        <a:rPr lang="en-US" sz="1000" b="1" kern="120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ea typeface="+mn-ea"/>
                          <a:cs typeface="+mn-cs"/>
                        </a:rPr>
                        <a:t>CLASS 3: Harm (STRONG)                                                                     Risk &gt; Benefit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1C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866847"/>
                  </a:ext>
                </a:extLst>
              </a:tr>
              <a:tr h="198818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900" b="1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</a:rPr>
                        <a:t>Suggested phrases for writing recommendations:</a:t>
                      </a:r>
                    </a:p>
                    <a:p>
                      <a:pPr marL="174625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</a:rPr>
                        <a:t>Potentially harmful</a:t>
                      </a:r>
                    </a:p>
                    <a:p>
                      <a:pPr marL="174625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</a:rPr>
                        <a:t>Causes harm</a:t>
                      </a:r>
                    </a:p>
                    <a:p>
                      <a:pPr marL="174625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</a:rPr>
                        <a:t>Associated with excess morbidity/mortality</a:t>
                      </a:r>
                    </a:p>
                    <a:p>
                      <a:pPr marL="174625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</a:rPr>
                        <a:t>Should not be performed/administered/other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F1C0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743771"/>
                  </a:ext>
                </a:extLst>
              </a:tr>
            </a:tbl>
          </a:graphicData>
        </a:graphic>
      </p:graphicFrame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B00C9340-2C0C-D20A-CE09-E7E48E905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420363"/>
              </p:ext>
            </p:extLst>
          </p:nvPr>
        </p:nvGraphicFramePr>
        <p:xfrm>
          <a:off x="7951937" y="365123"/>
          <a:ext cx="3401864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1864">
                  <a:extLst>
                    <a:ext uri="{9D8B030D-6E8A-4147-A177-3AD203B41FA5}">
                      <a16:colId xmlns:a16="http://schemas.microsoft.com/office/drawing/2014/main" val="1003014637"/>
                    </a:ext>
                  </a:extLst>
                </a:gridCol>
              </a:tblGrid>
              <a:tr h="22716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ysClr val="windowText" lastClr="000000"/>
                          </a:solidFill>
                          <a:latin typeface="Lub Dub Condensed" panose="020B0506030403020204" pitchFamily="34" charset="0"/>
                        </a:rPr>
                        <a:t>LEVEL (QUALITY) OF EVIDENCE‡</a:t>
                      </a:r>
                    </a:p>
                  </a:txBody>
                  <a:tcPr>
                    <a:solidFill>
                      <a:srgbClr val="D2D3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32595"/>
                  </a:ext>
                </a:extLst>
              </a:tr>
              <a:tr h="227160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</a:rPr>
                        <a:t>LEVEL A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D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596577"/>
                  </a:ext>
                </a:extLst>
              </a:tr>
              <a:tr h="438094">
                <a:tc>
                  <a:txBody>
                    <a:bodyPr/>
                    <a:lstStyle/>
                    <a:p>
                      <a:pPr marL="174625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</a:rPr>
                        <a:t>High-quality evidence‡ from more than 1 RCT</a:t>
                      </a:r>
                    </a:p>
                    <a:p>
                      <a:pPr marL="174625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</a:rPr>
                        <a:t>Meta-analyses of high-quality RCTs</a:t>
                      </a:r>
                    </a:p>
                    <a:p>
                      <a:pPr marL="174625" indent="-114300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</a:rPr>
                        <a:t>One or more RCTs corroborated by high-quality registry studies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D9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742902"/>
                  </a:ext>
                </a:extLst>
              </a:tr>
              <a:tr h="22716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tabLst>
                          <a:tab pos="2857500" algn="r"/>
                        </a:tabLst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+mn-cs"/>
                        </a:rPr>
                        <a:t>LEVEL B-R                                                                            (Randomized)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B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7493110"/>
                  </a:ext>
                </a:extLst>
              </a:tr>
              <a:tr h="324514">
                <a:tc>
                  <a:txBody>
                    <a:bodyPr/>
                    <a:lstStyle/>
                    <a:p>
                      <a:pPr marL="174625" indent="-1143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+mn-cs"/>
                        </a:rPr>
                        <a:t>Moderate-quality evidence</a:t>
                      </a:r>
                      <a:r>
                        <a:rPr lang="en-US" sz="900" dirty="0">
                          <a:latin typeface="Lub Dub Condensed" panose="020B0506030403020204" pitchFamily="34" charset="0"/>
                        </a:rPr>
                        <a:t>‡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+mn-cs"/>
                        </a:rPr>
                        <a:t> from 1 or more RCTs</a:t>
                      </a:r>
                    </a:p>
                    <a:p>
                      <a:pPr marL="174625" indent="-1143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+mn-cs"/>
                        </a:rPr>
                        <a:t>Meta-analyses of moderate-quality RCTs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B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413684"/>
                  </a:ext>
                </a:extLst>
              </a:tr>
              <a:tr h="2271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+mn-cs"/>
                        </a:rPr>
                        <a:t>LEVEL B-NR                                                                   (Nonrandomized)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B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579678"/>
                  </a:ext>
                </a:extLst>
              </a:tr>
              <a:tr h="438094">
                <a:tc>
                  <a:txBody>
                    <a:bodyPr/>
                    <a:lstStyle/>
                    <a:p>
                      <a:pPr marL="174625" indent="-1143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+mn-cs"/>
                        </a:rPr>
                        <a:t>Moderate-quality evidence</a:t>
                      </a:r>
                      <a:r>
                        <a:rPr lang="en-US" sz="900" dirty="0">
                          <a:latin typeface="Lub Dub Condensed" panose="020B0506030403020204" pitchFamily="34" charset="0"/>
                        </a:rPr>
                        <a:t>‡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+mn-cs"/>
                        </a:rPr>
                        <a:t> from 1 or more well-designed, well-executed nonrandomized studies, observational studies, or registry studies</a:t>
                      </a:r>
                    </a:p>
                    <a:p>
                      <a:pPr marL="174625" indent="-1143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+mn-cs"/>
                        </a:rPr>
                        <a:t>Meta-analyses of such studies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9B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212600"/>
                  </a:ext>
                </a:extLst>
              </a:tr>
              <a:tr h="227160">
                <a:tc>
                  <a:txBody>
                    <a:bodyPr/>
                    <a:lstStyle/>
                    <a:p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+mn-cs"/>
                        </a:rPr>
                        <a:t>LEVEL C-LD                                                                          (Limited Data)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536859"/>
                  </a:ext>
                </a:extLst>
              </a:tr>
              <a:tr h="551674">
                <a:tc>
                  <a:txBody>
                    <a:bodyPr/>
                    <a:lstStyle/>
                    <a:p>
                      <a:pPr marL="174625" indent="-1143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+mn-cs"/>
                        </a:rPr>
                        <a:t>Randomized or nonrandomized observational or registry studies with limitations of design or execution</a:t>
                      </a:r>
                    </a:p>
                    <a:p>
                      <a:pPr marL="174625" indent="-1143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+mn-cs"/>
                        </a:rPr>
                        <a:t>Meta-analyses of such studies</a:t>
                      </a:r>
                    </a:p>
                    <a:p>
                      <a:pPr marL="174625" indent="-1143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+mn-cs"/>
                        </a:rPr>
                        <a:t>Physiological or mechanistic studies in human subjects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30398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+mn-cs"/>
                        </a:rPr>
                        <a:t>LEVEL C-EO                                                                      (Expert Opinion)</a:t>
                      </a: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866847"/>
                  </a:ext>
                </a:extLst>
              </a:tr>
              <a:tr h="211677">
                <a:tc>
                  <a:txBody>
                    <a:bodyPr/>
                    <a:lstStyle/>
                    <a:p>
                      <a:pPr marL="171450" indent="-111125">
                        <a:buFont typeface="Arial" panose="020B0604020202020204" pitchFamily="34" charset="0"/>
                        <a:buChar char="•"/>
                      </a:pPr>
                      <a:r>
                        <a:rPr lang="en-US" sz="900" dirty="0">
                          <a:latin typeface="Lub Dub Condensed" panose="020B0506030403020204" pitchFamily="34" charset="0"/>
                        </a:rPr>
                        <a:t>Consensus of expert opinion based on clinical experience. 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4D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743771"/>
                  </a:ext>
                </a:extLst>
              </a:tr>
            </a:tbl>
          </a:graphicData>
        </a:graphic>
      </p:graphicFrame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21B4108-6B1F-8F40-AE71-94DFE09B9BA0}"/>
              </a:ext>
            </a:extLst>
          </p:cNvPr>
          <p:cNvSpPr txBox="1">
            <a:spLocks/>
          </p:cNvSpPr>
          <p:nvPr/>
        </p:nvSpPr>
        <p:spPr>
          <a:xfrm>
            <a:off x="7951937" y="4249267"/>
            <a:ext cx="3401864" cy="12264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Clr>
                <a:srgbClr val="000000"/>
              </a:buClr>
              <a:buNone/>
              <a:defRPr/>
            </a:pPr>
            <a:r>
              <a:rPr lang="en-US" sz="700" dirty="0">
                <a:sym typeface="Arial"/>
              </a:rPr>
              <a:t>COR and LOE are determined independently (any COR may be paired with any LOE). </a:t>
            </a:r>
          </a:p>
          <a:p>
            <a:pPr marL="0" indent="0">
              <a:spcBef>
                <a:spcPts val="600"/>
              </a:spcBef>
              <a:buClr>
                <a:srgbClr val="000000"/>
              </a:buClr>
              <a:buNone/>
              <a:defRPr/>
            </a:pPr>
            <a:r>
              <a:rPr lang="en-US" sz="700" dirty="0">
                <a:sym typeface="Arial"/>
              </a:rPr>
              <a:t>A recommendation with LOE C does not imply that the recommendation is weak. Many important clinical questions addressed in guidelines do not lend themselves to clinical trials. Although RCTs are unavailable, there may be a very clear clinical consensus that a particular test or therapy is useful or effective.  </a:t>
            </a:r>
          </a:p>
          <a:p>
            <a:pPr marL="233363" indent="-117475">
              <a:spcBef>
                <a:spcPts val="600"/>
              </a:spcBef>
              <a:buClr>
                <a:srgbClr val="000000"/>
              </a:buClr>
              <a:buNone/>
              <a:tabLst>
                <a:tab pos="233363" algn="l"/>
              </a:tabLst>
              <a:defRPr/>
            </a:pPr>
            <a:r>
              <a:rPr lang="en-US" sz="700" dirty="0">
                <a:sym typeface="Arial"/>
              </a:rPr>
              <a:t>*	The outcome or result of the intervention should be specified (an improved clinical outcome or increased diagnostic accuracy or incremental prognostic information). </a:t>
            </a:r>
          </a:p>
          <a:p>
            <a:pPr marL="233363" indent="-117475">
              <a:spcBef>
                <a:spcPts val="600"/>
              </a:spcBef>
              <a:buClr>
                <a:srgbClr val="000000"/>
              </a:buClr>
              <a:buNone/>
              <a:tabLst>
                <a:tab pos="233363" algn="l"/>
              </a:tabLst>
              <a:defRPr/>
            </a:pPr>
            <a:r>
              <a:rPr lang="en-US" sz="700" dirty="0">
                <a:sym typeface="Arial"/>
              </a:rPr>
              <a:t> </a:t>
            </a:r>
            <a:r>
              <a:rPr lang="en-US" sz="700" b="1" dirty="0">
                <a:sym typeface="Arial"/>
              </a:rPr>
              <a:t>†	</a:t>
            </a:r>
            <a:r>
              <a:rPr lang="en-US" sz="700" dirty="0">
                <a:sym typeface="Arial"/>
              </a:rPr>
              <a:t>For comparative-effectiveness recommendation (COR 1 and 2a; LOE A and B only), studies that support the use of comparator verbs should involve direct comparisons of the treatments or strategies being evaluated. </a:t>
            </a:r>
          </a:p>
          <a:p>
            <a:pPr marL="233363" indent="-117475">
              <a:spcBef>
                <a:spcPts val="600"/>
              </a:spcBef>
              <a:buClr>
                <a:srgbClr val="000000"/>
              </a:buClr>
              <a:buNone/>
              <a:tabLst>
                <a:tab pos="233363" algn="l"/>
              </a:tabLst>
              <a:defRPr/>
            </a:pPr>
            <a:r>
              <a:rPr lang="en-US" sz="700" b="1" dirty="0">
                <a:sym typeface="Arial"/>
              </a:rPr>
              <a:t>‡	</a:t>
            </a:r>
            <a:r>
              <a:rPr lang="en-US" sz="700" dirty="0">
                <a:sym typeface="Arial"/>
              </a:rPr>
              <a:t>The method of assessing quality is evolving, including the application of standardized, widely-used, and preferably validated evidence grading tools; and for systematic reviews, the incorporation of an Evidence Review Committee.  </a:t>
            </a:r>
          </a:p>
          <a:p>
            <a:pPr marL="0" indent="0">
              <a:spcBef>
                <a:spcPts val="600"/>
              </a:spcBef>
              <a:buClr>
                <a:srgbClr val="000000"/>
              </a:buClr>
              <a:buNone/>
              <a:defRPr/>
            </a:pPr>
            <a:r>
              <a:rPr lang="en-US" sz="700" dirty="0">
                <a:sym typeface="Arial"/>
              </a:rPr>
              <a:t>COR indicates Class of Recommendation; EO, expert opinion; LD, limited data; LOE, Level of Evidence; NR, nonrandomized; R, randomized; and RCT, randomized controlled trial.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1FDBAC-0935-5CBB-7201-2DC4883DA6AE}"/>
              </a:ext>
            </a:extLst>
          </p:cNvPr>
          <p:cNvSpPr txBox="1"/>
          <p:nvPr/>
        </p:nvSpPr>
        <p:spPr>
          <a:xfrm>
            <a:off x="1988636" y="6355866"/>
            <a:ext cx="82147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Lub Dub Condensed" panose="020B05060304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Creager, M.A., et al. 2026 AHA/ACC/ACEP/CHEST/SCAI/SHM/SIR/SVM/SVN Guideline for Evaluation and Management of Acute Pulmonary Embolism in Adults. </a:t>
            </a:r>
            <a:r>
              <a:rPr lang="en-US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Lub Dub Condensed" panose="020B05060304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Circulation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Lub Dub Condensed" panose="020B05060304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3014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C7F91-33FF-D31D-F66E-0DBE87EF4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Surgical Embolectomy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3A4D0385-B368-222A-2B41-9DD955DBD5C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3339839"/>
              </p:ext>
            </p:extLst>
          </p:nvPr>
        </p:nvGraphicFramePr>
        <p:xfrm>
          <a:off x="862620" y="1303332"/>
          <a:ext cx="10189693" cy="440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6424">
                  <a:extLst>
                    <a:ext uri="{9D8B030D-6E8A-4147-A177-3AD203B41FA5}">
                      <a16:colId xmlns:a16="http://schemas.microsoft.com/office/drawing/2014/main" val="2649235253"/>
                    </a:ext>
                  </a:extLst>
                </a:gridCol>
                <a:gridCol w="1272208">
                  <a:extLst>
                    <a:ext uri="{9D8B030D-6E8A-4147-A177-3AD203B41FA5}">
                      <a16:colId xmlns:a16="http://schemas.microsoft.com/office/drawing/2014/main" val="562995202"/>
                    </a:ext>
                  </a:extLst>
                </a:gridCol>
                <a:gridCol w="7991061">
                  <a:extLst>
                    <a:ext uri="{9D8B030D-6E8A-4147-A177-3AD203B41FA5}">
                      <a16:colId xmlns:a16="http://schemas.microsoft.com/office/drawing/2014/main" val="3265590656"/>
                    </a:ext>
                  </a:extLst>
                </a:gridCol>
              </a:tblGrid>
              <a:tr h="4090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800" b="1" spc="5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COR</a:t>
                      </a:r>
                      <a:endParaRPr lang="en-US" sz="18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5563" indent="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AHA/ACC</a:t>
                      </a:r>
                      <a:br>
                        <a:rPr lang="en-US" sz="140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PE CATEGORY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55563" indent="0" algn="l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800" b="1" spc="4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  <a:endParaRPr lang="en-US" sz="18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9980"/>
                  </a:ext>
                </a:extLst>
              </a:tr>
              <a:tr h="58775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2a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68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E1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SE as compared to anticoagulation alone is reasonable to </a:t>
                      </a:r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prevent further clinical decompensation and acute mortality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704227"/>
                  </a:ext>
                </a:extLst>
              </a:tr>
              <a:tr h="86934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2b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A74B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D1-D2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SE plus anticoagulation may be considered over anticoagulation alone to </a:t>
                      </a:r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prevent further clinical deterioration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208901"/>
                  </a:ext>
                </a:extLst>
              </a:tr>
              <a:tr h="70236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2b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A74B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D1-E1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Benefits of SE to reduce short-term fatal/nonfatal clinical deterioration and improve long-term survival, functional, capacity, and quality of life over systemic thrombolysis is unclear, but embolectomy </a:t>
                      </a:r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may be considered 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over systemic thrombolysis to reduce the risk of ICH.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755374"/>
                  </a:ext>
                </a:extLst>
              </a:tr>
              <a:tr h="8030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b Dub Bold" panose="020B0803030403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b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b Dub Bold" panose="020B0803030403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No Benefit</a:t>
                      </a:r>
                      <a:endParaRPr kumimoji="0" lang="en-US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ub Dub Condensed" panose="020B05060304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F7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A-C3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SE is </a:t>
                      </a:r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not recommended 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over anticoagulation alone for improving clinical outcomes or symptoms. 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955167"/>
                  </a:ext>
                </a:extLst>
              </a:tr>
              <a:tr h="80308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No Benefit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7F7F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E2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For those not on mechanical circulatory support, SE is </a:t>
                      </a:r>
                      <a:r>
                        <a:rPr lang="en-US" sz="1600" b="1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not recommended 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over other advanced therapies for preventing short-term mortality.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050318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6703EC-18FE-63DB-0D21-02B4BE9571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Abbreviations: </a:t>
            </a:r>
            <a:r>
              <a:rPr lang="en-US" dirty="0"/>
              <a:t>ACC indicates American College of Cardiology; AHA, American Heart Association’; COR, class of recommendation; SE, surgical embolectomy; and PE, pulmonary embolism.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A3A821-156D-AFF6-25B1-EDE41C2D8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20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17628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490EE-A3C4-E4C4-0A38-42439DAAE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904D6-9772-16B2-DECA-6548A3910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Advanced Therapy Recommendations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5F9833-826C-DF85-ED70-59B4949A1F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21</a:t>
            </a:fld>
            <a:endParaRPr lang="en-US" sz="9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43B71D9-6982-A0C6-229A-F733B2E25F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6475356"/>
              </p:ext>
            </p:extLst>
          </p:nvPr>
        </p:nvGraphicFramePr>
        <p:xfrm>
          <a:off x="2066544" y="1589614"/>
          <a:ext cx="7748333" cy="34112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1115">
                  <a:extLst>
                    <a:ext uri="{9D8B030D-6E8A-4147-A177-3AD203B41FA5}">
                      <a16:colId xmlns:a16="http://schemas.microsoft.com/office/drawing/2014/main" val="2525210500"/>
                    </a:ext>
                  </a:extLst>
                </a:gridCol>
                <a:gridCol w="1268756">
                  <a:extLst>
                    <a:ext uri="{9D8B030D-6E8A-4147-A177-3AD203B41FA5}">
                      <a16:colId xmlns:a16="http://schemas.microsoft.com/office/drawing/2014/main" val="2073931706"/>
                    </a:ext>
                  </a:extLst>
                </a:gridCol>
                <a:gridCol w="1633474">
                  <a:extLst>
                    <a:ext uri="{9D8B030D-6E8A-4147-A177-3AD203B41FA5}">
                      <a16:colId xmlns:a16="http://schemas.microsoft.com/office/drawing/2014/main" val="378864597"/>
                    </a:ext>
                  </a:extLst>
                </a:gridCol>
                <a:gridCol w="1928353">
                  <a:extLst>
                    <a:ext uri="{9D8B030D-6E8A-4147-A177-3AD203B41FA5}">
                      <a16:colId xmlns:a16="http://schemas.microsoft.com/office/drawing/2014/main" val="2397912925"/>
                    </a:ext>
                  </a:extLst>
                </a:gridCol>
                <a:gridCol w="1466635">
                  <a:extLst>
                    <a:ext uri="{9D8B030D-6E8A-4147-A177-3AD203B41FA5}">
                      <a16:colId xmlns:a16="http://schemas.microsoft.com/office/drawing/2014/main" val="3891600195"/>
                    </a:ext>
                  </a:extLst>
                </a:gridCol>
              </a:tblGrid>
              <a:tr h="79186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AHA/ACC PE Risk Outcomes Category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Systemic Lysis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CDL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MT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Surgery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8714232"/>
                  </a:ext>
                </a:extLst>
              </a:tr>
              <a:tr h="36551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A-C1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3-Harm 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3-NB C-EO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3-NB C-EO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3-NB C-EO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4241941"/>
                  </a:ext>
                </a:extLst>
              </a:tr>
              <a:tr h="36551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C2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3-Harm B-R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2B C-LD (unclear)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2B C-LD (unclear)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3-NB C-EO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8801171"/>
                  </a:ext>
                </a:extLst>
              </a:tr>
              <a:tr h="36551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C3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2B C-LD (unclear)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2B C-LD (unclear)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2B C-LD (unclear)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3-NB C-EO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6833522"/>
                  </a:ext>
                </a:extLst>
              </a:tr>
              <a:tr h="791865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D1-2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2B C-LD (may be considered)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2B B-NR (may be considered)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2B B-NR (may be considered)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2B C-LD (unclear)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8991845"/>
                  </a:ext>
                </a:extLst>
              </a:tr>
              <a:tr h="36551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E1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2A C-LD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2A C-LD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2A B-NR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2A B-NR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4610452"/>
                  </a:ext>
                </a:extLst>
              </a:tr>
              <a:tr h="36551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E2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2A C-LD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000" dirty="0">
                          <a:effectLst/>
                        </a:rPr>
                        <a:t> 3-NB B-NR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001337"/>
                  </a:ext>
                </a:extLst>
              </a:tr>
            </a:tbl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9CFC0E7A-57C2-7AFC-A2C0-241ABC137E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2552" y="5873961"/>
            <a:ext cx="8746897" cy="421493"/>
          </a:xfrm>
        </p:spPr>
        <p:txBody>
          <a:bodyPr/>
          <a:lstStyle/>
          <a:p>
            <a:r>
              <a:rPr lang="en-US" b="1" dirty="0"/>
              <a:t>Abbreviations: </a:t>
            </a:r>
            <a:r>
              <a:rPr lang="en-US" dirty="0"/>
              <a:t>ACC indicates American College of Cardiology; AHA, American Heart Association; CDL, catheter-directed thrombolysis; and MT, mechanical thrombectomy.</a:t>
            </a:r>
          </a:p>
        </p:txBody>
      </p:sp>
    </p:spTree>
    <p:extLst>
      <p:ext uri="{BB962C8B-B14F-4D97-AF65-F5344CB8AC3E}">
        <p14:creationId xmlns:p14="http://schemas.microsoft.com/office/powerpoint/2010/main" val="17422117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FB6A1-EB28-B2BF-7C67-E2B710AD3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07036" cy="660111"/>
          </a:xfrm>
        </p:spPr>
        <p:txBody>
          <a:bodyPr/>
          <a:lstStyle/>
          <a:p>
            <a:r>
              <a:rPr lang="en-US" dirty="0"/>
              <a:t>Recommendations for Follow-up Care After an Acute PE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C836B50D-12B0-A056-94A6-F9CF18AD9AB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080361"/>
              </p:ext>
            </p:extLst>
          </p:nvPr>
        </p:nvGraphicFramePr>
        <p:xfrm>
          <a:off x="838200" y="1427699"/>
          <a:ext cx="4861952" cy="3793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667">
                  <a:extLst>
                    <a:ext uri="{9D8B030D-6E8A-4147-A177-3AD203B41FA5}">
                      <a16:colId xmlns:a16="http://schemas.microsoft.com/office/drawing/2014/main" val="2649235253"/>
                    </a:ext>
                  </a:extLst>
                </a:gridCol>
                <a:gridCol w="4137285">
                  <a:extLst>
                    <a:ext uri="{9D8B030D-6E8A-4147-A177-3AD203B41FA5}">
                      <a16:colId xmlns:a16="http://schemas.microsoft.com/office/drawing/2014/main" val="3265590656"/>
                    </a:ext>
                  </a:extLst>
                </a:gridCol>
              </a:tblGrid>
              <a:tr h="3492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600" b="1" spc="5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COR</a:t>
                      </a:r>
                      <a:endParaRPr lang="en-US" sz="16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55563" indent="0" algn="l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600" b="1" spc="4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  <a:endParaRPr lang="en-US" sz="16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9980"/>
                  </a:ext>
                </a:extLst>
              </a:tr>
              <a:tr h="35268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C78D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Follow-up within 1st Week after discharge to provide patient education, address barriers to anticoagulation therapy, ensure adherence to medications, and detect bleeding complications.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704227"/>
                  </a:ext>
                </a:extLst>
              </a:tr>
              <a:tr h="35268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C78D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Follow-up at or before 3 Months after diagnosis to discuss duration of anticoagulation, review the need for further testing, and assess for persistent PE-related symptoms.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7993"/>
                  </a:ext>
                </a:extLst>
              </a:tr>
              <a:tr h="35268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C78D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Asked about PE-related symptoms and functional limitations at every visit for at least 1 year to screen for CTEPD or other causes of dyspnea and functional limitation.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985707"/>
                  </a:ext>
                </a:extLst>
              </a:tr>
            </a:tbl>
          </a:graphicData>
        </a:graphic>
      </p:graphicFrame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077A5AB8-F7EB-0AD1-F63C-9360D091B7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1512758"/>
              </p:ext>
            </p:extLst>
          </p:nvPr>
        </p:nvGraphicFramePr>
        <p:xfrm>
          <a:off x="6223164" y="1025236"/>
          <a:ext cx="5130636" cy="4787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8664">
                  <a:extLst>
                    <a:ext uri="{9D8B030D-6E8A-4147-A177-3AD203B41FA5}">
                      <a16:colId xmlns:a16="http://schemas.microsoft.com/office/drawing/2014/main" val="2649235253"/>
                    </a:ext>
                  </a:extLst>
                </a:gridCol>
                <a:gridCol w="4381972">
                  <a:extLst>
                    <a:ext uri="{9D8B030D-6E8A-4147-A177-3AD203B41FA5}">
                      <a16:colId xmlns:a16="http://schemas.microsoft.com/office/drawing/2014/main" val="3265590656"/>
                    </a:ext>
                  </a:extLst>
                </a:gridCol>
              </a:tblGrid>
              <a:tr h="3492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600" b="1" spc="5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COR</a:t>
                      </a:r>
                      <a:endParaRPr lang="en-US" sz="16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55563" indent="0" algn="l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600" b="1" spc="4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  <a:endParaRPr lang="en-US" sz="16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9980"/>
                  </a:ext>
                </a:extLst>
              </a:tr>
              <a:tr h="4189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b Dub Bold" panose="020B0803030403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ub Dub Condensed" panose="020B05060304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C78D"/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0" defTabSz="57785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Lub Dub Condensed" panose="020B0506030403020204" pitchFamily="34" charset="0"/>
                          <a:ea typeface="+mn-ea"/>
                          <a:cs typeface="+mn-cs"/>
                        </a:rPr>
                        <a:t>In those with a history of acute PE who remain on anticoagulation into the extended phase (beyond 3-6 months from diagnosis), periodic reassessment of the risk and benefits of continued anticoagulation is recommended to ensure the safety and efficacy of continuing anticoagulation.</a:t>
                      </a:r>
                      <a:endParaRPr lang="en-US" sz="1600" b="0" i="0" u="none" strike="noStrike" kern="1200" baseline="0" noProof="0" dirty="0">
                        <a:solidFill>
                          <a:schemeClr val="dk1"/>
                        </a:solidFill>
                        <a:latin typeface="Lub Dub Condensed" panose="020B05060304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8485361"/>
                  </a:ext>
                </a:extLst>
              </a:tr>
              <a:tr h="4189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b Dub Bold" panose="020B0803030403020204" pitchFamily="34" charset="0"/>
                          <a:ea typeface="+mn-ea"/>
                          <a:cs typeface="Arial" panose="020B0604020202020204" pitchFamily="34" charset="0"/>
                        </a:rPr>
                        <a:t>2a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ub Dub Condensed" panose="020B05060304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68"/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0" defTabSz="57785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Lub Dub Condensed" panose="020B0506030403020204" pitchFamily="34" charset="0"/>
                          <a:ea typeface="+mn-ea"/>
                          <a:cs typeface="+mn-cs"/>
                        </a:rPr>
                        <a:t>In patients with acute PE, the use of general or disease-specific questionnaires is reasonable to screen for anxiety and depression at follow-up visits.</a:t>
                      </a:r>
                      <a:endParaRPr lang="en-US" sz="1600" b="0" i="0" u="none" strike="noStrike" kern="1200" baseline="0" noProof="0" dirty="0">
                        <a:solidFill>
                          <a:schemeClr val="dk1"/>
                        </a:solidFill>
                        <a:latin typeface="Lub Dub Condensed" panose="020B05060304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8046306"/>
                  </a:ext>
                </a:extLst>
              </a:tr>
              <a:tr h="4189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b Dub Bold" panose="020B0803030403020204" pitchFamily="34" charset="0"/>
                          <a:ea typeface="+mn-ea"/>
                          <a:cs typeface="Arial" panose="020B0604020202020204" pitchFamily="34" charset="0"/>
                        </a:rPr>
                        <a:t>2a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ub Dub Condensed" panose="020B05060304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68"/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0" defTabSz="57785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150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Lub Dub Condensed" panose="020B0506030403020204" pitchFamily="34" charset="0"/>
                          <a:ea typeface="+mn-ea"/>
                          <a:cs typeface="+mn-cs"/>
                        </a:rPr>
                        <a:t>In select complex patients</a:t>
                      </a:r>
                      <a:r>
                        <a:rPr lang="en-US" sz="1600" b="0" kern="1200" baseline="30000" dirty="0">
                          <a:solidFill>
                            <a:schemeClr val="dk1"/>
                          </a:solidFill>
                          <a:effectLst/>
                          <a:latin typeface="Lub Dub Condensed" panose="020B0506030403020204" pitchFamily="34" charset="0"/>
                          <a:ea typeface="+mn-ea"/>
                          <a:cs typeface="+mn-cs"/>
                        </a:rPr>
                        <a:t>+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Lub Dub Condensed" panose="020B0506030403020204" pitchFamily="34" charset="0"/>
                          <a:ea typeface="+mn-ea"/>
                          <a:cs typeface="+mn-cs"/>
                        </a:rPr>
                        <a:t> with acute PE, it is reasonable to have follow-up care occur in a specialized PE clinic</a:t>
                      </a:r>
                      <a:r>
                        <a:rPr lang="en-US" sz="1600" b="0" kern="1200" baseline="30000" dirty="0">
                          <a:solidFill>
                            <a:schemeClr val="dk1"/>
                          </a:solidFill>
                          <a:effectLst/>
                          <a:latin typeface="Lub Dub Condensed" panose="020B0506030403020204" pitchFamily="34" charset="0"/>
                          <a:ea typeface="+mn-ea"/>
                          <a:cs typeface="+mn-cs"/>
                        </a:rPr>
                        <a:t>†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Lub Dub Condensed" panose="020B0506030403020204" pitchFamily="34" charset="0"/>
                          <a:ea typeface="+mn-ea"/>
                          <a:cs typeface="+mn-cs"/>
                        </a:rPr>
                        <a:t>, if available, to optimize care.</a:t>
                      </a:r>
                      <a:endParaRPr lang="en-US" sz="1600" b="0" i="0" u="none" strike="noStrike" kern="1200" baseline="0" noProof="0" dirty="0">
                        <a:solidFill>
                          <a:schemeClr val="dk1"/>
                        </a:solidFill>
                        <a:latin typeface="Lub Dub Condensed" panose="020B05060304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823749"/>
                  </a:ext>
                </a:extLst>
              </a:tr>
              <a:tr h="4189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b Dub Bold" panose="020B0803030403020204" pitchFamily="34" charset="0"/>
                          <a:ea typeface="+mn-ea"/>
                          <a:cs typeface="Arial" panose="020B0604020202020204" pitchFamily="34" charset="0"/>
                        </a:rPr>
                        <a:t>2b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Lub Dub Condensed" panose="020B05060304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A74B"/>
                    </a:solidFill>
                  </a:tcPr>
                </a:tc>
                <a:tc>
                  <a:txBody>
                    <a:bodyPr/>
                    <a:lstStyle/>
                    <a:p>
                      <a:pPr marL="119063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Lub Dub Condensed" panose="020B0506030403020204" pitchFamily="34" charset="0"/>
                          <a:ea typeface="+mn-ea"/>
                          <a:cs typeface="+mn-cs"/>
                        </a:rPr>
                        <a:t>In patients who remain symptomatic 3 to 6 months after acute PE, it may be reasonable to obtain a performance test (SMWT, ISWT, ESWT) to quantify physical limitations and identify which patients require more extensive evaluation.</a:t>
                      </a:r>
                      <a:endParaRPr lang="en-US" sz="1600" b="0" i="0" u="none" strike="noStrike" kern="1200" baseline="0" noProof="0" dirty="0">
                        <a:solidFill>
                          <a:schemeClr val="dk1"/>
                        </a:solidFill>
                        <a:latin typeface="Lub Dub Condensed" panose="020B05060304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1809223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B38398-3DBB-F9D3-926D-9E604B85EC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2552" y="5873961"/>
            <a:ext cx="9076512" cy="421493"/>
          </a:xfrm>
        </p:spPr>
        <p:txBody>
          <a:bodyPr/>
          <a:lstStyle/>
          <a:p>
            <a:r>
              <a:rPr lang="en-US" dirty="0"/>
              <a:t>Abbreviations: CTEPD indicates chronic thromboembolic pulmonary </a:t>
            </a:r>
            <a:r>
              <a:rPr lang="en-US"/>
              <a:t>disease; ESWT</a:t>
            </a:r>
            <a:r>
              <a:rPr lang="en-US" dirty="0"/>
              <a:t>, endurance shuttle walking test ; ISWT, incremental shuttle walking test; PE, pulmonary embolism; SMWT, Six-minute walk test; and VTE, venous thromboembolism.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C6ED2-B7BF-E815-94FE-C7DCAF8E2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22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94228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27EC-F032-119C-7265-75CF30EF6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Patient Activity and Travel</a:t>
            </a:r>
          </a:p>
        </p:txBody>
      </p:sp>
      <p:graphicFrame>
        <p:nvGraphicFramePr>
          <p:cNvPr id="20" name="Content Placeholder 5">
            <a:extLst>
              <a:ext uri="{FF2B5EF4-FFF2-40B4-BE49-F238E27FC236}">
                <a16:creationId xmlns:a16="http://schemas.microsoft.com/office/drawing/2014/main" id="{330BF598-4720-3C94-5F79-7DE3E65784B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6042782"/>
              </p:ext>
            </p:extLst>
          </p:nvPr>
        </p:nvGraphicFramePr>
        <p:xfrm>
          <a:off x="765048" y="1306097"/>
          <a:ext cx="10041109" cy="4396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542">
                  <a:extLst>
                    <a:ext uri="{9D8B030D-6E8A-4147-A177-3AD203B41FA5}">
                      <a16:colId xmlns:a16="http://schemas.microsoft.com/office/drawing/2014/main" val="2649235253"/>
                    </a:ext>
                  </a:extLst>
                </a:gridCol>
                <a:gridCol w="9235567">
                  <a:extLst>
                    <a:ext uri="{9D8B030D-6E8A-4147-A177-3AD203B41FA5}">
                      <a16:colId xmlns:a16="http://schemas.microsoft.com/office/drawing/2014/main" val="3265590656"/>
                    </a:ext>
                  </a:extLst>
                </a:gridCol>
              </a:tblGrid>
              <a:tr h="39779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800" b="1" spc="5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COR</a:t>
                      </a:r>
                      <a:endParaRPr lang="en-US" sz="18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55563" indent="0" algn="l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800" b="1" spc="4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  <a:endParaRPr lang="en-US" sz="18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9980"/>
                  </a:ext>
                </a:extLst>
              </a:tr>
              <a:tr h="85693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2a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68"/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Lub Dub Condensed" panose="020B0506030403020204" pitchFamily="34" charset="0"/>
                          <a:ea typeface="+mn-ea"/>
                          <a:cs typeface="+mn-cs"/>
                        </a:rPr>
                        <a:t>In patients recovering from acute PE, it is reasonable to encourage early ambulation rather than bed rest in order to reduce the risk of complications.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Lub Dub Condensed" panose="020B05060304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704227"/>
                  </a:ext>
                </a:extLst>
              </a:tr>
              <a:tr h="10129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b Dub Bold" panose="020B0803030403020204" pitchFamily="34" charset="0"/>
                          <a:ea typeface="+mn-ea"/>
                          <a:cs typeface="Arial" panose="020B0604020202020204" pitchFamily="34" charset="0"/>
                        </a:rPr>
                        <a:t>2a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68"/>
                    </a:solidFill>
                  </a:tcPr>
                </a:tc>
                <a:tc>
                  <a:txBody>
                    <a:bodyPr/>
                    <a:lstStyle/>
                    <a:p>
                      <a:pPr marL="91440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Lub Dub Condensed" panose="020B0506030403020204" pitchFamily="34" charset="0"/>
                          <a:ea typeface="+mn-ea"/>
                          <a:cs typeface="+mn-cs"/>
                        </a:rPr>
                        <a:t>In patients with a history of acute PE, use of compression stockings during long-haul (≥5 h) travel can be useful to lower the risk of DVT.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Lub Dub Condensed" panose="020B05060304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657086"/>
                  </a:ext>
                </a:extLst>
              </a:tr>
              <a:tr h="8392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b Dub Bold" panose="020B0803030403020204" pitchFamily="34" charset="0"/>
                          <a:ea typeface="+mn-ea"/>
                          <a:cs typeface="Arial" panose="020B0604020202020204" pitchFamily="34" charset="0"/>
                        </a:rPr>
                        <a:t>2b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A74B"/>
                    </a:solidFill>
                  </a:tcPr>
                </a:tc>
                <a:tc>
                  <a:txBody>
                    <a:bodyPr/>
                    <a:lstStyle/>
                    <a:p>
                      <a:pPr marL="91440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Lub Dub Condensed" panose="020B0506030403020204" pitchFamily="34" charset="0"/>
                          <a:ea typeface="+mn-ea"/>
                          <a:cs typeface="+mn-cs"/>
                        </a:rPr>
                        <a:t>In patients with a history of acute PE related to travel or immobility who are not currently receiving anticoagulation therapy, it may be reasonable to use a one-time prophylactic dose of an oral anticoagulant or a parenteral LMWH on the day of long-haul travel to reduce the risk of recurrent VTE.</a:t>
                      </a:r>
                      <a:endParaRPr lang="en-US" sz="2000" b="0" i="0" u="none" strike="noStrike" kern="1200" baseline="0" dirty="0">
                        <a:solidFill>
                          <a:schemeClr val="dk1"/>
                        </a:solidFill>
                        <a:latin typeface="Lub Dub Condensed" panose="020B05060304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860798"/>
                  </a:ext>
                </a:extLst>
              </a:tr>
              <a:tr h="9405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b Dub Bold" panose="020B0803030403020204" pitchFamily="34" charset="0"/>
                          <a:ea typeface="+mn-ea"/>
                          <a:cs typeface="Arial" panose="020B0604020202020204" pitchFamily="34" charset="0"/>
                        </a:rPr>
                        <a:t>2b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A74B"/>
                    </a:solidFill>
                  </a:tcPr>
                </a:tc>
                <a:tc>
                  <a:txBody>
                    <a:bodyPr/>
                    <a:lstStyle/>
                    <a:p>
                      <a:pPr marL="914400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Lub Dub Condensed" panose="020B0506030403020204" pitchFamily="34" charset="0"/>
                          <a:ea typeface="+mn-ea"/>
                          <a:cs typeface="+mn-cs"/>
                        </a:rPr>
                        <a:t>For patients recovering from acute PE in AHA/ACC PE Categories C2-E, it may be reasonable to restrict long-haul travel for 4 weeks after initiation of treatment or when symptoms have resolved to reduce risk of adverse events.</a:t>
                      </a:r>
                      <a:endParaRPr lang="en-US" sz="2000" b="0" i="0" u="none" strike="noStrike" kern="1200" baseline="0" dirty="0">
                        <a:solidFill>
                          <a:schemeClr val="dk1"/>
                        </a:solidFill>
                        <a:latin typeface="Lub Dub Condensed" panose="020B05060304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854175"/>
                  </a:ext>
                </a:extLst>
              </a:tr>
            </a:tbl>
          </a:graphicData>
        </a:graphic>
      </p:graphicFrame>
      <p:pic>
        <p:nvPicPr>
          <p:cNvPr id="6" name="Graphic 5">
            <a:extLst>
              <a:ext uri="{FF2B5EF4-FFF2-40B4-BE49-F238E27FC236}">
                <a16:creationId xmlns:a16="http://schemas.microsoft.com/office/drawing/2014/main" id="{FBB1CFA1-B393-9255-5908-BDA685623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7693" y="4869613"/>
            <a:ext cx="723487" cy="72348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2ED6745-4ACC-9F2A-F344-A98EA7DE8A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15846" y="3813033"/>
            <a:ext cx="571500" cy="6096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842D07D-F7A7-B53F-5A07-04994503C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85235" y="1706216"/>
            <a:ext cx="768405" cy="76840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2C2898D-8CD8-0C0D-0364-6737EAE7B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808570" y="2677469"/>
            <a:ext cx="660310" cy="740816"/>
            <a:chOff x="1808570" y="2625865"/>
            <a:chExt cx="706306" cy="792420"/>
          </a:xfrm>
        </p:grpSpPr>
        <p:sp>
          <p:nvSpPr>
            <p:cNvPr id="13" name="Graphic 11" descr="Foot with solid fill">
              <a:extLst>
                <a:ext uri="{FF2B5EF4-FFF2-40B4-BE49-F238E27FC236}">
                  <a16:creationId xmlns:a16="http://schemas.microsoft.com/office/drawing/2014/main" id="{805DED92-3EDB-8F96-AE44-3626205AC1F7}"/>
                </a:ext>
              </a:extLst>
            </p:cNvPr>
            <p:cNvSpPr/>
            <p:nvPr/>
          </p:nvSpPr>
          <p:spPr>
            <a:xfrm>
              <a:off x="1814255" y="2749903"/>
              <a:ext cx="700621" cy="668382"/>
            </a:xfrm>
            <a:custGeom>
              <a:avLst/>
              <a:gdLst>
                <a:gd name="csX0" fmla="*/ 658115 w 700621"/>
                <a:gd name="csY0" fmla="*/ 566127 h 668382"/>
                <a:gd name="csX1" fmla="*/ 484474 w 700621"/>
                <a:gd name="csY1" fmla="*/ 538314 h 668382"/>
                <a:gd name="csX2" fmla="*/ 469425 w 700621"/>
                <a:gd name="csY2" fmla="*/ 530885 h 668382"/>
                <a:gd name="csX3" fmla="*/ 422657 w 700621"/>
                <a:gd name="csY3" fmla="*/ 503738 h 668382"/>
                <a:gd name="csX4" fmla="*/ 409227 w 700621"/>
                <a:gd name="csY4" fmla="*/ 494213 h 668382"/>
                <a:gd name="csX5" fmla="*/ 364745 w 700621"/>
                <a:gd name="csY5" fmla="*/ 464591 h 668382"/>
                <a:gd name="csX6" fmla="*/ 351315 w 700621"/>
                <a:gd name="csY6" fmla="*/ 455066 h 668382"/>
                <a:gd name="csX7" fmla="*/ 276258 w 700621"/>
                <a:gd name="csY7" fmla="*/ 413822 h 668382"/>
                <a:gd name="csX8" fmla="*/ 232347 w 700621"/>
                <a:gd name="csY8" fmla="*/ 367150 h 668382"/>
                <a:gd name="csX9" fmla="*/ 226442 w 700621"/>
                <a:gd name="csY9" fmla="*/ 176269 h 668382"/>
                <a:gd name="csX10" fmla="*/ 252636 w 700621"/>
                <a:gd name="csY10" fmla="*/ 20249 h 668382"/>
                <a:gd name="csX11" fmla="*/ 128811 w 700621"/>
                <a:gd name="csY11" fmla="*/ 56 h 668382"/>
                <a:gd name="csX12" fmla="*/ 6129 w 700621"/>
                <a:gd name="csY12" fmla="*/ 22631 h 668382"/>
                <a:gd name="csX13" fmla="*/ 29941 w 700621"/>
                <a:gd name="csY13" fmla="*/ 186937 h 668382"/>
                <a:gd name="csX14" fmla="*/ 28703 w 700621"/>
                <a:gd name="csY14" fmla="*/ 438206 h 668382"/>
                <a:gd name="csX15" fmla="*/ 14130 w 700621"/>
                <a:gd name="csY15" fmla="*/ 480307 h 668382"/>
                <a:gd name="csX16" fmla="*/ 33 w 700621"/>
                <a:gd name="csY16" fmla="*/ 580224 h 668382"/>
                <a:gd name="csX17" fmla="*/ 24036 w 700621"/>
                <a:gd name="csY17" fmla="*/ 642518 h 668382"/>
                <a:gd name="csX18" fmla="*/ 60897 w 700621"/>
                <a:gd name="csY18" fmla="*/ 652519 h 668382"/>
                <a:gd name="csX19" fmla="*/ 149480 w 700621"/>
                <a:gd name="csY19" fmla="*/ 645375 h 668382"/>
                <a:gd name="csX20" fmla="*/ 244254 w 700621"/>
                <a:gd name="csY20" fmla="*/ 639374 h 668382"/>
                <a:gd name="csX21" fmla="*/ 365412 w 700621"/>
                <a:gd name="csY21" fmla="*/ 655186 h 668382"/>
                <a:gd name="csX22" fmla="*/ 439135 w 700621"/>
                <a:gd name="csY22" fmla="*/ 665663 h 668382"/>
                <a:gd name="csX23" fmla="*/ 442374 w 700621"/>
                <a:gd name="csY23" fmla="*/ 665663 h 668382"/>
                <a:gd name="csX24" fmla="*/ 517240 w 700621"/>
                <a:gd name="csY24" fmla="*/ 667949 h 668382"/>
                <a:gd name="csX25" fmla="*/ 590964 w 700621"/>
                <a:gd name="csY25" fmla="*/ 656424 h 668382"/>
                <a:gd name="csX26" fmla="*/ 618110 w 700621"/>
                <a:gd name="csY26" fmla="*/ 642232 h 668382"/>
                <a:gd name="csX27" fmla="*/ 679165 w 700621"/>
                <a:gd name="csY27" fmla="*/ 619848 h 668382"/>
                <a:gd name="csX28" fmla="*/ 700311 w 700621"/>
                <a:gd name="csY28" fmla="*/ 598417 h 668382"/>
                <a:gd name="csX29" fmla="*/ 658115 w 700621"/>
                <a:gd name="csY29" fmla="*/ 566127 h 668382"/>
                <a:gd name="csX30" fmla="*/ 176245 w 700621"/>
                <a:gd name="csY30" fmla="*/ 561936 h 668382"/>
                <a:gd name="csX31" fmla="*/ 78319 w 700621"/>
                <a:gd name="csY31" fmla="*/ 540618 h 668382"/>
                <a:gd name="csX32" fmla="*/ 93092 w 700621"/>
                <a:gd name="csY32" fmla="*/ 447446 h 668382"/>
                <a:gd name="csX33" fmla="*/ 106507 w 700621"/>
                <a:gd name="csY33" fmla="*/ 448665 h 668382"/>
                <a:gd name="csX34" fmla="*/ 105288 w 700621"/>
                <a:gd name="csY34" fmla="*/ 462080 h 668382"/>
                <a:gd name="csX35" fmla="*/ 104331 w 700621"/>
                <a:gd name="csY35" fmla="*/ 462781 h 668382"/>
                <a:gd name="csX36" fmla="*/ 93044 w 700621"/>
                <a:gd name="csY36" fmla="*/ 535218 h 668382"/>
                <a:gd name="csX37" fmla="*/ 165482 w 700621"/>
                <a:gd name="csY37" fmla="*/ 546506 h 668382"/>
                <a:gd name="csX38" fmla="*/ 178793 w 700621"/>
                <a:gd name="csY38" fmla="*/ 548569 h 668382"/>
                <a:gd name="csX39" fmla="*/ 178817 w 700621"/>
                <a:gd name="csY39" fmla="*/ 548601 h 668382"/>
                <a:gd name="csX40" fmla="*/ 176375 w 700621"/>
                <a:gd name="csY40" fmla="*/ 561848 h 668382"/>
                <a:gd name="csX41" fmla="*/ 176245 w 700621"/>
                <a:gd name="csY41" fmla="*/ 561936 h 668382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  <a:cxn ang="0">
                  <a:pos x="csX5" y="csY5"/>
                </a:cxn>
                <a:cxn ang="0">
                  <a:pos x="csX6" y="csY6"/>
                </a:cxn>
                <a:cxn ang="0">
                  <a:pos x="csX7" y="csY7"/>
                </a:cxn>
                <a:cxn ang="0">
                  <a:pos x="csX8" y="csY8"/>
                </a:cxn>
                <a:cxn ang="0">
                  <a:pos x="csX9" y="csY9"/>
                </a:cxn>
                <a:cxn ang="0">
                  <a:pos x="csX10" y="csY10"/>
                </a:cxn>
                <a:cxn ang="0">
                  <a:pos x="csX11" y="csY11"/>
                </a:cxn>
                <a:cxn ang="0">
                  <a:pos x="csX12" y="csY12"/>
                </a:cxn>
                <a:cxn ang="0">
                  <a:pos x="csX13" y="csY13"/>
                </a:cxn>
                <a:cxn ang="0">
                  <a:pos x="csX14" y="csY14"/>
                </a:cxn>
                <a:cxn ang="0">
                  <a:pos x="csX15" y="csY15"/>
                </a:cxn>
                <a:cxn ang="0">
                  <a:pos x="csX16" y="csY16"/>
                </a:cxn>
                <a:cxn ang="0">
                  <a:pos x="csX17" y="csY17"/>
                </a:cxn>
                <a:cxn ang="0">
                  <a:pos x="csX18" y="csY18"/>
                </a:cxn>
                <a:cxn ang="0">
                  <a:pos x="csX19" y="csY19"/>
                </a:cxn>
                <a:cxn ang="0">
                  <a:pos x="csX20" y="csY20"/>
                </a:cxn>
                <a:cxn ang="0">
                  <a:pos x="csX21" y="csY21"/>
                </a:cxn>
                <a:cxn ang="0">
                  <a:pos x="csX22" y="csY22"/>
                </a:cxn>
                <a:cxn ang="0">
                  <a:pos x="csX23" y="csY23"/>
                </a:cxn>
                <a:cxn ang="0">
                  <a:pos x="csX24" y="csY24"/>
                </a:cxn>
                <a:cxn ang="0">
                  <a:pos x="csX25" y="csY25"/>
                </a:cxn>
                <a:cxn ang="0">
                  <a:pos x="csX26" y="csY26"/>
                </a:cxn>
                <a:cxn ang="0">
                  <a:pos x="csX27" y="csY27"/>
                </a:cxn>
                <a:cxn ang="0">
                  <a:pos x="csX28" y="csY28"/>
                </a:cxn>
                <a:cxn ang="0">
                  <a:pos x="csX29" y="csY29"/>
                </a:cxn>
                <a:cxn ang="0">
                  <a:pos x="csX30" y="csY30"/>
                </a:cxn>
                <a:cxn ang="0">
                  <a:pos x="csX31" y="csY31"/>
                </a:cxn>
                <a:cxn ang="0">
                  <a:pos x="csX32" y="csY32"/>
                </a:cxn>
                <a:cxn ang="0">
                  <a:pos x="csX33" y="csY33"/>
                </a:cxn>
                <a:cxn ang="0">
                  <a:pos x="csX34" y="csY34"/>
                </a:cxn>
                <a:cxn ang="0">
                  <a:pos x="csX35" y="csY35"/>
                </a:cxn>
                <a:cxn ang="0">
                  <a:pos x="csX36" y="csY36"/>
                </a:cxn>
                <a:cxn ang="0">
                  <a:pos x="csX37" y="csY37"/>
                </a:cxn>
                <a:cxn ang="0">
                  <a:pos x="csX38" y="csY38"/>
                </a:cxn>
                <a:cxn ang="0">
                  <a:pos x="csX39" y="csY39"/>
                </a:cxn>
                <a:cxn ang="0">
                  <a:pos x="csX40" y="csY40"/>
                </a:cxn>
                <a:cxn ang="0">
                  <a:pos x="csX41" y="csY41"/>
                </a:cxn>
              </a:cxnLst>
              <a:rect l="l" t="t" r="r" b="b"/>
              <a:pathLst>
                <a:path w="700621" h="668382">
                  <a:moveTo>
                    <a:pt x="658115" y="566127"/>
                  </a:moveTo>
                  <a:cubicBezTo>
                    <a:pt x="598751" y="575087"/>
                    <a:pt x="538069" y="565368"/>
                    <a:pt x="484474" y="538314"/>
                  </a:cubicBezTo>
                  <a:lnTo>
                    <a:pt x="469425" y="530885"/>
                  </a:lnTo>
                  <a:cubicBezTo>
                    <a:pt x="453389" y="522627"/>
                    <a:pt x="437780" y="513567"/>
                    <a:pt x="422657" y="503738"/>
                  </a:cubicBezTo>
                  <a:lnTo>
                    <a:pt x="409227" y="494213"/>
                  </a:lnTo>
                  <a:cubicBezTo>
                    <a:pt x="394177" y="484688"/>
                    <a:pt x="379890" y="474497"/>
                    <a:pt x="364745" y="464591"/>
                  </a:cubicBezTo>
                  <a:lnTo>
                    <a:pt x="351315" y="455066"/>
                  </a:lnTo>
                  <a:cubicBezTo>
                    <a:pt x="327577" y="439104"/>
                    <a:pt x="302458" y="425302"/>
                    <a:pt x="276258" y="413822"/>
                  </a:cubicBezTo>
                  <a:cubicBezTo>
                    <a:pt x="255588" y="403440"/>
                    <a:pt x="250159" y="400487"/>
                    <a:pt x="232347" y="367150"/>
                  </a:cubicBezTo>
                  <a:cubicBezTo>
                    <a:pt x="214536" y="333812"/>
                    <a:pt x="223965" y="211988"/>
                    <a:pt x="226442" y="176269"/>
                  </a:cubicBezTo>
                  <a:cubicBezTo>
                    <a:pt x="228918" y="140550"/>
                    <a:pt x="252636" y="35775"/>
                    <a:pt x="252636" y="20249"/>
                  </a:cubicBezTo>
                  <a:cubicBezTo>
                    <a:pt x="252636" y="4724"/>
                    <a:pt x="172911" y="1199"/>
                    <a:pt x="128811" y="56"/>
                  </a:cubicBezTo>
                  <a:cubicBezTo>
                    <a:pt x="84710" y="-1087"/>
                    <a:pt x="6129" y="15487"/>
                    <a:pt x="6129" y="22631"/>
                  </a:cubicBezTo>
                  <a:cubicBezTo>
                    <a:pt x="21700" y="76018"/>
                    <a:pt x="29716" y="131325"/>
                    <a:pt x="29941" y="186937"/>
                  </a:cubicBezTo>
                  <a:cubicBezTo>
                    <a:pt x="29941" y="284568"/>
                    <a:pt x="34704" y="422681"/>
                    <a:pt x="28703" y="438206"/>
                  </a:cubicBezTo>
                  <a:cubicBezTo>
                    <a:pt x="22733" y="451830"/>
                    <a:pt x="17860" y="465908"/>
                    <a:pt x="14130" y="480307"/>
                  </a:cubicBezTo>
                  <a:cubicBezTo>
                    <a:pt x="4311" y="512687"/>
                    <a:pt x="-444" y="546391"/>
                    <a:pt x="33" y="580224"/>
                  </a:cubicBezTo>
                  <a:cubicBezTo>
                    <a:pt x="1938" y="620801"/>
                    <a:pt x="15654" y="637374"/>
                    <a:pt x="24036" y="642518"/>
                  </a:cubicBezTo>
                  <a:cubicBezTo>
                    <a:pt x="35582" y="648147"/>
                    <a:pt x="48089" y="651540"/>
                    <a:pt x="60897" y="652519"/>
                  </a:cubicBezTo>
                  <a:cubicBezTo>
                    <a:pt x="79947" y="653948"/>
                    <a:pt x="121953" y="654710"/>
                    <a:pt x="149480" y="645375"/>
                  </a:cubicBezTo>
                  <a:cubicBezTo>
                    <a:pt x="173959" y="636993"/>
                    <a:pt x="244254" y="639374"/>
                    <a:pt x="244254" y="639374"/>
                  </a:cubicBezTo>
                  <a:cubicBezTo>
                    <a:pt x="284967" y="641728"/>
                    <a:pt x="325458" y="647012"/>
                    <a:pt x="365412" y="655186"/>
                  </a:cubicBezTo>
                  <a:cubicBezTo>
                    <a:pt x="389790" y="659940"/>
                    <a:pt x="414398" y="663436"/>
                    <a:pt x="439135" y="665663"/>
                  </a:cubicBezTo>
                  <a:lnTo>
                    <a:pt x="442374" y="665663"/>
                  </a:lnTo>
                  <a:cubicBezTo>
                    <a:pt x="467243" y="668199"/>
                    <a:pt x="492262" y="668963"/>
                    <a:pt x="517240" y="667949"/>
                  </a:cubicBezTo>
                  <a:cubicBezTo>
                    <a:pt x="542251" y="667798"/>
                    <a:pt x="567100" y="663914"/>
                    <a:pt x="590964" y="656424"/>
                  </a:cubicBezTo>
                  <a:cubicBezTo>
                    <a:pt x="595250" y="655091"/>
                    <a:pt x="613728" y="643184"/>
                    <a:pt x="618110" y="642232"/>
                  </a:cubicBezTo>
                  <a:cubicBezTo>
                    <a:pt x="639664" y="638585"/>
                    <a:pt x="660361" y="630996"/>
                    <a:pt x="679165" y="619848"/>
                  </a:cubicBezTo>
                  <a:cubicBezTo>
                    <a:pt x="684690" y="616324"/>
                    <a:pt x="700406" y="605275"/>
                    <a:pt x="700311" y="598417"/>
                  </a:cubicBezTo>
                  <a:cubicBezTo>
                    <a:pt x="700215" y="587749"/>
                    <a:pt x="707359" y="554888"/>
                    <a:pt x="658115" y="566127"/>
                  </a:cubicBezTo>
                  <a:close/>
                  <a:moveTo>
                    <a:pt x="176245" y="561936"/>
                  </a:moveTo>
                  <a:cubicBezTo>
                    <a:pt x="143317" y="583091"/>
                    <a:pt x="99474" y="573547"/>
                    <a:pt x="78319" y="540618"/>
                  </a:cubicBezTo>
                  <a:cubicBezTo>
                    <a:pt x="58852" y="510319"/>
                    <a:pt x="65207" y="470238"/>
                    <a:pt x="93092" y="447446"/>
                  </a:cubicBezTo>
                  <a:cubicBezTo>
                    <a:pt x="97133" y="444077"/>
                    <a:pt x="103139" y="444623"/>
                    <a:pt x="106507" y="448665"/>
                  </a:cubicBezTo>
                  <a:cubicBezTo>
                    <a:pt x="109875" y="452706"/>
                    <a:pt x="109329" y="458712"/>
                    <a:pt x="105288" y="462080"/>
                  </a:cubicBezTo>
                  <a:cubicBezTo>
                    <a:pt x="104984" y="462333"/>
                    <a:pt x="104665" y="462567"/>
                    <a:pt x="104331" y="462781"/>
                  </a:cubicBezTo>
                  <a:cubicBezTo>
                    <a:pt x="81211" y="479667"/>
                    <a:pt x="76158" y="512098"/>
                    <a:pt x="93044" y="535218"/>
                  </a:cubicBezTo>
                  <a:cubicBezTo>
                    <a:pt x="109930" y="558338"/>
                    <a:pt x="142362" y="563391"/>
                    <a:pt x="165482" y="546506"/>
                  </a:cubicBezTo>
                  <a:cubicBezTo>
                    <a:pt x="169727" y="543399"/>
                    <a:pt x="175687" y="544323"/>
                    <a:pt x="178793" y="548569"/>
                  </a:cubicBezTo>
                  <a:cubicBezTo>
                    <a:pt x="178802" y="548579"/>
                    <a:pt x="178809" y="548591"/>
                    <a:pt x="178817" y="548601"/>
                  </a:cubicBezTo>
                  <a:cubicBezTo>
                    <a:pt x="181801" y="552933"/>
                    <a:pt x="180708" y="558864"/>
                    <a:pt x="176375" y="561848"/>
                  </a:cubicBezTo>
                  <a:cubicBezTo>
                    <a:pt x="176332" y="561878"/>
                    <a:pt x="176289" y="561907"/>
                    <a:pt x="176245" y="561936"/>
                  </a:cubicBezTo>
                  <a:close/>
                </a:path>
              </a:pathLst>
            </a:custGeom>
            <a:solidFill>
              <a:srgbClr val="274F9C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36E34ED-4569-5C01-F355-231D5876FD29}"/>
                </a:ext>
              </a:extLst>
            </p:cNvPr>
            <p:cNvSpPr/>
            <p:nvPr/>
          </p:nvSpPr>
          <p:spPr>
            <a:xfrm>
              <a:off x="1808570" y="2625865"/>
              <a:ext cx="279175" cy="99169"/>
            </a:xfrm>
            <a:custGeom>
              <a:avLst/>
              <a:gdLst>
                <a:gd name="csX0" fmla="*/ 0 w 279175"/>
                <a:gd name="csY0" fmla="*/ 0 h 80921"/>
                <a:gd name="csX1" fmla="*/ 279175 w 279175"/>
                <a:gd name="csY1" fmla="*/ 0 h 80921"/>
                <a:gd name="csX2" fmla="*/ 279175 w 279175"/>
                <a:gd name="csY2" fmla="*/ 80921 h 80921"/>
                <a:gd name="csX3" fmla="*/ 0 w 279175"/>
                <a:gd name="csY3" fmla="*/ 80921 h 80921"/>
                <a:gd name="csX4" fmla="*/ 0 w 279175"/>
                <a:gd name="csY4" fmla="*/ 0 h 80921"/>
                <a:gd name="csX0" fmla="*/ 0 w 279175"/>
                <a:gd name="csY0" fmla="*/ 0 h 99169"/>
                <a:gd name="csX1" fmla="*/ 279175 w 279175"/>
                <a:gd name="csY1" fmla="*/ 0 h 99169"/>
                <a:gd name="csX2" fmla="*/ 279175 w 279175"/>
                <a:gd name="csY2" fmla="*/ 80921 h 99169"/>
                <a:gd name="csX3" fmla="*/ 12165 w 279175"/>
                <a:gd name="csY3" fmla="*/ 99169 h 99169"/>
                <a:gd name="csX4" fmla="*/ 0 w 279175"/>
                <a:gd name="csY4" fmla="*/ 0 h 99169"/>
                <a:gd name="csX0" fmla="*/ 0 w 279175"/>
                <a:gd name="csY0" fmla="*/ 0 h 99169"/>
                <a:gd name="csX1" fmla="*/ 279175 w 279175"/>
                <a:gd name="csY1" fmla="*/ 0 h 99169"/>
                <a:gd name="csX2" fmla="*/ 279175 w 279175"/>
                <a:gd name="csY2" fmla="*/ 80921 h 99169"/>
                <a:gd name="csX3" fmla="*/ 12165 w 279175"/>
                <a:gd name="csY3" fmla="*/ 99169 h 99169"/>
                <a:gd name="csX4" fmla="*/ 0 w 279175"/>
                <a:gd name="csY4" fmla="*/ 0 h 99169"/>
                <a:gd name="csX0" fmla="*/ 0 w 279175"/>
                <a:gd name="csY0" fmla="*/ 0 h 99169"/>
                <a:gd name="csX1" fmla="*/ 279175 w 279175"/>
                <a:gd name="csY1" fmla="*/ 0 h 99169"/>
                <a:gd name="csX2" fmla="*/ 264982 w 279175"/>
                <a:gd name="csY2" fmla="*/ 97141 h 99169"/>
                <a:gd name="csX3" fmla="*/ 12165 w 279175"/>
                <a:gd name="csY3" fmla="*/ 99169 h 99169"/>
                <a:gd name="csX4" fmla="*/ 0 w 279175"/>
                <a:gd name="csY4" fmla="*/ 0 h 99169"/>
                <a:gd name="csX0" fmla="*/ 0 w 279175"/>
                <a:gd name="csY0" fmla="*/ 0 h 99169"/>
                <a:gd name="csX1" fmla="*/ 279175 w 279175"/>
                <a:gd name="csY1" fmla="*/ 0 h 99169"/>
                <a:gd name="csX2" fmla="*/ 264982 w 279175"/>
                <a:gd name="csY2" fmla="*/ 97141 h 99169"/>
                <a:gd name="csX3" fmla="*/ 12165 w 279175"/>
                <a:gd name="csY3" fmla="*/ 99169 h 99169"/>
                <a:gd name="csX4" fmla="*/ 0 w 279175"/>
                <a:gd name="csY4" fmla="*/ 0 h 99169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279175" h="99169">
                  <a:moveTo>
                    <a:pt x="0" y="0"/>
                  </a:moveTo>
                  <a:lnTo>
                    <a:pt x="279175" y="0"/>
                  </a:lnTo>
                  <a:lnTo>
                    <a:pt x="264982" y="97141"/>
                  </a:lnTo>
                  <a:cubicBezTo>
                    <a:pt x="186116" y="76866"/>
                    <a:pt x="89003" y="72811"/>
                    <a:pt x="12165" y="99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74F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C60F28C-AE3A-C232-2256-CDD3B9377F07}"/>
                </a:ext>
              </a:extLst>
            </p:cNvPr>
            <p:cNvSpPr/>
            <p:nvPr/>
          </p:nvSpPr>
          <p:spPr>
            <a:xfrm>
              <a:off x="1855542" y="3159434"/>
              <a:ext cx="161816" cy="157547"/>
            </a:xfrm>
            <a:prstGeom prst="rect">
              <a:avLst/>
            </a:prstGeom>
            <a:solidFill>
              <a:srgbClr val="274F9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651F9C-6167-A99F-A302-535850770C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Abbreviations: </a:t>
            </a:r>
            <a:r>
              <a:rPr lang="en-US" dirty="0"/>
              <a:t>LMWH indicates low molecular weight heparin; and PE, pulmonary embolism.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7A1216-B576-D277-F55B-01B59BE4C8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23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33020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AD037-839B-E54F-C1FE-FEA31F6EAC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ontent Placeholder 5">
            <a:extLst>
              <a:ext uri="{FF2B5EF4-FFF2-40B4-BE49-F238E27FC236}">
                <a16:creationId xmlns:a16="http://schemas.microsoft.com/office/drawing/2014/main" id="{2F175D69-2EB0-9D4C-8B45-7C036D4C1AC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526841"/>
              </p:ext>
            </p:extLst>
          </p:nvPr>
        </p:nvGraphicFramePr>
        <p:xfrm>
          <a:off x="838848" y="2087657"/>
          <a:ext cx="10362551" cy="3153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4523">
                  <a:extLst>
                    <a:ext uri="{9D8B030D-6E8A-4147-A177-3AD203B41FA5}">
                      <a16:colId xmlns:a16="http://schemas.microsoft.com/office/drawing/2014/main" val="2649235253"/>
                    </a:ext>
                  </a:extLst>
                </a:gridCol>
                <a:gridCol w="8818028">
                  <a:extLst>
                    <a:ext uri="{9D8B030D-6E8A-4147-A177-3AD203B41FA5}">
                      <a16:colId xmlns:a16="http://schemas.microsoft.com/office/drawing/2014/main" val="3265590656"/>
                    </a:ext>
                  </a:extLst>
                </a:gridCol>
              </a:tblGrid>
              <a:tr h="3492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600" b="1" spc="5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COR</a:t>
                      </a:r>
                      <a:endParaRPr lang="en-US" sz="16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55563" indent="0" algn="l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600" b="1" spc="4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  <a:endParaRPr lang="en-US" sz="16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9980"/>
                  </a:ext>
                </a:extLst>
              </a:tr>
              <a:tr h="35268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C78D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First acute PE and no major reversible risk factor, continuing anticoagulation beyond the initial treatment phase (3-6 months) into the extended treatment phase is beneficial to prevent recurrent VTE. 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704227"/>
                  </a:ext>
                </a:extLst>
              </a:tr>
              <a:tr h="35268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C78D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First acute PE due to a major reversible risk factor, stopping anticoagulation at the end of the initial treatment phase (3-6 months) is recommended over continuing anticoagulation into the extended treatment phase 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Lub Dub Condensed" panose="020B0506030403020204" pitchFamily="34" charset="0"/>
                          <a:ea typeface="+mn-ea"/>
                          <a:cs typeface="+mn-cs"/>
                        </a:rPr>
                        <a:t>in order to optimize the net clinical benefit of recurrent VTE versus bleeding.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Lub Dub Condensed" panose="020B05060304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7993"/>
                  </a:ext>
                </a:extLst>
              </a:tr>
              <a:tr h="35268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C78D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Lub Dub Condensed" panose="020B0506030403020204" pitchFamily="34" charset="0"/>
                          <a:ea typeface="+mn-ea"/>
                          <a:cs typeface="+mn-cs"/>
                        </a:rPr>
                        <a:t>In patients with a first PE due to a persistent risk factor, continuing anticoagulation at the initial treatment phase (3-6 months) into the extended treatment phase is reasonable in order to prevent recurrent VTE.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Lub Dub Condensed" panose="020B05060304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355878"/>
                  </a:ext>
                </a:extLst>
              </a:tr>
              <a:tr h="35268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C78D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Lub Dub Condensed" panose="020B0506030403020204" pitchFamily="34" charset="0"/>
                          <a:ea typeface="+mn-ea"/>
                          <a:cs typeface="+mn-cs"/>
                        </a:rPr>
                        <a:t>For patients with a PE who are offered anticoagulation beyond the initial treatment phase (3-6 months) into the extended treatment phase, treatment with a DOAC, unless contraindicated, is recommended over a VKA to reduce the risk of bleeding.</a:t>
                      </a:r>
                      <a:endParaRPr lang="en-US" sz="1600" b="0" i="0" u="none" strike="noStrike" kern="1200" baseline="0" dirty="0">
                        <a:solidFill>
                          <a:schemeClr val="dk1"/>
                        </a:solidFill>
                        <a:latin typeface="Lub Dub Condensed" panose="020B05060304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99965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E8A7C9-B3FB-23C0-C64D-391FD30A2E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Abbreviations: PE indicates pulmonary embolism, and VTE, venous thromboembolism.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5F6A0-0584-D407-31AF-B0718AB0A3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24</a:t>
            </a:fld>
            <a:endParaRPr lang="en-US" sz="9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31370E9-F567-0DB7-4803-9E9984BF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807036" cy="660111"/>
          </a:xfrm>
        </p:spPr>
        <p:txBody>
          <a:bodyPr/>
          <a:lstStyle/>
          <a:p>
            <a:r>
              <a:rPr lang="en-US" dirty="0"/>
              <a:t>Recommendations for Anticoagulation Therapy by Recurrence Risk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985E86-2629-6C92-C4B2-A91D05ECF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0307" y="1577009"/>
            <a:ext cx="10331092" cy="548632"/>
          </a:xfrm>
          <a:prstGeom prst="rect">
            <a:avLst/>
          </a:prstGeom>
          <a:solidFill>
            <a:srgbClr val="065D93"/>
          </a:solidFill>
          <a:ln w="25400">
            <a:noFill/>
          </a:ln>
        </p:spPr>
        <p:txBody>
          <a:bodyPr spcFirstLastPara="0" lIns="0" tIns="0" rIns="0" bIns="0" anchor="ctr"/>
          <a:lstStyle>
            <a:defPPr>
              <a:defRPr lang="en-US"/>
            </a:defPPr>
            <a:lvl1pPr algn="ctr" hangingPunct="0">
              <a:lnSpc>
                <a:spcPct val="90000"/>
              </a:lnSpc>
              <a:defRPr sz="2000" b="1">
                <a:solidFill>
                  <a:schemeClr val="bg1"/>
                </a:solidFill>
                <a:latin typeface="Lub Dub Bold" panose="020B0803030403020204" pitchFamily="34" charset="0"/>
                <a:cs typeface="Lato"/>
              </a:defRPr>
            </a:lvl1pPr>
          </a:lstStyle>
          <a:p>
            <a:br>
              <a:rPr lang="en-US" sz="1800" dirty="0">
                <a:latin typeface="Lub Dub Condensed" panose="020B0506030403020204" pitchFamily="34" charset="0"/>
              </a:rPr>
            </a:br>
            <a:br>
              <a:rPr lang="en-US" sz="1800" dirty="0">
                <a:latin typeface="Lub Dub Condensed" panose="020B0506030403020204" pitchFamily="34" charset="0"/>
              </a:rPr>
            </a:br>
            <a:endParaRPr lang="en-US" sz="1800" dirty="0">
              <a:latin typeface="Lub Dub Condensed" panose="020B05060304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B5A065-50E5-A1A7-B72D-5D1418D231B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52399" y="1644804"/>
            <a:ext cx="9995650" cy="429815"/>
          </a:xfrm>
          <a:prstGeom prst="rect">
            <a:avLst/>
          </a:prstGeom>
          <a:noFill/>
          <a:ln w="25400">
            <a:noFill/>
          </a:ln>
        </p:spPr>
        <p:txBody>
          <a:bodyPr spcFirstLastPara="0" lIns="0" tIns="0" rIns="0" bIns="0" anchor="ctr"/>
          <a:lstStyle>
            <a:defPPr>
              <a:defRPr lang="en-US"/>
            </a:defPPr>
            <a:lvl1pPr algn="ctr" hangingPunct="0">
              <a:lnSpc>
                <a:spcPct val="90000"/>
              </a:lnSpc>
              <a:defRPr sz="2000" b="1">
                <a:solidFill>
                  <a:schemeClr val="bg1"/>
                </a:solidFill>
                <a:latin typeface="Lub Dub Bold" panose="020B0803030403020204" pitchFamily="34" charset="0"/>
                <a:cs typeface="Lato"/>
              </a:defRPr>
            </a:lvl1pPr>
          </a:lstStyle>
          <a:p>
            <a:pPr lvl="0"/>
            <a:r>
              <a:rPr lang="en-US" sz="1800" dirty="0"/>
              <a:t>Anticoagulation beyond initial phase (3-6 months)</a:t>
            </a:r>
          </a:p>
        </p:txBody>
      </p:sp>
    </p:spTree>
    <p:extLst>
      <p:ext uri="{BB962C8B-B14F-4D97-AF65-F5344CB8AC3E}">
        <p14:creationId xmlns:p14="http://schemas.microsoft.com/office/powerpoint/2010/main" val="12484618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66101-7E27-D5F3-EE04-AE94F8C81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for Anticoagulation Therapy by Recurrence Risk-continued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12D8EE-5ECB-081D-2D09-C0100B430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0307" y="1577009"/>
            <a:ext cx="10009728" cy="548632"/>
          </a:xfrm>
          <a:prstGeom prst="rect">
            <a:avLst/>
          </a:prstGeom>
          <a:solidFill>
            <a:srgbClr val="065D93"/>
          </a:solidFill>
          <a:ln w="25400">
            <a:noFill/>
          </a:ln>
        </p:spPr>
        <p:txBody>
          <a:bodyPr spcFirstLastPara="0" lIns="0" tIns="0" rIns="0" bIns="0" anchor="ctr"/>
          <a:lstStyle>
            <a:defPPr>
              <a:defRPr lang="en-US"/>
            </a:defPPr>
            <a:lvl1pPr algn="ctr" hangingPunct="0">
              <a:lnSpc>
                <a:spcPct val="90000"/>
              </a:lnSpc>
              <a:defRPr sz="2000" b="1">
                <a:solidFill>
                  <a:schemeClr val="bg1"/>
                </a:solidFill>
                <a:latin typeface="Lub Dub Bold" panose="020B0803030403020204" pitchFamily="34" charset="0"/>
                <a:cs typeface="Lato"/>
              </a:defRPr>
            </a:lvl1pPr>
          </a:lstStyle>
          <a:p>
            <a:br>
              <a:rPr lang="en-US" sz="1800" dirty="0">
                <a:latin typeface="Lub Dub Condensed" panose="020B0506030403020204" pitchFamily="34" charset="0"/>
              </a:rPr>
            </a:br>
            <a:br>
              <a:rPr lang="en-US" sz="1800" dirty="0">
                <a:latin typeface="Lub Dub Condensed" panose="020B0506030403020204" pitchFamily="34" charset="0"/>
              </a:rPr>
            </a:br>
            <a:endParaRPr lang="en-US" sz="1800" dirty="0">
              <a:latin typeface="Lub Dub Condensed" panose="020B05060304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82715-E706-05F8-2D99-A39EF3F366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52399" y="1644804"/>
            <a:ext cx="9995650" cy="429815"/>
          </a:xfrm>
          <a:prstGeom prst="rect">
            <a:avLst/>
          </a:prstGeom>
          <a:noFill/>
          <a:ln w="25400">
            <a:noFill/>
          </a:ln>
        </p:spPr>
        <p:txBody>
          <a:bodyPr spcFirstLastPara="0" lIns="0" tIns="0" rIns="0" bIns="0" anchor="ctr"/>
          <a:lstStyle>
            <a:defPPr>
              <a:defRPr lang="en-US"/>
            </a:defPPr>
            <a:lvl1pPr algn="ctr" hangingPunct="0">
              <a:lnSpc>
                <a:spcPct val="90000"/>
              </a:lnSpc>
              <a:defRPr sz="2000" b="1">
                <a:solidFill>
                  <a:schemeClr val="bg1"/>
                </a:solidFill>
                <a:latin typeface="Lub Dub Bold" panose="020B0803030403020204" pitchFamily="34" charset="0"/>
                <a:cs typeface="Lato"/>
              </a:defRPr>
            </a:lvl1pPr>
          </a:lstStyle>
          <a:p>
            <a:pPr lvl="0"/>
            <a:r>
              <a:rPr lang="en-US" sz="1800" dirty="0"/>
              <a:t>Anticoagulation beyond initial phase (3-6 months)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13DB6C3-6AA8-AD39-D720-BF593F7A92D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552483"/>
              </p:ext>
            </p:extLst>
          </p:nvPr>
        </p:nvGraphicFramePr>
        <p:xfrm>
          <a:off x="859973" y="2147167"/>
          <a:ext cx="10041109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5542">
                  <a:extLst>
                    <a:ext uri="{9D8B030D-6E8A-4147-A177-3AD203B41FA5}">
                      <a16:colId xmlns:a16="http://schemas.microsoft.com/office/drawing/2014/main" val="2649235253"/>
                    </a:ext>
                  </a:extLst>
                </a:gridCol>
                <a:gridCol w="9235567">
                  <a:extLst>
                    <a:ext uri="{9D8B030D-6E8A-4147-A177-3AD203B41FA5}">
                      <a16:colId xmlns:a16="http://schemas.microsoft.com/office/drawing/2014/main" val="3265590656"/>
                    </a:ext>
                  </a:extLst>
                </a:gridCol>
              </a:tblGrid>
              <a:tr h="34360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800" b="1" spc="5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COR</a:t>
                      </a:r>
                      <a:endParaRPr lang="en-US" sz="18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55563" indent="0" algn="l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800" b="1" spc="4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  <a:endParaRPr lang="en-US" sz="18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9980"/>
                  </a:ext>
                </a:extLst>
              </a:tr>
              <a:tr h="61758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C78D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Lub Dub Condensed" panose="020B0506030403020204" pitchFamily="34" charset="0"/>
                          <a:ea typeface="+mn-ea"/>
                          <a:cs typeface="+mn-cs"/>
                        </a:rPr>
                        <a:t>For patients with a PE and with cancer who are offered anticoagulation beyond the initial treatment phase (3-6 months) into the extended treatment phase, either a DOAC or LMWH is recommended over VKA to reduce the risk of recurrent VTE.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Lub Dub Condensed" panose="020B05060304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704227"/>
                  </a:ext>
                </a:extLst>
              </a:tr>
              <a:tr h="6778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b Dub Bold" panose="020B0803030403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C78D"/>
                    </a:solidFill>
                  </a:tcPr>
                </a:tc>
                <a:tc>
                  <a:txBody>
                    <a:bodyPr/>
                    <a:lstStyle/>
                    <a:p>
                      <a:pPr marL="112713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Lub Dub Condensed" panose="020B0506030403020204" pitchFamily="34" charset="0"/>
                          <a:ea typeface="+mn-ea"/>
                          <a:cs typeface="+mn-cs"/>
                        </a:rPr>
                        <a:t>For patients with a PE and without cancer offered anticoagulation beyond the initial treatment phase (3-6 months) into the extended treatment phase, but have a contraindication to DOAC, VKA is recommended over aspirin or no therapy to reduce the risk of recurrent VTE.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Lub Dub Condensed" panose="020B05060304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657086"/>
                  </a:ext>
                </a:extLst>
              </a:tr>
              <a:tr h="6778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ub Dub Bold" panose="020B0803030403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C78D"/>
                    </a:solidFill>
                  </a:tcPr>
                </a:tc>
                <a:tc>
                  <a:txBody>
                    <a:bodyPr/>
                    <a:lstStyle/>
                    <a:p>
                      <a:pPr marL="112713" indent="0">
                        <a:spcAft>
                          <a:spcPts val="1200"/>
                        </a:spcAft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Lub Dub Condensed" panose="020B0506030403020204" pitchFamily="34" charset="0"/>
                          <a:ea typeface="+mn-ea"/>
                          <a:cs typeface="+mn-cs"/>
                        </a:rPr>
                        <a:t>For patients with a PE who are offered anticoagulation beyond the initial treatment phase (3-6 months) into the extended treatment phase, treatment with half-dose apixaban or rivaroxaban is recommended to reduce the risk of bleeding.</a:t>
                      </a:r>
                      <a:endParaRPr lang="en-US" sz="1800" b="0" i="0" u="none" strike="noStrike" kern="1200" baseline="0" dirty="0">
                        <a:solidFill>
                          <a:schemeClr val="dk1"/>
                        </a:solidFill>
                        <a:latin typeface="Lub Dub Condensed" panose="020B05060304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860798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C64462-59BD-CCAB-A6C0-DE03A2A5615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Abbreviations:  </a:t>
            </a:r>
            <a:r>
              <a:rPr lang="en-US" dirty="0"/>
              <a:t>ASA indicates aspirin; DOAC, direct oral anticoagulant; LMWH, low-molecular-weight heparin; VKA, vitamin K antagonist; and VTE, venous thromboembolism.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1472C-5F80-7C6A-8FB3-12AEF7D2C9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25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431602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F72A9D-5FF0-3433-D98F-1ED5A77EA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88125-320F-9F3D-111F-235AFDC78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Pulmonary Embolism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FC4C0F-ECA3-A748-0EFA-33C7CC03EC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5244" y="1298712"/>
            <a:ext cx="5293765" cy="463825"/>
          </a:xfrm>
          <a:prstGeom prst="rect">
            <a:avLst/>
          </a:prstGeom>
          <a:solidFill>
            <a:srgbClr val="065D93"/>
          </a:solidFill>
          <a:ln w="25400">
            <a:noFill/>
          </a:ln>
        </p:spPr>
        <p:txBody>
          <a:bodyPr spcFirstLastPara="0" lIns="0" tIns="0" rIns="0" bIns="0" anchor="ctr"/>
          <a:lstStyle>
            <a:defPPr>
              <a:defRPr lang="en-US"/>
            </a:defPPr>
            <a:lvl1pPr algn="ctr" hangingPunct="0">
              <a:lnSpc>
                <a:spcPct val="90000"/>
              </a:lnSpc>
              <a:defRPr sz="2000" b="1">
                <a:solidFill>
                  <a:schemeClr val="bg1"/>
                </a:solidFill>
                <a:latin typeface="Lub Dub Bold" panose="020B0803030403020204" pitchFamily="34" charset="0"/>
                <a:cs typeface="Lato"/>
              </a:defRPr>
            </a:lvl1pPr>
          </a:lstStyle>
          <a:p>
            <a:br>
              <a:rPr lang="en-US" sz="1800" dirty="0">
                <a:latin typeface="Lub Dub Condensed" panose="020B0506030403020204" pitchFamily="34" charset="0"/>
              </a:rPr>
            </a:br>
            <a:br>
              <a:rPr lang="en-US" sz="1800" dirty="0">
                <a:latin typeface="Lub Dub Condensed" panose="020B0506030403020204" pitchFamily="34" charset="0"/>
              </a:rPr>
            </a:br>
            <a:endParaRPr lang="en-US" sz="1800" dirty="0">
              <a:latin typeface="Lub Dub Condensed" panose="020B0506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6960DA-4859-5DEA-D45F-B8950D9995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45773" y="1356028"/>
            <a:ext cx="5286320" cy="363374"/>
          </a:xfrm>
          <a:prstGeom prst="rect">
            <a:avLst/>
          </a:prstGeom>
          <a:noFill/>
          <a:ln w="25400">
            <a:noFill/>
          </a:ln>
        </p:spPr>
        <p:txBody>
          <a:bodyPr spcFirstLastPara="0" lIns="0" tIns="0" rIns="0" bIns="0" anchor="ctr"/>
          <a:lstStyle>
            <a:defPPr>
              <a:defRPr lang="en-US"/>
            </a:defPPr>
            <a:lvl1pPr algn="ctr" hangingPunct="0">
              <a:lnSpc>
                <a:spcPct val="90000"/>
              </a:lnSpc>
              <a:defRPr sz="2000" b="1">
                <a:solidFill>
                  <a:schemeClr val="bg1"/>
                </a:solidFill>
                <a:latin typeface="Lub Dub Bold" panose="020B0803030403020204" pitchFamily="34" charset="0"/>
                <a:cs typeface="Lato"/>
              </a:defRPr>
            </a:lvl1pPr>
          </a:lstStyle>
          <a:p>
            <a:r>
              <a:rPr lang="en-US" sz="1800" dirty="0"/>
              <a:t>Symptoms suggestive of PE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2C529CDE-3111-B9C1-500E-B605A8071CE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410767"/>
              </p:ext>
            </p:extLst>
          </p:nvPr>
        </p:nvGraphicFramePr>
        <p:xfrm>
          <a:off x="838849" y="1796107"/>
          <a:ext cx="5323412" cy="1659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667">
                  <a:extLst>
                    <a:ext uri="{9D8B030D-6E8A-4147-A177-3AD203B41FA5}">
                      <a16:colId xmlns:a16="http://schemas.microsoft.com/office/drawing/2014/main" val="2649235253"/>
                    </a:ext>
                  </a:extLst>
                </a:gridCol>
                <a:gridCol w="4598745">
                  <a:extLst>
                    <a:ext uri="{9D8B030D-6E8A-4147-A177-3AD203B41FA5}">
                      <a16:colId xmlns:a16="http://schemas.microsoft.com/office/drawing/2014/main" val="3265590656"/>
                    </a:ext>
                  </a:extLst>
                </a:gridCol>
              </a:tblGrid>
              <a:tr h="3492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600" b="1" spc="5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COR</a:t>
                      </a:r>
                      <a:endParaRPr lang="en-US" sz="16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55563" indent="0" algn="l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600" b="1" spc="4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  <a:endParaRPr lang="en-US" sz="16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9980"/>
                  </a:ext>
                </a:extLst>
              </a:tr>
              <a:tr h="35268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C78D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In patients with a history of PE and who present with new symptoms and signs suggestive of recurrent or breakthrough PE, radiographic imaging with a CTPA or V/Q scan is recommended to objectively confirm or exclude the diagnosis. 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704227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2EFB8B3-DEB9-D0D5-2E73-2FD3DB3DC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414531" y="1305338"/>
            <a:ext cx="5293765" cy="463825"/>
          </a:xfrm>
          <a:prstGeom prst="rect">
            <a:avLst/>
          </a:prstGeom>
          <a:solidFill>
            <a:srgbClr val="065D93"/>
          </a:solidFill>
          <a:ln w="25400">
            <a:noFill/>
          </a:ln>
        </p:spPr>
        <p:txBody>
          <a:bodyPr spcFirstLastPara="0" lIns="0" tIns="0" rIns="0" bIns="0" anchor="ctr"/>
          <a:lstStyle>
            <a:defPPr>
              <a:defRPr lang="en-US"/>
            </a:defPPr>
            <a:lvl1pPr algn="ctr" hangingPunct="0">
              <a:lnSpc>
                <a:spcPct val="90000"/>
              </a:lnSpc>
              <a:defRPr sz="2000" b="1">
                <a:solidFill>
                  <a:schemeClr val="bg1"/>
                </a:solidFill>
                <a:latin typeface="Lub Dub Bold" panose="020B0803030403020204" pitchFamily="34" charset="0"/>
                <a:cs typeface="Lato"/>
              </a:defRPr>
            </a:lvl1pPr>
          </a:lstStyle>
          <a:p>
            <a:br>
              <a:rPr lang="en-US" sz="1800" dirty="0">
                <a:latin typeface="Lub Dub Condensed" panose="020B0506030403020204" pitchFamily="34" charset="0"/>
              </a:rPr>
            </a:br>
            <a:br>
              <a:rPr lang="en-US" sz="1800" dirty="0">
                <a:latin typeface="Lub Dub Condensed" panose="020B0506030403020204" pitchFamily="34" charset="0"/>
              </a:rPr>
            </a:br>
            <a:endParaRPr lang="en-US" sz="1800" dirty="0">
              <a:latin typeface="Lub Dub Condensed" panose="020B0506030403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861DA7-7B18-0F08-2A4F-007101B955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05060" y="1362654"/>
            <a:ext cx="5286320" cy="363374"/>
          </a:xfrm>
          <a:prstGeom prst="rect">
            <a:avLst/>
          </a:prstGeom>
          <a:noFill/>
          <a:ln w="25400">
            <a:noFill/>
          </a:ln>
        </p:spPr>
        <p:txBody>
          <a:bodyPr spcFirstLastPara="0" lIns="0" tIns="0" rIns="0" bIns="0" anchor="ctr"/>
          <a:lstStyle>
            <a:defPPr>
              <a:defRPr lang="en-US"/>
            </a:defPPr>
            <a:lvl1pPr algn="ctr" hangingPunct="0">
              <a:lnSpc>
                <a:spcPct val="90000"/>
              </a:lnSpc>
              <a:defRPr sz="2000" b="1">
                <a:solidFill>
                  <a:schemeClr val="bg1"/>
                </a:solidFill>
                <a:latin typeface="Lub Dub Bold" panose="020B0803030403020204" pitchFamily="34" charset="0"/>
                <a:cs typeface="Lato"/>
              </a:defRPr>
            </a:lvl1pPr>
          </a:lstStyle>
          <a:p>
            <a:r>
              <a:rPr lang="en-US" sz="1800" dirty="0"/>
              <a:t>Documented Recurrent PE</a:t>
            </a:r>
          </a:p>
        </p:txBody>
      </p:sp>
      <p:graphicFrame>
        <p:nvGraphicFramePr>
          <p:cNvPr id="20" name="Content Placeholder 5">
            <a:extLst>
              <a:ext uri="{FF2B5EF4-FFF2-40B4-BE49-F238E27FC236}">
                <a16:creationId xmlns:a16="http://schemas.microsoft.com/office/drawing/2014/main" id="{5890B668-127C-72D7-04D2-917E0279A4E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0627439"/>
              </p:ext>
            </p:extLst>
          </p:nvPr>
        </p:nvGraphicFramePr>
        <p:xfrm>
          <a:off x="6398136" y="1802733"/>
          <a:ext cx="5323412" cy="1659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667">
                  <a:extLst>
                    <a:ext uri="{9D8B030D-6E8A-4147-A177-3AD203B41FA5}">
                      <a16:colId xmlns:a16="http://schemas.microsoft.com/office/drawing/2014/main" val="2649235253"/>
                    </a:ext>
                  </a:extLst>
                </a:gridCol>
                <a:gridCol w="4598745">
                  <a:extLst>
                    <a:ext uri="{9D8B030D-6E8A-4147-A177-3AD203B41FA5}">
                      <a16:colId xmlns:a16="http://schemas.microsoft.com/office/drawing/2014/main" val="3265590656"/>
                    </a:ext>
                  </a:extLst>
                </a:gridCol>
              </a:tblGrid>
              <a:tr h="3492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600" b="1" spc="5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COR</a:t>
                      </a:r>
                      <a:endParaRPr lang="en-US" sz="16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55563" indent="0" algn="l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600" b="1" spc="4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  <a:endParaRPr lang="en-US" sz="16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9980"/>
                  </a:ext>
                </a:extLst>
              </a:tr>
              <a:tr h="35268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C78D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In patients with a history of PE who have a documented recurrent PE despite being treated with an anticoagulant, an evaluation is recommended to detect clinical and pharmacological factors that may contribute to recurrent PE. 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70422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A046819-A93D-3493-A1A8-4A8B37F170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1837" y="3674637"/>
            <a:ext cx="3388859" cy="645572"/>
          </a:xfrm>
          <a:prstGeom prst="rect">
            <a:avLst/>
          </a:prstGeom>
          <a:solidFill>
            <a:srgbClr val="065D93"/>
          </a:solidFill>
          <a:ln w="25400">
            <a:noFill/>
          </a:ln>
        </p:spPr>
        <p:txBody>
          <a:bodyPr spcFirstLastPara="0" lIns="0" tIns="0" rIns="0" bIns="0" anchor="ctr"/>
          <a:lstStyle>
            <a:defPPr>
              <a:defRPr lang="en-US"/>
            </a:defPPr>
            <a:lvl1pPr algn="ctr" hangingPunct="0">
              <a:lnSpc>
                <a:spcPct val="90000"/>
              </a:lnSpc>
              <a:defRPr sz="2000" b="1">
                <a:solidFill>
                  <a:schemeClr val="bg1"/>
                </a:solidFill>
                <a:latin typeface="Lub Dub Bold" panose="020B0803030403020204" pitchFamily="34" charset="0"/>
                <a:cs typeface="Lato"/>
              </a:defRPr>
            </a:lvl1pPr>
          </a:lstStyle>
          <a:p>
            <a:br>
              <a:rPr lang="en-US" sz="1800" dirty="0">
                <a:latin typeface="Lub Dub Condensed" panose="020B0506030403020204" pitchFamily="34" charset="0"/>
              </a:rPr>
            </a:br>
            <a:br>
              <a:rPr lang="en-US" sz="1800" dirty="0">
                <a:latin typeface="Lub Dub Condensed" panose="020B0506030403020204" pitchFamily="34" charset="0"/>
              </a:rPr>
            </a:br>
            <a:endParaRPr lang="en-US" sz="1800" dirty="0">
              <a:latin typeface="Lub Dub Condensed" panose="020B0506030403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0DA2CC-4637-DF4F-044B-7EAFA944DE6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45774" y="3754412"/>
            <a:ext cx="3384093" cy="505761"/>
          </a:xfrm>
          <a:prstGeom prst="rect">
            <a:avLst/>
          </a:prstGeom>
          <a:noFill/>
          <a:ln w="25400">
            <a:noFill/>
          </a:ln>
        </p:spPr>
        <p:txBody>
          <a:bodyPr spcFirstLastPara="0" lIns="0" tIns="0" rIns="0" bIns="0" anchor="ctr"/>
          <a:lstStyle>
            <a:defPPr>
              <a:defRPr lang="en-US"/>
            </a:defPPr>
            <a:lvl1pPr algn="ctr" hangingPunct="0">
              <a:lnSpc>
                <a:spcPct val="90000"/>
              </a:lnSpc>
              <a:defRPr sz="2000" b="1">
                <a:solidFill>
                  <a:schemeClr val="bg1"/>
                </a:solidFill>
                <a:latin typeface="Lub Dub Bold" panose="020B0803030403020204" pitchFamily="34" charset="0"/>
                <a:cs typeface="Lato"/>
              </a:defRPr>
            </a:lvl1pPr>
          </a:lstStyle>
          <a:p>
            <a:r>
              <a:rPr lang="en-US" sz="1100" dirty="0"/>
              <a:t> </a:t>
            </a:r>
            <a:r>
              <a:rPr lang="en-US" sz="1800" dirty="0"/>
              <a:t>Recurrent PE</a:t>
            </a:r>
            <a:br>
              <a:rPr lang="en-US" sz="1800" dirty="0"/>
            </a:br>
            <a:r>
              <a:rPr lang="en-US" sz="1600" b="0" dirty="0">
                <a:latin typeface="Lub Dub Condensed" panose="020B0506030403020204" pitchFamily="34" charset="0"/>
              </a:rPr>
              <a:t>Adherent to therapy</a:t>
            </a:r>
            <a:endParaRPr lang="en-US" sz="1800" b="0" dirty="0">
              <a:latin typeface="Lub Dub Condensed" panose="020B0506030403020204" pitchFamily="34" charset="0"/>
            </a:endParaRPr>
          </a:p>
        </p:txBody>
      </p:sp>
      <p:graphicFrame>
        <p:nvGraphicFramePr>
          <p:cNvPr id="17" name="Content Placeholder 5">
            <a:extLst>
              <a:ext uri="{FF2B5EF4-FFF2-40B4-BE49-F238E27FC236}">
                <a16:creationId xmlns:a16="http://schemas.microsoft.com/office/drawing/2014/main" id="{23F9E502-9606-81E8-E677-794D13A01D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591973"/>
              </p:ext>
            </p:extLst>
          </p:nvPr>
        </p:nvGraphicFramePr>
        <p:xfrm>
          <a:off x="838850" y="4353778"/>
          <a:ext cx="3415098" cy="1416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667">
                  <a:extLst>
                    <a:ext uri="{9D8B030D-6E8A-4147-A177-3AD203B41FA5}">
                      <a16:colId xmlns:a16="http://schemas.microsoft.com/office/drawing/2014/main" val="2649235253"/>
                    </a:ext>
                  </a:extLst>
                </a:gridCol>
                <a:gridCol w="2690431">
                  <a:extLst>
                    <a:ext uri="{9D8B030D-6E8A-4147-A177-3AD203B41FA5}">
                      <a16:colId xmlns:a16="http://schemas.microsoft.com/office/drawing/2014/main" val="3265590656"/>
                    </a:ext>
                  </a:extLst>
                </a:gridCol>
              </a:tblGrid>
              <a:tr h="3492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600" b="1" spc="5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COR</a:t>
                      </a:r>
                      <a:endParaRPr lang="en-US" sz="16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55563" indent="0" algn="l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600" b="1" spc="4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  <a:endParaRPr lang="en-US" sz="16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9980"/>
                  </a:ext>
                </a:extLst>
              </a:tr>
              <a:tr h="35268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2a</a:t>
                      </a:r>
                      <a:endParaRPr 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68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Change to alternative drug class rather than continuing therapy with the same drug is reasonable. 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704227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A8BD5507-A657-08A6-1E6F-673BEB170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635333" y="3668011"/>
            <a:ext cx="3388859" cy="864232"/>
          </a:xfrm>
          <a:prstGeom prst="rect">
            <a:avLst/>
          </a:prstGeom>
          <a:solidFill>
            <a:srgbClr val="065D93"/>
          </a:solidFill>
          <a:ln w="25400">
            <a:noFill/>
          </a:ln>
        </p:spPr>
        <p:txBody>
          <a:bodyPr spcFirstLastPara="0" lIns="0" tIns="0" rIns="0" bIns="0" anchor="ctr"/>
          <a:lstStyle>
            <a:defPPr>
              <a:defRPr lang="en-US"/>
            </a:defPPr>
            <a:lvl1pPr algn="ctr" hangingPunct="0">
              <a:lnSpc>
                <a:spcPct val="90000"/>
              </a:lnSpc>
              <a:defRPr sz="2000" b="1">
                <a:solidFill>
                  <a:schemeClr val="bg1"/>
                </a:solidFill>
                <a:latin typeface="Lub Dub Bold" panose="020B0803030403020204" pitchFamily="34" charset="0"/>
                <a:cs typeface="Lato"/>
              </a:defRPr>
            </a:lvl1pPr>
          </a:lstStyle>
          <a:p>
            <a:br>
              <a:rPr lang="en-US" sz="1800" dirty="0">
                <a:latin typeface="Lub Dub Condensed" panose="020B0506030403020204" pitchFamily="34" charset="0"/>
              </a:rPr>
            </a:br>
            <a:br>
              <a:rPr lang="en-US" sz="1800" dirty="0">
                <a:latin typeface="Lub Dub Condensed" panose="020B0506030403020204" pitchFamily="34" charset="0"/>
              </a:rPr>
            </a:br>
            <a:endParaRPr lang="en-US" sz="1800" dirty="0">
              <a:latin typeface="Lub Dub Condensed" panose="020B0506030403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7B32F5-A0C9-2823-4087-6D2573DE449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629270" y="3774807"/>
            <a:ext cx="3384093" cy="677065"/>
          </a:xfrm>
          <a:prstGeom prst="rect">
            <a:avLst/>
          </a:prstGeom>
          <a:noFill/>
          <a:ln w="25400">
            <a:noFill/>
          </a:ln>
        </p:spPr>
        <p:txBody>
          <a:bodyPr spcFirstLastPara="0" lIns="0" tIns="0" rIns="0" bIns="0" anchor="ctr"/>
          <a:lstStyle>
            <a:defPPr>
              <a:defRPr lang="en-US"/>
            </a:defPPr>
            <a:lvl1pPr algn="ctr" hangingPunct="0">
              <a:lnSpc>
                <a:spcPct val="90000"/>
              </a:lnSpc>
              <a:defRPr sz="2000" b="1">
                <a:solidFill>
                  <a:schemeClr val="bg1"/>
                </a:solidFill>
                <a:latin typeface="Lub Dub Bold" panose="020B0803030403020204" pitchFamily="34" charset="0"/>
                <a:cs typeface="Lato"/>
              </a:defRPr>
            </a:lvl1pPr>
          </a:lstStyle>
          <a:p>
            <a:r>
              <a:rPr lang="en-US" sz="1100" dirty="0"/>
              <a:t> </a:t>
            </a:r>
            <a:r>
              <a:rPr lang="en-US" sz="1800" dirty="0"/>
              <a:t>Documented Recurrent </a:t>
            </a:r>
            <a:br>
              <a:rPr lang="en-US" sz="1800" dirty="0"/>
            </a:br>
            <a:r>
              <a:rPr lang="en-US" sz="1800" dirty="0"/>
              <a:t>Acute PE</a:t>
            </a:r>
            <a:br>
              <a:rPr lang="en-US" sz="1800" dirty="0"/>
            </a:br>
            <a:r>
              <a:rPr lang="en-US" sz="1600" b="0" dirty="0">
                <a:latin typeface="Lub Dub Condensed" panose="020B0506030403020204" pitchFamily="34" charset="0"/>
              </a:rPr>
              <a:t>Adherent with reduced dose of DOAC</a:t>
            </a:r>
            <a:endParaRPr lang="en-US" sz="1800" b="0" dirty="0">
              <a:latin typeface="Lub Dub Condensed" panose="020B0506030403020204" pitchFamily="34" charset="0"/>
            </a:endParaRPr>
          </a:p>
        </p:txBody>
      </p:sp>
      <p:graphicFrame>
        <p:nvGraphicFramePr>
          <p:cNvPr id="24" name="Content Placeholder 5">
            <a:extLst>
              <a:ext uri="{FF2B5EF4-FFF2-40B4-BE49-F238E27FC236}">
                <a16:creationId xmlns:a16="http://schemas.microsoft.com/office/drawing/2014/main" id="{8EAAA95C-FAE7-9151-C4DA-FC3F8C5456C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478392"/>
              </p:ext>
            </p:extLst>
          </p:nvPr>
        </p:nvGraphicFramePr>
        <p:xfrm>
          <a:off x="4622346" y="4559187"/>
          <a:ext cx="3415098" cy="1172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667">
                  <a:extLst>
                    <a:ext uri="{9D8B030D-6E8A-4147-A177-3AD203B41FA5}">
                      <a16:colId xmlns:a16="http://schemas.microsoft.com/office/drawing/2014/main" val="2649235253"/>
                    </a:ext>
                  </a:extLst>
                </a:gridCol>
                <a:gridCol w="2690431">
                  <a:extLst>
                    <a:ext uri="{9D8B030D-6E8A-4147-A177-3AD203B41FA5}">
                      <a16:colId xmlns:a16="http://schemas.microsoft.com/office/drawing/2014/main" val="3265590656"/>
                    </a:ext>
                  </a:extLst>
                </a:gridCol>
              </a:tblGrid>
              <a:tr h="3492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600" b="1" spc="5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COR</a:t>
                      </a:r>
                      <a:endParaRPr lang="en-US" sz="16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55563" indent="0" algn="l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600" b="1" spc="4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  <a:endParaRPr lang="en-US" sz="16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9980"/>
                  </a:ext>
                </a:extLst>
              </a:tr>
              <a:tr h="35268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2a</a:t>
                      </a:r>
                      <a:endParaRPr 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68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It is reasonable to increase to full dose of DOAC in the same class. 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704227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AB6691B8-BE99-D1D4-B996-CCF943607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12811" y="3661385"/>
            <a:ext cx="3388859" cy="864232"/>
          </a:xfrm>
          <a:prstGeom prst="rect">
            <a:avLst/>
          </a:prstGeom>
          <a:solidFill>
            <a:srgbClr val="065D93"/>
          </a:solidFill>
          <a:ln w="25400">
            <a:noFill/>
          </a:ln>
        </p:spPr>
        <p:txBody>
          <a:bodyPr spcFirstLastPara="0" lIns="0" tIns="0" rIns="0" bIns="0" anchor="ctr"/>
          <a:lstStyle>
            <a:defPPr>
              <a:defRPr lang="en-US"/>
            </a:defPPr>
            <a:lvl1pPr algn="ctr" hangingPunct="0">
              <a:lnSpc>
                <a:spcPct val="90000"/>
              </a:lnSpc>
              <a:defRPr sz="2000" b="1">
                <a:solidFill>
                  <a:schemeClr val="bg1"/>
                </a:solidFill>
                <a:latin typeface="Lub Dub Bold" panose="020B0803030403020204" pitchFamily="34" charset="0"/>
                <a:cs typeface="Lato"/>
              </a:defRPr>
            </a:lvl1pPr>
          </a:lstStyle>
          <a:p>
            <a:br>
              <a:rPr lang="en-US" sz="1800" dirty="0">
                <a:latin typeface="Lub Dub Condensed" panose="020B0506030403020204" pitchFamily="34" charset="0"/>
              </a:rPr>
            </a:br>
            <a:br>
              <a:rPr lang="en-US" sz="1800" dirty="0">
                <a:latin typeface="Lub Dub Condensed" panose="020B0506030403020204" pitchFamily="34" charset="0"/>
              </a:rPr>
            </a:br>
            <a:endParaRPr lang="en-US" sz="1800" dirty="0">
              <a:latin typeface="Lub Dub Condensed" panose="020B0506030403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952CDE7-A63B-E354-F641-EAAD8FC197C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306748" y="3768181"/>
            <a:ext cx="3384093" cy="677065"/>
          </a:xfrm>
          <a:prstGeom prst="rect">
            <a:avLst/>
          </a:prstGeom>
          <a:noFill/>
          <a:ln w="25400">
            <a:noFill/>
          </a:ln>
        </p:spPr>
        <p:txBody>
          <a:bodyPr spcFirstLastPara="0" lIns="0" tIns="0" rIns="0" bIns="0" anchor="ctr"/>
          <a:lstStyle>
            <a:defPPr>
              <a:defRPr lang="en-US"/>
            </a:defPPr>
            <a:lvl1pPr algn="ctr" hangingPunct="0">
              <a:lnSpc>
                <a:spcPct val="90000"/>
              </a:lnSpc>
              <a:defRPr sz="2000" b="1">
                <a:solidFill>
                  <a:schemeClr val="bg1"/>
                </a:solidFill>
                <a:latin typeface="Lub Dub Bold" panose="020B0803030403020204" pitchFamily="34" charset="0"/>
                <a:cs typeface="Lato"/>
              </a:defRPr>
            </a:lvl1pPr>
          </a:lstStyle>
          <a:p>
            <a:r>
              <a:rPr lang="en-US" sz="1100" dirty="0"/>
              <a:t> </a:t>
            </a:r>
            <a:r>
              <a:rPr lang="en-US" sz="1800" dirty="0"/>
              <a:t>Cancer and Recurrent PE</a:t>
            </a:r>
            <a:br>
              <a:rPr lang="en-US" sz="1800" dirty="0"/>
            </a:br>
            <a:r>
              <a:rPr lang="en-US" sz="1600" b="0" dirty="0">
                <a:latin typeface="Lub Dub Condensed" panose="020B0506030403020204" pitchFamily="34" charset="0"/>
              </a:rPr>
              <a:t>Adherent to Therapeutic LMWH</a:t>
            </a:r>
          </a:p>
        </p:txBody>
      </p:sp>
      <p:graphicFrame>
        <p:nvGraphicFramePr>
          <p:cNvPr id="28" name="Content Placeholder 5">
            <a:extLst>
              <a:ext uri="{FF2B5EF4-FFF2-40B4-BE49-F238E27FC236}">
                <a16:creationId xmlns:a16="http://schemas.microsoft.com/office/drawing/2014/main" id="{8391E5CC-908D-3768-5040-D1E1CD12AFA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6075268"/>
              </p:ext>
            </p:extLst>
          </p:nvPr>
        </p:nvGraphicFramePr>
        <p:xfrm>
          <a:off x="8299824" y="4552561"/>
          <a:ext cx="3415098" cy="1172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667">
                  <a:extLst>
                    <a:ext uri="{9D8B030D-6E8A-4147-A177-3AD203B41FA5}">
                      <a16:colId xmlns:a16="http://schemas.microsoft.com/office/drawing/2014/main" val="2649235253"/>
                    </a:ext>
                  </a:extLst>
                </a:gridCol>
                <a:gridCol w="2690431">
                  <a:extLst>
                    <a:ext uri="{9D8B030D-6E8A-4147-A177-3AD203B41FA5}">
                      <a16:colId xmlns:a16="http://schemas.microsoft.com/office/drawing/2014/main" val="3265590656"/>
                    </a:ext>
                  </a:extLst>
                </a:gridCol>
              </a:tblGrid>
              <a:tr h="3492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600" b="1" spc="5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COR</a:t>
                      </a:r>
                      <a:endParaRPr lang="en-US" sz="16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55563" indent="0" algn="l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600" b="1" spc="4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  <a:endParaRPr lang="en-US" sz="16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9980"/>
                  </a:ext>
                </a:extLst>
              </a:tr>
              <a:tr h="35268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2a</a:t>
                      </a:r>
                      <a:endParaRPr 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68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Escalattion 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dose of LMWH by 20-25% is reasonable to prevent future recurrent PE. 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704227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2B4E31-CEDD-5596-7710-790F18EC90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Abbreviations: </a:t>
            </a:r>
            <a:r>
              <a:rPr lang="en-US" dirty="0"/>
              <a:t>CTPA indicates computed tomography pulmonary angiography; DOAC, direct oral anticoagulant; LMWH, low-molecular-weight heparin; and V/Q, ventilation/perfusion.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C9C71C-49AB-709C-4A5D-683F912BE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26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3806351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E9B3EF-F08D-BC52-FBF9-40754645C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E6098-68F9-4625-842C-621E09317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597" y="769946"/>
            <a:ext cx="3371086" cy="1081835"/>
          </a:xfrm>
        </p:spPr>
        <p:txBody>
          <a:bodyPr/>
          <a:lstStyle/>
          <a:p>
            <a:r>
              <a:rPr lang="en-US" dirty="0"/>
              <a:t>Revaluating Ongoing Symptoms Following Acute 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4D1F6-3300-7DB1-3DE3-52A2D3438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27</a:t>
            </a:fld>
            <a:endParaRPr lang="en-US" sz="9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501F982-62C6-21E5-EEEB-E504BCD22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527" y="438126"/>
            <a:ext cx="7985876" cy="580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489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48E2F6-410F-3C90-3FB7-7F719D017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371956-81F8-49E7-CCD2-C49A7A8DB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772" y="1086193"/>
            <a:ext cx="9908263" cy="3835357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/>
              <a:t>Many thanks to our Guideline Ambassadors who were guided by Dr. Elliott Antman in developing this translational learning product in support of the </a:t>
            </a:r>
            <a:br>
              <a:rPr lang="en-US" sz="2000" dirty="0"/>
            </a:br>
            <a:r>
              <a:rPr lang="en-US" sz="2000" b="1" dirty="0">
                <a:latin typeface="Lub Dub Condensed" panose="020B0506030403020204" pitchFamily="34" charset="0"/>
              </a:rPr>
              <a:t>2026 ACC/AHA/ACCP/ACEP/CHEST/SCAI/SHM/SIR/SVM/SVN Guideline for Evaluation and Management of Acute Pulmonary Embolism in Adults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b="1" dirty="0">
                <a:latin typeface="Lub Dub Condensed" panose="020B0506030403020204" pitchFamily="34" charset="0"/>
              </a:rPr>
              <a:t>.</a:t>
            </a:r>
            <a:endParaRPr lang="en-US" sz="2000" dirty="0">
              <a:latin typeface="Lub Dub Condensed" panose="020B0506030403020204" pitchFamily="34" charset="0"/>
              <a:ea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09FE08-8957-56B3-622C-633C17B75F70}"/>
              </a:ext>
            </a:extLst>
          </p:cNvPr>
          <p:cNvSpPr txBox="1"/>
          <p:nvPr/>
        </p:nvSpPr>
        <p:spPr>
          <a:xfrm>
            <a:off x="747716" y="2743199"/>
            <a:ext cx="11444283" cy="1194955"/>
          </a:xfrm>
          <a:prstGeom prst="rect">
            <a:avLst/>
          </a:prstGeom>
          <a:noFill/>
        </p:spPr>
        <p:txBody>
          <a:bodyPr wrap="none" numCol="2" spcCol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b Dub Bold" panose="020B0803030403020204" pitchFamily="34" charset="0"/>
              </a:rPr>
              <a:t>Christian Akem </a:t>
            </a: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b Dub Bold" panose="020B0803030403020204" pitchFamily="34" charset="0"/>
              </a:rPr>
              <a:t>Dimala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b Dub Bold" panose="020B0803030403020204" pitchFamily="34" charset="0"/>
              </a:rPr>
              <a:t>, MD MPH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b Dub Bold" panose="020B0803030403020204" pitchFamily="34" charset="0"/>
              </a:rPr>
              <a:t>Matthew Anderson, MD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b Dub Bold" panose="020B0803030403020204" pitchFamily="34" charset="0"/>
              </a:rPr>
              <a:t>Alexander Dang, MD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b Dub Bold" panose="020B0803030403020204" pitchFamily="34" charset="0"/>
              </a:rPr>
              <a:t>Sarah Godfrey, MD MPH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b Dub Bold" panose="020B0803030403020204" pitchFamily="34" charset="0"/>
              </a:rPr>
              <a:t>Manaquibb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b Dub Bold" panose="020B0803030403020204" pitchFamily="34" charset="0"/>
              </a:rPr>
              <a:t> Khan, MBBS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EDF807D-F0E6-DF23-E1F1-77343594D6F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838200" y="4364182"/>
            <a:ext cx="10633364" cy="1192119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ub Dub Medium" panose="020B06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ub Dub Medium" panose="020B06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ub Dub Medium" panose="020B06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ub Dub Medium" panose="020B06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ub Dub Medium" panose="020B06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b Dub Condensed" panose="020B0506030403020204" pitchFamily="34" charset="0"/>
                <a:ea typeface="+mn-ea"/>
                <a:cs typeface="+mn-cs"/>
              </a:rPr>
              <a:t>The American Heart Association requests this electronic slide deck be cited as follows: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US" sz="1800" dirty="0">
                <a:solidFill>
                  <a:prstClr val="black"/>
                </a:solidFill>
                <a:latin typeface="Lub Dub Condensed" panose="020B0506030403020204" pitchFamily="34" charset="0"/>
              </a:rPr>
              <a:t>Akem </a:t>
            </a:r>
            <a:r>
              <a:rPr lang="en-US" sz="1800" dirty="0" err="1">
                <a:solidFill>
                  <a:prstClr val="black"/>
                </a:solidFill>
                <a:latin typeface="Lub Dub Condensed" panose="020B0506030403020204" pitchFamily="34" charset="0"/>
              </a:rPr>
              <a:t>Dimala</a:t>
            </a:r>
            <a:r>
              <a:rPr lang="en-US" sz="1800" dirty="0">
                <a:solidFill>
                  <a:prstClr val="black"/>
                </a:solidFill>
                <a:latin typeface="Lub Dub Condensed" panose="020B0506030403020204" pitchFamily="34" charset="0"/>
              </a:rPr>
              <a:t>, C., Anderson, M., Dang, A., Godfrey, S., Khan, M., Reyna, G.G., &amp; Antman, E. M. (2026). AHA Clinical Slides [PowerPoint slides]; Adapted from the </a:t>
            </a:r>
            <a:r>
              <a:rPr lang="fr-FR" sz="1800" dirty="0">
                <a:latin typeface="Lub Dub Condensed" panose="020B0506030403020204" pitchFamily="34" charset="0"/>
              </a:rPr>
              <a:t>2026 ACC/AHA/ACCP/ACEP/CHEST/SCAI/SHM/SIR/SVM/SVN Guideline for Evaluation and Management of Acute </a:t>
            </a:r>
            <a:r>
              <a:rPr lang="fr-FR" sz="1800" dirty="0" err="1">
                <a:latin typeface="Lub Dub Condensed" panose="020B0506030403020204" pitchFamily="34" charset="0"/>
              </a:rPr>
              <a:t>Pulmonary</a:t>
            </a:r>
            <a:r>
              <a:rPr lang="fr-FR" sz="1800" dirty="0">
                <a:latin typeface="Lub Dub Condensed" panose="020B0506030403020204" pitchFamily="34" charset="0"/>
              </a:rPr>
              <a:t> </a:t>
            </a:r>
            <a:r>
              <a:rPr lang="fr-FR" sz="1800" dirty="0" err="1">
                <a:latin typeface="Lub Dub Condensed" panose="020B0506030403020204" pitchFamily="34" charset="0"/>
              </a:rPr>
              <a:t>Embolism</a:t>
            </a:r>
            <a:r>
              <a:rPr lang="fr-FR" sz="1800" dirty="0">
                <a:latin typeface="Lub Dub Condensed" panose="020B0506030403020204" pitchFamily="34" charset="0"/>
              </a:rPr>
              <a:t> in </a:t>
            </a:r>
            <a:r>
              <a:rPr lang="fr-FR" sz="1800" dirty="0" err="1">
                <a:latin typeface="Lub Dub Condensed" panose="020B0506030403020204" pitchFamily="34" charset="0"/>
              </a:rPr>
              <a:t>Adults</a:t>
            </a:r>
            <a:r>
              <a:rPr lang="fr-FR" sz="1800" dirty="0">
                <a:latin typeface="Lub Dub Condensed" panose="020B0506030403020204" pitchFamily="34" charset="0"/>
              </a:rPr>
              <a:t>. </a:t>
            </a:r>
            <a:r>
              <a:rPr lang="en-US" sz="1800" i="1" dirty="0">
                <a:latin typeface="Lub Dub Condensed" panose="020B0506030403020204" pitchFamily="34" charset="0"/>
                <a:ea typeface="Aptos" panose="020B0004020202020204" pitchFamily="34" charset="0"/>
              </a:rPr>
              <a:t>Circulation. </a:t>
            </a:r>
            <a:r>
              <a:rPr lang="en-US" sz="1800" dirty="0">
                <a:latin typeface="Lub Dub Condensed" panose="020B0506030403020204" pitchFamily="34" charset="0"/>
                <a:hlinkClick r:id="rId3"/>
              </a:rPr>
              <a:t>Guideline Essentials: AHA Clinical Slide Series - Professional Heart Daily | American Heart Association</a:t>
            </a:r>
            <a:endParaRPr lang="en-US" sz="1800" dirty="0">
              <a:solidFill>
                <a:prstClr val="black"/>
              </a:solidFill>
              <a:latin typeface="Lub Dub Condensed" panose="020B0506030403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8604CC-9C8B-DBCA-EE33-DA994C551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28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758896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BA8FBE0-A8E5-16C3-83C6-6318506D3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7424" y="915844"/>
            <a:ext cx="9515476" cy="660111"/>
          </a:xfrm>
        </p:spPr>
        <p:txBody>
          <a:bodyPr/>
          <a:lstStyle/>
          <a:p>
            <a:r>
              <a:rPr lang="en-US" dirty="0"/>
              <a:t>Copyright and Permissions Notice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1C975B6-6B58-6983-BE67-0FAA6EA1B37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266950" y="1817544"/>
            <a:ext cx="9467850" cy="4962525"/>
          </a:xfrm>
        </p:spPr>
        <p:txBody>
          <a:bodyPr wrap="square">
            <a:no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 sz="2000" dirty="0"/>
              <a:t>© Copyright 2026. American Heart Association. All rights reserved.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1800" dirty="0"/>
              <a:t>This material is the copyrighted property of the American Heart Association and is provided for reference purposes only. It may not be copied, reproduced, stored in a retrieval system, transmitted, altered in any way or used as a derivative work, or distributed in any form or by any means—electronic, mechanical, photocopying, recording, or otherwise—without prior written permission from the publisher.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000" i="1" dirty="0"/>
              <a:t>This content may be used for limited educational and personal use. </a:t>
            </a:r>
            <a:br>
              <a:rPr lang="en-US" sz="2000" i="1" dirty="0"/>
            </a:br>
            <a:r>
              <a:rPr lang="en-US" sz="2000" i="1" dirty="0"/>
              <a:t>Further distribution or dissemination requires a licensing agreement. Unauthorized use or distribution in any media is strictly prohibited.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000" dirty="0"/>
              <a:t>For permissions inquiries and licensing fee information, </a:t>
            </a:r>
            <a:br>
              <a:rPr lang="en-US" sz="2000" dirty="0"/>
            </a:br>
            <a:r>
              <a:rPr lang="en-US" sz="2000" dirty="0"/>
              <a:t>please see the information/Request Form at this link: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https://www.heart.org/en/about-us/statements-and-policies/copyright-request-form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3789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FA0B2-8590-0073-75E3-ADF2FD5DA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78462" cy="660111"/>
          </a:xfrm>
        </p:spPr>
        <p:txBody>
          <a:bodyPr/>
          <a:lstStyle/>
          <a:p>
            <a:r>
              <a:rPr lang="en-US" dirty="0"/>
              <a:t>Clinical Evaluation of Patients with Suspected Acute PE</a:t>
            </a:r>
          </a:p>
        </p:txBody>
      </p:sp>
      <p:sp>
        <p:nvSpPr>
          <p:cNvPr id="130" name="Rectangle 129" descr="The algorithm represents the steps in the clinical evaluation of patients with suspected acute pulmonary embolism.">
            <a:extLst>
              <a:ext uri="{FF2B5EF4-FFF2-40B4-BE49-F238E27FC236}">
                <a16:creationId xmlns:a16="http://schemas.microsoft.com/office/drawing/2014/main" id="{07550073-B668-9D2A-409F-5C6638A138F3}"/>
              </a:ext>
            </a:extLst>
          </p:cNvPr>
          <p:cNvSpPr/>
          <p:nvPr/>
        </p:nvSpPr>
        <p:spPr>
          <a:xfrm>
            <a:off x="399757" y="1255776"/>
            <a:ext cx="11265877" cy="485241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9CCFC31-A5B7-1935-C66C-43B84BEBF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55803" y="1279492"/>
            <a:ext cx="3501044" cy="377186"/>
          </a:xfrm>
          <a:prstGeom prst="rect">
            <a:avLst/>
          </a:prstGeom>
          <a:solidFill>
            <a:srgbClr val="274F9C"/>
          </a:solidFill>
          <a:ln w="12700">
            <a:noFill/>
          </a:ln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ub Dub Condensed" panose="020B0506030403020204" pitchFamily="34" charset="0"/>
              </a:defRPr>
            </a:lvl1pPr>
          </a:lstStyle>
          <a:p>
            <a:r>
              <a:rPr lang="en-US" sz="1800" dirty="0"/>
              <a:t>Symptoms suspicious for acute PE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A7521480-B10A-E8F8-02C3-26430C5A7B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604464" y="1645659"/>
            <a:ext cx="3723" cy="25635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Container copy 2">
            <a:extLst>
              <a:ext uri="{FF2B5EF4-FFF2-40B4-BE49-F238E27FC236}">
                <a16:creationId xmlns:a16="http://schemas.microsoft.com/office/drawing/2014/main" id="{A7FBEB99-FC09-F676-E4C9-C4E08CD9F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65032" y="1903228"/>
            <a:ext cx="5036038" cy="336614"/>
          </a:xfrm>
          <a:prstGeom prst="rect">
            <a:avLst/>
          </a:prstGeom>
          <a:solidFill>
            <a:srgbClr val="79C78D"/>
          </a:solidFill>
          <a:ln w="127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Perform H&amp;P to assess clinical probability of acute PE (Class 1)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B8AF6D70-7311-1AB9-95B2-49F1ACF85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2595499" y="2241374"/>
            <a:ext cx="3723" cy="256352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Container copy 2">
            <a:extLst>
              <a:ext uri="{FF2B5EF4-FFF2-40B4-BE49-F238E27FC236}">
                <a16:creationId xmlns:a16="http://schemas.microsoft.com/office/drawing/2014/main" id="{9E0CA27F-FB22-720F-1DF2-9F9E1809D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6067" y="2518991"/>
            <a:ext cx="5039124" cy="38369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90000"/>
              </a:lnSpc>
            </a:pPr>
            <a:r>
              <a:rPr lang="en-US" sz="1400" b="1" dirty="0">
                <a:ln w="0"/>
                <a:solidFill>
                  <a:schemeClr val="bg1"/>
                </a:solidFill>
                <a:latin typeface="Lub Dub Condensed" panose="020B0506030403020204" pitchFamily="34" charset="0"/>
              </a:rPr>
              <a:t>Quantify clinical probability of acute PE using a validated tool*</a:t>
            </a:r>
          </a:p>
        </p:txBody>
      </p:sp>
      <p:sp>
        <p:nvSpPr>
          <p:cNvPr id="65" name="Rectangle Container copy 2">
            <a:extLst>
              <a:ext uri="{FF2B5EF4-FFF2-40B4-BE49-F238E27FC236}">
                <a16:creationId xmlns:a16="http://schemas.microsoft.com/office/drawing/2014/main" id="{76B36A53-94B5-8BBA-E7E5-24232302E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7860" y="3347121"/>
            <a:ext cx="2541556" cy="52921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D9D9D9"/>
            </a:solidFill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90000"/>
              </a:lnSpc>
            </a:pPr>
            <a:r>
              <a:rPr lang="en-US" sz="1400" b="1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Clinical probability</a:t>
            </a:r>
          </a:p>
          <a:p>
            <a:pPr algn="ctr" hangingPunct="0">
              <a:lnSpc>
                <a:spcPct val="90000"/>
              </a:lnSpc>
            </a:pPr>
            <a:r>
              <a:rPr lang="en-US" sz="1400" b="1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&lt;15% (Low)</a:t>
            </a:r>
          </a:p>
        </p:txBody>
      </p:sp>
      <p:sp>
        <p:nvSpPr>
          <p:cNvPr id="66" name="Rectangle Container copy 2">
            <a:extLst>
              <a:ext uri="{FF2B5EF4-FFF2-40B4-BE49-F238E27FC236}">
                <a16:creationId xmlns:a16="http://schemas.microsoft.com/office/drawing/2014/main" id="{0608E643-9943-BAFF-DF44-945A3060F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28765" y="3348914"/>
            <a:ext cx="2980826" cy="52921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D9D9D9"/>
            </a:solidFill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90000"/>
              </a:lnSpc>
            </a:pPr>
            <a:r>
              <a:rPr lang="en-US" sz="1400" b="1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Clinical probability</a:t>
            </a:r>
          </a:p>
          <a:p>
            <a:pPr algn="ctr" hangingPunct="0">
              <a:lnSpc>
                <a:spcPct val="90000"/>
              </a:lnSpc>
            </a:pPr>
            <a:r>
              <a:rPr lang="en-US" sz="1400" b="1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15-50% (Intermediate)</a:t>
            </a:r>
          </a:p>
        </p:txBody>
      </p:sp>
      <p:sp>
        <p:nvSpPr>
          <p:cNvPr id="67" name="Rectangle Container copy 2">
            <a:extLst>
              <a:ext uri="{FF2B5EF4-FFF2-40B4-BE49-F238E27FC236}">
                <a16:creationId xmlns:a16="http://schemas.microsoft.com/office/drawing/2014/main" id="{22E01244-7E9B-5A7D-B311-068050326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9138" y="3348914"/>
            <a:ext cx="3227294" cy="52921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D9D9D9"/>
            </a:solidFill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90000"/>
              </a:lnSpc>
            </a:pPr>
            <a:r>
              <a:rPr lang="en-US" sz="1400" b="1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Clinical probability</a:t>
            </a:r>
          </a:p>
          <a:p>
            <a:pPr algn="ctr" hangingPunct="0">
              <a:lnSpc>
                <a:spcPct val="90000"/>
              </a:lnSpc>
            </a:pPr>
            <a:r>
              <a:rPr lang="en-US" sz="1400" b="1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&gt;50% (High)</a:t>
            </a:r>
          </a:p>
        </p:txBody>
      </p:sp>
      <p:sp>
        <p:nvSpPr>
          <p:cNvPr id="68" name="Rectangle Container copy 2">
            <a:extLst>
              <a:ext uri="{FF2B5EF4-FFF2-40B4-BE49-F238E27FC236}">
                <a16:creationId xmlns:a16="http://schemas.microsoft.com/office/drawing/2014/main" id="{968F66CF-EE76-DCB9-50C3-4FCC544D1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9653" y="4155739"/>
            <a:ext cx="2550522" cy="47005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D9D9D9"/>
            </a:solidFill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90000"/>
              </a:lnSpc>
            </a:pPr>
            <a:r>
              <a:rPr lang="en-US" sz="1400" b="1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Assess PE Rule Out Criteria (PERC) </a:t>
            </a:r>
            <a:r>
              <a:rPr lang="en-US" sz="1400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All criteria met?</a:t>
            </a:r>
          </a:p>
        </p:txBody>
      </p:sp>
      <p:sp>
        <p:nvSpPr>
          <p:cNvPr id="69" name="Rectangle Container copy 2">
            <a:extLst>
              <a:ext uri="{FF2B5EF4-FFF2-40B4-BE49-F238E27FC236}">
                <a16:creationId xmlns:a16="http://schemas.microsoft.com/office/drawing/2014/main" id="{015B3898-5EB7-34B5-55F7-3019F83465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30556" y="4157533"/>
            <a:ext cx="2968277" cy="470050"/>
          </a:xfrm>
          <a:prstGeom prst="rect">
            <a:avLst/>
          </a:prstGeom>
          <a:solidFill>
            <a:srgbClr val="FFDA68"/>
          </a:solidFill>
          <a:ln w="127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Perform D-dimer testing and assess YEARS criteria</a:t>
            </a:r>
            <a:r>
              <a:rPr lang="en-US" sz="1400" b="1" baseline="30000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† </a:t>
            </a:r>
            <a:r>
              <a:rPr lang="en-US" sz="1400" b="1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(Class 2a)</a:t>
            </a:r>
            <a:endParaRPr lang="en-US" sz="1400" b="1" baseline="30000" dirty="0">
              <a:ln w="0"/>
              <a:solidFill>
                <a:prstClr val="black"/>
              </a:solidFill>
              <a:latin typeface="Lub Dub Condensed" panose="020B0506030403020204" pitchFamily="34" charset="0"/>
            </a:endParaRPr>
          </a:p>
        </p:txBody>
      </p:sp>
      <p:sp>
        <p:nvSpPr>
          <p:cNvPr id="70" name="Rectangle Container copy 2">
            <a:extLst>
              <a:ext uri="{FF2B5EF4-FFF2-40B4-BE49-F238E27FC236}">
                <a16:creationId xmlns:a16="http://schemas.microsoft.com/office/drawing/2014/main" id="{F61CF900-B913-2ED7-BDFE-B8DE97C43C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29970" y="4157532"/>
            <a:ext cx="3237221" cy="470050"/>
          </a:xfrm>
          <a:prstGeom prst="rect">
            <a:avLst/>
          </a:prstGeom>
          <a:solidFill>
            <a:srgbClr val="79C78D"/>
          </a:solidFill>
          <a:ln w="12700">
            <a:noFill/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1400" b="1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Perform diagnostic testing (Class 1)</a:t>
            </a:r>
          </a:p>
        </p:txBody>
      </p:sp>
      <p:sp>
        <p:nvSpPr>
          <p:cNvPr id="74" name="Rectangle Container copy 2">
            <a:extLst>
              <a:ext uri="{FF2B5EF4-FFF2-40B4-BE49-F238E27FC236}">
                <a16:creationId xmlns:a16="http://schemas.microsoft.com/office/drawing/2014/main" id="{7BF96E77-34ED-7FE7-2DA5-34A074E70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59653" y="4919530"/>
            <a:ext cx="2014432" cy="69416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D9D9D9"/>
            </a:solidFill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90000"/>
              </a:lnSpc>
            </a:pPr>
            <a:r>
              <a:rPr lang="en-US" sz="1400" b="1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Very low clinical probability of PE</a:t>
            </a:r>
          </a:p>
          <a:p>
            <a:pPr algn="ctr" hangingPunct="0">
              <a:lnSpc>
                <a:spcPct val="90000"/>
              </a:lnSpc>
            </a:pPr>
            <a:r>
              <a:rPr lang="en-US" sz="1400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No further testing</a:t>
            </a:r>
          </a:p>
        </p:txBody>
      </p:sp>
      <p:sp>
        <p:nvSpPr>
          <p:cNvPr id="75" name="Rectangle Container copy 2">
            <a:extLst>
              <a:ext uri="{FF2B5EF4-FFF2-40B4-BE49-F238E27FC236}">
                <a16:creationId xmlns:a16="http://schemas.microsoft.com/office/drawing/2014/main" id="{F5C1BA32-3C89-940C-E3CD-34101C2AF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34491" y="4921324"/>
            <a:ext cx="2014432" cy="56149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D9D9D9"/>
            </a:solidFill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90000"/>
              </a:lnSpc>
            </a:pPr>
            <a:r>
              <a:rPr lang="en-US" sz="1400" b="1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0 YEARS criteria and </a:t>
            </a:r>
          </a:p>
          <a:p>
            <a:pPr algn="ctr" hangingPunct="0">
              <a:lnSpc>
                <a:spcPct val="90000"/>
              </a:lnSpc>
            </a:pPr>
            <a:r>
              <a:rPr lang="en-US" sz="1400" b="1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D-dimmer &lt;1000 ng/mL</a:t>
            </a:r>
          </a:p>
        </p:txBody>
      </p:sp>
      <p:sp>
        <p:nvSpPr>
          <p:cNvPr id="76" name="Rectangle Container copy 2">
            <a:extLst>
              <a:ext uri="{FF2B5EF4-FFF2-40B4-BE49-F238E27FC236}">
                <a16:creationId xmlns:a16="http://schemas.microsoft.com/office/drawing/2014/main" id="{C4E4164F-4620-6951-3016-D88D9A6A09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42989" y="4921324"/>
            <a:ext cx="2014432" cy="56149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D9D9D9"/>
            </a:solidFill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90000"/>
              </a:lnSpc>
            </a:pPr>
            <a:r>
              <a:rPr lang="en-US" sz="1400" b="1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≥1 YEARS criteria and </a:t>
            </a:r>
          </a:p>
          <a:p>
            <a:pPr algn="ctr" hangingPunct="0">
              <a:lnSpc>
                <a:spcPct val="90000"/>
              </a:lnSpc>
            </a:pPr>
            <a:r>
              <a:rPr lang="en-US" sz="1400" b="1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D-dimmer &lt;500 ng/mL or age-adjusted threshold</a:t>
            </a:r>
          </a:p>
        </p:txBody>
      </p:sp>
      <p:sp>
        <p:nvSpPr>
          <p:cNvPr id="78" name="Rectangle Container copy 2">
            <a:extLst>
              <a:ext uri="{FF2B5EF4-FFF2-40B4-BE49-F238E27FC236}">
                <a16:creationId xmlns:a16="http://schemas.microsoft.com/office/drawing/2014/main" id="{87D5824C-E744-C957-24B1-881796612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23733" y="5738906"/>
            <a:ext cx="2014432" cy="24772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D9D9D9"/>
            </a:solidFill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90000"/>
              </a:lnSpc>
            </a:pPr>
            <a:r>
              <a:rPr lang="en-US" sz="1400" b="1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PE Diagnosis excluded</a:t>
            </a:r>
          </a:p>
        </p:txBody>
      </p:sp>
      <p:sp>
        <p:nvSpPr>
          <p:cNvPr id="79" name="Rectangle Container copy 2">
            <a:extLst>
              <a:ext uri="{FF2B5EF4-FFF2-40B4-BE49-F238E27FC236}">
                <a16:creationId xmlns:a16="http://schemas.microsoft.com/office/drawing/2014/main" id="{0457D45F-7B48-A565-D137-5E417D61B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44783" y="5729941"/>
            <a:ext cx="2014432" cy="24772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D9D9D9"/>
            </a:solidFill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90000"/>
              </a:lnSpc>
            </a:pPr>
            <a:r>
              <a:rPr lang="en-US" sz="1400" b="1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PE Diagnosis excluded</a:t>
            </a:r>
          </a:p>
        </p:txBody>
      </p:sp>
      <p:sp>
        <p:nvSpPr>
          <p:cNvPr id="80" name="Rectangle Container copy 2">
            <a:extLst>
              <a:ext uri="{FF2B5EF4-FFF2-40B4-BE49-F238E27FC236}">
                <a16:creationId xmlns:a16="http://schemas.microsoft.com/office/drawing/2014/main" id="{8B01B1B5-1002-47F0-54A2-7AAF9770FF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17826" y="4923117"/>
            <a:ext cx="2014432" cy="56149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D9D9D9"/>
            </a:solidFill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90000"/>
              </a:lnSpc>
            </a:pPr>
            <a:r>
              <a:rPr lang="en-US" sz="1400" b="1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0 YEARS criteria and </a:t>
            </a:r>
          </a:p>
          <a:p>
            <a:pPr algn="ctr" hangingPunct="0">
              <a:lnSpc>
                <a:spcPct val="90000"/>
              </a:lnSpc>
            </a:pPr>
            <a:r>
              <a:rPr lang="en-US" sz="1400" b="1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D-dimmer ≥ 1000 ng/mL</a:t>
            </a:r>
          </a:p>
        </p:txBody>
      </p:sp>
      <p:sp>
        <p:nvSpPr>
          <p:cNvPr id="81" name="Rectangle Container copy 2">
            <a:extLst>
              <a:ext uri="{FF2B5EF4-FFF2-40B4-BE49-F238E27FC236}">
                <a16:creationId xmlns:a16="http://schemas.microsoft.com/office/drawing/2014/main" id="{36244566-77B3-41BF-72BB-DF1071211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319620" y="5731734"/>
            <a:ext cx="2014432" cy="24772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D9D9D9"/>
            </a:solidFill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90000"/>
              </a:lnSpc>
            </a:pPr>
            <a:r>
              <a:rPr lang="en-US" sz="1400" b="1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Perform diagnostic imaging</a:t>
            </a:r>
          </a:p>
        </p:txBody>
      </p:sp>
      <p:sp>
        <p:nvSpPr>
          <p:cNvPr id="82" name="Rectangle Container copy 2">
            <a:extLst>
              <a:ext uri="{FF2B5EF4-FFF2-40B4-BE49-F238E27FC236}">
                <a16:creationId xmlns:a16="http://schemas.microsoft.com/office/drawing/2014/main" id="{97EDC414-58AC-DD44-6837-ECEDD9DEB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81905" y="4924910"/>
            <a:ext cx="2014432" cy="56149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D9D9D9"/>
            </a:solidFill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90000"/>
              </a:lnSpc>
            </a:pPr>
            <a:r>
              <a:rPr lang="en-US" sz="1400" b="1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≥1 YEARS criteria and </a:t>
            </a:r>
          </a:p>
          <a:p>
            <a:pPr algn="ctr" hangingPunct="0">
              <a:lnSpc>
                <a:spcPct val="90000"/>
              </a:lnSpc>
            </a:pPr>
            <a:r>
              <a:rPr lang="en-US" sz="1400" b="1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D-dimmer ≥500 ng/mL or age-adjusted threshold</a:t>
            </a:r>
          </a:p>
        </p:txBody>
      </p:sp>
      <p:sp>
        <p:nvSpPr>
          <p:cNvPr id="83" name="Rectangle Container copy 2">
            <a:extLst>
              <a:ext uri="{FF2B5EF4-FFF2-40B4-BE49-F238E27FC236}">
                <a16:creationId xmlns:a16="http://schemas.microsoft.com/office/drawing/2014/main" id="{2B51A998-64F5-9F6F-76DC-43D73FEBA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483699" y="5733527"/>
            <a:ext cx="2014432" cy="247726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rgbClr val="D9D9D9"/>
            </a:solidFill>
          </a:ln>
        </p:spPr>
        <p:txBody>
          <a:bodyPr spcFirstLastPara="0" lIns="0" tIns="0" rIns="0" bIns="0" anchor="ctr"/>
          <a:lstStyle/>
          <a:p>
            <a:pPr algn="ctr" hangingPunct="0">
              <a:lnSpc>
                <a:spcPct val="90000"/>
              </a:lnSpc>
            </a:pPr>
            <a:r>
              <a:rPr lang="en-US" sz="1400" b="1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rPr>
              <a:t>Perform diagnostic imaging</a:t>
            </a:r>
          </a:p>
        </p:txBody>
      </p:sp>
      <p:cxnSp>
        <p:nvCxnSpPr>
          <p:cNvPr id="84" name="Elbow Connector 82">
            <a:extLst>
              <a:ext uri="{FF2B5EF4-FFF2-40B4-BE49-F238E27FC236}">
                <a16:creationId xmlns:a16="http://schemas.microsoft.com/office/drawing/2014/main" id="{50E44214-B054-FD0F-5545-04AB92B3B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65" idx="0"/>
          </p:cNvCxnSpPr>
          <p:nvPr/>
        </p:nvCxnSpPr>
        <p:spPr>
          <a:xfrm rot="5400000">
            <a:off x="2121127" y="2910199"/>
            <a:ext cx="444434" cy="429411"/>
          </a:xfrm>
          <a:prstGeom prst="bentConnector3">
            <a:avLst>
              <a:gd name="adj1" fmla="val 52744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2">
            <a:extLst>
              <a:ext uri="{FF2B5EF4-FFF2-40B4-BE49-F238E27FC236}">
                <a16:creationId xmlns:a16="http://schemas.microsoft.com/office/drawing/2014/main" id="{B43B6CFA-3ACD-9C34-E0C1-21387541C6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6200000" flipH="1">
            <a:off x="3708220" y="1761481"/>
            <a:ext cx="457200" cy="27432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Elbow Connector 82">
            <a:extLst>
              <a:ext uri="{FF2B5EF4-FFF2-40B4-BE49-F238E27FC236}">
                <a16:creationId xmlns:a16="http://schemas.microsoft.com/office/drawing/2014/main" id="{970CE9EA-C52B-21EE-EC06-0C4F9E63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16200000" flipH="1">
            <a:off x="5436615" y="25914"/>
            <a:ext cx="457200" cy="621792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C73C3947-0125-4D30-62BE-5496CB64B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5" idx="2"/>
            <a:endCxn id="78" idx="0"/>
          </p:cNvCxnSpPr>
          <p:nvPr/>
        </p:nvCxnSpPr>
        <p:spPr>
          <a:xfrm flipH="1">
            <a:off x="4030949" y="5482816"/>
            <a:ext cx="0" cy="25609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52793D83-3187-AEF6-E9F2-E66353E2D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76" idx="2"/>
            <a:endCxn id="79" idx="0"/>
          </p:cNvCxnSpPr>
          <p:nvPr/>
        </p:nvCxnSpPr>
        <p:spPr>
          <a:xfrm>
            <a:off x="6150205" y="5482816"/>
            <a:ext cx="1794" cy="24712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61CC4CDE-CC7B-6509-A102-AC1815605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80" idx="2"/>
            <a:endCxn id="81" idx="0"/>
          </p:cNvCxnSpPr>
          <p:nvPr/>
        </p:nvCxnSpPr>
        <p:spPr>
          <a:xfrm>
            <a:off x="8325042" y="5484609"/>
            <a:ext cx="1794" cy="24712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C12C81B0-9778-0E8A-2D97-C169EB997B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82" idx="2"/>
            <a:endCxn id="83" idx="0"/>
          </p:cNvCxnSpPr>
          <p:nvPr/>
        </p:nvCxnSpPr>
        <p:spPr>
          <a:xfrm>
            <a:off x="10489121" y="5486402"/>
            <a:ext cx="1794" cy="247125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D394DB17-E731-DCA0-D2D7-B4AB07FEC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5" idx="2"/>
            <a:endCxn id="68" idx="0"/>
          </p:cNvCxnSpPr>
          <p:nvPr/>
        </p:nvCxnSpPr>
        <p:spPr>
          <a:xfrm>
            <a:off x="2128638" y="3876338"/>
            <a:ext cx="6276" cy="27940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3839E01C-BDDE-2C08-DDA3-3650E949A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904520" y="4629732"/>
            <a:ext cx="6276" cy="27940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7D9676C6-51D5-731F-F589-4A3276F7AA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8" idx="3"/>
          </p:cNvCxnSpPr>
          <p:nvPr/>
        </p:nvCxnSpPr>
        <p:spPr>
          <a:xfrm>
            <a:off x="3410175" y="4390764"/>
            <a:ext cx="419547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7DAF7A62-A1E5-2826-133E-FA445CE812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427394" y="4112166"/>
            <a:ext cx="36475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>
                <a:ln w="0"/>
                <a:latin typeface="Lub Dub Condensed" panose="020B0506030403020204" pitchFamily="34" charset="0"/>
              </a:rPr>
              <a:t>No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558D41EF-2C08-1F29-6CC4-0717F9221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966147" y="4662599"/>
            <a:ext cx="36475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b="1" dirty="0">
                <a:ln w="0"/>
                <a:latin typeface="Lub Dub Condensed" panose="020B0506030403020204" pitchFamily="34" charset="0"/>
              </a:rPr>
              <a:t>Yes</a:t>
            </a:r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99AA1E54-B722-CF82-5835-79A9DE9DB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71663" y="3888889"/>
            <a:ext cx="6276" cy="27940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2EB287A1-D0A8-BB57-0779-FA98920CE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767899" y="3888888"/>
            <a:ext cx="6276" cy="279401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82">
            <a:extLst>
              <a:ext uri="{FF2B5EF4-FFF2-40B4-BE49-F238E27FC236}">
                <a16:creationId xmlns:a16="http://schemas.microsoft.com/office/drawing/2014/main" id="{EDBC4999-F5B8-20D4-DAA9-0A395CFEB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9" idx="2"/>
            <a:endCxn id="75" idx="0"/>
          </p:cNvCxnSpPr>
          <p:nvPr/>
        </p:nvCxnSpPr>
        <p:spPr>
          <a:xfrm rot="5400000">
            <a:off x="4531331" y="4137959"/>
            <a:ext cx="293741" cy="1272988"/>
          </a:xfrm>
          <a:prstGeom prst="bentConnector3">
            <a:avLst>
              <a:gd name="adj1" fmla="val 31689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82">
            <a:extLst>
              <a:ext uri="{FF2B5EF4-FFF2-40B4-BE49-F238E27FC236}">
                <a16:creationId xmlns:a16="http://schemas.microsoft.com/office/drawing/2014/main" id="{DF504011-EB33-CCBB-D67A-422DEDBD9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9" idx="2"/>
            <a:endCxn id="76" idx="0"/>
          </p:cNvCxnSpPr>
          <p:nvPr/>
        </p:nvCxnSpPr>
        <p:spPr>
          <a:xfrm rot="16200000" flipH="1">
            <a:off x="5585580" y="4356698"/>
            <a:ext cx="293741" cy="835510"/>
          </a:xfrm>
          <a:prstGeom prst="bentConnector3">
            <a:avLst>
              <a:gd name="adj1" fmla="val 31689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82">
            <a:extLst>
              <a:ext uri="{FF2B5EF4-FFF2-40B4-BE49-F238E27FC236}">
                <a16:creationId xmlns:a16="http://schemas.microsoft.com/office/drawing/2014/main" id="{2D26146D-65CD-3FEB-8665-66E5AE7C2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9" idx="2"/>
            <a:endCxn id="80" idx="0"/>
          </p:cNvCxnSpPr>
          <p:nvPr/>
        </p:nvCxnSpPr>
        <p:spPr>
          <a:xfrm rot="16200000" flipH="1">
            <a:off x="6672101" y="3270176"/>
            <a:ext cx="295534" cy="3010347"/>
          </a:xfrm>
          <a:prstGeom prst="bentConnector3">
            <a:avLst>
              <a:gd name="adj1" fmla="val 31800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82">
            <a:extLst>
              <a:ext uri="{FF2B5EF4-FFF2-40B4-BE49-F238E27FC236}">
                <a16:creationId xmlns:a16="http://schemas.microsoft.com/office/drawing/2014/main" id="{45BD861F-99A6-622E-8140-EAAA5DAE19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stCxn id="69" idx="2"/>
            <a:endCxn id="82" idx="0"/>
          </p:cNvCxnSpPr>
          <p:nvPr/>
        </p:nvCxnSpPr>
        <p:spPr>
          <a:xfrm rot="16200000" flipH="1">
            <a:off x="7753245" y="2189033"/>
            <a:ext cx="297327" cy="5174426"/>
          </a:xfrm>
          <a:prstGeom prst="bentConnector3">
            <a:avLst>
              <a:gd name="adj1" fmla="val 28291"/>
            </a:avLst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CAA086-08C2-5E09-13DF-49EDB8C1FC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Abbreviations: </a:t>
            </a:r>
            <a:r>
              <a:rPr lang="en-US" dirty="0"/>
              <a:t>DVT indicates deep vein thrombosis; and PE, pulmonary embolism.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35A15-3C87-12E6-6B9D-7F9C7B59D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3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3026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4" grpId="0" animBg="1"/>
      <p:bldP spid="75" grpId="0" animBg="1"/>
      <p:bldP spid="76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110" grpId="0" animBg="1"/>
      <p:bldP spid="1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D5957-E0C3-10C3-EC81-3690359E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Testing 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E6C2D4A1-3AC6-B7DB-37AF-1CB08F0D557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5640371"/>
              </p:ext>
            </p:extLst>
          </p:nvPr>
        </p:nvGraphicFramePr>
        <p:xfrm>
          <a:off x="4175664" y="1476098"/>
          <a:ext cx="7191990" cy="3828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000">
                  <a:extLst>
                    <a:ext uri="{9D8B030D-6E8A-4147-A177-3AD203B41FA5}">
                      <a16:colId xmlns:a16="http://schemas.microsoft.com/office/drawing/2014/main" val="2649235253"/>
                    </a:ext>
                  </a:extLst>
                </a:gridCol>
                <a:gridCol w="6177990">
                  <a:extLst>
                    <a:ext uri="{9D8B030D-6E8A-4147-A177-3AD203B41FA5}">
                      <a16:colId xmlns:a16="http://schemas.microsoft.com/office/drawing/2014/main" val="3265590656"/>
                    </a:ext>
                  </a:extLst>
                </a:gridCol>
              </a:tblGrid>
              <a:tr h="4090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800" b="1" spc="5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COR</a:t>
                      </a:r>
                      <a:endParaRPr lang="en-US" sz="18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55563" indent="0" algn="l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800" b="1" spc="4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  <a:endParaRPr lang="en-US" sz="18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9980"/>
                  </a:ext>
                </a:extLst>
              </a:tr>
              <a:tr h="130291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C78D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In patients presenting with symptoms and signs suggestive of acute PE, imaging is recommended for those who are deemed high probability (&gt;50% probability of PE) by a validated clinic risk prediction score or an elevated D-dimer level in order to confirm or exclude PE.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704227"/>
                  </a:ext>
                </a:extLst>
              </a:tr>
              <a:tr h="105848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C78D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In patients undergoing imaging evaluation for suspected PE, a positive CTPA or high probability ventilation/perfusion (V/Q) scan is sufficient to diagnose PE.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208901"/>
                  </a:ext>
                </a:extLst>
              </a:tr>
              <a:tr h="105848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C78D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In patients undergoing imaging evaluation, a CTPA is recommended in preference to a V/Q scan to confirm the diagnosis of acute PE.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805605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14C551-CAA2-3250-E0C7-89E60EF08F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Abbreviations: </a:t>
            </a:r>
            <a:r>
              <a:rPr lang="en-US" dirty="0"/>
              <a:t>CTPA indicates Computed Tomography Pulmonary Angiogram; PE, Pulmonary embolism; and V/Q, ventilation/perfusion.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C2CB1-4C6F-6503-11C4-B8F64DE4A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4</a:t>
            </a:fld>
            <a:endParaRPr lang="en-US" sz="9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2D4F11-ECB6-C979-0887-01A0B20481B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5717" y="1806306"/>
            <a:ext cx="3524742" cy="32865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68523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C248B78-A413-84FB-8916-90477275D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71" y="2101377"/>
            <a:ext cx="2974022" cy="19195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20D3DA5-7964-E951-D294-6A74F90EE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028386" y="1362055"/>
            <a:ext cx="3163613" cy="37232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04A56C-2DEC-718D-BB43-B8511CCE6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Testing </a:t>
            </a:r>
            <a:r>
              <a:rPr lang="en-US" dirty="0">
                <a:latin typeface="Lub Dub Condensed" panose="020B0506030403020204" pitchFamily="34" charset="0"/>
              </a:rPr>
              <a:t>– Reporting Findings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12BEEE-700D-3AC4-4790-586FD5DD7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2666382" y="1145717"/>
            <a:ext cx="3697480" cy="312933"/>
          </a:xfrm>
          <a:prstGeom prst="rect">
            <a:avLst/>
          </a:prstGeom>
          <a:solidFill>
            <a:srgbClr val="065D93"/>
          </a:solidFill>
          <a:ln w="25400">
            <a:noFill/>
          </a:ln>
        </p:spPr>
        <p:txBody>
          <a:bodyPr spcFirstLastPara="0" lIns="0" tIns="0" rIns="0" bIns="0" anchor="ctr"/>
          <a:lstStyle>
            <a:defPPr>
              <a:defRPr lang="en-US"/>
            </a:defPPr>
            <a:lvl1pPr algn="ctr" hangingPunct="0">
              <a:lnSpc>
                <a:spcPct val="90000"/>
              </a:lnSpc>
              <a:defRPr sz="2000" b="1">
                <a:solidFill>
                  <a:schemeClr val="bg1"/>
                </a:solidFill>
                <a:latin typeface="Lub Dub Bold" panose="020B0803030403020204" pitchFamily="34" charset="0"/>
                <a:cs typeface="Lato"/>
              </a:defRPr>
            </a:lvl1pPr>
          </a:lstStyle>
          <a:p>
            <a:br>
              <a:rPr lang="en-US" sz="1800" dirty="0">
                <a:latin typeface="Lub Dub Condensed" panose="020B0506030403020204" pitchFamily="34" charset="0"/>
              </a:rPr>
            </a:br>
            <a:br>
              <a:rPr lang="en-US" sz="1800" dirty="0">
                <a:latin typeface="Lub Dub Condensed" panose="020B0506030403020204" pitchFamily="34" charset="0"/>
              </a:rPr>
            </a:br>
            <a:endParaRPr lang="en-US" sz="1800" dirty="0">
              <a:latin typeface="Lub Dub Condensed" panose="020B0506030403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9B9A40-386A-C3AF-06F1-F1E3CDE25C8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2668982" y="1191175"/>
            <a:ext cx="3692280" cy="245161"/>
          </a:xfrm>
          <a:prstGeom prst="rect">
            <a:avLst/>
          </a:prstGeom>
          <a:noFill/>
          <a:ln w="25400">
            <a:noFill/>
          </a:ln>
        </p:spPr>
        <p:txBody>
          <a:bodyPr spcFirstLastPara="0" lIns="0" tIns="0" rIns="0" bIns="0" anchor="ctr"/>
          <a:lstStyle>
            <a:defPPr>
              <a:defRPr lang="en-US"/>
            </a:defPPr>
            <a:lvl1pPr algn="ctr" hangingPunct="0">
              <a:lnSpc>
                <a:spcPct val="90000"/>
              </a:lnSpc>
              <a:defRPr sz="2000" b="1">
                <a:solidFill>
                  <a:schemeClr val="bg1"/>
                </a:solidFill>
                <a:latin typeface="Lub Dub Bold" panose="020B0803030403020204" pitchFamily="34" charset="0"/>
                <a:cs typeface="Lato"/>
              </a:defRPr>
            </a:lvl1pPr>
          </a:lstStyle>
          <a:p>
            <a:r>
              <a:rPr lang="en-US" sz="1800" dirty="0"/>
              <a:t>CTPA</a:t>
            </a:r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0215F94F-9CEC-45CC-3CFD-017C3BDB813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492723"/>
              </p:ext>
            </p:extLst>
          </p:nvPr>
        </p:nvGraphicFramePr>
        <p:xfrm>
          <a:off x="2647272" y="1458650"/>
          <a:ext cx="3735700" cy="4296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498">
                  <a:extLst>
                    <a:ext uri="{9D8B030D-6E8A-4147-A177-3AD203B41FA5}">
                      <a16:colId xmlns:a16="http://schemas.microsoft.com/office/drawing/2014/main" val="2649235253"/>
                    </a:ext>
                  </a:extLst>
                </a:gridCol>
                <a:gridCol w="3094202">
                  <a:extLst>
                    <a:ext uri="{9D8B030D-6E8A-4147-A177-3AD203B41FA5}">
                      <a16:colId xmlns:a16="http://schemas.microsoft.com/office/drawing/2014/main" val="3265590656"/>
                    </a:ext>
                  </a:extLst>
                </a:gridCol>
              </a:tblGrid>
              <a:tr h="3492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600" b="1" spc="5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COR</a:t>
                      </a:r>
                      <a:endParaRPr lang="en-US" sz="16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55563" indent="0" algn="l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600" b="1" spc="4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  <a:endParaRPr lang="en-US" sz="16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9980"/>
                  </a:ext>
                </a:extLst>
              </a:tr>
              <a:tr h="97443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1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C78D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In patients presenting with an acute PE who undergo CTPA, reporting Numerical RV/LV ratio (measured by internal diameter assessed on axial or reformatted 4D-chamber view) is recommended over subjective quantification for risk stratification 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704227"/>
                  </a:ext>
                </a:extLst>
              </a:tr>
              <a:tr h="130289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2b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A74B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In patients with acute PE, reporting of chronic features</a:t>
                      </a:r>
                      <a:r>
                        <a:rPr lang="en-US" sz="1400" b="0" i="0" u="none" strike="noStrike" kern="1200" baseline="3000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†</a:t>
                      </a: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 on CTPA may be useful to identify patients at risk for chronic clinical sequelae of PE, including post-PE CTEPD </a:t>
                      </a:r>
                    </a:p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Examples include:</a:t>
                      </a:r>
                    </a:p>
                    <a:p>
                      <a:pPr marL="400050" marR="36195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intravascular webs</a:t>
                      </a:r>
                    </a:p>
                    <a:p>
                      <a:pPr marL="400050" marR="36195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pulmonary artery retraction or dilation</a:t>
                      </a:r>
                    </a:p>
                    <a:p>
                      <a:pPr marL="400050" marR="36195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bronchial artery dilation</a:t>
                      </a:r>
                    </a:p>
                    <a:p>
                      <a:pPr marL="400050" marR="36195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RV hypertrophy</a:t>
                      </a:r>
                    </a:p>
                    <a:p>
                      <a:pPr marL="400050" marR="36195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intraventricular septal flattening</a:t>
                      </a:r>
                      <a:endParaRPr lang="en-US" sz="1400" b="0" i="0" u="none" strike="noStrike" kern="1200" baseline="0" dirty="0">
                        <a:solidFill>
                          <a:schemeClr val="dk1"/>
                        </a:solidFill>
                        <a:latin typeface="Lub Dub Condensed" panose="020B05060304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751486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F7A0B09-FCA6-D708-2D16-6867DECF50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670550" y="1208704"/>
            <a:ext cx="2979948" cy="312933"/>
          </a:xfrm>
          <a:prstGeom prst="rect">
            <a:avLst/>
          </a:prstGeom>
          <a:solidFill>
            <a:srgbClr val="065D93"/>
          </a:solidFill>
          <a:ln w="25400">
            <a:noFill/>
          </a:ln>
        </p:spPr>
        <p:txBody>
          <a:bodyPr spcFirstLastPara="0" lIns="0" tIns="0" rIns="0" bIns="0" anchor="ctr"/>
          <a:lstStyle>
            <a:defPPr>
              <a:defRPr lang="en-US"/>
            </a:defPPr>
            <a:lvl1pPr algn="ctr" hangingPunct="0">
              <a:lnSpc>
                <a:spcPct val="90000"/>
              </a:lnSpc>
              <a:defRPr sz="2000" b="1">
                <a:solidFill>
                  <a:schemeClr val="bg1"/>
                </a:solidFill>
                <a:latin typeface="Lub Dub Bold" panose="020B0803030403020204" pitchFamily="34" charset="0"/>
                <a:cs typeface="Lato"/>
              </a:defRPr>
            </a:lvl1pPr>
          </a:lstStyle>
          <a:p>
            <a:br>
              <a:rPr lang="en-US" sz="1800" dirty="0">
                <a:latin typeface="Lub Dub Condensed" panose="020B0506030403020204" pitchFamily="34" charset="0"/>
              </a:rPr>
            </a:br>
            <a:br>
              <a:rPr lang="en-US" sz="1800" dirty="0">
                <a:latin typeface="Lub Dub Condensed" panose="020B0506030403020204" pitchFamily="34" charset="0"/>
              </a:rPr>
            </a:br>
            <a:endParaRPr lang="en-US" sz="1800" dirty="0">
              <a:latin typeface="Lub Dub Condensed" panose="020B05060304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37F1C1-B748-D3C6-1AE6-B2F8617955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621252" y="1235143"/>
            <a:ext cx="2975757" cy="245161"/>
          </a:xfrm>
          <a:prstGeom prst="rect">
            <a:avLst/>
          </a:prstGeom>
          <a:noFill/>
          <a:ln w="25400">
            <a:noFill/>
          </a:ln>
        </p:spPr>
        <p:txBody>
          <a:bodyPr spcFirstLastPara="0" lIns="0" tIns="0" rIns="0" bIns="0" anchor="ctr"/>
          <a:lstStyle>
            <a:defPPr>
              <a:defRPr lang="en-US"/>
            </a:defPPr>
            <a:lvl1pPr algn="ctr" hangingPunct="0">
              <a:lnSpc>
                <a:spcPct val="90000"/>
              </a:lnSpc>
              <a:defRPr sz="2000" b="1">
                <a:solidFill>
                  <a:schemeClr val="bg1"/>
                </a:solidFill>
                <a:latin typeface="Lub Dub Bold" panose="020B0803030403020204" pitchFamily="34" charset="0"/>
                <a:cs typeface="Lato"/>
              </a:defRPr>
            </a:lvl1pPr>
          </a:lstStyle>
          <a:p>
            <a:r>
              <a:rPr lang="en-US" sz="1800" dirty="0"/>
              <a:t>TTE</a:t>
            </a:r>
          </a:p>
        </p:txBody>
      </p:sp>
      <p:graphicFrame>
        <p:nvGraphicFramePr>
          <p:cNvPr id="13" name="Content Placeholder 5">
            <a:extLst>
              <a:ext uri="{FF2B5EF4-FFF2-40B4-BE49-F238E27FC236}">
                <a16:creationId xmlns:a16="http://schemas.microsoft.com/office/drawing/2014/main" id="{FE564022-38C5-7051-F17E-E7595388355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9656963"/>
              </p:ext>
            </p:extLst>
          </p:nvPr>
        </p:nvGraphicFramePr>
        <p:xfrm>
          <a:off x="6651827" y="1520649"/>
          <a:ext cx="2998671" cy="3991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681">
                  <a:extLst>
                    <a:ext uri="{9D8B030D-6E8A-4147-A177-3AD203B41FA5}">
                      <a16:colId xmlns:a16="http://schemas.microsoft.com/office/drawing/2014/main" val="2649235253"/>
                    </a:ext>
                  </a:extLst>
                </a:gridCol>
                <a:gridCol w="2378990">
                  <a:extLst>
                    <a:ext uri="{9D8B030D-6E8A-4147-A177-3AD203B41FA5}">
                      <a16:colId xmlns:a16="http://schemas.microsoft.com/office/drawing/2014/main" val="3265590656"/>
                    </a:ext>
                  </a:extLst>
                </a:gridCol>
              </a:tblGrid>
              <a:tr h="34923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600" b="1" spc="5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COR</a:t>
                      </a:r>
                      <a:endParaRPr lang="en-US" sz="16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55563" indent="0" algn="l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600" b="1" spc="4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  <a:endParaRPr lang="en-US" sz="16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9980"/>
                  </a:ext>
                </a:extLst>
              </a:tr>
              <a:tr h="110022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1" kern="12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Lub Dub Condensed" panose="020B0506030403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C78D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4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In patients with acute PE who undergo transthoracic echocardiography, RV dysfunction should be assessed and reported by the following parameters:</a:t>
                      </a:r>
                    </a:p>
                    <a:p>
                      <a:pPr marL="400050" marR="36195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RV/LV end-diastolic ratio</a:t>
                      </a:r>
                    </a:p>
                    <a:p>
                      <a:pPr marL="400050" marR="36195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RV end-diastolic diameter</a:t>
                      </a:r>
                    </a:p>
                    <a:p>
                      <a:pPr marL="400050" marR="36195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tricuspid annular plane systolic excursion (TAPSE)</a:t>
                      </a:r>
                    </a:p>
                    <a:p>
                      <a:pPr marL="400050" marR="36195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Estimated right ventricular systolic pressure</a:t>
                      </a:r>
                    </a:p>
                    <a:p>
                      <a:pPr marL="400050" marR="36195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RV free wall hypokinesis with sparing of the apex (McConnell’s sign)</a:t>
                      </a:r>
                    </a:p>
                    <a:p>
                      <a:pPr marL="400050" marR="36195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Tricuspid systolic velocity</a:t>
                      </a:r>
                    </a:p>
                    <a:p>
                      <a:pPr marL="400050" marR="36195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Paradoxical septal motion</a:t>
                      </a:r>
                    </a:p>
                    <a:p>
                      <a:pPr marL="400050" marR="36195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IVC </a:t>
                      </a:r>
                      <a:r>
                        <a:rPr lang="en-US" sz="1200" b="0" i="0" u="none" strike="noStrike" kern="1200" baseline="0" dirty="0" err="1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respirophasic</a:t>
                      </a:r>
                      <a:r>
                        <a:rPr lang="en-US" sz="12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 collapse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704227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7B524C-4669-C38F-2EE7-92A0850871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Abbreviations: </a:t>
            </a:r>
            <a:r>
              <a:rPr lang="en-US" dirty="0"/>
              <a:t>CTEPD indicates Chronic Thromboembolic Pulmonary Disease; CTPA, Computed Tomography Pulmonary Angiography; </a:t>
            </a:r>
            <a:br>
              <a:rPr lang="en-US" dirty="0"/>
            </a:br>
            <a:r>
              <a:rPr lang="en-US" dirty="0"/>
              <a:t>IVC, inferior vena cava; LV, Left ventricle; PE, pulmonary embolism; RV, Right ventricle; and TTE, Transthoracic echocardiogram.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6FC4C2-4C95-78EC-7783-3B9A09606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5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18404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200AA-3096-F078-479B-7836B7940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AHA/ACC Acute PE Clinical Categories 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89EA716D-9CD0-88B1-3569-D1B0D5066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2697" y="1161565"/>
            <a:ext cx="10995143" cy="5125649"/>
            <a:chOff x="802697" y="1161565"/>
            <a:chExt cx="10995143" cy="5125649"/>
          </a:xfrm>
        </p:grpSpPr>
        <p:sp>
          <p:nvSpPr>
            <p:cNvPr id="8" name="Rectangle Container copy 2">
              <a:extLst>
                <a:ext uri="{FF2B5EF4-FFF2-40B4-BE49-F238E27FC236}">
                  <a16:creationId xmlns:a16="http://schemas.microsoft.com/office/drawing/2014/main" id="{37B96522-9358-ED60-DF03-FDD84A1140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26687" y="1165029"/>
              <a:ext cx="2041204" cy="985889"/>
            </a:xfrm>
            <a:prstGeom prst="rect">
              <a:avLst/>
            </a:prstGeom>
            <a:solidFill>
              <a:srgbClr val="FDFDA4"/>
            </a:solidFill>
            <a:ln w="25400">
              <a:noFill/>
            </a:ln>
          </p:spPr>
          <p:txBody>
            <a:bodyPr spcFirstLastPara="0" lIns="91440" tIns="0" rIns="0" bIns="0" anchor="ctr"/>
            <a:lstStyle/>
            <a:p>
              <a:pPr hangingPunct="0">
                <a:lnSpc>
                  <a:spcPct val="90000"/>
                </a:lnSpc>
              </a:pPr>
              <a:r>
                <a:rPr lang="en-US" sz="2800" b="1" dirty="0">
                  <a:ln w="0"/>
                  <a:solidFill>
                    <a:prstClr val="black"/>
                  </a:solidFill>
                  <a:latin typeface="Lub Dub Bold" panose="020B0803030403020204" pitchFamily="34" charset="0"/>
                </a:rPr>
                <a:t>A</a:t>
              </a:r>
            </a:p>
            <a:p>
              <a:pPr hangingPunct="0">
                <a:lnSpc>
                  <a:spcPct val="90000"/>
                </a:lnSpc>
              </a:pPr>
              <a:r>
                <a:rPr lang="en-US" sz="16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Subclinical</a:t>
              </a:r>
            </a:p>
            <a:p>
              <a:pPr hangingPunct="0">
                <a:lnSpc>
                  <a:spcPct val="90000"/>
                </a:lnSpc>
              </a:pPr>
              <a:r>
                <a:rPr lang="en-US" sz="1400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Incidental and asymptomatic </a:t>
              </a:r>
            </a:p>
          </p:txBody>
        </p:sp>
        <p:sp>
          <p:nvSpPr>
            <p:cNvPr id="10" name="Rectangle Container copy 2">
              <a:extLst>
                <a:ext uri="{FF2B5EF4-FFF2-40B4-BE49-F238E27FC236}">
                  <a16:creationId xmlns:a16="http://schemas.microsoft.com/office/drawing/2014/main" id="{C1660A35-F0BC-D981-9586-CA09A5D237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032157" y="1161565"/>
              <a:ext cx="2041204" cy="985889"/>
            </a:xfrm>
            <a:prstGeom prst="rect">
              <a:avLst/>
            </a:prstGeom>
            <a:solidFill>
              <a:srgbClr val="FFE171"/>
            </a:solidFill>
            <a:ln w="25400">
              <a:noFill/>
            </a:ln>
          </p:spPr>
          <p:txBody>
            <a:bodyPr spcFirstLastPara="0" lIns="91440" tIns="0" rIns="0" bIns="0" anchor="ctr"/>
            <a:lstStyle/>
            <a:p>
              <a:pPr hangingPunct="0">
                <a:lnSpc>
                  <a:spcPct val="90000"/>
                </a:lnSpc>
              </a:pPr>
              <a:r>
                <a:rPr lang="en-US" sz="2800" b="1" dirty="0">
                  <a:ln w="0"/>
                  <a:solidFill>
                    <a:prstClr val="black"/>
                  </a:solidFill>
                  <a:latin typeface="Lub Dub Bold" panose="020B0803030403020204" pitchFamily="34" charset="0"/>
                </a:rPr>
                <a:t>B</a:t>
              </a:r>
            </a:p>
            <a:p>
              <a:pPr hangingPunct="0">
                <a:lnSpc>
                  <a:spcPct val="90000"/>
                </a:lnSpc>
              </a:pPr>
              <a:r>
                <a:rPr lang="en-US" sz="16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Symptomatic</a:t>
              </a:r>
            </a:p>
            <a:p>
              <a:pPr hangingPunct="0">
                <a:lnSpc>
                  <a:spcPct val="90000"/>
                </a:lnSpc>
              </a:pPr>
              <a:r>
                <a:rPr lang="en-US" sz="1400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Low clinical severity score*</a:t>
              </a:r>
            </a:p>
          </p:txBody>
        </p:sp>
        <p:sp>
          <p:nvSpPr>
            <p:cNvPr id="11" name="Rectangle Container copy 2">
              <a:extLst>
                <a:ext uri="{FF2B5EF4-FFF2-40B4-BE49-F238E27FC236}">
                  <a16:creationId xmlns:a16="http://schemas.microsoft.com/office/drawing/2014/main" id="{5EAEC161-AEAD-725F-704D-A9F3D2BEB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237627" y="1171956"/>
              <a:ext cx="2041204" cy="985889"/>
            </a:xfrm>
            <a:prstGeom prst="rect">
              <a:avLst/>
            </a:prstGeom>
            <a:solidFill>
              <a:srgbClr val="FFB371"/>
            </a:solidFill>
            <a:ln w="25400">
              <a:noFill/>
            </a:ln>
          </p:spPr>
          <p:txBody>
            <a:bodyPr spcFirstLastPara="0" lIns="91440" tIns="0" rIns="0" bIns="0" anchor="ctr"/>
            <a:lstStyle/>
            <a:p>
              <a:pPr hangingPunct="0">
                <a:lnSpc>
                  <a:spcPct val="90000"/>
                </a:lnSpc>
              </a:pPr>
              <a:r>
                <a:rPr lang="en-US" sz="2800" b="1" dirty="0">
                  <a:ln w="0"/>
                  <a:solidFill>
                    <a:prstClr val="black"/>
                  </a:solidFill>
                  <a:latin typeface="Lub Dub Bold" panose="020B0803030403020204" pitchFamily="34" charset="0"/>
                </a:rPr>
                <a:t>C</a:t>
              </a:r>
            </a:p>
            <a:p>
              <a:pPr hangingPunct="0">
                <a:lnSpc>
                  <a:spcPct val="90000"/>
                </a:lnSpc>
              </a:pPr>
              <a:r>
                <a:rPr lang="en-US" sz="16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Symptomatic</a:t>
              </a:r>
            </a:p>
            <a:p>
              <a:pPr hangingPunct="0">
                <a:lnSpc>
                  <a:spcPct val="90000"/>
                </a:lnSpc>
              </a:pPr>
              <a:r>
                <a:rPr lang="en-US" sz="1400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Elevated clinical severity score</a:t>
              </a:r>
              <a:r>
                <a:rPr lang="en-US" sz="1400" baseline="30000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†</a:t>
              </a:r>
            </a:p>
          </p:txBody>
        </p:sp>
        <p:sp>
          <p:nvSpPr>
            <p:cNvPr id="12" name="Rectangle Container copy 2">
              <a:extLst>
                <a:ext uri="{FF2B5EF4-FFF2-40B4-BE49-F238E27FC236}">
                  <a16:creationId xmlns:a16="http://schemas.microsoft.com/office/drawing/2014/main" id="{81D42CD3-88F3-142A-0F3C-8BEA7113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443097" y="1168492"/>
              <a:ext cx="2041204" cy="985889"/>
            </a:xfrm>
            <a:prstGeom prst="rect">
              <a:avLst/>
            </a:prstGeom>
            <a:solidFill>
              <a:srgbClr val="FF8571"/>
            </a:solidFill>
            <a:ln w="25400">
              <a:noFill/>
            </a:ln>
          </p:spPr>
          <p:txBody>
            <a:bodyPr spcFirstLastPara="0" lIns="91440" tIns="0" rIns="0" bIns="0" anchor="ctr"/>
            <a:lstStyle/>
            <a:p>
              <a:pPr hangingPunct="0">
                <a:lnSpc>
                  <a:spcPct val="90000"/>
                </a:lnSpc>
              </a:pPr>
              <a:r>
                <a:rPr lang="en-US" sz="2800" b="1" dirty="0">
                  <a:ln w="0"/>
                  <a:solidFill>
                    <a:prstClr val="black"/>
                  </a:solidFill>
                  <a:latin typeface="Lub Dub Bold" panose="020B0803030403020204" pitchFamily="34" charset="0"/>
                </a:rPr>
                <a:t>D</a:t>
              </a:r>
            </a:p>
            <a:p>
              <a:pPr hangingPunct="0">
                <a:lnSpc>
                  <a:spcPct val="90000"/>
                </a:lnSpc>
              </a:pPr>
              <a:r>
                <a:rPr lang="en-US" sz="16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Incipient Cardiopulmonary Failure</a:t>
              </a:r>
              <a:endParaRPr lang="en-US" sz="1400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endParaRPr>
            </a:p>
          </p:txBody>
        </p:sp>
        <p:sp>
          <p:nvSpPr>
            <p:cNvPr id="15" name="Rectangle Container copy 2">
              <a:extLst>
                <a:ext uri="{FF2B5EF4-FFF2-40B4-BE49-F238E27FC236}">
                  <a16:creationId xmlns:a16="http://schemas.microsoft.com/office/drawing/2014/main" id="{1B8DC64E-E17B-06BA-4042-B5C079D51A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648569" y="1165028"/>
              <a:ext cx="2041204" cy="985889"/>
            </a:xfrm>
            <a:prstGeom prst="rect">
              <a:avLst/>
            </a:prstGeom>
            <a:solidFill>
              <a:srgbClr val="FF6B80"/>
            </a:solidFill>
            <a:ln w="25400">
              <a:noFill/>
            </a:ln>
          </p:spPr>
          <p:txBody>
            <a:bodyPr spcFirstLastPara="0" lIns="91440" tIns="0" rIns="0" bIns="0" anchor="ctr"/>
            <a:lstStyle/>
            <a:p>
              <a:pPr hangingPunct="0">
                <a:lnSpc>
                  <a:spcPct val="90000"/>
                </a:lnSpc>
              </a:pPr>
              <a:r>
                <a:rPr lang="en-US" sz="2800" b="1" dirty="0">
                  <a:ln w="0"/>
                  <a:solidFill>
                    <a:prstClr val="black"/>
                  </a:solidFill>
                  <a:latin typeface="Lub Dub Bold" panose="020B0803030403020204" pitchFamily="34" charset="0"/>
                </a:rPr>
                <a:t>E</a:t>
              </a:r>
            </a:p>
            <a:p>
              <a:pPr hangingPunct="0">
                <a:lnSpc>
                  <a:spcPct val="90000"/>
                </a:lnSpc>
              </a:pPr>
              <a:r>
                <a:rPr lang="en-US" sz="16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Cardiopulmonary Failure</a:t>
              </a:r>
              <a:endParaRPr lang="en-US" sz="1400" dirty="0">
                <a:ln w="0"/>
                <a:solidFill>
                  <a:prstClr val="black"/>
                </a:solidFill>
                <a:latin typeface="Lub Dub Condensed" panose="020B0506030403020204" pitchFamily="34" charset="0"/>
              </a:endParaRPr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ED1E606F-69C4-EF8E-D519-41E2142981E5}"/>
                </a:ext>
              </a:extLst>
            </p:cNvPr>
            <p:cNvSpPr/>
            <p:nvPr/>
          </p:nvSpPr>
          <p:spPr>
            <a:xfrm>
              <a:off x="820881" y="2182090"/>
              <a:ext cx="10858501" cy="446809"/>
            </a:xfrm>
            <a:prstGeom prst="rightArrow">
              <a:avLst>
                <a:gd name="adj1" fmla="val 59302"/>
                <a:gd name="adj2" fmla="val 98837"/>
              </a:avLst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855FCF0-869C-B8ED-D1A6-27D5F61D743A}"/>
                </a:ext>
              </a:extLst>
            </p:cNvPr>
            <p:cNvSpPr txBox="1"/>
            <p:nvPr/>
          </p:nvSpPr>
          <p:spPr>
            <a:xfrm>
              <a:off x="802697" y="2241611"/>
              <a:ext cx="137939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n w="0"/>
                  <a:solidFill>
                    <a:schemeClr val="bg1"/>
                  </a:solidFill>
                  <a:latin typeface="Lub Dub Condensed" panose="020B0506030403020204" pitchFamily="34" charset="0"/>
                </a:rPr>
                <a:t>Lowest risk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36B1147-9CEA-B3C7-923E-A04F25CB9813}"/>
                </a:ext>
              </a:extLst>
            </p:cNvPr>
            <p:cNvSpPr txBox="1"/>
            <p:nvPr/>
          </p:nvSpPr>
          <p:spPr>
            <a:xfrm>
              <a:off x="10327697" y="2238147"/>
              <a:ext cx="137939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ln w="0"/>
                  <a:solidFill>
                    <a:schemeClr val="bg1"/>
                  </a:solidFill>
                  <a:latin typeface="Lub Dub Condensed" panose="020B0506030403020204" pitchFamily="34" charset="0"/>
                </a:rPr>
                <a:t>Highest risk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Container copy 2">
              <a:extLst>
                <a:ext uri="{FF2B5EF4-FFF2-40B4-BE49-F238E27FC236}">
                  <a16:creationId xmlns:a16="http://schemas.microsoft.com/office/drawing/2014/main" id="{B23D2954-6E91-C5CA-91F1-1F3FD88C96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039084" y="2643960"/>
              <a:ext cx="2041204" cy="768006"/>
            </a:xfrm>
            <a:prstGeom prst="rect">
              <a:avLst/>
            </a:prstGeom>
            <a:solidFill>
              <a:srgbClr val="FFE171"/>
            </a:solidFill>
            <a:ln w="25400">
              <a:noFill/>
            </a:ln>
          </p:spPr>
          <p:txBody>
            <a:bodyPr spcFirstLastPara="0" lIns="91440" tIns="0" rIns="0" bIns="0" anchor="ctr"/>
            <a:lstStyle/>
            <a:p>
              <a:pPr hangingPunct="0">
                <a:lnSpc>
                  <a:spcPct val="90000"/>
                </a:lnSpc>
              </a:pPr>
              <a:r>
                <a:rPr lang="en-US" sz="2400" dirty="0">
                  <a:ln w="0"/>
                  <a:solidFill>
                    <a:prstClr val="black"/>
                  </a:solidFill>
                  <a:latin typeface="Lub Dub Medium" panose="020B0603030403020204" pitchFamily="34" charset="0"/>
                </a:rPr>
                <a:t>B1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7EB87A2-2037-18BC-F9E0-EF1522775C9A}"/>
                </a:ext>
              </a:extLst>
            </p:cNvPr>
            <p:cNvSpPr txBox="1"/>
            <p:nvPr/>
          </p:nvSpPr>
          <p:spPr>
            <a:xfrm>
              <a:off x="3641985" y="2766353"/>
              <a:ext cx="155603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Subsegmental (Single/multiple)</a:t>
              </a:r>
              <a:endParaRPr lang="en-US" sz="1400" dirty="0"/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269AD24-5641-8FEE-F828-980DEA6DE847}"/>
                </a:ext>
              </a:extLst>
            </p:cNvPr>
            <p:cNvCxnSpPr>
              <a:cxnSpLocks/>
            </p:cNvCxnSpPr>
            <p:nvPr/>
          </p:nvCxnSpPr>
          <p:spPr>
            <a:xfrm>
              <a:off x="3595060" y="2703670"/>
              <a:ext cx="0" cy="648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Container copy 2">
              <a:extLst>
                <a:ext uri="{FF2B5EF4-FFF2-40B4-BE49-F238E27FC236}">
                  <a16:creationId xmlns:a16="http://schemas.microsoft.com/office/drawing/2014/main" id="{CB4D33CD-4FE1-C45A-CE39-60718A0923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235436" y="2643960"/>
              <a:ext cx="2041204" cy="768006"/>
            </a:xfrm>
            <a:prstGeom prst="rect">
              <a:avLst/>
            </a:prstGeom>
            <a:solidFill>
              <a:srgbClr val="FFB371"/>
            </a:solidFill>
            <a:ln w="25400">
              <a:noFill/>
            </a:ln>
          </p:spPr>
          <p:txBody>
            <a:bodyPr spcFirstLastPara="0" lIns="91440" tIns="0" rIns="0" bIns="0" anchor="ctr"/>
            <a:lstStyle/>
            <a:p>
              <a:pPr hangingPunct="0">
                <a:lnSpc>
                  <a:spcPct val="90000"/>
                </a:lnSpc>
              </a:pPr>
              <a:r>
                <a:rPr lang="en-US" sz="2400" dirty="0">
                  <a:ln w="0"/>
                  <a:solidFill>
                    <a:prstClr val="black"/>
                  </a:solidFill>
                  <a:latin typeface="Lub Dub Medium" panose="020B0603030403020204" pitchFamily="34" charset="0"/>
                </a:rPr>
                <a:t>C1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FF10896-9DD3-1FFC-6308-A8F042A6BAFE}"/>
                </a:ext>
              </a:extLst>
            </p:cNvPr>
            <p:cNvSpPr txBox="1"/>
            <p:nvPr/>
          </p:nvSpPr>
          <p:spPr>
            <a:xfrm>
              <a:off x="5838337" y="2723321"/>
              <a:ext cx="1412317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Normal RV </a:t>
              </a:r>
              <a:br>
                <a:rPr lang="en-US" sz="1400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</a:br>
              <a:r>
                <a:rPr lang="en-US" sz="1400" u="sng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and</a:t>
              </a:r>
              <a:r>
                <a:rPr lang="en-US" sz="1400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 normal biomarkers</a:t>
              </a:r>
              <a:endParaRPr lang="en-US" sz="1400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560AE313-BC2B-7F12-0DA0-90678C50D64F}"/>
                </a:ext>
              </a:extLst>
            </p:cNvPr>
            <p:cNvCxnSpPr>
              <a:cxnSpLocks/>
            </p:cNvCxnSpPr>
            <p:nvPr/>
          </p:nvCxnSpPr>
          <p:spPr>
            <a:xfrm>
              <a:off x="5791412" y="2703670"/>
              <a:ext cx="0" cy="648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Container copy 2">
              <a:extLst>
                <a:ext uri="{FF2B5EF4-FFF2-40B4-BE49-F238E27FC236}">
                  <a16:creationId xmlns:a16="http://schemas.microsoft.com/office/drawing/2014/main" id="{6A0011FF-0D04-1251-5ECF-F456BABEC0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440755" y="2643960"/>
              <a:ext cx="2041204" cy="768006"/>
            </a:xfrm>
            <a:prstGeom prst="rect">
              <a:avLst/>
            </a:prstGeom>
            <a:solidFill>
              <a:srgbClr val="FF8571"/>
            </a:solidFill>
            <a:ln w="25400">
              <a:noFill/>
            </a:ln>
          </p:spPr>
          <p:txBody>
            <a:bodyPr spcFirstLastPara="0" lIns="91440" tIns="0" rIns="0" bIns="0" anchor="ctr"/>
            <a:lstStyle/>
            <a:p>
              <a:pPr hangingPunct="0">
                <a:lnSpc>
                  <a:spcPct val="90000"/>
                </a:lnSpc>
              </a:pPr>
              <a:r>
                <a:rPr lang="en-US" sz="2400" dirty="0">
                  <a:ln w="0"/>
                  <a:solidFill>
                    <a:prstClr val="black"/>
                  </a:solidFill>
                  <a:latin typeface="Lub Dub Medium" panose="020B0603030403020204" pitchFamily="34" charset="0"/>
                </a:rPr>
                <a:t>D1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3C1662D-1E9D-76CF-CBCE-0A6E9E6F35B4}"/>
                </a:ext>
              </a:extLst>
            </p:cNvPr>
            <p:cNvSpPr txBox="1"/>
            <p:nvPr/>
          </p:nvSpPr>
          <p:spPr>
            <a:xfrm>
              <a:off x="8043656" y="2766353"/>
              <a:ext cx="155603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Transient hypotension</a:t>
              </a:r>
              <a:r>
                <a:rPr lang="en-US" sz="1400" baseline="30000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‡</a:t>
              </a:r>
              <a:endParaRPr lang="en-US" sz="1400" baseline="30000" dirty="0"/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717E9C3-2D42-8B87-A0C0-EA3244EF7C15}"/>
                </a:ext>
              </a:extLst>
            </p:cNvPr>
            <p:cNvCxnSpPr>
              <a:cxnSpLocks/>
            </p:cNvCxnSpPr>
            <p:nvPr/>
          </p:nvCxnSpPr>
          <p:spPr>
            <a:xfrm>
              <a:off x="7996731" y="2703670"/>
              <a:ext cx="0" cy="648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tangle Container copy 2">
              <a:extLst>
                <a:ext uri="{FF2B5EF4-FFF2-40B4-BE49-F238E27FC236}">
                  <a16:creationId xmlns:a16="http://schemas.microsoft.com/office/drawing/2014/main" id="{5F6C3B7C-89A0-F8D5-2173-25E264F94C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637107" y="2643960"/>
              <a:ext cx="2041204" cy="768006"/>
            </a:xfrm>
            <a:prstGeom prst="rect">
              <a:avLst/>
            </a:prstGeom>
            <a:solidFill>
              <a:srgbClr val="FF6B80"/>
            </a:solidFill>
            <a:ln w="25400">
              <a:noFill/>
            </a:ln>
          </p:spPr>
          <p:txBody>
            <a:bodyPr spcFirstLastPara="0" lIns="91440" tIns="0" rIns="0" bIns="0" anchor="ctr"/>
            <a:lstStyle/>
            <a:p>
              <a:pPr hangingPunct="0">
                <a:lnSpc>
                  <a:spcPct val="90000"/>
                </a:lnSpc>
              </a:pPr>
              <a:r>
                <a:rPr lang="en-US" sz="2400" dirty="0">
                  <a:ln w="0"/>
                  <a:solidFill>
                    <a:prstClr val="black"/>
                  </a:solidFill>
                  <a:latin typeface="Lub Dub Medium" panose="020B0603030403020204" pitchFamily="34" charset="0"/>
                </a:rPr>
                <a:t>E1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8F91EBF-5757-3F03-610C-A9D3A67C5F67}"/>
                </a:ext>
              </a:extLst>
            </p:cNvPr>
            <p:cNvSpPr txBox="1"/>
            <p:nvPr/>
          </p:nvSpPr>
          <p:spPr>
            <a:xfrm>
              <a:off x="10240008" y="2658776"/>
              <a:ext cx="1556039" cy="7851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Recurrent of persistent hypotension with cardiogenic shock</a:t>
              </a:r>
              <a:endParaRPr lang="en-US" sz="1400" dirty="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94A8768-AD8D-0EA8-0304-9910220A23BE}"/>
                </a:ext>
              </a:extLst>
            </p:cNvPr>
            <p:cNvCxnSpPr>
              <a:cxnSpLocks/>
            </p:cNvCxnSpPr>
            <p:nvPr/>
          </p:nvCxnSpPr>
          <p:spPr>
            <a:xfrm>
              <a:off x="10193083" y="2703670"/>
              <a:ext cx="0" cy="648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Container copy 2">
              <a:extLst>
                <a:ext uri="{FF2B5EF4-FFF2-40B4-BE49-F238E27FC236}">
                  <a16:creationId xmlns:a16="http://schemas.microsoft.com/office/drawing/2014/main" id="{EBEAEF0B-4AE4-2648-2911-923145BF34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040877" y="3495607"/>
              <a:ext cx="2041204" cy="768006"/>
            </a:xfrm>
            <a:prstGeom prst="rect">
              <a:avLst/>
            </a:prstGeom>
            <a:solidFill>
              <a:srgbClr val="FFE171"/>
            </a:solidFill>
            <a:ln w="25400">
              <a:noFill/>
            </a:ln>
          </p:spPr>
          <p:txBody>
            <a:bodyPr spcFirstLastPara="0" lIns="91440" tIns="0" rIns="0" bIns="0" anchor="ctr"/>
            <a:lstStyle/>
            <a:p>
              <a:pPr hangingPunct="0">
                <a:lnSpc>
                  <a:spcPct val="90000"/>
                </a:lnSpc>
              </a:pPr>
              <a:r>
                <a:rPr lang="en-US" sz="2400" dirty="0">
                  <a:ln w="0"/>
                  <a:solidFill>
                    <a:prstClr val="black"/>
                  </a:solidFill>
                  <a:latin typeface="Lub Dub Medium" panose="020B0603030403020204" pitchFamily="34" charset="0"/>
                </a:rPr>
                <a:t>B2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01ED139-6499-40BE-08C6-084EF7344160}"/>
                </a:ext>
              </a:extLst>
            </p:cNvPr>
            <p:cNvSpPr txBox="1"/>
            <p:nvPr/>
          </p:nvSpPr>
          <p:spPr>
            <a:xfrm>
              <a:off x="3579232" y="3725577"/>
              <a:ext cx="1556039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Non-Subsegmental</a:t>
              </a:r>
              <a:endParaRPr lang="en-US" sz="1400" dirty="0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1E4E047-1F49-051A-3A2B-4C14FF95C970}"/>
                </a:ext>
              </a:extLst>
            </p:cNvPr>
            <p:cNvCxnSpPr>
              <a:cxnSpLocks/>
            </p:cNvCxnSpPr>
            <p:nvPr/>
          </p:nvCxnSpPr>
          <p:spPr>
            <a:xfrm>
              <a:off x="3596853" y="3555317"/>
              <a:ext cx="0" cy="648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Container copy 2">
              <a:extLst>
                <a:ext uri="{FF2B5EF4-FFF2-40B4-BE49-F238E27FC236}">
                  <a16:creationId xmlns:a16="http://schemas.microsoft.com/office/drawing/2014/main" id="{360F5F5A-EA26-CC89-D928-466819413F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237229" y="3495607"/>
              <a:ext cx="2041204" cy="768006"/>
            </a:xfrm>
            <a:prstGeom prst="rect">
              <a:avLst/>
            </a:prstGeom>
            <a:solidFill>
              <a:srgbClr val="FFB371"/>
            </a:solidFill>
            <a:ln w="25400">
              <a:noFill/>
            </a:ln>
          </p:spPr>
          <p:txBody>
            <a:bodyPr spcFirstLastPara="0" lIns="91440" tIns="0" rIns="0" bIns="0" anchor="ctr"/>
            <a:lstStyle/>
            <a:p>
              <a:pPr hangingPunct="0">
                <a:lnSpc>
                  <a:spcPct val="90000"/>
                </a:lnSpc>
              </a:pPr>
              <a:r>
                <a:rPr lang="en-US" sz="2400" dirty="0">
                  <a:ln w="0"/>
                  <a:solidFill>
                    <a:prstClr val="black"/>
                  </a:solidFill>
                  <a:latin typeface="Lub Dub Medium" panose="020B0603030403020204" pitchFamily="34" charset="0"/>
                </a:rPr>
                <a:t>C2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2E9AE11-6E32-BD07-E16C-61EC7F58F040}"/>
                </a:ext>
              </a:extLst>
            </p:cNvPr>
            <p:cNvSpPr txBox="1"/>
            <p:nvPr/>
          </p:nvSpPr>
          <p:spPr>
            <a:xfrm>
              <a:off x="5840131" y="3521182"/>
              <a:ext cx="136749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Abnormal RV </a:t>
              </a:r>
              <a:r>
                <a:rPr lang="en-US" sz="1400" u="sng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or </a:t>
              </a:r>
              <a:r>
                <a:rPr lang="en-US" sz="1400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≥1 abnormal biomarkers</a:t>
              </a:r>
              <a:endParaRPr lang="en-US" sz="1400" dirty="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D16D5B2-2941-2DD5-32D3-318C0B43EAF5}"/>
                </a:ext>
              </a:extLst>
            </p:cNvPr>
            <p:cNvCxnSpPr>
              <a:cxnSpLocks/>
            </p:cNvCxnSpPr>
            <p:nvPr/>
          </p:nvCxnSpPr>
          <p:spPr>
            <a:xfrm>
              <a:off x="5793205" y="3555317"/>
              <a:ext cx="0" cy="648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Container copy 2">
              <a:extLst>
                <a:ext uri="{FF2B5EF4-FFF2-40B4-BE49-F238E27FC236}">
                  <a16:creationId xmlns:a16="http://schemas.microsoft.com/office/drawing/2014/main" id="{CD0B7B0F-BA19-2C2A-F467-C7DA21F5F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442548" y="3495607"/>
              <a:ext cx="2041204" cy="768006"/>
            </a:xfrm>
            <a:prstGeom prst="rect">
              <a:avLst/>
            </a:prstGeom>
            <a:solidFill>
              <a:srgbClr val="FF8571"/>
            </a:solidFill>
            <a:ln w="25400">
              <a:noFill/>
            </a:ln>
          </p:spPr>
          <p:txBody>
            <a:bodyPr spcFirstLastPara="0" lIns="91440" tIns="0" rIns="0" bIns="0" anchor="ctr"/>
            <a:lstStyle/>
            <a:p>
              <a:pPr hangingPunct="0">
                <a:lnSpc>
                  <a:spcPct val="90000"/>
                </a:lnSpc>
              </a:pPr>
              <a:r>
                <a:rPr lang="en-US" sz="2400" dirty="0">
                  <a:ln w="0"/>
                  <a:solidFill>
                    <a:prstClr val="black"/>
                  </a:solidFill>
                  <a:latin typeface="Lub Dub Medium" panose="020B0603030403020204" pitchFamily="34" charset="0"/>
                </a:rPr>
                <a:t>D2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212FD21-AA54-9143-52C0-B8C0A5E5A805}"/>
                </a:ext>
              </a:extLst>
            </p:cNvPr>
            <p:cNvSpPr txBox="1"/>
            <p:nvPr/>
          </p:nvSpPr>
          <p:spPr>
            <a:xfrm>
              <a:off x="8045449" y="3618000"/>
              <a:ext cx="1556039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Normotensive shock</a:t>
              </a:r>
              <a:r>
                <a:rPr lang="en-US" sz="1400" baseline="30000" dirty="0">
                  <a:ln w="0"/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§</a:t>
              </a:r>
              <a:endParaRPr lang="en-US" sz="1400" baseline="30000" dirty="0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82CC7ED5-5DBC-59C8-83E0-03810D7B9193}"/>
                </a:ext>
              </a:extLst>
            </p:cNvPr>
            <p:cNvCxnSpPr>
              <a:cxnSpLocks/>
            </p:cNvCxnSpPr>
            <p:nvPr/>
          </p:nvCxnSpPr>
          <p:spPr>
            <a:xfrm>
              <a:off x="7998524" y="3555317"/>
              <a:ext cx="0" cy="648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Container copy 2">
              <a:extLst>
                <a:ext uri="{FF2B5EF4-FFF2-40B4-BE49-F238E27FC236}">
                  <a16:creationId xmlns:a16="http://schemas.microsoft.com/office/drawing/2014/main" id="{A29C4F57-3F37-E3C4-644D-72231F81E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638900" y="3495607"/>
              <a:ext cx="2041204" cy="768006"/>
            </a:xfrm>
            <a:prstGeom prst="rect">
              <a:avLst/>
            </a:prstGeom>
            <a:solidFill>
              <a:srgbClr val="FF6B80"/>
            </a:solidFill>
            <a:ln w="25400">
              <a:noFill/>
            </a:ln>
          </p:spPr>
          <p:txBody>
            <a:bodyPr spcFirstLastPara="0" lIns="91440" tIns="0" rIns="0" bIns="0" anchor="ctr"/>
            <a:lstStyle/>
            <a:p>
              <a:pPr hangingPunct="0">
                <a:lnSpc>
                  <a:spcPct val="90000"/>
                </a:lnSpc>
              </a:pPr>
              <a:r>
                <a:rPr lang="en-US" sz="2400" dirty="0">
                  <a:ln w="0"/>
                  <a:solidFill>
                    <a:prstClr val="black"/>
                  </a:solidFill>
                  <a:latin typeface="Lub Dub Medium" panose="020B0603030403020204" pitchFamily="34" charset="0"/>
                </a:rPr>
                <a:t>E2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B24ED0D-49FF-2F14-0554-0CCAC5422AB6}"/>
                </a:ext>
              </a:extLst>
            </p:cNvPr>
            <p:cNvSpPr txBox="1"/>
            <p:nvPr/>
          </p:nvSpPr>
          <p:spPr>
            <a:xfrm>
              <a:off x="10241801" y="3596487"/>
              <a:ext cx="1556039" cy="61279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sz="1400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Refractory cardiogenic shock or cardiac arrest</a:t>
              </a:r>
              <a:endParaRPr lang="en-US" sz="1400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AFE022C-9396-B600-C53B-5EF7627C2F47}"/>
                </a:ext>
              </a:extLst>
            </p:cNvPr>
            <p:cNvCxnSpPr>
              <a:cxnSpLocks/>
            </p:cNvCxnSpPr>
            <p:nvPr/>
          </p:nvCxnSpPr>
          <p:spPr>
            <a:xfrm>
              <a:off x="10194876" y="3555317"/>
              <a:ext cx="0" cy="648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Container copy 2">
              <a:extLst>
                <a:ext uri="{FF2B5EF4-FFF2-40B4-BE49-F238E27FC236}">
                  <a16:creationId xmlns:a16="http://schemas.microsoft.com/office/drawing/2014/main" id="{B1C50FA8-ABFC-309F-F01D-C7C2F14C74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239022" y="4336496"/>
              <a:ext cx="2041204" cy="768006"/>
            </a:xfrm>
            <a:prstGeom prst="rect">
              <a:avLst/>
            </a:prstGeom>
            <a:solidFill>
              <a:srgbClr val="FFB371"/>
            </a:solidFill>
            <a:ln w="25400">
              <a:noFill/>
            </a:ln>
          </p:spPr>
          <p:txBody>
            <a:bodyPr spcFirstLastPara="0" lIns="91440" tIns="0" rIns="0" bIns="0" anchor="ctr"/>
            <a:lstStyle/>
            <a:p>
              <a:pPr hangingPunct="0">
                <a:lnSpc>
                  <a:spcPct val="90000"/>
                </a:lnSpc>
              </a:pPr>
              <a:r>
                <a:rPr lang="en-US" sz="2400" dirty="0">
                  <a:ln w="0"/>
                  <a:solidFill>
                    <a:prstClr val="black"/>
                  </a:solidFill>
                  <a:latin typeface="Lub Dub Medium" panose="020B0603030403020204" pitchFamily="34" charset="0"/>
                </a:rPr>
                <a:t>C3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EEED037-00C3-5F88-2177-8ABBAE841930}"/>
                </a:ext>
              </a:extLst>
            </p:cNvPr>
            <p:cNvSpPr txBox="1"/>
            <p:nvPr/>
          </p:nvSpPr>
          <p:spPr>
            <a:xfrm>
              <a:off x="5841923" y="4362071"/>
              <a:ext cx="1451761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400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Abnormal RV </a:t>
              </a:r>
              <a:r>
                <a:rPr lang="en-US" sz="1400" u="sng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and </a:t>
              </a:r>
              <a:r>
                <a:rPr lang="en-US" sz="1400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≥1 abnormal biomarkers</a:t>
              </a:r>
              <a:endParaRPr lang="en-US" sz="1400" dirty="0"/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ADC0D7AF-6B07-55CC-9C99-ACD033FC230F}"/>
                </a:ext>
              </a:extLst>
            </p:cNvPr>
            <p:cNvCxnSpPr>
              <a:cxnSpLocks/>
            </p:cNvCxnSpPr>
            <p:nvPr/>
          </p:nvCxnSpPr>
          <p:spPr>
            <a:xfrm>
              <a:off x="5794998" y="4396206"/>
              <a:ext cx="0" cy="648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ctangle Container copy 2">
              <a:extLst>
                <a:ext uri="{FF2B5EF4-FFF2-40B4-BE49-F238E27FC236}">
                  <a16:creationId xmlns:a16="http://schemas.microsoft.com/office/drawing/2014/main" id="{156D4E2E-F9E5-8C94-62AA-EA8B966D4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239022" y="5487565"/>
              <a:ext cx="2041204" cy="768006"/>
            </a:xfrm>
            <a:prstGeom prst="rect">
              <a:avLst/>
            </a:prstGeom>
            <a:solidFill>
              <a:srgbClr val="FFB371"/>
            </a:solidFill>
            <a:ln w="25400">
              <a:noFill/>
            </a:ln>
          </p:spPr>
          <p:txBody>
            <a:bodyPr spcFirstLastPara="0" lIns="91440" tIns="0" rIns="0" bIns="0" anchor="ctr"/>
            <a:lstStyle/>
            <a:p>
              <a:pPr hangingPunct="0">
                <a:lnSpc>
                  <a:spcPct val="90000"/>
                </a:lnSpc>
              </a:pPr>
              <a:r>
                <a:rPr lang="en-US" sz="2400" dirty="0">
                  <a:ln w="0"/>
                  <a:solidFill>
                    <a:prstClr val="black"/>
                  </a:solidFill>
                  <a:latin typeface="Lub Dub Medium" panose="020B0603030403020204" pitchFamily="34" charset="0"/>
                </a:rPr>
                <a:t>R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E030D20-2DF1-7875-12F5-ECAFFF49A370}"/>
                </a:ext>
              </a:extLst>
            </p:cNvPr>
            <p:cNvSpPr txBox="1"/>
            <p:nvPr/>
          </p:nvSpPr>
          <p:spPr>
            <a:xfrm>
              <a:off x="5659042" y="5577685"/>
              <a:ext cx="1688431" cy="6186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Respiratory Modifier</a:t>
              </a:r>
            </a:p>
            <a:p>
              <a:pPr>
                <a:lnSpc>
                  <a:spcPct val="90000"/>
                </a:lnSpc>
              </a:pPr>
              <a:r>
                <a:rPr lang="en-US" sz="1200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(O</a:t>
              </a:r>
              <a:r>
                <a:rPr lang="en-US" sz="1200" baseline="-25000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2</a:t>
              </a:r>
              <a:r>
                <a:rPr lang="en-US" sz="1200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&lt;90%, RR≥30, need supplemental O</a:t>
              </a:r>
              <a:r>
                <a:rPr lang="en-US" sz="1200" baseline="-25000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2</a:t>
              </a:r>
              <a:r>
                <a:rPr lang="en-US" sz="1200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)</a:t>
              </a:r>
              <a:endParaRPr lang="en-US" sz="1200" dirty="0"/>
            </a:p>
          </p:txBody>
        </p: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77CCD811-C87C-2AA8-AB96-994185DA3844}"/>
                </a:ext>
              </a:extLst>
            </p:cNvPr>
            <p:cNvCxnSpPr>
              <a:cxnSpLocks/>
            </p:cNvCxnSpPr>
            <p:nvPr/>
          </p:nvCxnSpPr>
          <p:spPr>
            <a:xfrm>
              <a:off x="5622875" y="5547275"/>
              <a:ext cx="0" cy="648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Rectangle Container copy 2">
              <a:extLst>
                <a:ext uri="{FF2B5EF4-FFF2-40B4-BE49-F238E27FC236}">
                  <a16:creationId xmlns:a16="http://schemas.microsoft.com/office/drawing/2014/main" id="{7BE4C3AD-5D8C-B396-BCF5-5F8208EC0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444341" y="5487565"/>
              <a:ext cx="2041204" cy="768006"/>
            </a:xfrm>
            <a:prstGeom prst="rect">
              <a:avLst/>
            </a:prstGeom>
            <a:solidFill>
              <a:srgbClr val="FF8571"/>
            </a:solidFill>
            <a:ln w="25400">
              <a:noFill/>
            </a:ln>
          </p:spPr>
          <p:txBody>
            <a:bodyPr spcFirstLastPara="0" lIns="91440" tIns="0" rIns="0" bIns="0" anchor="ctr"/>
            <a:lstStyle/>
            <a:p>
              <a:pPr hangingPunct="0">
                <a:lnSpc>
                  <a:spcPct val="90000"/>
                </a:lnSpc>
              </a:pPr>
              <a:r>
                <a:rPr lang="en-US" sz="2400" dirty="0">
                  <a:ln w="0"/>
                  <a:solidFill>
                    <a:prstClr val="black"/>
                  </a:solidFill>
                  <a:latin typeface="Lub Dub Medium" panose="020B0603030403020204" pitchFamily="34" charset="0"/>
                </a:rPr>
                <a:t>R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0857CF2-853F-E446-6A5D-C81CFD0C389F}"/>
                </a:ext>
              </a:extLst>
            </p:cNvPr>
            <p:cNvSpPr txBox="1"/>
            <p:nvPr/>
          </p:nvSpPr>
          <p:spPr>
            <a:xfrm>
              <a:off x="7853604" y="5566928"/>
              <a:ext cx="1699187" cy="6186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Lub Dub Condensed" panose="020B0506030403020204" pitchFamily="34" charset="0"/>
                  <a:ea typeface="+mn-ea"/>
                  <a:cs typeface="+mn-cs"/>
                </a:rPr>
                <a:t>Respiratory Modifier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Lub Dub Condensed" panose="020B0506030403020204" pitchFamily="34" charset="0"/>
                  <a:ea typeface="+mn-ea"/>
                  <a:cs typeface="+mn-cs"/>
                </a:rPr>
                <a:t>(&gt;6 L nasal cannula or use of NRB mask)</a:t>
              </a:r>
              <a:endPara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71E5862-54CF-BF0C-AECD-76C2F85FD578}"/>
                </a:ext>
              </a:extLst>
            </p:cNvPr>
            <p:cNvCxnSpPr>
              <a:cxnSpLocks/>
            </p:cNvCxnSpPr>
            <p:nvPr/>
          </p:nvCxnSpPr>
          <p:spPr>
            <a:xfrm>
              <a:off x="7806680" y="5547275"/>
              <a:ext cx="0" cy="648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ectangle Container copy 2">
              <a:extLst>
                <a:ext uri="{FF2B5EF4-FFF2-40B4-BE49-F238E27FC236}">
                  <a16:creationId xmlns:a16="http://schemas.microsoft.com/office/drawing/2014/main" id="{58107090-173C-5019-316D-709A67F2F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640693" y="5487565"/>
              <a:ext cx="2041204" cy="768006"/>
            </a:xfrm>
            <a:prstGeom prst="rect">
              <a:avLst/>
            </a:prstGeom>
            <a:solidFill>
              <a:srgbClr val="FF6B80"/>
            </a:solidFill>
            <a:ln w="25400">
              <a:noFill/>
            </a:ln>
          </p:spPr>
          <p:txBody>
            <a:bodyPr spcFirstLastPara="0" lIns="91440" tIns="0" rIns="0" bIns="0" anchor="ctr"/>
            <a:lstStyle/>
            <a:p>
              <a:pPr hangingPunct="0">
                <a:lnSpc>
                  <a:spcPct val="90000"/>
                </a:lnSpc>
              </a:pPr>
              <a:r>
                <a:rPr lang="en-US" sz="2400" dirty="0">
                  <a:ln w="0"/>
                  <a:solidFill>
                    <a:prstClr val="black"/>
                  </a:solidFill>
                  <a:latin typeface="Lub Dub Medium" panose="020B0603030403020204" pitchFamily="34" charset="0"/>
                </a:rPr>
                <a:t>R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32524A1-C895-164D-0E2C-4D1DE4AB94EB}"/>
                </a:ext>
              </a:extLst>
            </p:cNvPr>
            <p:cNvSpPr txBox="1"/>
            <p:nvPr/>
          </p:nvSpPr>
          <p:spPr>
            <a:xfrm>
              <a:off x="10017684" y="5502384"/>
              <a:ext cx="1697394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Lub Dub Condensed" panose="020B0506030403020204" pitchFamily="34" charset="0"/>
                  <a:ea typeface="+mn-ea"/>
                  <a:cs typeface="+mn-cs"/>
                </a:rPr>
                <a:t>Respiratory Modifier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 w="0"/>
                  <a:solidFill>
                    <a:prstClr val="black"/>
                  </a:solidFill>
                  <a:effectLst/>
                  <a:uLnTx/>
                  <a:uFillTx/>
                  <a:latin typeface="Lub Dub Condensed" panose="020B0506030403020204" pitchFamily="34" charset="0"/>
                  <a:ea typeface="+mn-ea"/>
                  <a:cs typeface="+mn-cs"/>
                </a:rPr>
                <a:t>(Hypoxemic respiratory failure or ventilatory failure)</a:t>
              </a:r>
              <a:endParaRPr kumimoji="0" lang="en-US" sz="1200" b="0" i="0" u="none" strike="noStrike" kern="1200" cap="none" spc="0" normalizeH="0" baseline="-25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2D14D08A-1F55-FBE5-9086-49440BA91B16}"/>
                </a:ext>
              </a:extLst>
            </p:cNvPr>
            <p:cNvCxnSpPr>
              <a:cxnSpLocks/>
            </p:cNvCxnSpPr>
            <p:nvPr/>
          </p:nvCxnSpPr>
          <p:spPr>
            <a:xfrm>
              <a:off x="10013789" y="5547275"/>
              <a:ext cx="0" cy="64858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3DC3E1B5-496B-B710-C073-C03EDDB45FC5}"/>
                </a:ext>
              </a:extLst>
            </p:cNvPr>
            <p:cNvSpPr txBox="1"/>
            <p:nvPr/>
          </p:nvSpPr>
          <p:spPr>
            <a:xfrm>
              <a:off x="5260489" y="5124231"/>
              <a:ext cx="202243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ln w="0"/>
                  <a:solidFill>
                    <a:prstClr val="black"/>
                  </a:solidFill>
                  <a:latin typeface="Lub Dub Bold" panose="020B0803030403020204" pitchFamily="34" charset="0"/>
                </a:rPr>
                <a:t>+/-</a:t>
              </a:r>
              <a:endParaRPr lang="en-US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F4E58AA-AF2F-F95D-2C8C-70EB9F1BF0FD}"/>
                </a:ext>
              </a:extLst>
            </p:cNvPr>
            <p:cNvSpPr txBox="1"/>
            <p:nvPr/>
          </p:nvSpPr>
          <p:spPr>
            <a:xfrm>
              <a:off x="7456840" y="5124231"/>
              <a:ext cx="202243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ln w="0"/>
                  <a:solidFill>
                    <a:prstClr val="black"/>
                  </a:solidFill>
                  <a:latin typeface="Lub Dub Bold" panose="020B0803030403020204" pitchFamily="34" charset="0"/>
                </a:rPr>
                <a:t>+/-</a:t>
              </a:r>
              <a:endParaRPr 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C8F2420-3A58-F8B8-01CD-04B6FEF3D7C5}"/>
                </a:ext>
              </a:extLst>
            </p:cNvPr>
            <p:cNvSpPr txBox="1"/>
            <p:nvPr/>
          </p:nvSpPr>
          <p:spPr>
            <a:xfrm>
              <a:off x="9653193" y="5124231"/>
              <a:ext cx="2022437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ln w="0"/>
                  <a:solidFill>
                    <a:prstClr val="black"/>
                  </a:solidFill>
                  <a:latin typeface="Lub Dub Bold" panose="020B0803030403020204" pitchFamily="34" charset="0"/>
                </a:rPr>
                <a:t>+/-</a:t>
              </a:r>
              <a:endParaRPr lang="en-US" dirty="0"/>
            </a:p>
          </p:txBody>
        </p:sp>
      </p:grpSp>
      <p:sp>
        <p:nvSpPr>
          <p:cNvPr id="75" name="Rectangle 74" descr="Figure detailing the acute pulmonary embolism clinical categories. These were designed to describe the severity and prognosis of pulmonary embolism by integrating various clinical, laboratory, and imaging parameters.">
            <a:extLst>
              <a:ext uri="{FF2B5EF4-FFF2-40B4-BE49-F238E27FC236}">
                <a16:creationId xmlns:a16="http://schemas.microsoft.com/office/drawing/2014/main" id="{9F81F596-700D-1BB0-2C85-A2CEF65CB6E1}"/>
              </a:ext>
            </a:extLst>
          </p:cNvPr>
          <p:cNvSpPr/>
          <p:nvPr/>
        </p:nvSpPr>
        <p:spPr>
          <a:xfrm>
            <a:off x="506437" y="1245772"/>
            <a:ext cx="11265877" cy="499403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F0B5A1-AB17-2015-A9BB-CFA40516A7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4105" y="5509194"/>
            <a:ext cx="4443890" cy="528499"/>
          </a:xfrm>
        </p:spPr>
        <p:txBody>
          <a:bodyPr/>
          <a:lstStyle/>
          <a:p>
            <a:r>
              <a:rPr lang="en-US" b="1" dirty="0"/>
              <a:t>Abbreviations: </a:t>
            </a:r>
            <a:r>
              <a:rPr lang="en-US" dirty="0"/>
              <a:t>ACC indicates American College of Cardiology; AHA, American Heart Association; CPES, Composite Pulmonary Embolism Shock; IV, intravenous; NC, nasal cannula; NRB, nonrebreather; O2, oxygen; PE, pulmonary embolism; PESI, Pulmonary Embolism Severity Index; RR, respiratory rate; RV, right ventricle; and </a:t>
            </a:r>
            <a:r>
              <a:rPr lang="en-US" dirty="0" err="1"/>
              <a:t>sPESI</a:t>
            </a:r>
            <a:r>
              <a:rPr lang="en-US" dirty="0"/>
              <a:t>, simplified PESI.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AB3B6-C870-5C56-CFF0-61DC2BE3B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6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52794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02235-77A5-E59B-10BC-5DDBD2D45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Assessment and Management </a:t>
            </a:r>
            <a:br>
              <a:rPr lang="en-US" dirty="0"/>
            </a:br>
            <a:r>
              <a:rPr lang="en-US" dirty="0"/>
              <a:t>by AHA/ACC Acute PE Clinical Categories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8AAE4234-0ED3-1A3A-DF95-4608D387C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87288" y="1340875"/>
            <a:ext cx="11392667" cy="4766848"/>
            <a:chOff x="387288" y="1340875"/>
            <a:chExt cx="11392667" cy="4766848"/>
          </a:xfrm>
        </p:grpSpPr>
        <p:sp>
          <p:nvSpPr>
            <p:cNvPr id="8" name="Rectangle Container copy 2">
              <a:extLst>
                <a:ext uri="{FF2B5EF4-FFF2-40B4-BE49-F238E27FC236}">
                  <a16:creationId xmlns:a16="http://schemas.microsoft.com/office/drawing/2014/main" id="{35267AFF-B2AD-CEE6-E98B-5930777F07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87288" y="1340875"/>
              <a:ext cx="1155817" cy="569988"/>
            </a:xfrm>
            <a:prstGeom prst="rect">
              <a:avLst/>
            </a:prstGeom>
            <a:solidFill>
              <a:srgbClr val="FDFDA4"/>
            </a:solidFill>
            <a:ln w="25400">
              <a:noFill/>
            </a:ln>
          </p:spPr>
          <p:txBody>
            <a:bodyPr spcFirstLastPara="0" lIns="18288" tIns="18288" rIns="0" bIns="0" anchor="t"/>
            <a:lstStyle/>
            <a:p>
              <a:pPr hangingPunct="0">
                <a:lnSpc>
                  <a:spcPct val="80000"/>
                </a:lnSpc>
              </a:pPr>
              <a:r>
                <a:rPr lang="en-US" sz="1400" b="1" dirty="0">
                  <a:ln w="0"/>
                  <a:solidFill>
                    <a:prstClr val="black"/>
                  </a:solidFill>
                  <a:latin typeface="Lub Dub Bold" panose="020B0803030403020204" pitchFamily="34" charset="0"/>
                </a:rPr>
                <a:t>Category A</a:t>
              </a:r>
            </a:p>
            <a:p>
              <a:pPr hangingPunct="0">
                <a:lnSpc>
                  <a:spcPct val="80000"/>
                </a:lnSpc>
              </a:pPr>
              <a:r>
                <a:rPr lang="en-US" sz="10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Subclinical</a:t>
              </a:r>
            </a:p>
          </p:txBody>
        </p:sp>
        <p:sp>
          <p:nvSpPr>
            <p:cNvPr id="9" name="Rectangle Container copy 2">
              <a:extLst>
                <a:ext uri="{FF2B5EF4-FFF2-40B4-BE49-F238E27FC236}">
                  <a16:creationId xmlns:a16="http://schemas.microsoft.com/office/drawing/2014/main" id="{0F7B676C-120E-8D47-B3AC-233CAC23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666189" y="1340875"/>
              <a:ext cx="1155817" cy="569988"/>
            </a:xfrm>
            <a:prstGeom prst="rect">
              <a:avLst/>
            </a:prstGeom>
            <a:solidFill>
              <a:srgbClr val="FFE171"/>
            </a:solidFill>
            <a:ln w="25400">
              <a:noFill/>
            </a:ln>
          </p:spPr>
          <p:txBody>
            <a:bodyPr spcFirstLastPara="0" lIns="18288" tIns="18288" rIns="0" bIns="0" anchor="t"/>
            <a:lstStyle/>
            <a:p>
              <a:pPr hangingPunct="0">
                <a:lnSpc>
                  <a:spcPct val="80000"/>
                </a:lnSpc>
              </a:pPr>
              <a:r>
                <a:rPr lang="en-US" sz="1400" b="1" dirty="0">
                  <a:ln w="0"/>
                  <a:solidFill>
                    <a:prstClr val="black"/>
                  </a:solidFill>
                  <a:latin typeface="Lub Dub Bold" panose="020B0803030403020204" pitchFamily="34" charset="0"/>
                </a:rPr>
                <a:t>Category B</a:t>
              </a:r>
            </a:p>
            <a:p>
              <a:pPr hangingPunct="0">
                <a:lnSpc>
                  <a:spcPct val="80000"/>
                </a:lnSpc>
              </a:pPr>
              <a:r>
                <a:rPr lang="en-US" sz="10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Symptomatic, </a:t>
              </a:r>
              <a:br>
                <a:rPr lang="en-US" sz="10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</a:br>
              <a:r>
                <a:rPr lang="en-US" sz="10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Low Clinical Severity Score</a:t>
              </a:r>
            </a:p>
          </p:txBody>
        </p:sp>
        <p:sp>
          <p:nvSpPr>
            <p:cNvPr id="10" name="Rectangle Container copy 2">
              <a:extLst>
                <a:ext uri="{FF2B5EF4-FFF2-40B4-BE49-F238E27FC236}">
                  <a16:creationId xmlns:a16="http://schemas.microsoft.com/office/drawing/2014/main" id="{1FFABE7B-8A5D-8E3F-D62A-E5D949BC2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945090" y="1340875"/>
              <a:ext cx="1155817" cy="569988"/>
            </a:xfrm>
            <a:prstGeom prst="rect">
              <a:avLst/>
            </a:prstGeom>
            <a:solidFill>
              <a:srgbClr val="FFB171"/>
            </a:solidFill>
            <a:ln w="25400">
              <a:noFill/>
            </a:ln>
          </p:spPr>
          <p:txBody>
            <a:bodyPr spcFirstLastPara="0" lIns="18288" tIns="18288" rIns="0" bIns="0" anchor="t"/>
            <a:lstStyle/>
            <a:p>
              <a:pPr hangingPunct="0">
                <a:lnSpc>
                  <a:spcPct val="80000"/>
                </a:lnSpc>
              </a:pPr>
              <a:r>
                <a:rPr lang="en-US" sz="1400" b="1" dirty="0">
                  <a:ln w="0"/>
                  <a:solidFill>
                    <a:prstClr val="black"/>
                  </a:solidFill>
                  <a:latin typeface="Lub Dub Bold" panose="020B0803030403020204" pitchFamily="34" charset="0"/>
                </a:rPr>
                <a:t>Category C1</a:t>
              </a:r>
            </a:p>
            <a:p>
              <a:pPr hangingPunct="0">
                <a:lnSpc>
                  <a:spcPct val="80000"/>
                </a:lnSpc>
              </a:pPr>
              <a:r>
                <a:rPr lang="en-US" sz="10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Symptomatic, </a:t>
              </a:r>
              <a:br>
                <a:rPr lang="en-US" sz="10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</a:br>
              <a:r>
                <a:rPr lang="en-US" sz="10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Elevated Clinical Severity Score</a:t>
              </a:r>
            </a:p>
          </p:txBody>
        </p:sp>
        <p:sp>
          <p:nvSpPr>
            <p:cNvPr id="11" name="Rectangle Container copy 2">
              <a:extLst>
                <a:ext uri="{FF2B5EF4-FFF2-40B4-BE49-F238E27FC236}">
                  <a16:creationId xmlns:a16="http://schemas.microsoft.com/office/drawing/2014/main" id="{1A720AC7-DD80-5F79-6874-FB2FCD059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223991" y="1340875"/>
              <a:ext cx="1155817" cy="569988"/>
            </a:xfrm>
            <a:prstGeom prst="rect">
              <a:avLst/>
            </a:prstGeom>
            <a:solidFill>
              <a:srgbClr val="FFB171"/>
            </a:solidFill>
            <a:ln w="25400">
              <a:noFill/>
            </a:ln>
          </p:spPr>
          <p:txBody>
            <a:bodyPr spcFirstLastPara="0" lIns="18288" tIns="18288" rIns="0" bIns="0" anchor="t"/>
            <a:lstStyle/>
            <a:p>
              <a:pPr hangingPunct="0">
                <a:lnSpc>
                  <a:spcPct val="80000"/>
                </a:lnSpc>
              </a:pPr>
              <a:r>
                <a:rPr lang="en-US" sz="1400" b="1" dirty="0">
                  <a:ln w="0"/>
                  <a:solidFill>
                    <a:prstClr val="black"/>
                  </a:solidFill>
                  <a:latin typeface="Lub Dub Bold" panose="020B0803030403020204" pitchFamily="34" charset="0"/>
                </a:rPr>
                <a:t>Category C2</a:t>
              </a:r>
            </a:p>
            <a:p>
              <a:pPr hangingPunct="0">
                <a:lnSpc>
                  <a:spcPct val="80000"/>
                </a:lnSpc>
              </a:pPr>
              <a:r>
                <a:rPr lang="en-US" sz="10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Symptomatic, </a:t>
              </a:r>
              <a:br>
                <a:rPr lang="en-US" sz="10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</a:br>
              <a:r>
                <a:rPr lang="en-US" sz="10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Elevated Clinical Severity Score</a:t>
              </a:r>
            </a:p>
          </p:txBody>
        </p:sp>
        <p:sp>
          <p:nvSpPr>
            <p:cNvPr id="12" name="Rectangle Container copy 2">
              <a:extLst>
                <a:ext uri="{FF2B5EF4-FFF2-40B4-BE49-F238E27FC236}">
                  <a16:creationId xmlns:a16="http://schemas.microsoft.com/office/drawing/2014/main" id="{17B9BE0A-C5E8-63EF-613A-082CF4220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502892" y="1340875"/>
              <a:ext cx="1155817" cy="569988"/>
            </a:xfrm>
            <a:prstGeom prst="rect">
              <a:avLst/>
            </a:prstGeom>
            <a:solidFill>
              <a:srgbClr val="FFB171"/>
            </a:solidFill>
            <a:ln w="25400">
              <a:noFill/>
            </a:ln>
          </p:spPr>
          <p:txBody>
            <a:bodyPr spcFirstLastPara="0" lIns="18288" tIns="18288" rIns="0" bIns="0" anchor="t"/>
            <a:lstStyle/>
            <a:p>
              <a:pPr hangingPunct="0">
                <a:lnSpc>
                  <a:spcPct val="80000"/>
                </a:lnSpc>
              </a:pPr>
              <a:r>
                <a:rPr lang="en-US" sz="1400" b="1" dirty="0">
                  <a:ln w="0"/>
                  <a:solidFill>
                    <a:prstClr val="black"/>
                  </a:solidFill>
                  <a:latin typeface="Lub Dub Bold" panose="020B0803030403020204" pitchFamily="34" charset="0"/>
                </a:rPr>
                <a:t>Category C3</a:t>
              </a:r>
            </a:p>
            <a:p>
              <a:pPr hangingPunct="0">
                <a:lnSpc>
                  <a:spcPct val="80000"/>
                </a:lnSpc>
              </a:pPr>
              <a:r>
                <a:rPr lang="en-US" sz="10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Symptomatic, </a:t>
              </a:r>
              <a:br>
                <a:rPr lang="en-US" sz="10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</a:br>
              <a:r>
                <a:rPr lang="en-US" sz="10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Elevated Clinical Severity Score</a:t>
              </a:r>
            </a:p>
          </p:txBody>
        </p:sp>
        <p:sp>
          <p:nvSpPr>
            <p:cNvPr id="13" name="Rectangle Container copy 2">
              <a:extLst>
                <a:ext uri="{FF2B5EF4-FFF2-40B4-BE49-F238E27FC236}">
                  <a16:creationId xmlns:a16="http://schemas.microsoft.com/office/drawing/2014/main" id="{F0CFEF62-E712-ABF0-56D2-4072407F54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81793" y="1340875"/>
              <a:ext cx="1155817" cy="569988"/>
            </a:xfrm>
            <a:prstGeom prst="rect">
              <a:avLst/>
            </a:prstGeom>
            <a:solidFill>
              <a:srgbClr val="FF8571"/>
            </a:solidFill>
            <a:ln w="25400">
              <a:noFill/>
            </a:ln>
          </p:spPr>
          <p:txBody>
            <a:bodyPr spcFirstLastPara="0" lIns="18288" tIns="18288" rIns="0" bIns="0" anchor="t"/>
            <a:lstStyle/>
            <a:p>
              <a:pPr hangingPunct="0">
                <a:lnSpc>
                  <a:spcPct val="80000"/>
                </a:lnSpc>
              </a:pPr>
              <a:r>
                <a:rPr lang="en-US" sz="1400" b="1" dirty="0">
                  <a:ln w="0"/>
                  <a:solidFill>
                    <a:prstClr val="black"/>
                  </a:solidFill>
                  <a:latin typeface="Lub Dub Bold" panose="020B0803030403020204" pitchFamily="34" charset="0"/>
                </a:rPr>
                <a:t>Category D1</a:t>
              </a:r>
            </a:p>
            <a:p>
              <a:pPr hangingPunct="0">
                <a:lnSpc>
                  <a:spcPct val="80000"/>
                </a:lnSpc>
              </a:pPr>
              <a:r>
                <a:rPr lang="en-US" sz="10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Incipient Cardiopulmonary Failure</a:t>
              </a:r>
            </a:p>
          </p:txBody>
        </p:sp>
        <p:sp>
          <p:nvSpPr>
            <p:cNvPr id="14" name="Rectangle Container copy 2">
              <a:extLst>
                <a:ext uri="{FF2B5EF4-FFF2-40B4-BE49-F238E27FC236}">
                  <a16:creationId xmlns:a16="http://schemas.microsoft.com/office/drawing/2014/main" id="{33316BBA-6BAD-D154-9B8F-4EA7C13AA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060694" y="1340875"/>
              <a:ext cx="1155817" cy="569988"/>
            </a:xfrm>
            <a:prstGeom prst="rect">
              <a:avLst/>
            </a:prstGeom>
            <a:solidFill>
              <a:srgbClr val="FF8571"/>
            </a:solidFill>
            <a:ln w="25400">
              <a:noFill/>
            </a:ln>
          </p:spPr>
          <p:txBody>
            <a:bodyPr spcFirstLastPara="0" lIns="18288" tIns="18288" rIns="0" bIns="0" anchor="t"/>
            <a:lstStyle/>
            <a:p>
              <a:pPr hangingPunct="0">
                <a:lnSpc>
                  <a:spcPct val="80000"/>
                </a:lnSpc>
              </a:pPr>
              <a:r>
                <a:rPr lang="en-US" sz="1400" b="1" dirty="0">
                  <a:ln w="0"/>
                  <a:solidFill>
                    <a:prstClr val="black"/>
                  </a:solidFill>
                  <a:latin typeface="Lub Dub Bold" panose="020B0803030403020204" pitchFamily="34" charset="0"/>
                </a:rPr>
                <a:t>Category D2</a:t>
              </a:r>
            </a:p>
            <a:p>
              <a:pPr hangingPunct="0">
                <a:lnSpc>
                  <a:spcPct val="80000"/>
                </a:lnSpc>
              </a:pPr>
              <a:r>
                <a:rPr lang="en-US" sz="10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Incipient Cardiopulmonary Failure</a:t>
              </a:r>
            </a:p>
          </p:txBody>
        </p:sp>
        <p:sp>
          <p:nvSpPr>
            <p:cNvPr id="15" name="Rectangle Container copy 2">
              <a:extLst>
                <a:ext uri="{FF2B5EF4-FFF2-40B4-BE49-F238E27FC236}">
                  <a16:creationId xmlns:a16="http://schemas.microsoft.com/office/drawing/2014/main" id="{A6ED3BE7-8C82-59BD-AE43-3175112506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39595" y="1340875"/>
              <a:ext cx="1155817" cy="569988"/>
            </a:xfrm>
            <a:prstGeom prst="rect">
              <a:avLst/>
            </a:prstGeom>
            <a:solidFill>
              <a:srgbClr val="FF6B81"/>
            </a:solidFill>
            <a:ln w="25400">
              <a:noFill/>
            </a:ln>
          </p:spPr>
          <p:txBody>
            <a:bodyPr spcFirstLastPara="0" lIns="18288" tIns="18288" rIns="0" bIns="0" anchor="t"/>
            <a:lstStyle/>
            <a:p>
              <a:pPr hangingPunct="0">
                <a:lnSpc>
                  <a:spcPct val="80000"/>
                </a:lnSpc>
              </a:pPr>
              <a:r>
                <a:rPr lang="en-US" sz="1400" b="1" dirty="0">
                  <a:ln w="0"/>
                  <a:solidFill>
                    <a:prstClr val="black"/>
                  </a:solidFill>
                  <a:latin typeface="Lub Dub Bold" panose="020B0803030403020204" pitchFamily="34" charset="0"/>
                </a:rPr>
                <a:t>Category E1</a:t>
              </a:r>
            </a:p>
            <a:p>
              <a:pPr hangingPunct="0">
                <a:lnSpc>
                  <a:spcPct val="80000"/>
                </a:lnSpc>
              </a:pPr>
              <a:r>
                <a:rPr lang="en-US" sz="10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Cardiopulmonary Failure</a:t>
              </a:r>
            </a:p>
          </p:txBody>
        </p:sp>
        <p:sp>
          <p:nvSpPr>
            <p:cNvPr id="16" name="Rectangle Container copy 2">
              <a:extLst>
                <a:ext uri="{FF2B5EF4-FFF2-40B4-BE49-F238E27FC236}">
                  <a16:creationId xmlns:a16="http://schemas.microsoft.com/office/drawing/2014/main" id="{F19A0485-E437-0CBC-F2D7-C0646ECBB2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618493" y="1340875"/>
              <a:ext cx="1155817" cy="569988"/>
            </a:xfrm>
            <a:prstGeom prst="rect">
              <a:avLst/>
            </a:prstGeom>
            <a:solidFill>
              <a:srgbClr val="FF6B81"/>
            </a:solidFill>
            <a:ln w="25400">
              <a:noFill/>
            </a:ln>
          </p:spPr>
          <p:txBody>
            <a:bodyPr spcFirstLastPara="0" lIns="18288" tIns="18288" rIns="0" bIns="0" anchor="t"/>
            <a:lstStyle/>
            <a:p>
              <a:pPr hangingPunct="0">
                <a:lnSpc>
                  <a:spcPct val="80000"/>
                </a:lnSpc>
              </a:pPr>
              <a:r>
                <a:rPr lang="en-US" sz="1400" b="1" dirty="0">
                  <a:ln w="0"/>
                  <a:solidFill>
                    <a:prstClr val="black"/>
                  </a:solidFill>
                  <a:latin typeface="Lub Dub Bold" panose="020B0803030403020204" pitchFamily="34" charset="0"/>
                </a:rPr>
                <a:t>Category E2</a:t>
              </a:r>
            </a:p>
            <a:p>
              <a:pPr hangingPunct="0">
                <a:lnSpc>
                  <a:spcPct val="80000"/>
                </a:lnSpc>
              </a:pPr>
              <a:r>
                <a:rPr lang="en-US" sz="10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Cardiopulmonary Failure</a:t>
              </a:r>
            </a:p>
          </p:txBody>
        </p:sp>
        <p:sp>
          <p:nvSpPr>
            <p:cNvPr id="18" name="Rectangle Container copy 2">
              <a:extLst>
                <a:ext uri="{FF2B5EF4-FFF2-40B4-BE49-F238E27FC236}">
                  <a16:creationId xmlns:a16="http://schemas.microsoft.com/office/drawing/2014/main" id="{1B854931-8B7E-E65E-03C3-26DCB31503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00494" y="1979906"/>
              <a:ext cx="2433017" cy="370354"/>
            </a:xfrm>
            <a:prstGeom prst="rect">
              <a:avLst/>
            </a:prstGeom>
            <a:solidFill>
              <a:srgbClr val="79C78D"/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Initiate DOAC (1)</a:t>
              </a:r>
            </a:p>
          </p:txBody>
        </p:sp>
        <p:sp>
          <p:nvSpPr>
            <p:cNvPr id="19" name="Rectangle Container copy 2">
              <a:extLst>
                <a:ext uri="{FF2B5EF4-FFF2-40B4-BE49-F238E27FC236}">
                  <a16:creationId xmlns:a16="http://schemas.microsoft.com/office/drawing/2014/main" id="{CE7DD53B-3B6C-930B-0270-DDD19252F7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94850" y="2425816"/>
              <a:ext cx="2433017" cy="370354"/>
            </a:xfrm>
            <a:prstGeom prst="rect">
              <a:avLst/>
            </a:prstGeom>
            <a:solidFill>
              <a:srgbClr val="79C78D"/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Use HESTIA, PESI and/or </a:t>
              </a:r>
              <a:r>
                <a:rPr lang="en-US" sz="1200" b="1" dirty="0" err="1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sPESI</a:t>
              </a:r>
              <a:br>
                <a:rPr lang="en-US" sz="12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</a:br>
              <a:r>
                <a:rPr lang="en-US" sz="12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 to assess short-term risk (1)</a:t>
              </a:r>
            </a:p>
          </p:txBody>
        </p:sp>
        <p:sp>
          <p:nvSpPr>
            <p:cNvPr id="20" name="Rectangle Container copy 2">
              <a:extLst>
                <a:ext uri="{FF2B5EF4-FFF2-40B4-BE49-F238E27FC236}">
                  <a16:creationId xmlns:a16="http://schemas.microsoft.com/office/drawing/2014/main" id="{C8C7428D-8BD7-7029-DF09-75C6FD628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946139" y="1985551"/>
              <a:ext cx="7552528" cy="370354"/>
            </a:xfrm>
            <a:prstGeom prst="rect">
              <a:avLst/>
            </a:prstGeom>
            <a:solidFill>
              <a:srgbClr val="79C78D"/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Initiate LMWH (1)</a:t>
              </a:r>
            </a:p>
          </p:txBody>
        </p:sp>
        <p:sp>
          <p:nvSpPr>
            <p:cNvPr id="21" name="Rectangle Container copy 2">
              <a:extLst>
                <a:ext uri="{FF2B5EF4-FFF2-40B4-BE49-F238E27FC236}">
                  <a16:creationId xmlns:a16="http://schemas.microsoft.com/office/drawing/2014/main" id="{A6D74BCC-EA47-5994-0A86-D1665C30B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618493" y="1991195"/>
              <a:ext cx="1152144" cy="370354"/>
            </a:xfrm>
            <a:prstGeom prst="rect">
              <a:avLst/>
            </a:prstGeom>
            <a:solidFill>
              <a:srgbClr val="79C78D"/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Initiate LMWH or UFH (1)</a:t>
              </a:r>
            </a:p>
          </p:txBody>
        </p:sp>
        <p:sp>
          <p:nvSpPr>
            <p:cNvPr id="22" name="Rectangle Container copy 2">
              <a:extLst>
                <a:ext uri="{FF2B5EF4-FFF2-40B4-BE49-F238E27FC236}">
                  <a16:creationId xmlns:a16="http://schemas.microsoft.com/office/drawing/2014/main" id="{547B5101-A1BF-F994-0DD7-F7B228B52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951783" y="2425816"/>
              <a:ext cx="2433017" cy="370354"/>
            </a:xfrm>
            <a:prstGeom prst="rect">
              <a:avLst/>
            </a:prstGeom>
            <a:solidFill>
              <a:srgbClr val="79C78D"/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Measure at least 1 cardiac biomarker (1)</a:t>
              </a:r>
            </a:p>
          </p:txBody>
        </p:sp>
        <p:sp>
          <p:nvSpPr>
            <p:cNvPr id="23" name="Rectangle Container copy 2">
              <a:extLst>
                <a:ext uri="{FF2B5EF4-FFF2-40B4-BE49-F238E27FC236}">
                  <a16:creationId xmlns:a16="http://schemas.microsoft.com/office/drawing/2014/main" id="{B5842E31-E6D8-739C-1F83-2483233E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951783" y="2871293"/>
              <a:ext cx="8828172" cy="282215"/>
            </a:xfrm>
            <a:prstGeom prst="rect">
              <a:avLst/>
            </a:prstGeom>
            <a:solidFill>
              <a:srgbClr val="79C78D"/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Measure lactate (1)</a:t>
              </a:r>
            </a:p>
          </p:txBody>
        </p:sp>
        <p:sp>
          <p:nvSpPr>
            <p:cNvPr id="25" name="Rectangle Container copy 2">
              <a:extLst>
                <a:ext uri="{FF2B5EF4-FFF2-40B4-BE49-F238E27FC236}">
                  <a16:creationId xmlns:a16="http://schemas.microsoft.com/office/drawing/2014/main" id="{7A2408C7-232A-AD15-7432-2D55189C2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951783" y="3231668"/>
              <a:ext cx="7552944" cy="296978"/>
            </a:xfrm>
            <a:prstGeom prst="rect">
              <a:avLst/>
            </a:prstGeom>
            <a:solidFill>
              <a:srgbClr val="79C78D"/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Evaluate RV size and function with CT and/or echo (1)</a:t>
              </a:r>
            </a:p>
          </p:txBody>
        </p:sp>
        <p:sp>
          <p:nvSpPr>
            <p:cNvPr id="26" name="Rectangle Container copy 2">
              <a:extLst>
                <a:ext uri="{FF2B5EF4-FFF2-40B4-BE49-F238E27FC236}">
                  <a16:creationId xmlns:a16="http://schemas.microsoft.com/office/drawing/2014/main" id="{AB5DAA61-20A8-DEE6-7C86-876911DC0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071556" y="3622430"/>
              <a:ext cx="1128888" cy="467185"/>
            </a:xfrm>
            <a:prstGeom prst="rect">
              <a:avLst/>
            </a:prstGeom>
            <a:solidFill>
              <a:srgbClr val="FFDA68"/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Evaluate for normotensive shock (2a)</a:t>
              </a:r>
            </a:p>
          </p:txBody>
        </p:sp>
        <p:sp>
          <p:nvSpPr>
            <p:cNvPr id="27" name="Rectangle Container copy 2">
              <a:extLst>
                <a:ext uri="{FF2B5EF4-FFF2-40B4-BE49-F238E27FC236}">
                  <a16:creationId xmlns:a16="http://schemas.microsoft.com/office/drawing/2014/main" id="{C9EB44F9-053D-6EDD-4363-B78DC22833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951783" y="4184711"/>
              <a:ext cx="8828172" cy="305227"/>
            </a:xfrm>
            <a:prstGeom prst="rect">
              <a:avLst/>
            </a:prstGeom>
            <a:solidFill>
              <a:srgbClr val="79C78D"/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Multidisciplinary PERT assessment to guide clinical management (1)</a:t>
              </a:r>
            </a:p>
          </p:txBody>
        </p:sp>
        <p:sp>
          <p:nvSpPr>
            <p:cNvPr id="28" name="Rectangle Container copy 2">
              <a:extLst>
                <a:ext uri="{FF2B5EF4-FFF2-40B4-BE49-F238E27FC236}">
                  <a16:creationId xmlns:a16="http://schemas.microsoft.com/office/drawing/2014/main" id="{4A3DE852-930B-FC7E-04F1-F81B982B1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082843" y="4596321"/>
              <a:ext cx="3691467" cy="245310"/>
            </a:xfrm>
            <a:prstGeom prst="rect">
              <a:avLst/>
            </a:prstGeom>
            <a:solidFill>
              <a:srgbClr val="79C78D"/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Vasopressor and/or inotropic therapy (1)</a:t>
              </a:r>
            </a:p>
          </p:txBody>
        </p:sp>
        <p:sp>
          <p:nvSpPr>
            <p:cNvPr id="29" name="Rectangle Container copy 2">
              <a:extLst>
                <a:ext uri="{FF2B5EF4-FFF2-40B4-BE49-F238E27FC236}">
                  <a16:creationId xmlns:a16="http://schemas.microsoft.com/office/drawing/2014/main" id="{322F33F7-B683-597C-0887-B3E32C179C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618493" y="4947138"/>
              <a:ext cx="1152144" cy="1160585"/>
            </a:xfrm>
            <a:prstGeom prst="rect">
              <a:avLst/>
            </a:prstGeom>
            <a:solidFill>
              <a:srgbClr val="FFDA68"/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Systemic Thrombolysis (if acceptable bleeding risk). (2a)</a:t>
              </a:r>
            </a:p>
          </p:txBody>
        </p:sp>
        <p:sp>
          <p:nvSpPr>
            <p:cNvPr id="30" name="Rectangle Container copy 2">
              <a:extLst>
                <a:ext uri="{FF2B5EF4-FFF2-40B4-BE49-F238E27FC236}">
                  <a16:creationId xmlns:a16="http://schemas.microsoft.com/office/drawing/2014/main" id="{08159E0C-8291-604A-0B03-6DB605F25F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9347200" y="4841631"/>
              <a:ext cx="1151467" cy="1260447"/>
            </a:xfrm>
            <a:prstGeom prst="rect">
              <a:avLst/>
            </a:prstGeom>
            <a:solidFill>
              <a:srgbClr val="FFDA68"/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Systemic Thrombolysis (if acceptable bleeding risk),  CDL, MT, or surgical embolectomy. (2a)</a:t>
              </a:r>
            </a:p>
          </p:txBody>
        </p:sp>
        <p:sp>
          <p:nvSpPr>
            <p:cNvPr id="31" name="Rectangle Container copy 2">
              <a:extLst>
                <a:ext uri="{FF2B5EF4-FFF2-40B4-BE49-F238E27FC236}">
                  <a16:creationId xmlns:a16="http://schemas.microsoft.com/office/drawing/2014/main" id="{0C45B1A4-0605-AEAD-1D4E-635B8240BD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778978" y="4941493"/>
              <a:ext cx="2444044" cy="1160585"/>
            </a:xfrm>
            <a:prstGeom prst="rect">
              <a:avLst/>
            </a:prstGeom>
            <a:solidFill>
              <a:srgbClr val="FAA74B"/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Systemic Thrombolysis (if acceptable bleeding risk), CDL, MT in </a:t>
              </a:r>
              <a:r>
                <a:rPr lang="en-US" sz="1200" b="1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appropriate cases. </a:t>
              </a:r>
              <a:r>
                <a:rPr lang="en-US" sz="12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(2b)</a:t>
              </a:r>
            </a:p>
          </p:txBody>
        </p:sp>
        <p:sp>
          <p:nvSpPr>
            <p:cNvPr id="32" name="Rectangle Container copy 2">
              <a:extLst>
                <a:ext uri="{FF2B5EF4-FFF2-40B4-BE49-F238E27FC236}">
                  <a16:creationId xmlns:a16="http://schemas.microsoft.com/office/drawing/2014/main" id="{01FC50A9-16BC-3DB8-C1A6-BB086121DC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2945090" y="3622430"/>
              <a:ext cx="2432304" cy="467185"/>
            </a:xfrm>
            <a:prstGeom prst="rect">
              <a:avLst/>
            </a:prstGeom>
            <a:solidFill>
              <a:srgbClr val="FFDA68"/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Use validated risk score to identify higher-risk patient (2a)</a:t>
              </a:r>
            </a:p>
          </p:txBody>
        </p:sp>
        <p:sp>
          <p:nvSpPr>
            <p:cNvPr id="33" name="Rectangle Container copy 2">
              <a:extLst>
                <a:ext uri="{FF2B5EF4-FFF2-40B4-BE49-F238E27FC236}">
                  <a16:creationId xmlns:a16="http://schemas.microsoft.com/office/drawing/2014/main" id="{0420C873-9C18-FF73-953F-7CB096AEC1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94850" y="3622430"/>
              <a:ext cx="2432304" cy="562281"/>
            </a:xfrm>
            <a:prstGeom prst="rect">
              <a:avLst/>
            </a:prstGeom>
            <a:solidFill>
              <a:srgbClr val="FFDA68"/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Use decision tool to identify suitability for outpatient treatment (2a)</a:t>
              </a:r>
            </a:p>
          </p:txBody>
        </p:sp>
        <p:sp>
          <p:nvSpPr>
            <p:cNvPr id="34" name="Rectangle Container copy 2">
              <a:extLst>
                <a:ext uri="{FF2B5EF4-FFF2-40B4-BE49-F238E27FC236}">
                  <a16:creationId xmlns:a16="http://schemas.microsoft.com/office/drawing/2014/main" id="{744D04CC-7A68-18E0-85D9-47D929DD95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0618493" y="3231668"/>
              <a:ext cx="1152144" cy="296978"/>
            </a:xfrm>
            <a:prstGeom prst="rect">
              <a:avLst/>
            </a:prstGeom>
            <a:solidFill>
              <a:srgbClr val="FFDA68"/>
            </a:solidFill>
            <a:ln w="12700">
              <a:noFill/>
            </a:ln>
          </p:spPr>
          <p:txBody>
            <a:bodyPr wrap="square" rtlCol="0" anchor="ctr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200" b="1" dirty="0">
                  <a:ln w="0"/>
                  <a:solidFill>
                    <a:prstClr val="black"/>
                  </a:solidFill>
                  <a:latin typeface="Lub Dub Condensed" panose="020B0506030403020204" pitchFamily="34" charset="0"/>
                </a:rPr>
                <a:t>VA-ECMO (2a)</a:t>
              </a:r>
            </a:p>
          </p:txBody>
        </p:sp>
      </p:grpSp>
      <p:sp>
        <p:nvSpPr>
          <p:cNvPr id="36" name="Rectangle 35" descr="Graphic that combines the acute pulmonary clinical categories with initial assessment and management guideline recommendations.">
            <a:extLst>
              <a:ext uri="{FF2B5EF4-FFF2-40B4-BE49-F238E27FC236}">
                <a16:creationId xmlns:a16="http://schemas.microsoft.com/office/drawing/2014/main" id="{FBA9A7DB-72A0-BBFF-7F38-5AB6E8E6915E}"/>
              </a:ext>
            </a:extLst>
          </p:cNvPr>
          <p:cNvSpPr/>
          <p:nvPr/>
        </p:nvSpPr>
        <p:spPr>
          <a:xfrm>
            <a:off x="293077" y="1266092"/>
            <a:ext cx="11265877" cy="499403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F3B3FD-7F09-4EBA-E2A3-B049CAFC84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5477" y="4970585"/>
            <a:ext cx="6213231" cy="879230"/>
          </a:xfrm>
        </p:spPr>
        <p:txBody>
          <a:bodyPr/>
          <a:lstStyle/>
          <a:p>
            <a:pPr algn="l"/>
            <a:r>
              <a:rPr lang="en-US" sz="1100" b="1" dirty="0"/>
              <a:t>Abbreviations: </a:t>
            </a:r>
            <a:r>
              <a:rPr lang="en-US" sz="1100" dirty="0"/>
              <a:t>ACC indicates American College of Cardiology; AHA, American Heart Association; CDL, catheter-directed thrombolysis; COR, class of recommendation; CT, computed tomography; DOAC, direct oral anticoagulant; ECMO, extracorporeal membrane oxygenation; LMWH, low-molecular-weight heparin; MT, mechanical thrombectomy; PE, pulmonary embolism; PERT, PE response team; PESI, Pulmonary Embolism Severity Index; RV, right ventricle; </a:t>
            </a:r>
            <a:r>
              <a:rPr lang="en-US" sz="1100" dirty="0" err="1"/>
              <a:t>sPESI</a:t>
            </a:r>
            <a:r>
              <a:rPr lang="en-US" sz="1100" dirty="0"/>
              <a:t>, simplified PESI; UFH, unfractionated heparin; and VA, </a:t>
            </a:r>
            <a:r>
              <a:rPr lang="en-US" sz="1100" dirty="0" err="1"/>
              <a:t>venoarterial</a:t>
            </a:r>
            <a:r>
              <a:rPr lang="en-US" sz="1100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5E6368-B70C-668B-DA27-B12C43FFE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7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70097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A1A754B-6220-DA2B-716A-FB63DF73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40"/>
          <a:stretch>
            <a:fillRect/>
          </a:stretch>
        </p:blipFill>
        <p:spPr>
          <a:xfrm>
            <a:off x="0" y="1311965"/>
            <a:ext cx="4651513" cy="42274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8464938-4EBD-8532-96C8-B60A0EAE7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Placement in the Hospital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718E843-B9FF-98A9-F16F-24DD8C555E5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758651"/>
              </p:ext>
            </p:extLst>
          </p:nvPr>
        </p:nvGraphicFramePr>
        <p:xfrm>
          <a:off x="4175664" y="1859921"/>
          <a:ext cx="7191990" cy="3266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000">
                  <a:extLst>
                    <a:ext uri="{9D8B030D-6E8A-4147-A177-3AD203B41FA5}">
                      <a16:colId xmlns:a16="http://schemas.microsoft.com/office/drawing/2014/main" val="2649235253"/>
                    </a:ext>
                  </a:extLst>
                </a:gridCol>
                <a:gridCol w="6177990">
                  <a:extLst>
                    <a:ext uri="{9D8B030D-6E8A-4147-A177-3AD203B41FA5}">
                      <a16:colId xmlns:a16="http://schemas.microsoft.com/office/drawing/2014/main" val="3265590656"/>
                    </a:ext>
                  </a:extLst>
                </a:gridCol>
              </a:tblGrid>
              <a:tr h="4090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800" b="1" spc="5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COR</a:t>
                      </a:r>
                      <a:endParaRPr lang="en-US" sz="18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55563" indent="0" algn="l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800" b="1" spc="4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  <a:endParaRPr lang="en-US" sz="18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9980"/>
                  </a:ext>
                </a:extLst>
              </a:tr>
              <a:tr h="130291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C78D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In patients with acute PE who are receiving thrombolytic therapy (systemic or CDL), placement in a unit that can provide close monitoring, such as an intensive care unit (ICU) or intermediate level of care unit, is recommended to monitor for adverse events. 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704227"/>
                  </a:ext>
                </a:extLst>
              </a:tr>
              <a:tr h="155498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2a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A68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In patients admitted to the hospital with acute PE who undergo mechanical thrombectomy (MT) and are hemodynamically stable, admission to a level of care that can provide continuous telemetry and nursing care familiar with the postprocedural complications of the device used is reasonable.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208901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5163BE-8BEE-127A-E516-570E48DFDE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59199" y="5873961"/>
            <a:ext cx="9073603" cy="421493"/>
          </a:xfrm>
        </p:spPr>
        <p:txBody>
          <a:bodyPr/>
          <a:lstStyle/>
          <a:p>
            <a:r>
              <a:rPr lang="en-US" b="1" dirty="0"/>
              <a:t>Abbreviations: </a:t>
            </a:r>
            <a:r>
              <a:rPr lang="en-US" dirty="0"/>
              <a:t>CDL indicates catheter directed thrombolysis; ICU, intensive care unit; MT, mechanical thrombectomy; and PE, pulmonary embolism.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0ADB03-53BE-75B9-A75C-DD21DE01F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8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892354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398C867-2E8A-F0BB-FFA0-D0BCC9053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6"/>
          <a:stretch>
            <a:fillRect/>
          </a:stretch>
        </p:blipFill>
        <p:spPr>
          <a:xfrm>
            <a:off x="7222435" y="1308326"/>
            <a:ext cx="4969564" cy="4217831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7B32E3-D9C8-8225-203B-FABF692A3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Pulmonary Embolism Response Team (PERT)</a:t>
            </a: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788AC55F-1D4C-A64D-7302-8B1A33AF388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6464190"/>
              </p:ext>
            </p:extLst>
          </p:nvPr>
        </p:nvGraphicFramePr>
        <p:xfrm>
          <a:off x="800286" y="2458232"/>
          <a:ext cx="6514914" cy="1711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000">
                  <a:extLst>
                    <a:ext uri="{9D8B030D-6E8A-4147-A177-3AD203B41FA5}">
                      <a16:colId xmlns:a16="http://schemas.microsoft.com/office/drawing/2014/main" val="2649235253"/>
                    </a:ext>
                  </a:extLst>
                </a:gridCol>
                <a:gridCol w="5500914">
                  <a:extLst>
                    <a:ext uri="{9D8B030D-6E8A-4147-A177-3AD203B41FA5}">
                      <a16:colId xmlns:a16="http://schemas.microsoft.com/office/drawing/2014/main" val="3265590656"/>
                    </a:ext>
                  </a:extLst>
                </a:gridCol>
              </a:tblGrid>
              <a:tr h="40908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800" b="1" spc="5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COR</a:t>
                      </a:r>
                      <a:endParaRPr lang="en-US" sz="18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400" b="0" i="0" u="none" strike="noStrike" cap="none">
                          <a:solidFill>
                            <a:schemeClr val="tx1"/>
                          </a:solidFill>
                          <a:latin typeface="Calibri"/>
                          <a:sym typeface="Arial"/>
                        </a:defRPr>
                      </a:lvl9pPr>
                    </a:lstStyle>
                    <a:p>
                      <a:pPr marL="55563" indent="0" algn="l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800" b="1" spc="40" dirty="0">
                          <a:solidFill>
                            <a:schemeClr val="bg1"/>
                          </a:solidFill>
                          <a:latin typeface="Lub Dub Condensed" panose="020B0506030403020204" pitchFamily="34" charset="0"/>
                          <a:cs typeface="Arial" panose="020B0604020202020204" pitchFamily="34" charset="0"/>
                        </a:rPr>
                        <a:t>RECOMMENDATIONS</a:t>
                      </a:r>
                      <a:endParaRPr lang="en-US" sz="1800" dirty="0">
                        <a:solidFill>
                          <a:schemeClr val="bg1"/>
                        </a:solidFill>
                        <a:latin typeface="Lub Dub Condensed" panose="020B0506030403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69980"/>
                  </a:ext>
                </a:extLst>
              </a:tr>
              <a:tr h="130291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20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Lub Dub Bold" panose="020B0803030403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9C78D"/>
                    </a:solidFill>
                  </a:tcPr>
                </a:tc>
                <a:tc>
                  <a:txBody>
                    <a:bodyPr/>
                    <a:lstStyle/>
                    <a:p>
                      <a:pPr marL="114300" marR="3619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In patients with acute PE who are at increased risk of adverse outcomes (</a:t>
                      </a:r>
                      <a:r>
                        <a:rPr lang="en-US" sz="1600" b="0" i="0" u="none" strike="noStrike" kern="1200" baseline="0" dirty="0" err="1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ie</a:t>
                      </a:r>
                      <a:r>
                        <a:rPr lang="en-US" sz="1600" b="0" i="0" u="none" strike="noStrike" kern="1200" baseline="0" dirty="0">
                          <a:solidFill>
                            <a:schemeClr val="dk1"/>
                          </a:solidFill>
                          <a:latin typeface="Lub Dub Condensed" panose="020B0506030403020204" pitchFamily="34" charset="0"/>
                          <a:ea typeface="+mn-ea"/>
                          <a:cs typeface="Arial" panose="020B0604020202020204" pitchFamily="34" charset="0"/>
                        </a:rPr>
                        <a:t>, AHA/ACC PE Categories C-E)*, a multidisciplinary PERT assessment is recommended to improve in-hospital clinical care delivery. </a:t>
                      </a:r>
                    </a:p>
                  </a:txBody>
                  <a:tcPr marL="45720" marR="4572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70422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826A47C-0002-1921-32A7-E30C8320D1A5}"/>
              </a:ext>
            </a:extLst>
          </p:cNvPr>
          <p:cNvSpPr txBox="1"/>
          <p:nvPr/>
        </p:nvSpPr>
        <p:spPr>
          <a:xfrm>
            <a:off x="804333" y="4234508"/>
            <a:ext cx="55738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Aft>
                <a:spcPts val="800"/>
              </a:spcAft>
              <a:buNone/>
            </a:pPr>
            <a:r>
              <a:rPr lang="en-US" sz="1200" i="1" dirty="0">
                <a:solidFill>
                  <a:srgbClr val="000000"/>
                </a:solidFill>
                <a:effectLst/>
                <a:latin typeface="Lub Dub Condensed" panose="020B05060304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*AHA/ACC PE Categories A or B with multiple comorbidities may also benefit from a PERT (</a:t>
            </a:r>
            <a:r>
              <a:rPr lang="en-US" sz="1200" i="1" dirty="0" err="1">
                <a:solidFill>
                  <a:srgbClr val="000000"/>
                </a:solidFill>
                <a:effectLst/>
                <a:latin typeface="Lub Dub Condensed" panose="020B05060304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eg</a:t>
            </a:r>
            <a:r>
              <a:rPr lang="en-US" sz="1200" i="1" dirty="0">
                <a:solidFill>
                  <a:srgbClr val="000000"/>
                </a:solidFill>
                <a:effectLst/>
                <a:latin typeface="Lub Dub Condensed" panose="020B0506030403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Category B with intracranial hemorrhage).</a:t>
            </a:r>
            <a:endParaRPr lang="en-US" sz="1200" i="1" dirty="0">
              <a:effectLst/>
              <a:latin typeface="Lub Dub Condensed" panose="020B0506030403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9A974E-894A-0534-795A-791E06A1CE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9</a:t>
            </a:fld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850686847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0E433B9E103C4492A93F37BAB6E962" ma:contentTypeVersion="7" ma:contentTypeDescription="Create a new document." ma:contentTypeScope="" ma:versionID="bfb9c436a5ceb9e7c3aa8c095b435c28">
  <xsd:schema xmlns:xsd="http://www.w3.org/2001/XMLSchema" xmlns:xs="http://www.w3.org/2001/XMLSchema" xmlns:p="http://schemas.microsoft.com/office/2006/metadata/properties" xmlns:ns3="292e6601-2771-43db-a7cc-8f168ee05178" targetNamespace="http://schemas.microsoft.com/office/2006/metadata/properties" ma:root="true" ma:fieldsID="bd37d2f694029b663802a6450382577b" ns3:_="">
    <xsd:import namespace="292e6601-2771-43db-a7cc-8f168ee051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e6601-2771-43db-a7cc-8f168ee051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55DA03-3874-4E63-AD72-36EA0429E26E}">
  <ds:schemaRefs>
    <ds:schemaRef ds:uri="http://schemas.microsoft.com/office/2006/documentManagement/types"/>
    <ds:schemaRef ds:uri="http://purl.org/dc/elements/1.1/"/>
    <ds:schemaRef ds:uri="292e6601-2771-43db-a7cc-8f168ee05178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791034C-CD83-40A7-8A0E-85EF59FF40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0A0DAB-25DB-4D86-A0F2-CD6D97CD76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2e6601-2771-43db-a7cc-8f168ee051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81405</TotalTime>
  <Words>5293</Words>
  <Application>Microsoft Office PowerPoint</Application>
  <PresentationFormat>Widescreen</PresentationFormat>
  <Paragraphs>601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Lub Dub Bold</vt:lpstr>
      <vt:lpstr>Lub Dub Condensed</vt:lpstr>
      <vt:lpstr>Lub Dub Heavy</vt:lpstr>
      <vt:lpstr>Lub Dub Light</vt:lpstr>
      <vt:lpstr>Lub Dub Medium</vt:lpstr>
      <vt:lpstr>Times New Roman</vt:lpstr>
      <vt:lpstr>2_Office Theme</vt:lpstr>
      <vt:lpstr>Guideline Essentials:  American Heart Association  Clinical Slide Series </vt:lpstr>
      <vt:lpstr>Table 1.  Applying Class of Recommendation and Level of Evidence to Clinical Strategies, Interventions, Treatments, or Diagnostic Testing in Patient Care </vt:lpstr>
      <vt:lpstr>Clinical Evaluation of Patients with Suspected Acute PE</vt:lpstr>
      <vt:lpstr>Diagnostic Testing </vt:lpstr>
      <vt:lpstr>Diagnostic Testing – Reporting Findings </vt:lpstr>
      <vt:lpstr>AHA/ACC Acute PE Clinical Categories </vt:lpstr>
      <vt:lpstr>Initial Assessment and Management  by AHA/ACC Acute PE Clinical Categories </vt:lpstr>
      <vt:lpstr>Placement in the Hospital</vt:lpstr>
      <vt:lpstr>Pulmonary Embolism Response Team (PERT)</vt:lpstr>
      <vt:lpstr>Benefits of a  PERT Program</vt:lpstr>
      <vt:lpstr>Possible Member of the PERT</vt:lpstr>
      <vt:lpstr>PERT Activation Example</vt:lpstr>
      <vt:lpstr>Anticoagulation Therapy – General Recommendations</vt:lpstr>
      <vt:lpstr>Hemodynamic Pharmacotherapy</vt:lpstr>
      <vt:lpstr>Sedation and Ventilatory Strategies</vt:lpstr>
      <vt:lpstr>Mechanical Circulatory Support</vt:lpstr>
      <vt:lpstr>The Role of Inferior Vena Cava Filters</vt:lpstr>
      <vt:lpstr>Systemic Thrombolysis in Acute PE</vt:lpstr>
      <vt:lpstr>Comparing Catheter-Directed Thrombolysis and Mechanical Thrombectomy</vt:lpstr>
      <vt:lpstr>Surgical Embolectomy</vt:lpstr>
      <vt:lpstr>Summary of Advanced Therapy Recommendations</vt:lpstr>
      <vt:lpstr>Recommendations for Follow-up Care After an Acute PE</vt:lpstr>
      <vt:lpstr>Patient Activity and Travel</vt:lpstr>
      <vt:lpstr>Recommendations for Anticoagulation Therapy by Recurrence Risk</vt:lpstr>
      <vt:lpstr>Recommendations for Anticoagulation Therapy by Recurrence Risk-continued</vt:lpstr>
      <vt:lpstr>Recurrent Pulmonary Embolism</vt:lpstr>
      <vt:lpstr>Revaluating Ongoing Symptoms Following Acute PE</vt:lpstr>
      <vt:lpstr>Acknowledgments</vt:lpstr>
      <vt:lpstr>Copyright and Permissions Notice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ADAPTED FROM: 2026 ACC/AHA/ACCP/ACEP/CHEST/SCAI/SHM/SIR/SVM/SVN Guideline for Evaluation and Management of Acute Pulmonary Embolism in Adults</dc:title>
  <dc:creator>AmericanHeartAssociation6@heart.onmicrosoft.com</dc:creator>
  <cp:lastModifiedBy>Patricia Mitchell</cp:lastModifiedBy>
  <cp:revision>65</cp:revision>
  <dcterms:created xsi:type="dcterms:W3CDTF">2023-03-14T11:56:10Z</dcterms:created>
  <dcterms:modified xsi:type="dcterms:W3CDTF">2026-02-17T15:13:31Z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0x0101006B0E433B9E103C4492A93F37BAB6E962</vt:lpwstr>
  </property>
</Properties>
</file>