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5"/>
  </p:notesMasterIdLst>
  <p:sldIdLst>
    <p:sldId id="308" r:id="rId5"/>
    <p:sldId id="1141" r:id="rId6"/>
    <p:sldId id="833" r:id="rId7"/>
    <p:sldId id="1069" r:id="rId8"/>
    <p:sldId id="1111" r:id="rId9"/>
    <p:sldId id="1112" r:id="rId10"/>
    <p:sldId id="1113" r:id="rId11"/>
    <p:sldId id="1114" r:id="rId12"/>
    <p:sldId id="1115" r:id="rId13"/>
    <p:sldId id="1116" r:id="rId14"/>
    <p:sldId id="1117" r:id="rId15"/>
    <p:sldId id="1142" r:id="rId16"/>
    <p:sldId id="1118" r:id="rId17"/>
    <p:sldId id="1119" r:id="rId18"/>
    <p:sldId id="1120" r:id="rId19"/>
    <p:sldId id="1121" r:id="rId20"/>
    <p:sldId id="1122" r:id="rId21"/>
    <p:sldId id="1144" r:id="rId22"/>
    <p:sldId id="1145" r:id="rId23"/>
    <p:sldId id="1123" r:id="rId24"/>
    <p:sldId id="1138" r:id="rId25"/>
    <p:sldId id="1124" r:id="rId26"/>
    <p:sldId id="1140" r:id="rId27"/>
    <p:sldId id="1125" r:id="rId28"/>
    <p:sldId id="1126" r:id="rId29"/>
    <p:sldId id="1143" r:id="rId30"/>
    <p:sldId id="1127" r:id="rId31"/>
    <p:sldId id="1128" r:id="rId32"/>
    <p:sldId id="1129" r:id="rId33"/>
    <p:sldId id="1130" r:id="rId34"/>
    <p:sldId id="1131" r:id="rId35"/>
    <p:sldId id="1132" r:id="rId36"/>
    <p:sldId id="1133" r:id="rId37"/>
    <p:sldId id="1134" r:id="rId38"/>
    <p:sldId id="1135" r:id="rId39"/>
    <p:sldId id="1136" r:id="rId40"/>
    <p:sldId id="1139" r:id="rId41"/>
    <p:sldId id="1137" r:id="rId42"/>
    <p:sldId id="842" r:id="rId43"/>
    <p:sldId id="111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DA68"/>
    <a:srgbClr val="FAA74B"/>
    <a:srgbClr val="CF242A"/>
    <a:srgbClr val="79C78D"/>
    <a:srgbClr val="065D93"/>
    <a:srgbClr val="E0E0E0"/>
    <a:srgbClr val="9D9D9D"/>
    <a:srgbClr val="AF1C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C8522-C656-46C7-95CC-82551C93FD9B}" v="19" dt="2026-01-20T15:41:59.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3203" autoAdjust="0"/>
  </p:normalViewPr>
  <p:slideViewPr>
    <p:cSldViewPr snapToGrid="0">
      <p:cViewPr varScale="1">
        <p:scale>
          <a:sx n="103" d="100"/>
          <a:sy n="103" d="100"/>
        </p:scale>
        <p:origin x="1200"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0F2F325E-815E-4EFB-8D05-199871636F60}"/>
    <pc:docChg chg="undo custSel addSld delSld modSld sldOrd">
      <pc:chgData name="Gwendolyn Reyna" userId="0492242f-5314-4750-ad50-640a4fe02908" providerId="ADAL" clId="{0F2F325E-815E-4EFB-8D05-199871636F60}" dt="2026-01-20T15:43:16.587" v="1332" actId="1076"/>
      <pc:docMkLst>
        <pc:docMk/>
      </pc:docMkLst>
      <pc:sldChg chg="modSp mod">
        <pc:chgData name="Gwendolyn Reyna" userId="0492242f-5314-4750-ad50-640a4fe02908" providerId="ADAL" clId="{0F2F325E-815E-4EFB-8D05-199871636F60}" dt="2026-01-14T15:39:08.883" v="241" actId="20577"/>
        <pc:sldMkLst>
          <pc:docMk/>
          <pc:sldMk cId="2423014448" sldId="833"/>
        </pc:sldMkLst>
        <pc:spChg chg="mod">
          <ac:chgData name="Gwendolyn Reyna" userId="0492242f-5314-4750-ad50-640a4fe02908" providerId="ADAL" clId="{0F2F325E-815E-4EFB-8D05-199871636F60}" dt="2026-01-14T15:39:08.883" v="241" actId="20577"/>
          <ac:spMkLst>
            <pc:docMk/>
            <pc:sldMk cId="2423014448" sldId="833"/>
            <ac:spMk id="2" creationId="{93939E85-4E7A-9CBB-49ED-31D3862398FD}"/>
          </ac:spMkLst>
        </pc:spChg>
      </pc:sldChg>
      <pc:sldChg chg="modSp mod">
        <pc:chgData name="Gwendolyn Reyna" userId="0492242f-5314-4750-ad50-640a4fe02908" providerId="ADAL" clId="{0F2F325E-815E-4EFB-8D05-199871636F60}" dt="2026-01-20T15:43:16.587" v="1332" actId="1076"/>
        <pc:sldMkLst>
          <pc:docMk/>
          <pc:sldMk cId="3472792658" sldId="1126"/>
        </pc:sldMkLst>
        <pc:spChg chg="mod">
          <ac:chgData name="Gwendolyn Reyna" userId="0492242f-5314-4750-ad50-640a4fe02908" providerId="ADAL" clId="{0F2F325E-815E-4EFB-8D05-199871636F60}" dt="2026-01-20T15:40:36.591" v="1288" actId="20577"/>
          <ac:spMkLst>
            <pc:docMk/>
            <pc:sldMk cId="3472792658" sldId="1126"/>
            <ac:spMk id="2" creationId="{40E21D4A-8B09-6BE3-6B08-25D1D4727F60}"/>
          </ac:spMkLst>
        </pc:spChg>
        <pc:graphicFrameChg chg="mod modGraphic">
          <ac:chgData name="Gwendolyn Reyna" userId="0492242f-5314-4750-ad50-640a4fe02908" providerId="ADAL" clId="{0F2F325E-815E-4EFB-8D05-199871636F60}" dt="2026-01-20T15:43:16.587" v="1332" actId="1076"/>
          <ac:graphicFrameMkLst>
            <pc:docMk/>
            <pc:sldMk cId="3472792658" sldId="1126"/>
            <ac:graphicFrameMk id="6" creationId="{18FBEA3C-3E5F-A69C-AEC7-055FE3572498}"/>
          </ac:graphicFrameMkLst>
        </pc:graphicFrameChg>
      </pc:sldChg>
      <pc:sldChg chg="addSp delSp modSp add mod ord">
        <pc:chgData name="Gwendolyn Reyna" userId="0492242f-5314-4750-ad50-640a4fe02908" providerId="ADAL" clId="{0F2F325E-815E-4EFB-8D05-199871636F60}" dt="2026-01-14T17:44:49.334" v="1226"/>
        <pc:sldMkLst>
          <pc:docMk/>
          <pc:sldMk cId="2641328505" sldId="1141"/>
        </pc:sldMkLst>
        <pc:spChg chg="mod">
          <ac:chgData name="Gwendolyn Reyna" userId="0492242f-5314-4750-ad50-640a4fe02908" providerId="ADAL" clId="{0F2F325E-815E-4EFB-8D05-199871636F60}" dt="2026-01-14T15:16:56.102" v="92" actId="14100"/>
          <ac:spMkLst>
            <pc:docMk/>
            <pc:sldMk cId="2641328505" sldId="1141"/>
            <ac:spMk id="2" creationId="{BAA5DCB2-4194-A4AD-DF32-27C751CE55F8}"/>
          </ac:spMkLst>
        </pc:spChg>
        <pc:spChg chg="add mod">
          <ac:chgData name="Gwendolyn Reyna" userId="0492242f-5314-4750-ad50-640a4fe02908" providerId="ADAL" clId="{0F2F325E-815E-4EFB-8D05-199871636F60}" dt="2026-01-14T16:49:08.165" v="564" actId="1076"/>
          <ac:spMkLst>
            <pc:docMk/>
            <pc:sldMk cId="2641328505" sldId="1141"/>
            <ac:spMk id="12" creationId="{0485EBB3-9462-BCBC-8CB8-206475ECA59C}"/>
          </ac:spMkLst>
        </pc:spChg>
        <pc:picChg chg="add mod">
          <ac:chgData name="Gwendolyn Reyna" userId="0492242f-5314-4750-ad50-640a4fe02908" providerId="ADAL" clId="{0F2F325E-815E-4EFB-8D05-199871636F60}" dt="2026-01-14T16:41:33.955" v="531" actId="1076"/>
          <ac:picMkLst>
            <pc:docMk/>
            <pc:sldMk cId="2641328505" sldId="1141"/>
            <ac:picMk id="11" creationId="{B8936116-A4FB-52B6-3B23-DF424BAE19F0}"/>
          </ac:picMkLst>
        </pc:picChg>
      </pc:sldChg>
      <pc:sldChg chg="addSp delSp modSp add mod ord">
        <pc:chgData name="Gwendolyn Reyna" userId="0492242f-5314-4750-ad50-640a4fe02908" providerId="ADAL" clId="{0F2F325E-815E-4EFB-8D05-199871636F60}" dt="2026-01-14T17:46:08.031" v="1228"/>
        <pc:sldMkLst>
          <pc:docMk/>
          <pc:sldMk cId="3306474606" sldId="1142"/>
        </pc:sldMkLst>
        <pc:spChg chg="mod">
          <ac:chgData name="Gwendolyn Reyna" userId="0492242f-5314-4750-ad50-640a4fe02908" providerId="ADAL" clId="{0F2F325E-815E-4EFB-8D05-199871636F60}" dt="2026-01-14T15:20:36.759" v="156" actId="1076"/>
          <ac:spMkLst>
            <pc:docMk/>
            <pc:sldMk cId="3306474606" sldId="1142"/>
            <ac:spMk id="2" creationId="{A7AC2327-AEF5-E997-C49E-A89F2987CCEE}"/>
          </ac:spMkLst>
        </pc:spChg>
        <pc:spChg chg="add mod">
          <ac:chgData name="Gwendolyn Reyna" userId="0492242f-5314-4750-ad50-640a4fe02908" providerId="ADAL" clId="{0F2F325E-815E-4EFB-8D05-199871636F60}" dt="2026-01-14T16:55:36.753" v="884" actId="1076"/>
          <ac:spMkLst>
            <pc:docMk/>
            <pc:sldMk cId="3306474606" sldId="1142"/>
            <ac:spMk id="7" creationId="{5C94F239-B73F-49B5-D444-5A5F787B2D6F}"/>
          </ac:spMkLst>
        </pc:spChg>
        <pc:picChg chg="add mod">
          <ac:chgData name="Gwendolyn Reyna" userId="0492242f-5314-4750-ad50-640a4fe02908" providerId="ADAL" clId="{0F2F325E-815E-4EFB-8D05-199871636F60}" dt="2026-01-14T15:18:28.847" v="101" actId="1076"/>
          <ac:picMkLst>
            <pc:docMk/>
            <pc:sldMk cId="3306474606" sldId="1142"/>
            <ac:picMk id="6" creationId="{CD32455A-8D15-A6FE-7092-75058A6AC7AC}"/>
          </ac:picMkLst>
        </pc:picChg>
      </pc:sldChg>
      <pc:sldChg chg="addSp modSp add mod ord">
        <pc:chgData name="Gwendolyn Reyna" userId="0492242f-5314-4750-ad50-640a4fe02908" providerId="ADAL" clId="{0F2F325E-815E-4EFB-8D05-199871636F60}" dt="2026-01-14T17:48:06.023" v="1232"/>
        <pc:sldMkLst>
          <pc:docMk/>
          <pc:sldMk cId="2341511344" sldId="1143"/>
        </pc:sldMkLst>
        <pc:spChg chg="mod">
          <ac:chgData name="Gwendolyn Reyna" userId="0492242f-5314-4750-ad50-640a4fe02908" providerId="ADAL" clId="{0F2F325E-815E-4EFB-8D05-199871636F60}" dt="2026-01-14T15:31:22.896" v="210" actId="1076"/>
          <ac:spMkLst>
            <pc:docMk/>
            <pc:sldMk cId="2341511344" sldId="1143"/>
            <ac:spMk id="2" creationId="{CA973A32-923C-D9BF-016E-CA32904E0184}"/>
          </ac:spMkLst>
        </pc:spChg>
        <pc:spChg chg="add mod">
          <ac:chgData name="Gwendolyn Reyna" userId="0492242f-5314-4750-ad50-640a4fe02908" providerId="ADAL" clId="{0F2F325E-815E-4EFB-8D05-199871636F60}" dt="2026-01-14T16:54:45.658" v="881" actId="1076"/>
          <ac:spMkLst>
            <pc:docMk/>
            <pc:sldMk cId="2341511344" sldId="1143"/>
            <ac:spMk id="5" creationId="{D11FBDB6-FFFC-D919-3DCC-F4838994723C}"/>
          </ac:spMkLst>
        </pc:spChg>
        <pc:picChg chg="add mod">
          <ac:chgData name="Gwendolyn Reyna" userId="0492242f-5314-4750-ad50-640a4fe02908" providerId="ADAL" clId="{0F2F325E-815E-4EFB-8D05-199871636F60}" dt="2026-01-14T16:55:01.937" v="882" actId="14100"/>
          <ac:picMkLst>
            <pc:docMk/>
            <pc:sldMk cId="2341511344" sldId="1143"/>
            <ac:picMk id="4" creationId="{6AFC4EB3-B57B-1AF0-E071-12F1C1D02EAB}"/>
          </ac:picMkLst>
        </pc:picChg>
      </pc:sldChg>
      <pc:sldChg chg="addSp modSp add mod ord">
        <pc:chgData name="Gwendolyn Reyna" userId="0492242f-5314-4750-ad50-640a4fe02908" providerId="ADAL" clId="{0F2F325E-815E-4EFB-8D05-199871636F60}" dt="2026-01-14T17:53:44.727" v="1234"/>
        <pc:sldMkLst>
          <pc:docMk/>
          <pc:sldMk cId="3711050047" sldId="1144"/>
        </pc:sldMkLst>
        <pc:spChg chg="mod">
          <ac:chgData name="Gwendolyn Reyna" userId="0492242f-5314-4750-ad50-640a4fe02908" providerId="ADAL" clId="{0F2F325E-815E-4EFB-8D05-199871636F60}" dt="2026-01-14T15:40:54.906" v="320" actId="14100"/>
          <ac:spMkLst>
            <pc:docMk/>
            <pc:sldMk cId="3711050047" sldId="1144"/>
            <ac:spMk id="2" creationId="{7FA9F393-68EB-FDE3-85F3-B863E99C2216}"/>
          </ac:spMkLst>
        </pc:spChg>
        <pc:spChg chg="add mod">
          <ac:chgData name="Gwendolyn Reyna" userId="0492242f-5314-4750-ad50-640a4fe02908" providerId="ADAL" clId="{0F2F325E-815E-4EFB-8D05-199871636F60}" dt="2026-01-14T17:43:52.899" v="1224" actId="1076"/>
          <ac:spMkLst>
            <pc:docMk/>
            <pc:sldMk cId="3711050047" sldId="1144"/>
            <ac:spMk id="4" creationId="{8441D9A6-0F06-5E68-B617-2808A99871AB}"/>
          </ac:spMkLst>
        </pc:spChg>
        <pc:graphicFrameChg chg="add mod modGraphic">
          <ac:chgData name="Gwendolyn Reyna" userId="0492242f-5314-4750-ad50-640a4fe02908" providerId="ADAL" clId="{0F2F325E-815E-4EFB-8D05-199871636F60}" dt="2026-01-14T15:43:44.932" v="322" actId="207"/>
          <ac:graphicFrameMkLst>
            <pc:docMk/>
            <pc:sldMk cId="3711050047" sldId="1144"/>
            <ac:graphicFrameMk id="3" creationId="{C7A4BECE-2A59-3870-B1B0-221030831BC9}"/>
          </ac:graphicFrameMkLst>
        </pc:graphicFrameChg>
      </pc:sldChg>
      <pc:sldChg chg="addSp modSp add mod ord">
        <pc:chgData name="Gwendolyn Reyna" userId="0492242f-5314-4750-ad50-640a4fe02908" providerId="ADAL" clId="{0F2F325E-815E-4EFB-8D05-199871636F60}" dt="2026-01-14T17:57:02.585" v="1236"/>
        <pc:sldMkLst>
          <pc:docMk/>
          <pc:sldMk cId="374402268" sldId="1145"/>
        </pc:sldMkLst>
        <pc:spChg chg="mod">
          <ac:chgData name="Gwendolyn Reyna" userId="0492242f-5314-4750-ad50-640a4fe02908" providerId="ADAL" clId="{0F2F325E-815E-4EFB-8D05-199871636F60}" dt="2026-01-14T15:51:49.235" v="392" actId="313"/>
          <ac:spMkLst>
            <pc:docMk/>
            <pc:sldMk cId="374402268" sldId="1145"/>
            <ac:spMk id="2" creationId="{503D8A7F-F1F2-FE2C-7702-A39D4A702F81}"/>
          </ac:spMkLst>
        </pc:spChg>
        <pc:spChg chg="add mod">
          <ac:chgData name="Gwendolyn Reyna" userId="0492242f-5314-4750-ad50-640a4fe02908" providerId="ADAL" clId="{0F2F325E-815E-4EFB-8D05-199871636F60}" dt="2026-01-14T16:45:47.025" v="552" actId="1076"/>
          <ac:spMkLst>
            <pc:docMk/>
            <pc:sldMk cId="374402268" sldId="1145"/>
            <ac:spMk id="5" creationId="{645E84E5-3BBF-8765-8DA4-E305387CD13E}"/>
          </ac:spMkLst>
        </pc:spChg>
        <pc:picChg chg="add mod">
          <ac:chgData name="Gwendolyn Reyna" userId="0492242f-5314-4750-ad50-640a4fe02908" providerId="ADAL" clId="{0F2F325E-815E-4EFB-8D05-199871636F60}" dt="2026-01-14T16:45:18.011" v="547" actId="1076"/>
          <ac:picMkLst>
            <pc:docMk/>
            <pc:sldMk cId="374402268" sldId="1145"/>
            <ac:picMk id="4" creationId="{FEC80B91-25F5-09C1-DE5C-DF5E796128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endParaRPr lang="en-US" sz="1200" dirty="0">
              <a:effectLst/>
            </a:endParaRPr>
          </a:p>
          <a:p>
            <a:pPr marL="0" marR="0">
              <a:buNone/>
            </a:pPr>
            <a:endParaRPr lang="en-US" sz="1200" dirty="0">
              <a:effectLst/>
            </a:endParaRPr>
          </a:p>
          <a:p>
            <a:pPr marL="0" marR="0">
              <a:buNone/>
            </a:pPr>
            <a:r>
              <a:rPr lang="en-US" sz="1200" dirty="0">
                <a:effectLst/>
              </a:rPr>
              <a:t>4.4 Temperature Management</a:t>
            </a:r>
            <a:endParaRPr lang="en-US" sz="105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113056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4.6.1 Thrombolysis Decision-Making-General Principles (only)</a:t>
            </a:r>
            <a:endParaRPr lang="en-US" sz="1050" dirty="0">
              <a:effectLst/>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305909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a:p>
        </p:txBody>
      </p:sp>
    </p:spTree>
    <p:extLst>
      <p:ext uri="{BB962C8B-B14F-4D97-AF65-F5344CB8AC3E}">
        <p14:creationId xmlns:p14="http://schemas.microsoft.com/office/powerpoint/2010/main" val="334793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a:p>
        </p:txBody>
      </p:sp>
    </p:spTree>
    <p:extLst>
      <p:ext uri="{BB962C8B-B14F-4D97-AF65-F5344CB8AC3E}">
        <p14:creationId xmlns:p14="http://schemas.microsoft.com/office/powerpoint/2010/main" val="252581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2187671214</a:t>
            </a:r>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31</a:t>
            </a:fld>
            <a:endParaRPr lang="en-US"/>
          </a:p>
        </p:txBody>
      </p:sp>
    </p:spTree>
    <p:extLst>
      <p:ext uri="{BB962C8B-B14F-4D97-AF65-F5344CB8AC3E}">
        <p14:creationId xmlns:p14="http://schemas.microsoft.com/office/powerpoint/2010/main" val="13427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1172231683</a:t>
            </a:r>
          </a:p>
          <a:p>
            <a:r>
              <a:rPr lang="en-US" dirty="0"/>
              <a:t>532048382</a:t>
            </a:r>
          </a:p>
          <a:p>
            <a:r>
              <a:rPr lang="en-US" dirty="0"/>
              <a:t>1385865242</a:t>
            </a:r>
          </a:p>
        </p:txBody>
      </p:sp>
      <p:sp>
        <p:nvSpPr>
          <p:cNvPr id="4" name="Slide Number Placeholder 3"/>
          <p:cNvSpPr>
            <a:spLocks noGrp="1"/>
          </p:cNvSpPr>
          <p:nvPr>
            <p:ph type="sldNum" sz="quarter" idx="5"/>
          </p:nvPr>
        </p:nvSpPr>
        <p:spPr/>
        <p:txBody>
          <a:bodyPr/>
          <a:lstStyle/>
          <a:p>
            <a:fld id="{F3631FF5-ADD1-489E-9034-3EA822349562}" type="slidenum">
              <a:rPr lang="en-US" smtClean="0"/>
              <a:t>33</a:t>
            </a:fld>
            <a:endParaRPr lang="en-US"/>
          </a:p>
        </p:txBody>
      </p:sp>
    </p:spTree>
    <p:extLst>
      <p:ext uri="{BB962C8B-B14F-4D97-AF65-F5344CB8AC3E}">
        <p14:creationId xmlns:p14="http://schemas.microsoft.com/office/powerpoint/2010/main" val="330606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34</a:t>
            </a:fld>
            <a:endParaRPr lang="en-US"/>
          </a:p>
        </p:txBody>
      </p:sp>
    </p:spTree>
    <p:extLst>
      <p:ext uri="{BB962C8B-B14F-4D97-AF65-F5344CB8AC3E}">
        <p14:creationId xmlns:p14="http://schemas.microsoft.com/office/powerpoint/2010/main" val="3310091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1395851975</a:t>
            </a:r>
          </a:p>
        </p:txBody>
      </p:sp>
      <p:sp>
        <p:nvSpPr>
          <p:cNvPr id="4" name="Slide Number Placeholder 3"/>
          <p:cNvSpPr>
            <a:spLocks noGrp="1"/>
          </p:cNvSpPr>
          <p:nvPr>
            <p:ph type="sldNum" sz="quarter" idx="5"/>
          </p:nvPr>
        </p:nvSpPr>
        <p:spPr/>
        <p:txBody>
          <a:bodyPr/>
          <a:lstStyle/>
          <a:p>
            <a:fld id="{F3631FF5-ADD1-489E-9034-3EA822349562}" type="slidenum">
              <a:rPr lang="en-US" smtClean="0"/>
              <a:t>35</a:t>
            </a:fld>
            <a:endParaRPr lang="en-US"/>
          </a:p>
        </p:txBody>
      </p:sp>
    </p:spTree>
    <p:extLst>
      <p:ext uri="{BB962C8B-B14F-4D97-AF65-F5344CB8AC3E}">
        <p14:creationId xmlns:p14="http://schemas.microsoft.com/office/powerpoint/2010/main" val="3922084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36</a:t>
            </a:fld>
            <a:endParaRPr lang="en-US"/>
          </a:p>
        </p:txBody>
      </p:sp>
    </p:spTree>
    <p:extLst>
      <p:ext uri="{BB962C8B-B14F-4D97-AF65-F5344CB8AC3E}">
        <p14:creationId xmlns:p14="http://schemas.microsoft.com/office/powerpoint/2010/main" val="3012462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8A350-5563-6723-0CA3-9C73E5C3D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04F6D-0EDA-9D63-58C5-B7B669D01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6AE54-8991-9D57-3B45-769E03DFCC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98BED-6126-C547-2035-175900D02231}"/>
              </a:ext>
            </a:extLst>
          </p:cNvPr>
          <p:cNvSpPr>
            <a:spLocks noGrp="1"/>
          </p:cNvSpPr>
          <p:nvPr>
            <p:ph type="sldNum" sz="quarter" idx="5"/>
          </p:nvPr>
        </p:nvSpPr>
        <p:spPr/>
        <p:txBody>
          <a:bodyPr/>
          <a:lstStyle/>
          <a:p>
            <a:fld id="{F3631FF5-ADD1-489E-9034-3EA822349562}" type="slidenum">
              <a:rPr lang="en-US" smtClean="0"/>
              <a:t>37</a:t>
            </a:fld>
            <a:endParaRPr lang="en-US"/>
          </a:p>
        </p:txBody>
      </p:sp>
    </p:spTree>
    <p:extLst>
      <p:ext uri="{BB962C8B-B14F-4D97-AF65-F5344CB8AC3E}">
        <p14:creationId xmlns:p14="http://schemas.microsoft.com/office/powerpoint/2010/main" val="418114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1231336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39</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40</a:t>
            </a:fld>
            <a:endParaRPr lang="en-US"/>
          </a:p>
        </p:txBody>
      </p:sp>
    </p:spTree>
    <p:extLst>
      <p:ext uri="{BB962C8B-B14F-4D97-AF65-F5344CB8AC3E}">
        <p14:creationId xmlns:p14="http://schemas.microsoft.com/office/powerpoint/2010/main" val="159803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57244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406767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251636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a:p>
        </p:txBody>
      </p:sp>
    </p:spTree>
    <p:extLst>
      <p:ext uri="{BB962C8B-B14F-4D97-AF65-F5344CB8AC3E}">
        <p14:creationId xmlns:p14="http://schemas.microsoft.com/office/powerpoint/2010/main" val="290678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 Stroke Scales</a:t>
            </a:r>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11</a:t>
            </a:fld>
            <a:endParaRPr lang="en-US"/>
          </a:p>
        </p:txBody>
      </p:sp>
    </p:spTree>
    <p:extLst>
      <p:ext uri="{BB962C8B-B14F-4D97-AF65-F5344CB8AC3E}">
        <p14:creationId xmlns:p14="http://schemas.microsoft.com/office/powerpoint/2010/main" val="272613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3.1 IVT Evaluation</a:t>
            </a:r>
            <a:endParaRPr lang="en-US" sz="1050" dirty="0">
              <a:effectLst/>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115466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200" dirty="0">
                <a:effectLst/>
              </a:rPr>
              <a:t>4.3 BP Management-Before Reperfusion Treatment-After IVT-After Endovascular Thrombectomy (only)</a:t>
            </a:r>
            <a:endParaRPr lang="en-US" sz="105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F3631FF5-ADD1-489E-9034-3EA822349562}" type="slidenum">
              <a:rPr lang="en-US" smtClean="0"/>
              <a:t>14</a:t>
            </a:fld>
            <a:endParaRPr lang="en-US"/>
          </a:p>
        </p:txBody>
      </p:sp>
    </p:spTree>
    <p:extLst>
      <p:ext uri="{BB962C8B-B14F-4D97-AF65-F5344CB8AC3E}">
        <p14:creationId xmlns:p14="http://schemas.microsoft.com/office/powerpoint/2010/main" val="2936137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98692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7" name="Content Placeholder 6">
            <a:extLst>
              <a:ext uri="{FF2B5EF4-FFF2-40B4-BE49-F238E27FC236}">
                <a16:creationId xmlns:a16="http://schemas.microsoft.com/office/drawing/2014/main" id="{64DB145B-31C3-2493-DA50-4DAF146DF22F}"/>
              </a:ext>
            </a:extLst>
          </p:cNvPr>
          <p:cNvSpPr>
            <a:spLocks noGrp="1"/>
          </p:cNvSpPr>
          <p:nvPr>
            <p:ph sz="quarter" idx="10"/>
          </p:nvPr>
        </p:nvSpPr>
        <p:spPr>
          <a:xfrm>
            <a:off x="2266950" y="1266825"/>
            <a:ext cx="9467850" cy="4962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572DBD08-D7E9-36F6-4213-2B2C34A7A4AB}"/>
              </a:ext>
            </a:extLst>
          </p:cNvPr>
          <p:cNvSpPr>
            <a:spLocks noGrp="1"/>
          </p:cNvSpPr>
          <p:nvPr>
            <p:ph type="title"/>
          </p:nvPr>
        </p:nvSpPr>
        <p:spPr>
          <a:xfrm>
            <a:off x="2257424" y="365125"/>
            <a:ext cx="9515476" cy="660111"/>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7379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81" r:id="rId3"/>
    <p:sldLayoutId id="2147483678" r:id="rId4"/>
    <p:sldLayoutId id="2147483680" r:id="rId5"/>
    <p:sldLayoutId id="2147483679"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1839191" y="1610500"/>
            <a:ext cx="9860973" cy="1135471"/>
          </a:xfrm>
        </p:spPr>
        <p:txBody>
          <a:bodyPr/>
          <a:lstStyle/>
          <a:p>
            <a:r>
              <a:rPr lang="en-US" sz="7200" dirty="0"/>
              <a:t>Guideline Essentials: </a:t>
            </a:r>
            <a:br>
              <a:rPr lang="en-US" sz="7200" dirty="0"/>
            </a:br>
            <a:r>
              <a:rPr lang="en-US" sz="4400" dirty="0">
                <a:latin typeface="Lub Dub Medium" panose="020B0603030403020204" pitchFamily="34" charset="0"/>
              </a:rPr>
              <a:t>American </a:t>
            </a:r>
            <a:r>
              <a:rPr lang="en-US" sz="4400">
                <a:latin typeface="Lub Dub Medium" panose="020B0603030403020204" pitchFamily="34" charset="0"/>
              </a:rPr>
              <a:t>Heart Association </a:t>
            </a:r>
            <a:br>
              <a:rPr lang="en-US" sz="4400">
                <a:latin typeface="Lub Dub Medium" panose="020B0603030403020204" pitchFamily="34" charset="0"/>
              </a:rPr>
            </a:br>
            <a:r>
              <a:rPr lang="en-US" sz="4400">
                <a:latin typeface="Lub Dub Medium" panose="020B0603030403020204" pitchFamily="34" charset="0"/>
              </a:rPr>
              <a:t>Clinical </a:t>
            </a:r>
            <a:r>
              <a:rPr lang="en-US" sz="4400" dirty="0">
                <a:latin typeface="Lub Dub Medium" panose="020B0603030403020204" pitchFamily="34" charset="0"/>
              </a:rPr>
              <a:t>Slide Series Update</a:t>
            </a:r>
            <a:endParaRPr lang="en-US" sz="7200" dirty="0">
              <a:latin typeface="Lub Dub Medium" panose="020B0603030403020204" pitchFamily="34" charset="0"/>
            </a:endParaRP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2999972"/>
            <a:ext cx="8743950" cy="2713182"/>
          </a:xfrm>
        </p:spPr>
        <p:txBody>
          <a:bodyPr>
            <a:normAutofit/>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2026 AHA/ASA Guideline for the </a:t>
            </a:r>
            <a:br>
              <a:rPr lang="en-US" sz="3200" dirty="0"/>
            </a:br>
            <a:r>
              <a:rPr lang="en-US" sz="3200" dirty="0"/>
              <a:t>Early Management of Patients with </a:t>
            </a:r>
            <a:br>
              <a:rPr lang="en-US" sz="3200" dirty="0"/>
            </a:br>
            <a:r>
              <a:rPr lang="en-US" sz="3200" dirty="0"/>
              <a:t>Acute Ischemic Stroke</a:t>
            </a:r>
          </a:p>
          <a:p>
            <a:pPr>
              <a:lnSpc>
                <a:spcPct val="110000"/>
              </a:lnSpc>
              <a:spcBef>
                <a:spcPts val="0"/>
              </a:spcBef>
            </a:pPr>
            <a:endParaRPr lang="en-US" sz="3200" dirty="0">
              <a:latin typeface="Lub Dub Bold" panose="020B0803030403020204" pitchFamily="34" charset="0"/>
            </a:endParaRPr>
          </a:p>
        </p:txBody>
      </p:sp>
      <p:pic>
        <p:nvPicPr>
          <p:cNvPr id="5" name="Picture 4">
            <a:extLst>
              <a:ext uri="{FF2B5EF4-FFF2-40B4-BE49-F238E27FC236}">
                <a16:creationId xmlns:a16="http://schemas.microsoft.com/office/drawing/2014/main" id="{BCE0510E-CC10-B755-58E8-36956DDA7B92}"/>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
        <p:nvSpPr>
          <p:cNvPr id="7" name="TextBox 6">
            <a:extLst>
              <a:ext uri="{FF2B5EF4-FFF2-40B4-BE49-F238E27FC236}">
                <a16:creationId xmlns:a16="http://schemas.microsoft.com/office/drawing/2014/main" id="{727705E6-91FD-4DED-0C4F-60F6A6632761}"/>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Update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2121-7D13-DDD7-F623-16E6A8F7D09F}"/>
              </a:ext>
            </a:extLst>
          </p:cNvPr>
          <p:cNvSpPr>
            <a:spLocks noGrp="1"/>
          </p:cNvSpPr>
          <p:nvPr>
            <p:ph type="title"/>
          </p:nvPr>
        </p:nvSpPr>
        <p:spPr/>
        <p:txBody>
          <a:bodyPr/>
          <a:lstStyle/>
          <a:p>
            <a:r>
              <a:rPr lang="en-US" dirty="0"/>
              <a:t>Organization and Integration of Components</a:t>
            </a:r>
          </a:p>
        </p:txBody>
      </p:sp>
      <p:graphicFrame>
        <p:nvGraphicFramePr>
          <p:cNvPr id="10" name="Content Placeholder 5">
            <a:extLst>
              <a:ext uri="{FF2B5EF4-FFF2-40B4-BE49-F238E27FC236}">
                <a16:creationId xmlns:a16="http://schemas.microsoft.com/office/drawing/2014/main" id="{17C91104-440F-3BA8-CF08-5F4A889776A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80764193"/>
              </p:ext>
            </p:extLst>
          </p:nvPr>
        </p:nvGraphicFramePr>
        <p:xfrm>
          <a:off x="4659087" y="1640868"/>
          <a:ext cx="6770913" cy="3384380"/>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5965371">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74956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Hospitals caring for patients with acute stroke that provide EVT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ie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TSC, CSC hospitals) should develop a system to comprehensively track key time metrics and other care processes relevant to thrombectomy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eg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door-to-puncture time, successful reperfusion), as well as long-term patient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237020">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Hospitals caring for patients with acute stroke that provide EVT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ie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TSC, CSC hospitals) should credential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neurointerventionalists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using established and agreed upon training and certification standards.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0900093"/>
                  </a:ext>
                </a:extLst>
              </a:tr>
            </a:tbl>
          </a:graphicData>
        </a:graphic>
      </p:graphicFrame>
      <p:sp>
        <p:nvSpPr>
          <p:cNvPr id="5" name="Text Placeholder 4">
            <a:extLst>
              <a:ext uri="{FF2B5EF4-FFF2-40B4-BE49-F238E27FC236}">
                <a16:creationId xmlns:a16="http://schemas.microsoft.com/office/drawing/2014/main" id="{7A486DD2-4383-7AAB-C948-C25EE13FE990}"/>
              </a:ext>
            </a:extLst>
          </p:cNvPr>
          <p:cNvSpPr>
            <a:spLocks noGrp="1"/>
          </p:cNvSpPr>
          <p:nvPr>
            <p:ph type="body" sz="quarter" idx="13"/>
          </p:nvPr>
        </p:nvSpPr>
        <p:spPr/>
        <p:txBody>
          <a:bodyPr/>
          <a:lstStyle/>
          <a:p>
            <a:r>
              <a:rPr lang="en-US" b="1" dirty="0"/>
              <a:t>Abbreviations: </a:t>
            </a:r>
            <a:r>
              <a:rPr lang="en-US" dirty="0"/>
              <a:t>AIS indicates acute ischemic stroke; CSC, comprehensive stroke center; EVT, endovascular thrombectomy; </a:t>
            </a:r>
            <a:br>
              <a:rPr lang="en-US" dirty="0"/>
            </a:br>
            <a:r>
              <a:rPr lang="en-US" dirty="0"/>
              <a:t>and TSC, Thrombectomy-capable stroke center.</a:t>
            </a:r>
          </a:p>
        </p:txBody>
      </p:sp>
      <p:sp>
        <p:nvSpPr>
          <p:cNvPr id="4" name="Slide Number Placeholder 3">
            <a:extLst>
              <a:ext uri="{FF2B5EF4-FFF2-40B4-BE49-F238E27FC236}">
                <a16:creationId xmlns:a16="http://schemas.microsoft.com/office/drawing/2014/main" id="{22A7B598-A3B7-0D6C-058B-4BED4F5D72D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pic>
        <p:nvPicPr>
          <p:cNvPr id="3" name="Picture 2">
            <a:extLst>
              <a:ext uri="{FF2B5EF4-FFF2-40B4-BE49-F238E27FC236}">
                <a16:creationId xmlns:a16="http://schemas.microsoft.com/office/drawing/2014/main" id="{A146DB00-A9A0-A210-8F2F-09042B29F80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285469"/>
            <a:ext cx="4530436" cy="418140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8249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2C38-0B94-52A6-9B92-2ACE2878B97A}"/>
              </a:ext>
            </a:extLst>
          </p:cNvPr>
          <p:cNvSpPr>
            <a:spLocks noGrp="1"/>
          </p:cNvSpPr>
          <p:nvPr>
            <p:ph type="title"/>
          </p:nvPr>
        </p:nvSpPr>
        <p:spPr/>
        <p:txBody>
          <a:bodyPr/>
          <a:lstStyle/>
          <a:p>
            <a:r>
              <a:rPr lang="en-US" dirty="0"/>
              <a:t>Stroke Severity Assessment</a:t>
            </a:r>
          </a:p>
        </p:txBody>
      </p:sp>
      <p:sp>
        <p:nvSpPr>
          <p:cNvPr id="68" name="Rectangle 67">
            <a:extLst>
              <a:ext uri="{FF2B5EF4-FFF2-40B4-BE49-F238E27FC236}">
                <a16:creationId xmlns:a16="http://schemas.microsoft.com/office/drawing/2014/main" id="{FE767F54-FE7C-E342-59EE-25360064A5EC}"/>
              </a:ext>
              <a:ext uri="{C183D7F6-B498-43B3-948B-1728B52AA6E4}">
                <adec:decorative xmlns:adec="http://schemas.microsoft.com/office/drawing/2017/decorative" val="1"/>
              </a:ext>
            </a:extLst>
          </p:cNvPr>
          <p:cNvSpPr/>
          <p:nvPr/>
        </p:nvSpPr>
        <p:spPr>
          <a:xfrm>
            <a:off x="886408" y="3528850"/>
            <a:ext cx="10226351" cy="24240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5">
            <a:extLst>
              <a:ext uri="{FF2B5EF4-FFF2-40B4-BE49-F238E27FC236}">
                <a16:creationId xmlns:a16="http://schemas.microsoft.com/office/drawing/2014/main" id="{15E0C038-8E57-9D2C-1E66-247EEEA2E92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27160761"/>
              </p:ext>
            </p:extLst>
          </p:nvPr>
        </p:nvGraphicFramePr>
        <p:xfrm>
          <a:off x="838200" y="1249201"/>
          <a:ext cx="3925578" cy="2011996"/>
        </p:xfrm>
        <a:graphic>
          <a:graphicData uri="http://schemas.openxmlformats.org/drawingml/2006/table">
            <a:tbl>
              <a:tblPr firstRow="1" bandRow="1">
                <a:tableStyleId>{5C22544A-7EE6-4342-B048-85BDC9FD1C3A}</a:tableStyleId>
              </a:tblPr>
              <a:tblGrid>
                <a:gridCol w="858721">
                  <a:extLst>
                    <a:ext uri="{9D8B030D-6E8A-4147-A177-3AD203B41FA5}">
                      <a16:colId xmlns:a16="http://schemas.microsoft.com/office/drawing/2014/main" val="2649235253"/>
                    </a:ext>
                  </a:extLst>
                </a:gridCol>
                <a:gridCol w="3066857">
                  <a:extLst>
                    <a:ext uri="{9D8B030D-6E8A-4147-A177-3AD203B41FA5}">
                      <a16:colId xmlns:a16="http://schemas.microsoft.com/office/drawing/2014/main" val="3265590656"/>
                    </a:ext>
                  </a:extLst>
                </a:gridCol>
              </a:tblGrid>
              <a:tr h="45751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46505">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mn-cs"/>
                        </a:rPr>
                        <a:t>In patients with suspected AIS, the use of a stroke severity rating scale, preferably the </a:t>
                      </a:r>
                      <a:r>
                        <a:rPr lang="en-US" sz="1600" b="1" i="0" u="none" strike="noStrike" kern="1200" baseline="0" dirty="0">
                          <a:solidFill>
                            <a:schemeClr val="dk1"/>
                          </a:solidFill>
                          <a:latin typeface="Lub Dub Condensed" panose="020B0506030403020204" pitchFamily="34" charset="0"/>
                          <a:ea typeface="+mn-ea"/>
                          <a:cs typeface="+mn-cs"/>
                        </a:rPr>
                        <a:t>NIHSS,</a:t>
                      </a:r>
                      <a:r>
                        <a:rPr lang="en-US" sz="1600" b="0" i="0" u="none" strike="noStrike" kern="1200" baseline="0" dirty="0">
                          <a:solidFill>
                            <a:schemeClr val="dk1"/>
                          </a:solidFill>
                          <a:latin typeface="Lub Dub Condensed" panose="020B0506030403020204" pitchFamily="34" charset="0"/>
                          <a:ea typeface="+mn-ea"/>
                          <a:cs typeface="+mn-cs"/>
                        </a:rPr>
                        <a:t> is recommended for measuring clinical</a:t>
                      </a:r>
                    </a:p>
                    <a:p>
                      <a:r>
                        <a:rPr lang="en-US" sz="1600" b="0" i="0" u="none" strike="noStrike" kern="1200" baseline="0" dirty="0">
                          <a:solidFill>
                            <a:schemeClr val="dk1"/>
                          </a:solidFill>
                          <a:latin typeface="Lub Dub Condensed" panose="020B0506030403020204" pitchFamily="34" charset="0"/>
                          <a:ea typeface="+mn-ea"/>
                          <a:cs typeface="+mn-cs"/>
                        </a:rPr>
                        <a:t>deficits at baseline and after reperfusion therapies.</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0" name="Rectangle Container">
            <a:extLst>
              <a:ext uri="{FF2B5EF4-FFF2-40B4-BE49-F238E27FC236}">
                <a16:creationId xmlns:a16="http://schemas.microsoft.com/office/drawing/2014/main" id="{3BF4DC6E-DF42-3928-4533-91B5B7D20FFA}"/>
              </a:ext>
              <a:ext uri="{C183D7F6-B498-43B3-948B-1728B52AA6E4}">
                <adec:decorative xmlns:adec="http://schemas.microsoft.com/office/drawing/2017/decorative" val="0"/>
              </a:ext>
            </a:extLst>
          </p:cNvPr>
          <p:cNvSpPr/>
          <p:nvPr/>
        </p:nvSpPr>
        <p:spPr>
          <a:xfrm>
            <a:off x="4886134" y="987141"/>
            <a:ext cx="3657600" cy="2437967"/>
          </a:xfrm>
          <a:prstGeom prst="rect">
            <a:avLst/>
          </a:prstGeom>
          <a:noFill/>
          <a:ln w="25400">
            <a:noFill/>
          </a:ln>
        </p:spPr>
        <p:txBody>
          <a:bodyPr spcFirstLastPara="0" lIns="0" tIns="0" rIns="0" bIns="0" anchor="ctr"/>
          <a:lstStyle/>
          <a:p>
            <a:pPr>
              <a:spcAft>
                <a:spcPts val="300"/>
              </a:spcAft>
            </a:pPr>
            <a:r>
              <a:rPr lang="en-US" sz="2000" dirty="0">
                <a:solidFill>
                  <a:srgbClr val="065D93"/>
                </a:solidFill>
                <a:latin typeface="Lub Dub Bold" panose="020B0803030403020204" pitchFamily="34" charset="0"/>
              </a:rPr>
              <a:t>Why NIHSS?</a:t>
            </a:r>
            <a:endParaRPr lang="en-US" sz="1001" dirty="0">
              <a:solidFill>
                <a:srgbClr val="065D93"/>
              </a:solidFill>
              <a:latin typeface="Lub Dub Medium" panose="020B0603030403020204" pitchFamily="34" charset="0"/>
            </a:endParaRPr>
          </a:p>
          <a:p>
            <a:pPr marL="341313" indent="-228600">
              <a:spcAft>
                <a:spcPts val="300"/>
              </a:spcAft>
              <a:buFont typeface="Arial" panose="020B0604020202020204" pitchFamily="34" charset="0"/>
              <a:buChar char="•"/>
            </a:pPr>
            <a:r>
              <a:rPr lang="en-US" sz="1400" dirty="0">
                <a:latin typeface="Lub Dub Condensed" panose="020B0506030403020204" pitchFamily="34" charset="0"/>
              </a:rPr>
              <a:t>Rapid, reproducible assessment</a:t>
            </a:r>
          </a:p>
          <a:p>
            <a:pPr marL="341313" indent="-228600">
              <a:spcAft>
                <a:spcPts val="300"/>
              </a:spcAft>
              <a:buFont typeface="Arial" panose="020B0604020202020204" pitchFamily="34" charset="0"/>
              <a:buChar char="•"/>
            </a:pPr>
            <a:r>
              <a:rPr lang="en-US" sz="1400" dirty="0">
                <a:latin typeface="Lub Dub Condensed" panose="020B0506030403020204" pitchFamily="34" charset="0"/>
              </a:rPr>
              <a:t>Quantifies neurological deficit</a:t>
            </a:r>
          </a:p>
          <a:p>
            <a:pPr marL="341313" indent="-228600">
              <a:spcAft>
                <a:spcPts val="300"/>
              </a:spcAft>
              <a:buFont typeface="Arial" panose="020B0604020202020204" pitchFamily="34" charset="0"/>
              <a:buChar char="•"/>
            </a:pPr>
            <a:r>
              <a:rPr lang="en-US" sz="1400" dirty="0">
                <a:latin typeface="Lub Dub Condensed" panose="020B0506030403020204" pitchFamily="34" charset="0"/>
              </a:rPr>
              <a:t>Facilitates communication across teams</a:t>
            </a:r>
          </a:p>
          <a:p>
            <a:pPr marL="341313" indent="-228600">
              <a:spcAft>
                <a:spcPts val="300"/>
              </a:spcAft>
              <a:buFont typeface="Arial" panose="020B0604020202020204" pitchFamily="34" charset="0"/>
              <a:buChar char="•"/>
            </a:pPr>
            <a:r>
              <a:rPr lang="en-US" sz="1400" dirty="0">
                <a:latin typeface="Lub Dub Condensed" panose="020B0506030403020204" pitchFamily="34" charset="0"/>
              </a:rPr>
              <a:t>Identifies candidates for IV thrombolysis &amp; thrombectomy</a:t>
            </a:r>
          </a:p>
          <a:p>
            <a:pPr marL="341313" indent="-228600">
              <a:spcAft>
                <a:spcPts val="300"/>
              </a:spcAft>
              <a:buFont typeface="Arial" panose="020B0604020202020204" pitchFamily="34" charset="0"/>
              <a:buChar char="•"/>
            </a:pPr>
            <a:r>
              <a:rPr lang="en-US" sz="1400" dirty="0">
                <a:latin typeface="Lub Dub Condensed" panose="020B0506030403020204" pitchFamily="34" charset="0"/>
              </a:rPr>
              <a:t>Tracks change over time</a:t>
            </a:r>
          </a:p>
          <a:p>
            <a:pPr marL="341313" indent="-228600">
              <a:spcAft>
                <a:spcPts val="300"/>
              </a:spcAft>
              <a:buFont typeface="Arial" panose="020B0604020202020204" pitchFamily="34" charset="0"/>
              <a:buChar char="•"/>
            </a:pPr>
            <a:r>
              <a:rPr lang="en-US" sz="1400" dirty="0">
                <a:latin typeface="Lub Dub Condensed" panose="020B0506030403020204" pitchFamily="34" charset="0"/>
              </a:rPr>
              <a:t>Predicts complication risk (e.g. ICH)</a:t>
            </a:r>
          </a:p>
        </p:txBody>
      </p:sp>
      <p:graphicFrame>
        <p:nvGraphicFramePr>
          <p:cNvPr id="29" name="Table 28">
            <a:extLst>
              <a:ext uri="{FF2B5EF4-FFF2-40B4-BE49-F238E27FC236}">
                <a16:creationId xmlns:a16="http://schemas.microsoft.com/office/drawing/2014/main" id="{624D9977-F0C7-134E-ED1F-6324A8ECB87D}"/>
              </a:ext>
            </a:extLst>
          </p:cNvPr>
          <p:cNvGraphicFramePr>
            <a:graphicFrameLocks noGrp="1"/>
          </p:cNvGraphicFramePr>
          <p:nvPr>
            <p:extLst>
              <p:ext uri="{D42A27DB-BD31-4B8C-83A1-F6EECF244321}">
                <p14:modId xmlns:p14="http://schemas.microsoft.com/office/powerpoint/2010/main" val="50866936"/>
              </p:ext>
            </p:extLst>
          </p:nvPr>
        </p:nvGraphicFramePr>
        <p:xfrm>
          <a:off x="8393402" y="1223517"/>
          <a:ext cx="2728688" cy="2027476"/>
        </p:xfrm>
        <a:graphic>
          <a:graphicData uri="http://schemas.openxmlformats.org/drawingml/2006/table">
            <a:tbl>
              <a:tblPr firstRow="1" bandRow="1">
                <a:tableStyleId>{7E9639D4-E3E2-4D34-9284-5A2195B3D0D7}</a:tableStyleId>
              </a:tblPr>
              <a:tblGrid>
                <a:gridCol w="675952">
                  <a:extLst>
                    <a:ext uri="{9D8B030D-6E8A-4147-A177-3AD203B41FA5}">
                      <a16:colId xmlns:a16="http://schemas.microsoft.com/office/drawing/2014/main" val="3977503430"/>
                    </a:ext>
                  </a:extLst>
                </a:gridCol>
                <a:gridCol w="2052736">
                  <a:extLst>
                    <a:ext uri="{9D8B030D-6E8A-4147-A177-3AD203B41FA5}">
                      <a16:colId xmlns:a16="http://schemas.microsoft.com/office/drawing/2014/main" val="2959563622"/>
                    </a:ext>
                  </a:extLst>
                </a:gridCol>
              </a:tblGrid>
              <a:tr h="363561">
                <a:tc>
                  <a:txBody>
                    <a:bodyPr/>
                    <a:lstStyle/>
                    <a:p>
                      <a:pPr algn="ctr"/>
                      <a:r>
                        <a:rPr lang="en-US" sz="1600" dirty="0">
                          <a:latin typeface="Lub Dub Condensed" panose="020B0506030403020204" pitchFamily="34" charset="0"/>
                        </a:rPr>
                        <a:t>Score</a:t>
                      </a:r>
                    </a:p>
                  </a:txBody>
                  <a:tcPr anchor="ctr">
                    <a:solidFill>
                      <a:srgbClr val="065D93"/>
                    </a:solidFill>
                  </a:tcPr>
                </a:tc>
                <a:tc>
                  <a:txBody>
                    <a:bodyPr/>
                    <a:lstStyle/>
                    <a:p>
                      <a:r>
                        <a:rPr lang="en-US" sz="1600" dirty="0">
                          <a:latin typeface="Lub Dub Condensed" panose="020B0506030403020204" pitchFamily="34" charset="0"/>
                        </a:rPr>
                        <a:t>Stroke Severity</a:t>
                      </a:r>
                    </a:p>
                  </a:txBody>
                  <a:tcPr anchor="ctr">
                    <a:solidFill>
                      <a:srgbClr val="065D93"/>
                    </a:solidFill>
                  </a:tcPr>
                </a:tc>
                <a:extLst>
                  <a:ext uri="{0D108BD9-81ED-4DB2-BD59-A6C34878D82A}">
                    <a16:rowId xmlns:a16="http://schemas.microsoft.com/office/drawing/2014/main" val="873516556"/>
                  </a:ext>
                </a:extLst>
              </a:tr>
              <a:tr h="332783">
                <a:tc>
                  <a:txBody>
                    <a:bodyPr/>
                    <a:lstStyle/>
                    <a:p>
                      <a:pPr algn="ctr"/>
                      <a:r>
                        <a:rPr lang="en-US" sz="1400" b="1" dirty="0">
                          <a:solidFill>
                            <a:srgbClr val="065D93"/>
                          </a:solidFill>
                          <a:latin typeface="Lub Dub Condensed" panose="020B0506030403020204" pitchFamily="34" charset="0"/>
                        </a:rPr>
                        <a:t>0</a:t>
                      </a:r>
                    </a:p>
                  </a:txBody>
                  <a:tcPr anchor="ctr">
                    <a:solidFill>
                      <a:schemeClr val="bg1"/>
                    </a:solidFill>
                  </a:tcPr>
                </a:tc>
                <a:tc>
                  <a:txBody>
                    <a:bodyPr/>
                    <a:lstStyle/>
                    <a:p>
                      <a:r>
                        <a:rPr lang="en-US" sz="1400" dirty="0">
                          <a:latin typeface="Lub Dub Condensed" panose="020B0506030403020204" pitchFamily="34" charset="0"/>
                        </a:rPr>
                        <a:t>No stroke symptoms</a:t>
                      </a:r>
                    </a:p>
                  </a:txBody>
                  <a:tcPr anchor="ctr">
                    <a:solidFill>
                      <a:schemeClr val="bg1"/>
                    </a:solidFill>
                  </a:tcPr>
                </a:tc>
                <a:extLst>
                  <a:ext uri="{0D108BD9-81ED-4DB2-BD59-A6C34878D82A}">
                    <a16:rowId xmlns:a16="http://schemas.microsoft.com/office/drawing/2014/main" val="4259385015"/>
                  </a:ext>
                </a:extLst>
              </a:tr>
              <a:tr h="332783">
                <a:tc>
                  <a:txBody>
                    <a:bodyPr/>
                    <a:lstStyle/>
                    <a:p>
                      <a:pPr algn="ctr"/>
                      <a:r>
                        <a:rPr lang="en-US" sz="1400" b="1" dirty="0">
                          <a:solidFill>
                            <a:srgbClr val="065D93"/>
                          </a:solidFill>
                          <a:latin typeface="Lub Dub Condensed" panose="020B0506030403020204" pitchFamily="34" charset="0"/>
                        </a:rPr>
                        <a:t>1-4</a:t>
                      </a:r>
                    </a:p>
                  </a:txBody>
                  <a:tcPr anchor="ctr">
                    <a:solidFill>
                      <a:schemeClr val="bg1"/>
                    </a:solidFill>
                  </a:tcPr>
                </a:tc>
                <a:tc>
                  <a:txBody>
                    <a:bodyPr/>
                    <a:lstStyle/>
                    <a:p>
                      <a:r>
                        <a:rPr lang="en-US" sz="1400" dirty="0">
                          <a:latin typeface="Lub Dub Condensed" panose="020B0506030403020204" pitchFamily="34" charset="0"/>
                        </a:rPr>
                        <a:t>Minor stroke</a:t>
                      </a:r>
                    </a:p>
                  </a:txBody>
                  <a:tcPr anchor="ctr">
                    <a:solidFill>
                      <a:schemeClr val="bg1"/>
                    </a:solidFill>
                  </a:tcPr>
                </a:tc>
                <a:extLst>
                  <a:ext uri="{0D108BD9-81ED-4DB2-BD59-A6C34878D82A}">
                    <a16:rowId xmlns:a16="http://schemas.microsoft.com/office/drawing/2014/main" val="9365504"/>
                  </a:ext>
                </a:extLst>
              </a:tr>
              <a:tr h="332783">
                <a:tc>
                  <a:txBody>
                    <a:bodyPr/>
                    <a:lstStyle/>
                    <a:p>
                      <a:pPr algn="ctr"/>
                      <a:r>
                        <a:rPr lang="en-US" sz="1400" b="1" dirty="0">
                          <a:solidFill>
                            <a:srgbClr val="065D93"/>
                          </a:solidFill>
                          <a:latin typeface="Lub Dub Condensed" panose="020B0506030403020204" pitchFamily="34" charset="0"/>
                        </a:rPr>
                        <a:t>5-15</a:t>
                      </a:r>
                    </a:p>
                  </a:txBody>
                  <a:tcPr anchor="ctr">
                    <a:solidFill>
                      <a:schemeClr val="bg1"/>
                    </a:solidFill>
                  </a:tcPr>
                </a:tc>
                <a:tc>
                  <a:txBody>
                    <a:bodyPr/>
                    <a:lstStyle/>
                    <a:p>
                      <a:r>
                        <a:rPr lang="en-US" sz="1400" dirty="0">
                          <a:latin typeface="Lub Dub Condensed" panose="020B0506030403020204" pitchFamily="34" charset="0"/>
                        </a:rPr>
                        <a:t>Moderate stroke</a:t>
                      </a:r>
                    </a:p>
                  </a:txBody>
                  <a:tcPr anchor="ctr">
                    <a:solidFill>
                      <a:schemeClr val="bg1"/>
                    </a:solidFill>
                  </a:tcPr>
                </a:tc>
                <a:extLst>
                  <a:ext uri="{0D108BD9-81ED-4DB2-BD59-A6C34878D82A}">
                    <a16:rowId xmlns:a16="http://schemas.microsoft.com/office/drawing/2014/main" val="2545424886"/>
                  </a:ext>
                </a:extLst>
              </a:tr>
              <a:tr h="332783">
                <a:tc>
                  <a:txBody>
                    <a:bodyPr/>
                    <a:lstStyle/>
                    <a:p>
                      <a:pPr algn="ctr"/>
                      <a:r>
                        <a:rPr lang="en-US" sz="1400" b="1" dirty="0">
                          <a:solidFill>
                            <a:srgbClr val="065D93"/>
                          </a:solidFill>
                          <a:latin typeface="Lub Dub Condensed" panose="020B0506030403020204" pitchFamily="34" charset="0"/>
                        </a:rPr>
                        <a:t>16-20</a:t>
                      </a:r>
                    </a:p>
                  </a:txBody>
                  <a:tcPr anchor="ctr">
                    <a:solidFill>
                      <a:schemeClr val="bg1"/>
                    </a:solidFill>
                  </a:tcPr>
                </a:tc>
                <a:tc>
                  <a:txBody>
                    <a:bodyPr/>
                    <a:lstStyle/>
                    <a:p>
                      <a:r>
                        <a:rPr lang="en-US" sz="1400" dirty="0">
                          <a:latin typeface="Lub Dub Condensed" panose="020B0506030403020204" pitchFamily="34" charset="0"/>
                        </a:rPr>
                        <a:t>Moderate to severe stroke</a:t>
                      </a:r>
                    </a:p>
                  </a:txBody>
                  <a:tcPr anchor="ctr">
                    <a:solidFill>
                      <a:schemeClr val="bg1"/>
                    </a:solidFill>
                  </a:tcPr>
                </a:tc>
                <a:extLst>
                  <a:ext uri="{0D108BD9-81ED-4DB2-BD59-A6C34878D82A}">
                    <a16:rowId xmlns:a16="http://schemas.microsoft.com/office/drawing/2014/main" val="3842594633"/>
                  </a:ext>
                </a:extLst>
              </a:tr>
              <a:tr h="332783">
                <a:tc>
                  <a:txBody>
                    <a:bodyPr/>
                    <a:lstStyle/>
                    <a:p>
                      <a:pPr algn="ctr"/>
                      <a:r>
                        <a:rPr lang="en-US" sz="1400" b="1" dirty="0">
                          <a:solidFill>
                            <a:srgbClr val="065D93"/>
                          </a:solidFill>
                          <a:latin typeface="Lub Dub Condensed" panose="020B0506030403020204" pitchFamily="34" charset="0"/>
                        </a:rPr>
                        <a:t>21-42</a:t>
                      </a:r>
                    </a:p>
                  </a:txBody>
                  <a:tcPr anchor="ctr">
                    <a:solidFill>
                      <a:schemeClr val="bg1"/>
                    </a:solidFill>
                  </a:tcPr>
                </a:tc>
                <a:tc>
                  <a:txBody>
                    <a:bodyPr/>
                    <a:lstStyle/>
                    <a:p>
                      <a:r>
                        <a:rPr lang="en-US" sz="1400" dirty="0">
                          <a:latin typeface="Lub Dub Condensed" panose="020B0506030403020204" pitchFamily="34" charset="0"/>
                        </a:rPr>
                        <a:t>Severe stroke</a:t>
                      </a:r>
                    </a:p>
                  </a:txBody>
                  <a:tcPr anchor="ctr">
                    <a:solidFill>
                      <a:schemeClr val="bg1"/>
                    </a:solidFill>
                  </a:tcPr>
                </a:tc>
                <a:extLst>
                  <a:ext uri="{0D108BD9-81ED-4DB2-BD59-A6C34878D82A}">
                    <a16:rowId xmlns:a16="http://schemas.microsoft.com/office/drawing/2014/main" val="255554704"/>
                  </a:ext>
                </a:extLst>
              </a:tr>
            </a:tbl>
          </a:graphicData>
        </a:graphic>
      </p:graphicFrame>
      <p:sp>
        <p:nvSpPr>
          <p:cNvPr id="12" name="TextBox 11">
            <a:extLst>
              <a:ext uri="{FF2B5EF4-FFF2-40B4-BE49-F238E27FC236}">
                <a16:creationId xmlns:a16="http://schemas.microsoft.com/office/drawing/2014/main" id="{E6600B5D-23AC-FB38-5E6C-00D4348826F0}"/>
              </a:ext>
            </a:extLst>
          </p:cNvPr>
          <p:cNvSpPr txBox="1"/>
          <p:nvPr/>
        </p:nvSpPr>
        <p:spPr>
          <a:xfrm>
            <a:off x="3444940" y="3468269"/>
            <a:ext cx="5302120" cy="400110"/>
          </a:xfrm>
          <a:prstGeom prst="rect">
            <a:avLst/>
          </a:prstGeom>
          <a:noFill/>
        </p:spPr>
        <p:txBody>
          <a:bodyPr wrap="square">
            <a:spAutoFit/>
          </a:bodyPr>
          <a:lstStyle/>
          <a:p>
            <a:pPr algn="ctr">
              <a:spcAft>
                <a:spcPts val="600"/>
              </a:spcAft>
            </a:pPr>
            <a:r>
              <a:rPr lang="en-US" sz="2000" dirty="0">
                <a:solidFill>
                  <a:srgbClr val="065D93"/>
                </a:solidFill>
                <a:latin typeface="Lub Dub Bold" panose="020B0803030403020204" pitchFamily="34" charset="0"/>
              </a:rPr>
              <a:t>NIHSS Components</a:t>
            </a:r>
          </a:p>
        </p:txBody>
      </p:sp>
      <p:sp>
        <p:nvSpPr>
          <p:cNvPr id="16" name="TextBox 15">
            <a:extLst>
              <a:ext uri="{FF2B5EF4-FFF2-40B4-BE49-F238E27FC236}">
                <a16:creationId xmlns:a16="http://schemas.microsoft.com/office/drawing/2014/main" id="{2CA4FB93-A2ED-856B-72CD-796839801B48}"/>
              </a:ext>
              <a:ext uri="{C183D7F6-B498-43B3-948B-1728B52AA6E4}">
                <adec:decorative xmlns:adec="http://schemas.microsoft.com/office/drawing/2017/decorative" val="0"/>
              </a:ext>
            </a:extLst>
          </p:cNvPr>
          <p:cNvSpPr txBox="1"/>
          <p:nvPr/>
        </p:nvSpPr>
        <p:spPr>
          <a:xfrm>
            <a:off x="1148198" y="4411816"/>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Consciousness</a:t>
            </a:r>
          </a:p>
        </p:txBody>
      </p:sp>
      <p:sp>
        <p:nvSpPr>
          <p:cNvPr id="36" name="TextBox 35">
            <a:extLst>
              <a:ext uri="{FF2B5EF4-FFF2-40B4-BE49-F238E27FC236}">
                <a16:creationId xmlns:a16="http://schemas.microsoft.com/office/drawing/2014/main" id="{94142446-87DB-A3A0-2D2D-8A7064FB0D7F}"/>
              </a:ext>
              <a:ext uri="{C183D7F6-B498-43B3-948B-1728B52AA6E4}">
                <adec:decorative xmlns:adec="http://schemas.microsoft.com/office/drawing/2017/decorative" val="0"/>
              </a:ext>
            </a:extLst>
          </p:cNvPr>
          <p:cNvSpPr txBox="1"/>
          <p:nvPr/>
        </p:nvSpPr>
        <p:spPr>
          <a:xfrm>
            <a:off x="2816511" y="4411816"/>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Orientation</a:t>
            </a:r>
          </a:p>
        </p:txBody>
      </p:sp>
      <p:sp>
        <p:nvSpPr>
          <p:cNvPr id="39" name="TextBox 38">
            <a:extLst>
              <a:ext uri="{FF2B5EF4-FFF2-40B4-BE49-F238E27FC236}">
                <a16:creationId xmlns:a16="http://schemas.microsoft.com/office/drawing/2014/main" id="{69524838-8E01-2C68-9673-6BE5402D7553}"/>
              </a:ext>
              <a:ext uri="{C183D7F6-B498-43B3-948B-1728B52AA6E4}">
                <adec:decorative xmlns:adec="http://schemas.microsoft.com/office/drawing/2017/decorative" val="0"/>
              </a:ext>
            </a:extLst>
          </p:cNvPr>
          <p:cNvSpPr txBox="1"/>
          <p:nvPr/>
        </p:nvSpPr>
        <p:spPr>
          <a:xfrm>
            <a:off x="4484824" y="4411816"/>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Commands</a:t>
            </a:r>
          </a:p>
        </p:txBody>
      </p:sp>
      <p:sp>
        <p:nvSpPr>
          <p:cNvPr id="42" name="TextBox 41">
            <a:extLst>
              <a:ext uri="{FF2B5EF4-FFF2-40B4-BE49-F238E27FC236}">
                <a16:creationId xmlns:a16="http://schemas.microsoft.com/office/drawing/2014/main" id="{45438647-C92B-33DD-D54B-E334279DD2E6}"/>
              </a:ext>
              <a:ext uri="{C183D7F6-B498-43B3-948B-1728B52AA6E4}">
                <adec:decorative xmlns:adec="http://schemas.microsoft.com/office/drawing/2017/decorative" val="0"/>
              </a:ext>
            </a:extLst>
          </p:cNvPr>
          <p:cNvSpPr txBox="1"/>
          <p:nvPr/>
        </p:nvSpPr>
        <p:spPr>
          <a:xfrm>
            <a:off x="6153137" y="4411816"/>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Gaze</a:t>
            </a:r>
          </a:p>
        </p:txBody>
      </p:sp>
      <p:sp>
        <p:nvSpPr>
          <p:cNvPr id="45" name="TextBox 44">
            <a:extLst>
              <a:ext uri="{FF2B5EF4-FFF2-40B4-BE49-F238E27FC236}">
                <a16:creationId xmlns:a16="http://schemas.microsoft.com/office/drawing/2014/main" id="{7233501E-D130-FDF6-87DB-D30F64795A05}"/>
              </a:ext>
              <a:ext uri="{C183D7F6-B498-43B3-948B-1728B52AA6E4}">
                <adec:decorative xmlns:adec="http://schemas.microsoft.com/office/drawing/2017/decorative" val="0"/>
              </a:ext>
            </a:extLst>
          </p:cNvPr>
          <p:cNvSpPr txBox="1"/>
          <p:nvPr/>
        </p:nvSpPr>
        <p:spPr>
          <a:xfrm>
            <a:off x="7821450" y="4411816"/>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Visual Fields</a:t>
            </a:r>
          </a:p>
        </p:txBody>
      </p:sp>
      <p:sp>
        <p:nvSpPr>
          <p:cNvPr id="48" name="TextBox 47">
            <a:extLst>
              <a:ext uri="{FF2B5EF4-FFF2-40B4-BE49-F238E27FC236}">
                <a16:creationId xmlns:a16="http://schemas.microsoft.com/office/drawing/2014/main" id="{450F2356-6055-9FBF-99A9-D99D97F52C3F}"/>
              </a:ext>
              <a:ext uri="{C183D7F6-B498-43B3-948B-1728B52AA6E4}">
                <adec:decorative xmlns:adec="http://schemas.microsoft.com/office/drawing/2017/decorative" val="0"/>
              </a:ext>
            </a:extLst>
          </p:cNvPr>
          <p:cNvSpPr txBox="1"/>
          <p:nvPr/>
        </p:nvSpPr>
        <p:spPr>
          <a:xfrm>
            <a:off x="9405789" y="4411816"/>
            <a:ext cx="1529688"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Facial Movements</a:t>
            </a:r>
          </a:p>
        </p:txBody>
      </p:sp>
      <p:sp>
        <p:nvSpPr>
          <p:cNvPr id="51" name="TextBox 50">
            <a:extLst>
              <a:ext uri="{FF2B5EF4-FFF2-40B4-BE49-F238E27FC236}">
                <a16:creationId xmlns:a16="http://schemas.microsoft.com/office/drawing/2014/main" id="{A51221E4-B9A2-A233-FE16-ADBB76E7C085}"/>
              </a:ext>
              <a:ext uri="{C183D7F6-B498-43B3-948B-1728B52AA6E4}">
                <adec:decorative xmlns:adec="http://schemas.microsoft.com/office/drawing/2017/decorative" val="0"/>
              </a:ext>
            </a:extLst>
          </p:cNvPr>
          <p:cNvSpPr txBox="1"/>
          <p:nvPr/>
        </p:nvSpPr>
        <p:spPr>
          <a:xfrm>
            <a:off x="1151308" y="5431962"/>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Motor Arm/Leg</a:t>
            </a:r>
          </a:p>
        </p:txBody>
      </p:sp>
      <p:sp>
        <p:nvSpPr>
          <p:cNvPr id="54" name="TextBox 53">
            <a:extLst>
              <a:ext uri="{FF2B5EF4-FFF2-40B4-BE49-F238E27FC236}">
                <a16:creationId xmlns:a16="http://schemas.microsoft.com/office/drawing/2014/main" id="{6472E1A3-6D65-A14E-E720-3ED0FABE0519}"/>
              </a:ext>
              <a:ext uri="{C183D7F6-B498-43B3-948B-1728B52AA6E4}">
                <adec:decorative xmlns:adec="http://schemas.microsoft.com/office/drawing/2017/decorative" val="0"/>
              </a:ext>
            </a:extLst>
          </p:cNvPr>
          <p:cNvSpPr txBox="1"/>
          <p:nvPr/>
        </p:nvSpPr>
        <p:spPr>
          <a:xfrm>
            <a:off x="2819621" y="5431962"/>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Limb Ataxia</a:t>
            </a:r>
          </a:p>
        </p:txBody>
      </p:sp>
      <p:sp>
        <p:nvSpPr>
          <p:cNvPr id="57" name="TextBox 56">
            <a:extLst>
              <a:ext uri="{FF2B5EF4-FFF2-40B4-BE49-F238E27FC236}">
                <a16:creationId xmlns:a16="http://schemas.microsoft.com/office/drawing/2014/main" id="{AACF11ED-9D62-326E-144E-9D4A6659D904}"/>
              </a:ext>
              <a:ext uri="{C183D7F6-B498-43B3-948B-1728B52AA6E4}">
                <adec:decorative xmlns:adec="http://schemas.microsoft.com/office/drawing/2017/decorative" val="0"/>
              </a:ext>
            </a:extLst>
          </p:cNvPr>
          <p:cNvSpPr txBox="1"/>
          <p:nvPr/>
        </p:nvSpPr>
        <p:spPr>
          <a:xfrm>
            <a:off x="4487934" y="5431962"/>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Sensory</a:t>
            </a:r>
          </a:p>
        </p:txBody>
      </p:sp>
      <p:sp>
        <p:nvSpPr>
          <p:cNvPr id="60" name="TextBox 59">
            <a:extLst>
              <a:ext uri="{FF2B5EF4-FFF2-40B4-BE49-F238E27FC236}">
                <a16:creationId xmlns:a16="http://schemas.microsoft.com/office/drawing/2014/main" id="{04AA27E1-B8E1-8ECB-9DCF-284981CF105B}"/>
              </a:ext>
              <a:ext uri="{C183D7F6-B498-43B3-948B-1728B52AA6E4}">
                <adec:decorative xmlns:adec="http://schemas.microsoft.com/office/drawing/2017/decorative" val="0"/>
              </a:ext>
            </a:extLst>
          </p:cNvPr>
          <p:cNvSpPr txBox="1"/>
          <p:nvPr/>
        </p:nvSpPr>
        <p:spPr>
          <a:xfrm>
            <a:off x="6156247" y="5431962"/>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Language</a:t>
            </a:r>
          </a:p>
        </p:txBody>
      </p:sp>
      <p:sp>
        <p:nvSpPr>
          <p:cNvPr id="63" name="TextBox 62">
            <a:extLst>
              <a:ext uri="{FF2B5EF4-FFF2-40B4-BE49-F238E27FC236}">
                <a16:creationId xmlns:a16="http://schemas.microsoft.com/office/drawing/2014/main" id="{B78A098A-00AB-EFC7-65AA-764D082DFCC5}"/>
              </a:ext>
              <a:ext uri="{C183D7F6-B498-43B3-948B-1728B52AA6E4}">
                <adec:decorative xmlns:adec="http://schemas.microsoft.com/office/drawing/2017/decorative" val="0"/>
              </a:ext>
            </a:extLst>
          </p:cNvPr>
          <p:cNvSpPr txBox="1"/>
          <p:nvPr/>
        </p:nvSpPr>
        <p:spPr>
          <a:xfrm>
            <a:off x="7824560" y="5431962"/>
            <a:ext cx="1337582" cy="307905"/>
          </a:xfrm>
          <a:prstGeom prst="rect">
            <a:avLst/>
          </a:prstGeom>
          <a:noFill/>
        </p:spPr>
        <p:txBody>
          <a:bodyPr wrap="square" rtlCol="0">
            <a:spAutoFit/>
          </a:bodyPr>
          <a:lstStyle/>
          <a:p>
            <a:pPr lvl="0" algn="ctr">
              <a:defRPr/>
            </a:pPr>
            <a:r>
              <a:rPr lang="en-US" sz="1401" b="1" dirty="0">
                <a:latin typeface="Lub Dub Condensed" panose="020B0506030403020204" pitchFamily="34" charset="0"/>
              </a:rPr>
              <a:t>Articulation</a:t>
            </a:r>
          </a:p>
        </p:txBody>
      </p:sp>
      <p:sp>
        <p:nvSpPr>
          <p:cNvPr id="66" name="TextBox 65">
            <a:extLst>
              <a:ext uri="{FF2B5EF4-FFF2-40B4-BE49-F238E27FC236}">
                <a16:creationId xmlns:a16="http://schemas.microsoft.com/office/drawing/2014/main" id="{3A31DF3F-6249-564F-A49F-E1A2145CBDC4}"/>
              </a:ext>
              <a:ext uri="{C183D7F6-B498-43B3-948B-1728B52AA6E4}">
                <adec:decorative xmlns:adec="http://schemas.microsoft.com/office/drawing/2017/decorative" val="0"/>
              </a:ext>
            </a:extLst>
          </p:cNvPr>
          <p:cNvSpPr txBox="1"/>
          <p:nvPr/>
        </p:nvSpPr>
        <p:spPr>
          <a:xfrm>
            <a:off x="9492875" y="5431962"/>
            <a:ext cx="1337582" cy="480388"/>
          </a:xfrm>
          <a:prstGeom prst="rect">
            <a:avLst/>
          </a:prstGeom>
          <a:noFill/>
        </p:spPr>
        <p:txBody>
          <a:bodyPr wrap="square" rtlCol="0">
            <a:spAutoFit/>
          </a:bodyPr>
          <a:lstStyle/>
          <a:p>
            <a:pPr lvl="0" algn="ctr">
              <a:lnSpc>
                <a:spcPct val="90000"/>
              </a:lnSpc>
              <a:defRPr/>
            </a:pPr>
            <a:r>
              <a:rPr lang="en-US" sz="1401" b="1" dirty="0">
                <a:latin typeface="Lub Dub Condensed" panose="020B0506030403020204" pitchFamily="34" charset="0"/>
              </a:rPr>
              <a:t>Extinction/</a:t>
            </a:r>
            <a:br>
              <a:rPr lang="en-US" sz="1401" b="1" dirty="0">
                <a:latin typeface="Lub Dub Condensed" panose="020B0506030403020204" pitchFamily="34" charset="0"/>
              </a:rPr>
            </a:br>
            <a:r>
              <a:rPr lang="en-US" sz="1401" b="1" dirty="0">
                <a:latin typeface="Lub Dub Condensed" panose="020B0506030403020204" pitchFamily="34" charset="0"/>
              </a:rPr>
              <a:t>Inattention</a:t>
            </a:r>
          </a:p>
        </p:txBody>
      </p:sp>
      <p:pic>
        <p:nvPicPr>
          <p:cNvPr id="86" name="Picture 2">
            <a:extLst>
              <a:ext uri="{FF2B5EF4-FFF2-40B4-BE49-F238E27FC236}">
                <a16:creationId xmlns:a16="http://schemas.microsoft.com/office/drawing/2014/main" id="{DB21A784-632A-3004-14C9-BE779350976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492901" y="3778899"/>
            <a:ext cx="659506" cy="659506"/>
          </a:xfrm>
          <a:prstGeom prst="rect">
            <a:avLst/>
          </a:prstGeom>
        </p:spPr>
      </p:pic>
      <p:pic>
        <p:nvPicPr>
          <p:cNvPr id="87" name="Picture 4">
            <a:extLst>
              <a:ext uri="{FF2B5EF4-FFF2-40B4-BE49-F238E27FC236}">
                <a16:creationId xmlns:a16="http://schemas.microsoft.com/office/drawing/2014/main" id="{BE2D452E-6BBD-A431-0DE1-4A2F04DD2DF0}"/>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52096" y="3818943"/>
            <a:ext cx="694944" cy="694944"/>
          </a:xfrm>
          <a:prstGeom prst="rect">
            <a:avLst/>
          </a:prstGeom>
        </p:spPr>
      </p:pic>
      <p:pic>
        <p:nvPicPr>
          <p:cNvPr id="88" name="Picture 5">
            <a:extLst>
              <a:ext uri="{FF2B5EF4-FFF2-40B4-BE49-F238E27FC236}">
                <a16:creationId xmlns:a16="http://schemas.microsoft.com/office/drawing/2014/main" id="{C57BFC16-3985-0E49-668C-A56723D28151}"/>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796434" y="3812666"/>
            <a:ext cx="694944" cy="694944"/>
          </a:xfrm>
          <a:prstGeom prst="rect">
            <a:avLst/>
          </a:prstGeom>
        </p:spPr>
      </p:pic>
      <p:pic>
        <p:nvPicPr>
          <p:cNvPr id="89" name="Picture 8">
            <a:extLst>
              <a:ext uri="{FF2B5EF4-FFF2-40B4-BE49-F238E27FC236}">
                <a16:creationId xmlns:a16="http://schemas.microsoft.com/office/drawing/2014/main" id="{C72091AD-F0C6-BA58-2304-B547F1A64BF8}"/>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482783" y="3808236"/>
            <a:ext cx="694944" cy="694944"/>
          </a:xfrm>
          <a:prstGeom prst="rect">
            <a:avLst/>
          </a:prstGeom>
        </p:spPr>
      </p:pic>
      <p:pic>
        <p:nvPicPr>
          <p:cNvPr id="90" name="Picture 10">
            <a:extLst>
              <a:ext uri="{FF2B5EF4-FFF2-40B4-BE49-F238E27FC236}">
                <a16:creationId xmlns:a16="http://schemas.microsoft.com/office/drawing/2014/main" id="{4CBC7572-782F-56EC-4979-B67909CBF883}"/>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8149505" y="3817064"/>
            <a:ext cx="694944" cy="694944"/>
          </a:xfrm>
          <a:prstGeom prst="rect">
            <a:avLst/>
          </a:prstGeom>
        </p:spPr>
      </p:pic>
      <p:pic>
        <p:nvPicPr>
          <p:cNvPr id="91" name="Picture 12">
            <a:extLst>
              <a:ext uri="{FF2B5EF4-FFF2-40B4-BE49-F238E27FC236}">
                <a16:creationId xmlns:a16="http://schemas.microsoft.com/office/drawing/2014/main" id="{6236D70B-568C-D597-13F7-469869F11767}"/>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9881117" y="3862580"/>
            <a:ext cx="615103" cy="615103"/>
          </a:xfrm>
          <a:prstGeom prst="rect">
            <a:avLst/>
          </a:prstGeom>
        </p:spPr>
      </p:pic>
      <p:pic>
        <p:nvPicPr>
          <p:cNvPr id="92" name="Picture 14">
            <a:extLst>
              <a:ext uri="{FF2B5EF4-FFF2-40B4-BE49-F238E27FC236}">
                <a16:creationId xmlns:a16="http://schemas.microsoft.com/office/drawing/2014/main" id="{4EE8F41B-F236-A4F0-AE41-6F606CAB6AA8}"/>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1556598" y="4886811"/>
            <a:ext cx="580112" cy="580112"/>
          </a:xfrm>
          <a:prstGeom prst="rect">
            <a:avLst/>
          </a:prstGeom>
        </p:spPr>
      </p:pic>
      <p:pic>
        <p:nvPicPr>
          <p:cNvPr id="93" name="Picture 16">
            <a:extLst>
              <a:ext uri="{FF2B5EF4-FFF2-40B4-BE49-F238E27FC236}">
                <a16:creationId xmlns:a16="http://schemas.microsoft.com/office/drawing/2014/main" id="{3F7F0F36-E5B4-F5AB-B608-21028AA28969}"/>
              </a:ext>
              <a:ext uri="{C183D7F6-B498-43B3-948B-1728B52AA6E4}">
                <adec:decorative xmlns:adec="http://schemas.microsoft.com/office/drawing/2017/decorative" val="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3143590" y="4837851"/>
            <a:ext cx="694944" cy="694944"/>
          </a:xfrm>
          <a:prstGeom prst="rect">
            <a:avLst/>
          </a:prstGeom>
        </p:spPr>
      </p:pic>
      <p:pic>
        <p:nvPicPr>
          <p:cNvPr id="94" name="Picture 18">
            <a:extLst>
              <a:ext uri="{FF2B5EF4-FFF2-40B4-BE49-F238E27FC236}">
                <a16:creationId xmlns:a16="http://schemas.microsoft.com/office/drawing/2014/main" id="{79830DC4-155B-791E-A6B8-30A2DE38A3BB}"/>
              </a:ext>
              <a:ext uri="{C183D7F6-B498-43B3-948B-1728B52AA6E4}">
                <adec:decorative xmlns:adec="http://schemas.microsoft.com/office/drawing/2017/decorative" val="1"/>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tretch>
            <a:fillRect/>
          </a:stretch>
        </p:blipFill>
        <p:spPr bwMode="auto">
          <a:xfrm>
            <a:off x="4829201" y="4866525"/>
            <a:ext cx="629207" cy="629207"/>
          </a:xfrm>
          <a:prstGeom prst="rect">
            <a:avLst/>
          </a:prstGeom>
        </p:spPr>
      </p:pic>
      <p:pic>
        <p:nvPicPr>
          <p:cNvPr id="95" name="Picture 20">
            <a:extLst>
              <a:ext uri="{FF2B5EF4-FFF2-40B4-BE49-F238E27FC236}">
                <a16:creationId xmlns:a16="http://schemas.microsoft.com/office/drawing/2014/main" id="{1724727A-0599-FB12-70E5-91CF53C65A64}"/>
              </a:ex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tretch>
            <a:fillRect/>
          </a:stretch>
        </p:blipFill>
        <p:spPr bwMode="auto">
          <a:xfrm>
            <a:off x="6539816" y="4825753"/>
            <a:ext cx="694944" cy="694944"/>
          </a:xfrm>
          <a:prstGeom prst="rect">
            <a:avLst/>
          </a:prstGeom>
        </p:spPr>
      </p:pic>
      <p:pic>
        <p:nvPicPr>
          <p:cNvPr id="96" name="Picture 24">
            <a:extLst>
              <a:ext uri="{FF2B5EF4-FFF2-40B4-BE49-F238E27FC236}">
                <a16:creationId xmlns:a16="http://schemas.microsoft.com/office/drawing/2014/main" id="{39EAC39D-535F-CBC7-5BDA-54ED9AD6B05D}"/>
              </a:ext>
              <a:ext uri="{C183D7F6-B498-43B3-948B-1728B52AA6E4}">
                <adec:decorative xmlns:adec="http://schemas.microsoft.com/office/drawing/2017/decorative" val="1"/>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tretch>
            <a:fillRect/>
          </a:stretch>
        </p:blipFill>
        <p:spPr bwMode="auto">
          <a:xfrm>
            <a:off x="9818375" y="4814596"/>
            <a:ext cx="691247" cy="691247"/>
          </a:xfrm>
          <a:prstGeom prst="rect">
            <a:avLst/>
          </a:prstGeom>
        </p:spPr>
      </p:pic>
      <p:pic>
        <p:nvPicPr>
          <p:cNvPr id="97" name="Picture 22">
            <a:extLst>
              <a:ext uri="{FF2B5EF4-FFF2-40B4-BE49-F238E27FC236}">
                <a16:creationId xmlns:a16="http://schemas.microsoft.com/office/drawing/2014/main" id="{E791F8E8-86FC-3FBE-AEDC-DD370C412428}"/>
              </a:ext>
              <a:ext uri="{C183D7F6-B498-43B3-948B-1728B52AA6E4}">
                <adec:decorative xmlns:adec="http://schemas.microsoft.com/office/drawing/2017/decorative" val="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tretch>
            <a:fillRect/>
          </a:stretch>
        </p:blipFill>
        <p:spPr bwMode="auto">
          <a:xfrm>
            <a:off x="8144750" y="4851045"/>
            <a:ext cx="694944" cy="694944"/>
          </a:xfrm>
          <a:prstGeom prst="rect">
            <a:avLst/>
          </a:prstGeom>
        </p:spPr>
      </p:pic>
      <p:sp>
        <p:nvSpPr>
          <p:cNvPr id="5" name="Text Placeholder 4">
            <a:extLst>
              <a:ext uri="{FF2B5EF4-FFF2-40B4-BE49-F238E27FC236}">
                <a16:creationId xmlns:a16="http://schemas.microsoft.com/office/drawing/2014/main" id="{CA399D18-5083-D0AA-E869-912F3FCAD1F5}"/>
              </a:ext>
            </a:extLst>
          </p:cNvPr>
          <p:cNvSpPr>
            <a:spLocks noGrp="1"/>
          </p:cNvSpPr>
          <p:nvPr>
            <p:ph type="body" sz="quarter" idx="13"/>
          </p:nvPr>
        </p:nvSpPr>
        <p:spPr/>
        <p:txBody>
          <a:bodyPr/>
          <a:lstStyle/>
          <a:p>
            <a:r>
              <a:rPr lang="en-US" b="1" dirty="0"/>
              <a:t>Abbreviations: </a:t>
            </a:r>
            <a:r>
              <a:rPr lang="en-US" dirty="0"/>
              <a:t>ICH indicates intracerebral hemorrhage; and NIHSS, National Institutes of Health Stroke Scale.</a:t>
            </a:r>
          </a:p>
        </p:txBody>
      </p:sp>
      <p:sp>
        <p:nvSpPr>
          <p:cNvPr id="4" name="Slide Number Placeholder 3">
            <a:extLst>
              <a:ext uri="{FF2B5EF4-FFF2-40B4-BE49-F238E27FC236}">
                <a16:creationId xmlns:a16="http://schemas.microsoft.com/office/drawing/2014/main" id="{EF409018-E8D1-1453-186B-13E24A7EC60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181392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6C5C6-64D7-A940-FC42-218E70F6F9D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F7EF1A8-F8A1-B081-FB19-DDB41E517B44}"/>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AC2327-AEF5-E997-C49E-A89F2987CCEE}"/>
              </a:ext>
            </a:extLst>
          </p:cNvPr>
          <p:cNvSpPr>
            <a:spLocks noGrp="1"/>
          </p:cNvSpPr>
          <p:nvPr>
            <p:ph type="title"/>
          </p:nvPr>
        </p:nvSpPr>
        <p:spPr>
          <a:xfrm>
            <a:off x="390331" y="951723"/>
            <a:ext cx="3668486" cy="438539"/>
          </a:xfrm>
        </p:spPr>
        <p:txBody>
          <a:bodyPr/>
          <a:lstStyle/>
          <a:p>
            <a:pPr rtl="0" eaLnBrk="1" latinLnBrk="0" hangingPunct="1"/>
            <a:r>
              <a:rPr lang="en-US" sz="2400" dirty="0">
                <a:solidFill>
                  <a:srgbClr val="AC1B1F"/>
                </a:solidFill>
              </a:rPr>
              <a:t>Figure 2. </a:t>
            </a:r>
            <a:r>
              <a:rPr lang="en-US" sz="2400" dirty="0"/>
              <a:t>ASPECTS: Alberta Stroke Program Early CT Score</a:t>
            </a:r>
            <a:br>
              <a:rPr lang="en-US" sz="2400" kern="1200" dirty="0">
                <a:solidFill>
                  <a:srgbClr val="AC1B1F"/>
                </a:solidFill>
                <a:effectLst/>
                <a:latin typeface="Calibri" panose="020F0502020204030204" pitchFamily="34" charset="0"/>
                <a:ea typeface="+mn-ea"/>
                <a:cs typeface="+mn-cs"/>
              </a:rPr>
            </a:br>
            <a:br>
              <a:rPr lang="en-US" sz="2400" dirty="0"/>
            </a:br>
            <a:endParaRPr lang="en-US" dirty="0"/>
          </a:p>
        </p:txBody>
      </p:sp>
      <p:sp>
        <p:nvSpPr>
          <p:cNvPr id="8" name="TextBox 7">
            <a:extLst>
              <a:ext uri="{FF2B5EF4-FFF2-40B4-BE49-F238E27FC236}">
                <a16:creationId xmlns:a16="http://schemas.microsoft.com/office/drawing/2014/main" id="{168986CF-0535-E9E9-45B2-8B7E6EDF2E88}"/>
              </a:ext>
            </a:extLst>
          </p:cNvPr>
          <p:cNvSpPr txBox="1"/>
          <p:nvPr/>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pic>
        <p:nvPicPr>
          <p:cNvPr id="6" name="Picture 5">
            <a:extLst>
              <a:ext uri="{FF2B5EF4-FFF2-40B4-BE49-F238E27FC236}">
                <a16:creationId xmlns:a16="http://schemas.microsoft.com/office/drawing/2014/main" id="{CD32455A-8D15-A6FE-7092-75058A6AC7AC}"/>
              </a:ext>
            </a:extLst>
          </p:cNvPr>
          <p:cNvPicPr>
            <a:picLocks noChangeAspect="1"/>
          </p:cNvPicPr>
          <p:nvPr/>
        </p:nvPicPr>
        <p:blipFill>
          <a:blip r:embed="rId2"/>
          <a:stretch>
            <a:fillRect/>
          </a:stretch>
        </p:blipFill>
        <p:spPr>
          <a:xfrm>
            <a:off x="4226767" y="179798"/>
            <a:ext cx="7737454" cy="5949753"/>
          </a:xfrm>
          <a:prstGeom prst="rect">
            <a:avLst/>
          </a:prstGeom>
        </p:spPr>
      </p:pic>
      <p:sp>
        <p:nvSpPr>
          <p:cNvPr id="7" name="Text Placeholder 4">
            <a:extLst>
              <a:ext uri="{FF2B5EF4-FFF2-40B4-BE49-F238E27FC236}">
                <a16:creationId xmlns:a16="http://schemas.microsoft.com/office/drawing/2014/main" id="{5C94F239-B73F-49B5-D444-5A5F787B2D6F}"/>
              </a:ext>
            </a:extLst>
          </p:cNvPr>
          <p:cNvSpPr>
            <a:spLocks noGrp="1"/>
          </p:cNvSpPr>
          <p:nvPr>
            <p:ph type="body" sz="quarter" idx="13"/>
          </p:nvPr>
        </p:nvSpPr>
        <p:spPr>
          <a:xfrm>
            <a:off x="3565256" y="6106795"/>
            <a:ext cx="5270834" cy="275265"/>
          </a:xfrm>
        </p:spPr>
        <p:txBody>
          <a:bodyPr/>
          <a:lstStyle/>
          <a:p>
            <a:pPr algn="l">
              <a:spcBef>
                <a:spcPts val="0"/>
              </a:spcBef>
            </a:pPr>
            <a:r>
              <a:rPr lang="en-US" b="1" dirty="0"/>
              <a:t>Abbreviations: </a:t>
            </a:r>
            <a:r>
              <a:rPr lang="en-US" dirty="0"/>
              <a:t>CT indicates computed tomography; and MCA, middle cerebral artery.</a:t>
            </a:r>
          </a:p>
        </p:txBody>
      </p:sp>
    </p:spTree>
    <p:extLst>
      <p:ext uri="{BB962C8B-B14F-4D97-AF65-F5344CB8AC3E}">
        <p14:creationId xmlns:p14="http://schemas.microsoft.com/office/powerpoint/2010/main" val="330647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B224-3528-B6A2-761A-3CA744827AA4}"/>
              </a:ext>
            </a:extLst>
          </p:cNvPr>
          <p:cNvSpPr>
            <a:spLocks noGrp="1"/>
          </p:cNvSpPr>
          <p:nvPr>
            <p:ph type="title"/>
          </p:nvPr>
        </p:nvSpPr>
        <p:spPr/>
        <p:txBody>
          <a:bodyPr/>
          <a:lstStyle/>
          <a:p>
            <a:r>
              <a:rPr lang="en-US" dirty="0"/>
              <a:t>Imaging Approaches</a:t>
            </a:r>
            <a:r>
              <a:rPr lang="en-US" dirty="0">
                <a:solidFill>
                  <a:srgbClr val="CF242A"/>
                </a:solidFill>
              </a:rPr>
              <a:t>- IVT Evaluation</a:t>
            </a:r>
          </a:p>
        </p:txBody>
      </p:sp>
      <p:sp>
        <p:nvSpPr>
          <p:cNvPr id="7" name="TextBox 6">
            <a:extLst>
              <a:ext uri="{FF2B5EF4-FFF2-40B4-BE49-F238E27FC236}">
                <a16:creationId xmlns:a16="http://schemas.microsoft.com/office/drawing/2014/main" id="{9B44FB39-9299-66C6-1049-794EF9CE5711}"/>
              </a:ext>
              <a:ext uri="{C183D7F6-B498-43B3-948B-1728B52AA6E4}">
                <adec:decorative xmlns:adec="http://schemas.microsoft.com/office/drawing/2017/decorative" val="1"/>
              </a:ext>
            </a:extLst>
          </p:cNvPr>
          <p:cNvSpPr txBox="1"/>
          <p:nvPr/>
        </p:nvSpPr>
        <p:spPr>
          <a:xfrm>
            <a:off x="786629" y="1513113"/>
            <a:ext cx="3371714" cy="61773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8D1185F1-0A38-BD70-1D8B-690FF0E82637}"/>
              </a:ext>
              <a:ext uri="{C183D7F6-B498-43B3-948B-1728B52AA6E4}">
                <adec:decorative xmlns:adec="http://schemas.microsoft.com/office/drawing/2017/decorative" val="0"/>
              </a:ext>
            </a:extLst>
          </p:cNvPr>
          <p:cNvSpPr txBox="1"/>
          <p:nvPr/>
        </p:nvSpPr>
        <p:spPr>
          <a:xfrm>
            <a:off x="780597" y="1589448"/>
            <a:ext cx="3366972" cy="48395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Do NOT Delay</a:t>
            </a:r>
          </a:p>
        </p:txBody>
      </p:sp>
      <p:graphicFrame>
        <p:nvGraphicFramePr>
          <p:cNvPr id="9" name="Content Placeholder 5">
            <a:extLst>
              <a:ext uri="{FF2B5EF4-FFF2-40B4-BE49-F238E27FC236}">
                <a16:creationId xmlns:a16="http://schemas.microsoft.com/office/drawing/2014/main" id="{AC63FC40-E3DC-CD3B-D71A-C945B053A09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2492112"/>
              </p:ext>
            </p:extLst>
          </p:nvPr>
        </p:nvGraphicFramePr>
        <p:xfrm>
          <a:off x="765962" y="2152496"/>
          <a:ext cx="3403267" cy="317147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2678600">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hospital systems that care for patients with suspected AIS, protocols based on process improvement initiatives should be established so that emergent brain imaging can be performed as rapidly as possible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eg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within 25 minutes) to facilitate timely reperfusion interventions.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4880B8EB-CE09-1472-4CF5-CD72C551B52E}"/>
              </a:ext>
              <a:ext uri="{C183D7F6-B498-43B3-948B-1728B52AA6E4}">
                <adec:decorative xmlns:adec="http://schemas.microsoft.com/office/drawing/2017/decorative" val="1"/>
              </a:ext>
            </a:extLst>
          </p:cNvPr>
          <p:cNvSpPr txBox="1"/>
          <p:nvPr/>
        </p:nvSpPr>
        <p:spPr>
          <a:xfrm>
            <a:off x="4476886" y="1513113"/>
            <a:ext cx="3371714" cy="61773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730B2F6C-BBF0-7805-4202-5F807EAC18AF}"/>
              </a:ext>
              <a:ext uri="{C183D7F6-B498-43B3-948B-1728B52AA6E4}">
                <adec:decorative xmlns:adec="http://schemas.microsoft.com/office/drawing/2017/decorative" val="0"/>
              </a:ext>
            </a:extLst>
          </p:cNvPr>
          <p:cNvSpPr txBox="1"/>
          <p:nvPr/>
        </p:nvSpPr>
        <p:spPr>
          <a:xfrm>
            <a:off x="4470854" y="1589448"/>
            <a:ext cx="3366972" cy="48395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defTabSz="914399">
              <a:defRPr/>
            </a:pPr>
            <a:r>
              <a:rPr lang="en-US" dirty="0"/>
              <a:t>Pediatric Imaging</a:t>
            </a:r>
          </a:p>
        </p:txBody>
      </p:sp>
      <p:graphicFrame>
        <p:nvGraphicFramePr>
          <p:cNvPr id="17" name="Content Placeholder 5">
            <a:extLst>
              <a:ext uri="{FF2B5EF4-FFF2-40B4-BE49-F238E27FC236}">
                <a16:creationId xmlns:a16="http://schemas.microsoft.com/office/drawing/2014/main" id="{6512BECD-3145-8DD6-4EEC-AB2F8FCF6D5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02367833"/>
              </p:ext>
            </p:extLst>
          </p:nvPr>
        </p:nvGraphicFramePr>
        <p:xfrm>
          <a:off x="4456219" y="2152496"/>
          <a:ext cx="3403267" cy="317147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2678600">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pediatric patients with suspected AIS, emergent brain and vascular imaging with MRI/MRA of the cervical and intracranial vessels is reasonable </a:t>
                      </a:r>
                      <a:r>
                        <a:rPr lang="en-US" sz="1600" b="0" i="0" u="none" strike="noStrike" kern="1200" baseline="0" dirty="0">
                          <a:solidFill>
                            <a:schemeClr val="dk1"/>
                          </a:solidFill>
                          <a:latin typeface="Lub Dub Condensed" panose="020B0506030403020204" pitchFamily="34" charset="0"/>
                          <a:ea typeface="+mn-ea"/>
                          <a:cs typeface="+mn-cs"/>
                        </a:rPr>
                        <a:t>to identify patients with large vessel occlusion</a:t>
                      </a:r>
                    </a:p>
                    <a:p>
                      <a:r>
                        <a:rPr lang="en-US" sz="1600" b="0" i="0" u="none" strike="noStrike" kern="1200" baseline="0" dirty="0">
                          <a:solidFill>
                            <a:schemeClr val="dk1"/>
                          </a:solidFill>
                          <a:latin typeface="Lub Dub Condensed" panose="020B0506030403020204" pitchFamily="34" charset="0"/>
                          <a:ea typeface="+mn-ea"/>
                          <a:cs typeface="+mn-cs"/>
                        </a:rPr>
                        <a:t>and to differentiate arterial ischemic stroke from hemorrhagic stroke or stroke mimics.</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9" name="TextBox 18">
            <a:extLst>
              <a:ext uri="{FF2B5EF4-FFF2-40B4-BE49-F238E27FC236}">
                <a16:creationId xmlns:a16="http://schemas.microsoft.com/office/drawing/2014/main" id="{1DDCE2FA-7816-9E2C-27C0-47B3A0F8DD5F}"/>
              </a:ext>
              <a:ext uri="{C183D7F6-B498-43B3-948B-1728B52AA6E4}">
                <adec:decorative xmlns:adec="http://schemas.microsoft.com/office/drawing/2017/decorative" val="1"/>
              </a:ext>
            </a:extLst>
          </p:cNvPr>
          <p:cNvSpPr txBox="1"/>
          <p:nvPr/>
        </p:nvSpPr>
        <p:spPr>
          <a:xfrm>
            <a:off x="8134487" y="1513113"/>
            <a:ext cx="3371714" cy="61773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0" name="TextBox 19">
            <a:extLst>
              <a:ext uri="{FF2B5EF4-FFF2-40B4-BE49-F238E27FC236}">
                <a16:creationId xmlns:a16="http://schemas.microsoft.com/office/drawing/2014/main" id="{71DBF603-68EB-DFE9-3B7C-82414A57B7EF}"/>
              </a:ext>
              <a:ext uri="{C183D7F6-B498-43B3-948B-1728B52AA6E4}">
                <adec:decorative xmlns:adec="http://schemas.microsoft.com/office/drawing/2017/decorative" val="0"/>
              </a:ext>
            </a:extLst>
          </p:cNvPr>
          <p:cNvSpPr txBox="1"/>
          <p:nvPr/>
        </p:nvSpPr>
        <p:spPr>
          <a:xfrm>
            <a:off x="8128455" y="1589448"/>
            <a:ext cx="3366972" cy="48395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633413" algn="l" defTabSz="914399">
              <a:defRPr/>
            </a:pPr>
            <a:r>
              <a:rPr lang="en-US" dirty="0"/>
              <a:t>Pediatric Imaging Alternative</a:t>
            </a:r>
          </a:p>
        </p:txBody>
      </p:sp>
      <p:graphicFrame>
        <p:nvGraphicFramePr>
          <p:cNvPr id="21" name="Content Placeholder 5">
            <a:extLst>
              <a:ext uri="{FF2B5EF4-FFF2-40B4-BE49-F238E27FC236}">
                <a16:creationId xmlns:a16="http://schemas.microsoft.com/office/drawing/2014/main" id="{D934DDB9-1975-C81D-6D62-785F92A64FA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14626351"/>
              </p:ext>
            </p:extLst>
          </p:nvPr>
        </p:nvGraphicFramePr>
        <p:xfrm>
          <a:off x="8113820" y="2152496"/>
          <a:ext cx="3403267" cy="292763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2678600">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pediatric patients with suspected AIS, emergent brain and vascular imaging with CT/CTA of the cervical and intracranial vessels is reasonable if MRI/MRA imaging is not available immediately (within 25 minutes) </a:t>
                      </a:r>
                      <a:r>
                        <a:rPr lang="en-US" sz="1600" b="0" i="0" u="none" strike="noStrike" kern="1200" baseline="0" dirty="0">
                          <a:solidFill>
                            <a:schemeClr val="dk1"/>
                          </a:solidFill>
                          <a:latin typeface="Lub Dub Condensed" panose="020B0506030403020204" pitchFamily="34" charset="0"/>
                          <a:ea typeface="+mn-ea"/>
                          <a:cs typeface="+mn-cs"/>
                        </a:rPr>
                        <a:t>to identify</a:t>
                      </a:r>
                    </a:p>
                    <a:p>
                      <a:r>
                        <a:rPr lang="en-US" sz="1600" b="0" i="0" u="none" strike="noStrike" kern="1200" baseline="0" dirty="0">
                          <a:solidFill>
                            <a:schemeClr val="dk1"/>
                          </a:solidFill>
                          <a:latin typeface="Lub Dub Condensed" panose="020B0506030403020204" pitchFamily="34" charset="0"/>
                          <a:ea typeface="+mn-ea"/>
                          <a:cs typeface="+mn-cs"/>
                        </a:rPr>
                        <a:t>patients with large vessel occlusion.</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13" name="Graphic 12">
            <a:extLst>
              <a:ext uri="{FF2B5EF4-FFF2-40B4-BE49-F238E27FC236}">
                <a16:creationId xmlns:a16="http://schemas.microsoft.com/office/drawing/2014/main" id="{3EF66BD6-22AB-8E47-CD84-8038036DC9C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463" y="1506682"/>
            <a:ext cx="647701" cy="647701"/>
          </a:xfrm>
          <a:prstGeom prst="rect">
            <a:avLst/>
          </a:prstGeom>
        </p:spPr>
      </p:pic>
      <p:pic>
        <p:nvPicPr>
          <p:cNvPr id="23" name="Graphic 22">
            <a:extLst>
              <a:ext uri="{FF2B5EF4-FFF2-40B4-BE49-F238E27FC236}">
                <a16:creationId xmlns:a16="http://schemas.microsoft.com/office/drawing/2014/main" id="{081CB8E2-7328-B988-FEDC-58B53C5EF91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0353" y="1539587"/>
            <a:ext cx="439341" cy="571500"/>
          </a:xfrm>
          <a:prstGeom prst="rect">
            <a:avLst/>
          </a:prstGeom>
        </p:spPr>
      </p:pic>
      <p:pic>
        <p:nvPicPr>
          <p:cNvPr id="24" name="Graphic 23">
            <a:extLst>
              <a:ext uri="{FF2B5EF4-FFF2-40B4-BE49-F238E27FC236}">
                <a16:creationId xmlns:a16="http://schemas.microsoft.com/office/drawing/2014/main" id="{44240740-841B-AD3E-FFC5-6488E685145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5271" y="1539587"/>
            <a:ext cx="439341" cy="571500"/>
          </a:xfrm>
          <a:prstGeom prst="rect">
            <a:avLst/>
          </a:prstGeom>
        </p:spPr>
      </p:pic>
      <p:sp>
        <p:nvSpPr>
          <p:cNvPr id="5" name="Text Placeholder 4">
            <a:extLst>
              <a:ext uri="{FF2B5EF4-FFF2-40B4-BE49-F238E27FC236}">
                <a16:creationId xmlns:a16="http://schemas.microsoft.com/office/drawing/2014/main" id="{B39500D8-B9C5-5815-4155-7C755214A201}"/>
              </a:ext>
            </a:extLst>
          </p:cNvPr>
          <p:cNvSpPr>
            <a:spLocks noGrp="1"/>
          </p:cNvSpPr>
          <p:nvPr>
            <p:ph type="body" sz="quarter" idx="13"/>
          </p:nvPr>
        </p:nvSpPr>
        <p:spPr/>
        <p:txBody>
          <a:bodyPr/>
          <a:lstStyle/>
          <a:p>
            <a:r>
              <a:rPr lang="en-US" b="1" dirty="0"/>
              <a:t>Abbreviations: </a:t>
            </a:r>
            <a:r>
              <a:rPr lang="en-US" dirty="0"/>
              <a:t>AIS indicates acute ischemic stroke; CT, computed tomography; CTA, computed tomographic angiography; </a:t>
            </a:r>
            <a:br>
              <a:rPr lang="en-US" dirty="0"/>
            </a:br>
            <a:r>
              <a:rPr lang="en-US" dirty="0"/>
              <a:t>IVT, intravenous thrombolysis; MRA, magnetic resonance angiography; and MRI, magnetic resonance imaging.</a:t>
            </a:r>
          </a:p>
        </p:txBody>
      </p:sp>
      <p:sp>
        <p:nvSpPr>
          <p:cNvPr id="4" name="Slide Number Placeholder 3">
            <a:extLst>
              <a:ext uri="{FF2B5EF4-FFF2-40B4-BE49-F238E27FC236}">
                <a16:creationId xmlns:a16="http://schemas.microsoft.com/office/drawing/2014/main" id="{DB06B701-A381-9F4A-3875-704DA4E2136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183880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EA12-B55B-8C80-3889-28AE123D1653}"/>
              </a:ext>
            </a:extLst>
          </p:cNvPr>
          <p:cNvSpPr>
            <a:spLocks noGrp="1"/>
          </p:cNvSpPr>
          <p:nvPr>
            <p:ph type="title"/>
          </p:nvPr>
        </p:nvSpPr>
        <p:spPr/>
        <p:txBody>
          <a:bodyPr/>
          <a:lstStyle/>
          <a:p>
            <a:r>
              <a:rPr lang="en-US" dirty="0"/>
              <a:t>Blood Pressure Management </a:t>
            </a:r>
            <a:r>
              <a:rPr lang="en-US" dirty="0">
                <a:solidFill>
                  <a:srgbClr val="CF242A"/>
                </a:solidFill>
              </a:rPr>
              <a:t>- IVT/EVT</a:t>
            </a:r>
          </a:p>
        </p:txBody>
      </p:sp>
      <p:sp>
        <p:nvSpPr>
          <p:cNvPr id="7" name="TextBox 6">
            <a:extLst>
              <a:ext uri="{FF2B5EF4-FFF2-40B4-BE49-F238E27FC236}">
                <a16:creationId xmlns:a16="http://schemas.microsoft.com/office/drawing/2014/main" id="{74573386-4CCA-B61F-CC51-5BD3A25779B5}"/>
              </a:ext>
              <a:ext uri="{C183D7F6-B498-43B3-948B-1728B52AA6E4}">
                <adec:decorative xmlns:adec="http://schemas.microsoft.com/office/drawing/2017/decorative" val="1"/>
              </a:ext>
            </a:extLst>
          </p:cNvPr>
          <p:cNvSpPr txBox="1"/>
          <p:nvPr/>
        </p:nvSpPr>
        <p:spPr>
          <a:xfrm>
            <a:off x="781537" y="1739591"/>
            <a:ext cx="4835492" cy="881910"/>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363D3451-618B-49DE-3FB9-C74002761B51}"/>
              </a:ext>
              <a:ext uri="{C183D7F6-B498-43B3-948B-1728B52AA6E4}">
                <adec:decorative xmlns:adec="http://schemas.microsoft.com/office/drawing/2017/decorative" val="0"/>
              </a:ext>
            </a:extLst>
          </p:cNvPr>
          <p:cNvSpPr txBox="1"/>
          <p:nvPr/>
        </p:nvSpPr>
        <p:spPr>
          <a:xfrm>
            <a:off x="772886" y="1848571"/>
            <a:ext cx="4828691" cy="6909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After IVT</a:t>
            </a:r>
          </a:p>
        </p:txBody>
      </p:sp>
      <p:graphicFrame>
        <p:nvGraphicFramePr>
          <p:cNvPr id="9" name="Content Placeholder 5">
            <a:extLst>
              <a:ext uri="{FF2B5EF4-FFF2-40B4-BE49-F238E27FC236}">
                <a16:creationId xmlns:a16="http://schemas.microsoft.com/office/drawing/2014/main" id="{C463A333-31D7-D803-E8BB-EE6F708BFAC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29351022"/>
              </p:ext>
            </p:extLst>
          </p:nvPr>
        </p:nvGraphicFramePr>
        <p:xfrm>
          <a:off x="765962" y="2643150"/>
          <a:ext cx="4861952" cy="195227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4137285">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3</a:t>
                      </a:r>
                      <a:br>
                        <a:rPr lang="en-US" sz="2000" b="1" dirty="0">
                          <a:ln>
                            <a:noFill/>
                          </a:ln>
                          <a:solidFill>
                            <a:schemeClr val="tx1"/>
                          </a:solidFill>
                          <a:latin typeface="Lub Dub Bold" panose="020B0803030403020204" pitchFamily="34" charset="0"/>
                          <a:cs typeface="Arial" panose="020B0604020202020204" pitchFamily="34" charset="0"/>
                        </a:rPr>
                      </a:br>
                      <a:r>
                        <a:rPr lang="en-US" sz="1400" b="1" dirty="0">
                          <a:ln>
                            <a:noFill/>
                          </a:ln>
                          <a:solidFill>
                            <a:schemeClr val="tx1"/>
                          </a:solidFill>
                          <a:latin typeface="Lub Dub Condensed" panose="020B0506030403020204" pitchFamily="34" charset="0"/>
                          <a:cs typeface="Arial" panose="020B0604020202020204" pitchFamily="34" charset="0"/>
                        </a:rPr>
                        <a:t>No Benefit</a:t>
                      </a:r>
                      <a:endParaRPr lang="en-US" sz="20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mild to moderate severity AIS who have been treated with IVT, intensive SBP reduction (target of &lt;140 mm Hg compared with &lt;180 mm Hg) is not recommended because it is not associated with an improvement in functional outcome.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37B81A5D-8830-A7BD-6EDC-D575430AE0AF}"/>
              </a:ext>
              <a:ext uri="{C183D7F6-B498-43B3-948B-1728B52AA6E4}">
                <adec:decorative xmlns:adec="http://schemas.microsoft.com/office/drawing/2017/decorative" val="1"/>
              </a:ext>
            </a:extLst>
          </p:cNvPr>
          <p:cNvSpPr txBox="1"/>
          <p:nvPr/>
        </p:nvSpPr>
        <p:spPr>
          <a:xfrm>
            <a:off x="6099540" y="1739591"/>
            <a:ext cx="4818832" cy="881910"/>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A4E04FF8-7727-6556-264B-D088CC15363C}"/>
              </a:ext>
              <a:ext uri="{C183D7F6-B498-43B3-948B-1728B52AA6E4}">
                <adec:decorative xmlns:adec="http://schemas.microsoft.com/office/drawing/2017/decorative" val="0"/>
              </a:ext>
            </a:extLst>
          </p:cNvPr>
          <p:cNvSpPr txBox="1"/>
          <p:nvPr/>
        </p:nvSpPr>
        <p:spPr>
          <a:xfrm>
            <a:off x="6090919" y="1848571"/>
            <a:ext cx="4812054" cy="6909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After EVT</a:t>
            </a:r>
          </a:p>
        </p:txBody>
      </p:sp>
      <p:graphicFrame>
        <p:nvGraphicFramePr>
          <p:cNvPr id="17" name="Content Placeholder 5">
            <a:extLst>
              <a:ext uri="{FF2B5EF4-FFF2-40B4-BE49-F238E27FC236}">
                <a16:creationId xmlns:a16="http://schemas.microsoft.com/office/drawing/2014/main" id="{8C1FCE6E-B0EF-3B83-4BBC-1E5C6FC99DA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50460482"/>
              </p:ext>
            </p:extLst>
          </p:nvPr>
        </p:nvGraphicFramePr>
        <p:xfrm>
          <a:off x="6085114" y="2643150"/>
          <a:ext cx="4844144" cy="2196117"/>
        </p:xfrm>
        <a:graphic>
          <a:graphicData uri="http://schemas.openxmlformats.org/drawingml/2006/table">
            <a:tbl>
              <a:tblPr firstRow="1" bandRow="1">
                <a:tableStyleId>{5C22544A-7EE6-4342-B048-85BDC9FD1C3A}</a:tableStyleId>
              </a:tblPr>
              <a:tblGrid>
                <a:gridCol w="706859">
                  <a:extLst>
                    <a:ext uri="{9D8B030D-6E8A-4147-A177-3AD203B41FA5}">
                      <a16:colId xmlns:a16="http://schemas.microsoft.com/office/drawing/2014/main" val="2649235253"/>
                    </a:ext>
                  </a:extLst>
                </a:gridCol>
                <a:gridCol w="4137285">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bg1"/>
                          </a:solidFill>
                          <a:latin typeface="Lub Dub Bold" panose="020B0803030403020204" pitchFamily="34" charset="0"/>
                          <a:cs typeface="Arial" panose="020B0604020202020204" pitchFamily="34" charset="0"/>
                        </a:rPr>
                        <a:t>3</a:t>
                      </a:r>
                      <a:br>
                        <a:rPr lang="en-US" sz="2000" b="1" dirty="0">
                          <a:ln>
                            <a:noFill/>
                          </a:ln>
                          <a:solidFill>
                            <a:schemeClr val="bg1"/>
                          </a:solidFill>
                          <a:latin typeface="Lub Dub Bold" panose="020B0803030403020204" pitchFamily="34" charset="0"/>
                          <a:cs typeface="Arial" panose="020B0604020202020204" pitchFamily="34" charset="0"/>
                        </a:rPr>
                      </a:br>
                      <a:r>
                        <a:rPr lang="en-US" sz="1400" b="1" kern="1200" dirty="0">
                          <a:ln>
                            <a:noFill/>
                          </a:ln>
                          <a:solidFill>
                            <a:schemeClr val="bg1"/>
                          </a:solidFill>
                          <a:latin typeface="Lub Dub Condensed" panose="020B0506030403020204" pitchFamily="34" charset="0"/>
                          <a:ea typeface="+mn-ea"/>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A"/>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with LVO of the anterior circulation who have been successfully recanalized by endovascular therapy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mTICI</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2b, 2c, or 3) and without other indication for blood pressure management target, intensive SBP reduction target of &lt;140 mm Hg for the first 72 hours is harmful and not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34" name="Graphic 33">
            <a:extLst>
              <a:ext uri="{FF2B5EF4-FFF2-40B4-BE49-F238E27FC236}">
                <a16:creationId xmlns:a16="http://schemas.microsoft.com/office/drawing/2014/main" id="{5986C198-655C-06A5-A740-91BEDD8BC6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999" y="1722755"/>
            <a:ext cx="706755" cy="908685"/>
          </a:xfrm>
          <a:prstGeom prst="rect">
            <a:avLst/>
          </a:prstGeom>
        </p:spPr>
      </p:pic>
      <p:pic>
        <p:nvPicPr>
          <p:cNvPr id="36" name="Graphic 35">
            <a:extLst>
              <a:ext uri="{FF2B5EF4-FFF2-40B4-BE49-F238E27FC236}">
                <a16:creationId xmlns:a16="http://schemas.microsoft.com/office/drawing/2014/main" id="{91347978-D8BC-9D78-0EE6-2019697BB5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5545" y="1732279"/>
            <a:ext cx="922215" cy="894687"/>
          </a:xfrm>
          <a:prstGeom prst="rect">
            <a:avLst/>
          </a:prstGeom>
        </p:spPr>
      </p:pic>
      <p:sp>
        <p:nvSpPr>
          <p:cNvPr id="5" name="Text Placeholder 4">
            <a:extLst>
              <a:ext uri="{FF2B5EF4-FFF2-40B4-BE49-F238E27FC236}">
                <a16:creationId xmlns:a16="http://schemas.microsoft.com/office/drawing/2014/main" id="{8D73C313-C097-FED1-A60F-3AC46286A80E}"/>
              </a:ext>
            </a:extLst>
          </p:cNvPr>
          <p:cNvSpPr>
            <a:spLocks noGrp="1"/>
          </p:cNvSpPr>
          <p:nvPr>
            <p:ph type="body" sz="quarter" idx="13"/>
          </p:nvPr>
        </p:nvSpPr>
        <p:spPr/>
        <p:txBody>
          <a:bodyPr/>
          <a:lstStyle/>
          <a:p>
            <a:r>
              <a:rPr lang="en-US" b="1" dirty="0"/>
              <a:t>Abbreviations: </a:t>
            </a:r>
            <a:r>
              <a:rPr lang="en-US" dirty="0"/>
              <a:t>AIS indicates acute ischemic stroke; EVT, endovascular thrombectomy; IVT, intravenous thrombolytics; </a:t>
            </a:r>
            <a:br>
              <a:rPr lang="en-US" dirty="0"/>
            </a:br>
            <a:r>
              <a:rPr lang="en-US" dirty="0"/>
              <a:t>LVO, large vessel occlusion; and SBP, systolic blood pressure.</a:t>
            </a:r>
          </a:p>
        </p:txBody>
      </p:sp>
      <p:sp>
        <p:nvSpPr>
          <p:cNvPr id="4" name="Slide Number Placeholder 3">
            <a:extLst>
              <a:ext uri="{FF2B5EF4-FFF2-40B4-BE49-F238E27FC236}">
                <a16:creationId xmlns:a16="http://schemas.microsoft.com/office/drawing/2014/main" id="{58DA7540-B1D2-5A52-085E-4B9ECAC747D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418446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42FC-87C9-F9D6-9FA1-DCAEACE432BC}"/>
              </a:ext>
            </a:extLst>
          </p:cNvPr>
          <p:cNvSpPr>
            <a:spLocks noGrp="1"/>
          </p:cNvSpPr>
          <p:nvPr>
            <p:ph type="title"/>
          </p:nvPr>
        </p:nvSpPr>
        <p:spPr/>
        <p:txBody>
          <a:bodyPr/>
          <a:lstStyle/>
          <a:p>
            <a:r>
              <a:rPr lang="en-US" dirty="0"/>
              <a:t>Blood Glucose Management in AIS</a:t>
            </a:r>
          </a:p>
        </p:txBody>
      </p:sp>
      <p:graphicFrame>
        <p:nvGraphicFramePr>
          <p:cNvPr id="6" name="Content Placeholder 5">
            <a:extLst>
              <a:ext uri="{FF2B5EF4-FFF2-40B4-BE49-F238E27FC236}">
                <a16:creationId xmlns:a16="http://schemas.microsoft.com/office/drawing/2014/main" id="{1E9D5A9F-E90C-DACF-0147-515FF7BF251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50927777"/>
              </p:ext>
            </p:extLst>
          </p:nvPr>
        </p:nvGraphicFramePr>
        <p:xfrm>
          <a:off x="4835732" y="2065411"/>
          <a:ext cx="6563095" cy="2554083"/>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5757553">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7814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hypoglycemia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bloodglucose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&lt;60 mg/dL) should be treated to avoid complications.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78143">
                <a:tc>
                  <a:txBody>
                    <a:bodyPr/>
                    <a:lstStyle/>
                    <a:p>
                      <a:pPr marL="0" indent="0" algn="ctr">
                        <a:lnSpc>
                          <a:spcPct val="80000"/>
                        </a:lnSpc>
                        <a:spcBef>
                          <a:spcPts val="0"/>
                        </a:spcBef>
                      </a:pPr>
                      <a:r>
                        <a:rPr lang="en-US" sz="20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hospitalized patients with AIS with hyperglycemia, treatment with IV insulin to achieve blood glucose levels in the range of 80 to 130 mg/dL is not recommended to improve 3-month functional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3527969"/>
                  </a:ext>
                </a:extLst>
              </a:tr>
            </a:tbl>
          </a:graphicData>
        </a:graphic>
      </p:graphicFrame>
      <p:sp>
        <p:nvSpPr>
          <p:cNvPr id="5" name="Text Placeholder 4">
            <a:extLst>
              <a:ext uri="{FF2B5EF4-FFF2-40B4-BE49-F238E27FC236}">
                <a16:creationId xmlns:a16="http://schemas.microsoft.com/office/drawing/2014/main" id="{1400D745-07A7-96CB-187E-8319A8C8720F}"/>
              </a:ext>
            </a:extLst>
          </p:cNvPr>
          <p:cNvSpPr>
            <a:spLocks noGrp="1"/>
          </p:cNvSpPr>
          <p:nvPr>
            <p:ph type="body" sz="quarter" idx="13"/>
          </p:nvPr>
        </p:nvSpPr>
        <p:spPr/>
        <p:txBody>
          <a:bodyPr/>
          <a:lstStyle/>
          <a:p>
            <a:r>
              <a:rPr lang="en-US" b="1" dirty="0"/>
              <a:t>Abbreviations: </a:t>
            </a:r>
            <a:r>
              <a:rPr lang="en-US" dirty="0"/>
              <a:t>AIS indicates acute ischemic stroke; and IV, intravenous.</a:t>
            </a:r>
          </a:p>
        </p:txBody>
      </p:sp>
      <p:pic>
        <p:nvPicPr>
          <p:cNvPr id="3" name="Picture 2">
            <a:extLst>
              <a:ext uri="{FF2B5EF4-FFF2-40B4-BE49-F238E27FC236}">
                <a16:creationId xmlns:a16="http://schemas.microsoft.com/office/drawing/2014/main" id="{D4B25787-3531-AE5E-4747-5BCAD2021F5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1285469"/>
            <a:ext cx="4530436" cy="4181401"/>
          </a:xfrm>
          <a:prstGeom prst="rect">
            <a:avLst/>
          </a:prstGeom>
          <a:noFill/>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E23A36A1-CC02-4570-ADBE-5855DE395C1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112874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E26E-AC1A-6FAB-BBE9-DD60D358B649}"/>
              </a:ext>
            </a:extLst>
          </p:cNvPr>
          <p:cNvSpPr>
            <a:spLocks noGrp="1"/>
          </p:cNvSpPr>
          <p:nvPr>
            <p:ph type="title"/>
          </p:nvPr>
        </p:nvSpPr>
        <p:spPr>
          <a:xfrm>
            <a:off x="426975" y="278974"/>
            <a:ext cx="10815735" cy="809048"/>
          </a:xfrm>
        </p:spPr>
        <p:txBody>
          <a:bodyPr/>
          <a:lstStyle/>
          <a:p>
            <a:r>
              <a:rPr lang="en-US" dirty="0"/>
              <a:t>Thrombolysis Decision-Making</a:t>
            </a:r>
            <a:r>
              <a:rPr lang="en-US" dirty="0">
                <a:solidFill>
                  <a:srgbClr val="CF242A"/>
                </a:solidFill>
              </a:rPr>
              <a:t>-General and Pediatric </a:t>
            </a:r>
          </a:p>
        </p:txBody>
      </p:sp>
      <p:sp>
        <p:nvSpPr>
          <p:cNvPr id="7" name="TextBox 6">
            <a:extLst>
              <a:ext uri="{FF2B5EF4-FFF2-40B4-BE49-F238E27FC236}">
                <a16:creationId xmlns:a16="http://schemas.microsoft.com/office/drawing/2014/main" id="{174F65A1-25CE-9E07-9133-1DB3A3D0D4BE}"/>
              </a:ext>
              <a:ext uri="{C183D7F6-B498-43B3-948B-1728B52AA6E4}">
                <adec:decorative xmlns:adec="http://schemas.microsoft.com/office/drawing/2017/decorative" val="1"/>
              </a:ext>
            </a:extLst>
          </p:cNvPr>
          <p:cNvSpPr txBox="1"/>
          <p:nvPr/>
        </p:nvSpPr>
        <p:spPr>
          <a:xfrm>
            <a:off x="781537" y="1415142"/>
            <a:ext cx="4835492" cy="312933"/>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800" dirty="0">
                <a:latin typeface="Lub Dub Condensed" panose="020B0506030403020204" pitchFamily="34" charset="0"/>
              </a:rPr>
            </a:br>
            <a:br>
              <a:rPr lang="en-US" sz="1800" dirty="0">
                <a:latin typeface="Lub Dub Condensed" panose="020B0506030403020204" pitchFamily="34" charset="0"/>
              </a:rPr>
            </a:br>
            <a:endParaRPr lang="en-US" sz="1800" dirty="0">
              <a:latin typeface="Lub Dub Condensed" panose="020B0506030403020204" pitchFamily="34" charset="0"/>
            </a:endParaRPr>
          </a:p>
        </p:txBody>
      </p:sp>
      <p:sp>
        <p:nvSpPr>
          <p:cNvPr id="8" name="TextBox 7">
            <a:extLst>
              <a:ext uri="{FF2B5EF4-FFF2-40B4-BE49-F238E27FC236}">
                <a16:creationId xmlns:a16="http://schemas.microsoft.com/office/drawing/2014/main" id="{D6B4640F-C8EA-ADDA-7AAA-107E49C4056B}"/>
              </a:ext>
              <a:ext uri="{C183D7F6-B498-43B3-948B-1728B52AA6E4}">
                <adec:decorative xmlns:adec="http://schemas.microsoft.com/office/drawing/2017/decorative" val="0"/>
              </a:ext>
            </a:extLst>
          </p:cNvPr>
          <p:cNvSpPr txBox="1"/>
          <p:nvPr/>
        </p:nvSpPr>
        <p:spPr>
          <a:xfrm>
            <a:off x="772886" y="1453812"/>
            <a:ext cx="4828691" cy="24516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Treat Fast</a:t>
            </a:r>
          </a:p>
        </p:txBody>
      </p:sp>
      <p:graphicFrame>
        <p:nvGraphicFramePr>
          <p:cNvPr id="9" name="Content Placeholder 5">
            <a:extLst>
              <a:ext uri="{FF2B5EF4-FFF2-40B4-BE49-F238E27FC236}">
                <a16:creationId xmlns:a16="http://schemas.microsoft.com/office/drawing/2014/main" id="{F119F014-6B09-A96F-A12A-FBDBC097454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283087777"/>
              </p:ext>
            </p:extLst>
          </p:nvPr>
        </p:nvGraphicFramePr>
        <p:xfrm>
          <a:off x="765962" y="1749727"/>
          <a:ext cx="4861952" cy="1720838"/>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4137285">
                  <a:extLst>
                    <a:ext uri="{9D8B030D-6E8A-4147-A177-3AD203B41FA5}">
                      <a16:colId xmlns:a16="http://schemas.microsoft.com/office/drawing/2014/main" val="3265590656"/>
                    </a:ext>
                  </a:extLst>
                </a:gridCol>
              </a:tblGrid>
              <a:tr h="3492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0289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endParaRPr lang="en-US" sz="20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adult patients with AIS who are eligible for IVT within 4.5 hours of symptom onset, treatment should be initiated as quickly as possible, assuring safe administration and avoiding potential delays associated with additional multimodal neuroimaging, such as CTA/MRA, and CT/MR perfusion imaging.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1" name="TextBox 10">
            <a:extLst>
              <a:ext uri="{FF2B5EF4-FFF2-40B4-BE49-F238E27FC236}">
                <a16:creationId xmlns:a16="http://schemas.microsoft.com/office/drawing/2014/main" id="{03E42B7A-E875-D5EA-02A8-77BDAAA4D295}"/>
              </a:ext>
              <a:ext uri="{C183D7F6-B498-43B3-948B-1728B52AA6E4}">
                <adec:decorative xmlns:adec="http://schemas.microsoft.com/office/drawing/2017/decorative" val="1"/>
              </a:ext>
            </a:extLst>
          </p:cNvPr>
          <p:cNvSpPr txBox="1"/>
          <p:nvPr/>
        </p:nvSpPr>
        <p:spPr>
          <a:xfrm>
            <a:off x="6093744" y="1415142"/>
            <a:ext cx="4824628" cy="312933"/>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800" dirty="0">
                <a:latin typeface="Lub Dub Condensed" panose="020B0506030403020204" pitchFamily="34" charset="0"/>
              </a:rPr>
            </a:br>
            <a:br>
              <a:rPr lang="en-US" sz="1800" dirty="0">
                <a:latin typeface="Lub Dub Condensed" panose="020B0506030403020204" pitchFamily="34" charset="0"/>
              </a:rPr>
            </a:br>
            <a:endParaRPr lang="en-US" sz="1800" dirty="0">
              <a:latin typeface="Lub Dub Condensed" panose="020B0506030403020204" pitchFamily="34" charset="0"/>
            </a:endParaRPr>
          </a:p>
        </p:txBody>
      </p:sp>
      <p:sp>
        <p:nvSpPr>
          <p:cNvPr id="12" name="TextBox 11">
            <a:extLst>
              <a:ext uri="{FF2B5EF4-FFF2-40B4-BE49-F238E27FC236}">
                <a16:creationId xmlns:a16="http://schemas.microsoft.com/office/drawing/2014/main" id="{973C95A3-0770-128E-7933-0F59DA6ED901}"/>
              </a:ext>
              <a:ext uri="{C183D7F6-B498-43B3-948B-1728B52AA6E4}">
                <adec:decorative xmlns:adec="http://schemas.microsoft.com/office/drawing/2017/decorative" val="0"/>
              </a:ext>
            </a:extLst>
          </p:cNvPr>
          <p:cNvSpPr txBox="1"/>
          <p:nvPr/>
        </p:nvSpPr>
        <p:spPr>
          <a:xfrm>
            <a:off x="6085113" y="1453812"/>
            <a:ext cx="4817842" cy="24516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Discuss Risks &amp; Benefits</a:t>
            </a:r>
          </a:p>
        </p:txBody>
      </p:sp>
      <p:graphicFrame>
        <p:nvGraphicFramePr>
          <p:cNvPr id="13" name="Content Placeholder 5">
            <a:extLst>
              <a:ext uri="{FF2B5EF4-FFF2-40B4-BE49-F238E27FC236}">
                <a16:creationId xmlns:a16="http://schemas.microsoft.com/office/drawing/2014/main" id="{ED4BFA93-E276-E3A5-CD10-99EA56CC8C4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41212429"/>
              </p:ext>
            </p:extLst>
          </p:nvPr>
        </p:nvGraphicFramePr>
        <p:xfrm>
          <a:off x="6085114" y="1749726"/>
          <a:ext cx="4844144" cy="1507478"/>
        </p:xfrm>
        <a:graphic>
          <a:graphicData uri="http://schemas.openxmlformats.org/drawingml/2006/table">
            <a:tbl>
              <a:tblPr firstRow="1" bandRow="1">
                <a:tableStyleId>{5C22544A-7EE6-4342-B048-85BDC9FD1C3A}</a:tableStyleId>
              </a:tblPr>
              <a:tblGrid>
                <a:gridCol w="706859">
                  <a:extLst>
                    <a:ext uri="{9D8B030D-6E8A-4147-A177-3AD203B41FA5}">
                      <a16:colId xmlns:a16="http://schemas.microsoft.com/office/drawing/2014/main" val="2649235253"/>
                    </a:ext>
                  </a:extLst>
                </a:gridCol>
                <a:gridCol w="4137285">
                  <a:extLst>
                    <a:ext uri="{9D8B030D-6E8A-4147-A177-3AD203B41FA5}">
                      <a16:colId xmlns:a16="http://schemas.microsoft.com/office/drawing/2014/main" val="3265590656"/>
                    </a:ext>
                  </a:extLst>
                </a:gridCol>
              </a:tblGrid>
              <a:tr h="3492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00222">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endParaRPr lang="en-US" sz="1400" b="1" kern="1200" dirty="0">
                        <a:ln>
                          <a:noFill/>
                        </a:ln>
                        <a:solidFill>
                          <a:schemeClr val="tx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eligible for IVT, health care professionals should discuss its potential risks and benefits with competent patients and/or available patient representatives, when feasible, to ensure shared decision-making.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E185FC0D-DAD1-92DC-6666-E660147511AE}"/>
              </a:ext>
              <a:ext uri="{C183D7F6-B498-43B3-948B-1728B52AA6E4}">
                <adec:decorative xmlns:adec="http://schemas.microsoft.com/office/drawing/2017/decorative" val="1"/>
              </a:ext>
            </a:extLst>
          </p:cNvPr>
          <p:cNvSpPr txBox="1"/>
          <p:nvPr/>
        </p:nvSpPr>
        <p:spPr>
          <a:xfrm>
            <a:off x="781537" y="3728585"/>
            <a:ext cx="4835492" cy="312933"/>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800" dirty="0">
                <a:latin typeface="Lub Dub Condensed" panose="020B0506030403020204" pitchFamily="34" charset="0"/>
              </a:rPr>
            </a:br>
            <a:br>
              <a:rPr lang="en-US" sz="1800" dirty="0">
                <a:latin typeface="Lub Dub Condensed" panose="020B0506030403020204" pitchFamily="34" charset="0"/>
              </a:rPr>
            </a:br>
            <a:endParaRPr lang="en-US" sz="1800" dirty="0">
              <a:latin typeface="Lub Dub Condensed" panose="020B0506030403020204" pitchFamily="34" charset="0"/>
            </a:endParaRPr>
          </a:p>
        </p:txBody>
      </p:sp>
      <p:sp>
        <p:nvSpPr>
          <p:cNvPr id="16" name="TextBox 15">
            <a:extLst>
              <a:ext uri="{FF2B5EF4-FFF2-40B4-BE49-F238E27FC236}">
                <a16:creationId xmlns:a16="http://schemas.microsoft.com/office/drawing/2014/main" id="{6AEF5027-18C2-5038-C1A0-12EE183C14DB}"/>
              </a:ext>
              <a:ext uri="{C183D7F6-B498-43B3-948B-1728B52AA6E4}">
                <adec:decorative xmlns:adec="http://schemas.microsoft.com/office/drawing/2017/decorative" val="0"/>
              </a:ext>
            </a:extLst>
          </p:cNvPr>
          <p:cNvSpPr txBox="1"/>
          <p:nvPr/>
        </p:nvSpPr>
        <p:spPr>
          <a:xfrm>
            <a:off x="772886" y="3767255"/>
            <a:ext cx="4828691" cy="24516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Rule Out Mimics</a:t>
            </a:r>
          </a:p>
        </p:txBody>
      </p:sp>
      <p:graphicFrame>
        <p:nvGraphicFramePr>
          <p:cNvPr id="17" name="Content Placeholder 5">
            <a:extLst>
              <a:ext uri="{FF2B5EF4-FFF2-40B4-BE49-F238E27FC236}">
                <a16:creationId xmlns:a16="http://schemas.microsoft.com/office/drawing/2014/main" id="{3700FAE5-4EF1-B011-9AE3-35B86EBF4CB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43613534"/>
              </p:ext>
            </p:extLst>
          </p:nvPr>
        </p:nvGraphicFramePr>
        <p:xfrm>
          <a:off x="765962" y="4063170"/>
          <a:ext cx="4861952" cy="1720838"/>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4137285">
                  <a:extLst>
                    <a:ext uri="{9D8B030D-6E8A-4147-A177-3AD203B41FA5}">
                      <a16:colId xmlns:a16="http://schemas.microsoft.com/office/drawing/2014/main" val="3265590656"/>
                    </a:ext>
                  </a:extLst>
                </a:gridCol>
              </a:tblGrid>
              <a:tr h="3492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02894">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3</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eligible adult patients with AIS presenting with mild non-disabling stroke deficits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eg</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isolated sensory syndrome in many cases) within 4.5 hours of symptom onset or last known well, IVT is not recommended as it has not shown superiority in improving functional outcomes compared to double antiplatelet treatment.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9" name="TextBox 18">
            <a:extLst>
              <a:ext uri="{FF2B5EF4-FFF2-40B4-BE49-F238E27FC236}">
                <a16:creationId xmlns:a16="http://schemas.microsoft.com/office/drawing/2014/main" id="{D7EA6E76-CD36-5845-110D-9D4277115F91}"/>
              </a:ext>
              <a:ext uri="{C183D7F6-B498-43B3-948B-1728B52AA6E4}">
                <adec:decorative xmlns:adec="http://schemas.microsoft.com/office/drawing/2017/decorative" val="1"/>
              </a:ext>
            </a:extLst>
          </p:cNvPr>
          <p:cNvSpPr txBox="1"/>
          <p:nvPr/>
        </p:nvSpPr>
        <p:spPr>
          <a:xfrm>
            <a:off x="6093744" y="3728585"/>
            <a:ext cx="4824628" cy="312933"/>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800" dirty="0">
                <a:latin typeface="Lub Dub Condensed" panose="020B0506030403020204" pitchFamily="34" charset="0"/>
              </a:rPr>
            </a:br>
            <a:br>
              <a:rPr lang="en-US" sz="1800" dirty="0">
                <a:latin typeface="Lub Dub Condensed" panose="020B0506030403020204" pitchFamily="34" charset="0"/>
              </a:rPr>
            </a:br>
            <a:endParaRPr lang="en-US" sz="1800" dirty="0">
              <a:latin typeface="Lub Dub Condensed" panose="020B0506030403020204" pitchFamily="34" charset="0"/>
            </a:endParaRPr>
          </a:p>
        </p:txBody>
      </p:sp>
      <p:sp>
        <p:nvSpPr>
          <p:cNvPr id="20" name="TextBox 19">
            <a:extLst>
              <a:ext uri="{FF2B5EF4-FFF2-40B4-BE49-F238E27FC236}">
                <a16:creationId xmlns:a16="http://schemas.microsoft.com/office/drawing/2014/main" id="{2F0E0F5D-41AF-1A65-D8E2-302116B6BC26}"/>
              </a:ext>
              <a:ext uri="{C183D7F6-B498-43B3-948B-1728B52AA6E4}">
                <adec:decorative xmlns:adec="http://schemas.microsoft.com/office/drawing/2017/decorative" val="0"/>
              </a:ext>
            </a:extLst>
          </p:cNvPr>
          <p:cNvSpPr txBox="1"/>
          <p:nvPr/>
        </p:nvSpPr>
        <p:spPr>
          <a:xfrm>
            <a:off x="6085113" y="3767255"/>
            <a:ext cx="4817842" cy="24516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Pediatric Patients</a:t>
            </a:r>
          </a:p>
        </p:txBody>
      </p:sp>
      <p:graphicFrame>
        <p:nvGraphicFramePr>
          <p:cNvPr id="21" name="Content Placeholder 5">
            <a:extLst>
              <a:ext uri="{FF2B5EF4-FFF2-40B4-BE49-F238E27FC236}">
                <a16:creationId xmlns:a16="http://schemas.microsoft.com/office/drawing/2014/main" id="{3F373AB4-DE6C-16BB-4556-E3BF2217F7A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914879024"/>
              </p:ext>
            </p:extLst>
          </p:nvPr>
        </p:nvGraphicFramePr>
        <p:xfrm>
          <a:off x="6085114" y="4063168"/>
          <a:ext cx="4844144" cy="1445003"/>
        </p:xfrm>
        <a:graphic>
          <a:graphicData uri="http://schemas.openxmlformats.org/drawingml/2006/table">
            <a:tbl>
              <a:tblPr firstRow="1" bandRow="1">
                <a:tableStyleId>{5C22544A-7EE6-4342-B048-85BDC9FD1C3A}</a:tableStyleId>
              </a:tblPr>
              <a:tblGrid>
                <a:gridCol w="706859">
                  <a:extLst>
                    <a:ext uri="{9D8B030D-6E8A-4147-A177-3AD203B41FA5}">
                      <a16:colId xmlns:a16="http://schemas.microsoft.com/office/drawing/2014/main" val="2649235253"/>
                    </a:ext>
                  </a:extLst>
                </a:gridCol>
                <a:gridCol w="4137285">
                  <a:extLst>
                    <a:ext uri="{9D8B030D-6E8A-4147-A177-3AD203B41FA5}">
                      <a16:colId xmlns:a16="http://schemas.microsoft.com/office/drawing/2014/main" val="3265590656"/>
                    </a:ext>
                  </a:extLst>
                </a:gridCol>
              </a:tblGrid>
              <a:tr h="3492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95765">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endParaRPr lang="en-US" sz="1400" b="1" kern="1200" dirty="0">
                        <a:ln>
                          <a:noFill/>
                        </a:ln>
                        <a:solidFill>
                          <a:schemeClr val="tx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pediatric patients aged 28 days to 18 years with confirmed AIS presenting within 4.5 hours of symptom onset and disabling deficits, IVT with alteplase may be considered as it is safe, but efficacy is uncertain.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909E6508-A71C-A5D5-A545-A193FF3E0BBD}"/>
              </a:ext>
            </a:extLst>
          </p:cNvPr>
          <p:cNvSpPr>
            <a:spLocks noGrp="1"/>
          </p:cNvSpPr>
          <p:nvPr>
            <p:ph type="body" sz="quarter" idx="13"/>
          </p:nvPr>
        </p:nvSpPr>
        <p:spPr/>
        <p:txBody>
          <a:bodyPr/>
          <a:lstStyle/>
          <a:p>
            <a:r>
              <a:rPr lang="en-US" b="1" dirty="0"/>
              <a:t>Abbreviations: </a:t>
            </a:r>
            <a:r>
              <a:rPr lang="en-US" dirty="0"/>
              <a:t>AIS indicates acute ischemic stroke; CT, computed tomography; CTA, computed tomographic angiography; </a:t>
            </a:r>
            <a:br>
              <a:rPr lang="en-US" dirty="0"/>
            </a:br>
            <a:r>
              <a:rPr lang="en-US" dirty="0"/>
              <a:t>IVT, intravenous thrombolytics; MRA, magnetic resonance angiography; and MR, magnetic resonance..</a:t>
            </a:r>
          </a:p>
        </p:txBody>
      </p:sp>
      <p:sp>
        <p:nvSpPr>
          <p:cNvPr id="4" name="Slide Number Placeholder 3">
            <a:extLst>
              <a:ext uri="{FF2B5EF4-FFF2-40B4-BE49-F238E27FC236}">
                <a16:creationId xmlns:a16="http://schemas.microsoft.com/office/drawing/2014/main" id="{2EF89A3E-81EC-1C26-542E-09A63BE3529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175394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5D91-D004-85AD-AA03-16E351F7A74F}"/>
              </a:ext>
            </a:extLst>
          </p:cNvPr>
          <p:cNvSpPr>
            <a:spLocks noGrp="1"/>
          </p:cNvSpPr>
          <p:nvPr>
            <p:ph type="title"/>
          </p:nvPr>
        </p:nvSpPr>
        <p:spPr>
          <a:xfrm>
            <a:off x="838200" y="365125"/>
            <a:ext cx="8129155" cy="840220"/>
          </a:xfrm>
        </p:spPr>
        <p:txBody>
          <a:bodyPr/>
          <a:lstStyle/>
          <a:p>
            <a:r>
              <a:rPr lang="en-US" dirty="0"/>
              <a:t>Choice of Thrombolytic Agent and Extended Time Windows for IVT</a:t>
            </a:r>
          </a:p>
        </p:txBody>
      </p:sp>
      <p:graphicFrame>
        <p:nvGraphicFramePr>
          <p:cNvPr id="6" name="Content Placeholder 5">
            <a:extLst>
              <a:ext uri="{FF2B5EF4-FFF2-40B4-BE49-F238E27FC236}">
                <a16:creationId xmlns:a16="http://schemas.microsoft.com/office/drawing/2014/main" id="{BBDDFCAD-6357-F2F9-C712-645A5A0F90D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05622191"/>
              </p:ext>
            </p:extLst>
          </p:nvPr>
        </p:nvGraphicFramePr>
        <p:xfrm>
          <a:off x="859973" y="1673526"/>
          <a:ext cx="10232570" cy="2049388"/>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9427028">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693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 patients with AIS presenting within 4.5 hours of symptom onset or last known well and eligible for IVT,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tenecteplase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 dose of 0.25 mg/kg body weight (max 25 mg) or alteplase at a dose of 0.9 mg/kg body weight is recommended to improve functional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94657">
                <a:tc>
                  <a:txBody>
                    <a:bodyPr/>
                    <a:lstStyle/>
                    <a:p>
                      <a:pPr marL="0" indent="0" algn="ctr">
                        <a:lnSpc>
                          <a:spcPct val="80000"/>
                        </a:lnSpc>
                        <a:spcBef>
                          <a:spcPts val="0"/>
                        </a:spcBef>
                      </a:pPr>
                      <a:r>
                        <a:rPr lang="en-US" sz="20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 patients with AIS presenting within 4.5 hours of symptom onset or last known well and eligible for IVT,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tenecteplase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 dose of 0.4 mg/kg body weight is not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3527969"/>
                  </a:ext>
                </a:extLst>
              </a:tr>
            </a:tbl>
          </a:graphicData>
        </a:graphic>
      </p:graphicFrame>
      <p:graphicFrame>
        <p:nvGraphicFramePr>
          <p:cNvPr id="8" name="Content Placeholder 5">
            <a:extLst>
              <a:ext uri="{FF2B5EF4-FFF2-40B4-BE49-F238E27FC236}">
                <a16:creationId xmlns:a16="http://schemas.microsoft.com/office/drawing/2014/main" id="{069B75AA-37EF-C249-D09F-7CB836BF13D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2362629"/>
              </p:ext>
            </p:extLst>
          </p:nvPr>
        </p:nvGraphicFramePr>
        <p:xfrm>
          <a:off x="870858" y="4013955"/>
          <a:ext cx="10221685" cy="1475940"/>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9416143">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7814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have salvageable ischemic penumbra detected on automated perfusion imaging and who (a) awake with stroke symptoms within 9 hours from the midpoint of sleep or (b) are 4.5–9 hours from last known well, IV thrombolysis may be reasonable to improve functional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E0DA7588-9A0C-B56B-C4D8-07FAF97A37AF}"/>
              </a:ext>
            </a:extLst>
          </p:cNvPr>
          <p:cNvSpPr>
            <a:spLocks noGrp="1"/>
          </p:cNvSpPr>
          <p:nvPr>
            <p:ph type="body" sz="quarter" idx="13"/>
          </p:nvPr>
        </p:nvSpPr>
        <p:spPr/>
        <p:txBody>
          <a:bodyPr/>
          <a:lstStyle/>
          <a:p>
            <a:r>
              <a:rPr lang="en-US" b="1" dirty="0"/>
              <a:t>Abbreviations:  </a:t>
            </a:r>
            <a:r>
              <a:rPr lang="en-US" dirty="0"/>
              <a:t>AIS indicates acute ischemic stroke; and IVT, intravenous thrombolytics </a:t>
            </a:r>
          </a:p>
        </p:txBody>
      </p:sp>
      <p:sp>
        <p:nvSpPr>
          <p:cNvPr id="4" name="Slide Number Placeholder 3">
            <a:extLst>
              <a:ext uri="{FF2B5EF4-FFF2-40B4-BE49-F238E27FC236}">
                <a16:creationId xmlns:a16="http://schemas.microsoft.com/office/drawing/2014/main" id="{ED8C97C6-5CBB-B64D-9360-6CC6FAB57AA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364154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06C2F-51CE-B7E2-0EB9-2497E3B7A2B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EE2B82F-59CC-9491-DEFE-B0020EABB1AD}"/>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A9F393-68EB-FDE3-85F3-B863E99C2216}"/>
              </a:ext>
            </a:extLst>
          </p:cNvPr>
          <p:cNvSpPr>
            <a:spLocks noGrp="1"/>
          </p:cNvSpPr>
          <p:nvPr>
            <p:ph type="title"/>
          </p:nvPr>
        </p:nvSpPr>
        <p:spPr>
          <a:xfrm>
            <a:off x="838199" y="365126"/>
            <a:ext cx="8688355" cy="1461997"/>
          </a:xfrm>
        </p:spPr>
        <p:txBody>
          <a:bodyPr/>
          <a:lstStyle/>
          <a:p>
            <a:pPr rtl="0" eaLnBrk="1" latinLnBrk="0" hangingPunct="1"/>
            <a:r>
              <a:rPr lang="en-US" sz="2400" dirty="0">
                <a:solidFill>
                  <a:srgbClr val="AC1B1F"/>
                </a:solidFill>
              </a:rPr>
              <a:t>Summary of Table 8. </a:t>
            </a:r>
            <a:r>
              <a:rPr lang="en-US" sz="2400" dirty="0"/>
              <a:t>Other Situations Wherein Thrombolysis is Deemed to Be Considered</a:t>
            </a:r>
            <a:br>
              <a:rPr lang="en-US" sz="2400" kern="1200" dirty="0">
                <a:solidFill>
                  <a:srgbClr val="AC1B1F"/>
                </a:solidFill>
                <a:effectLst/>
                <a:latin typeface="Calibri" panose="020F0502020204030204" pitchFamily="34" charset="0"/>
                <a:ea typeface="+mn-ea"/>
                <a:cs typeface="+mn-cs"/>
              </a:rPr>
            </a:br>
            <a:br>
              <a:rPr lang="en-US" sz="2400" dirty="0"/>
            </a:br>
            <a:endParaRPr lang="en-US" dirty="0"/>
          </a:p>
        </p:txBody>
      </p:sp>
      <p:sp>
        <p:nvSpPr>
          <p:cNvPr id="8" name="TextBox 7">
            <a:extLst>
              <a:ext uri="{FF2B5EF4-FFF2-40B4-BE49-F238E27FC236}">
                <a16:creationId xmlns:a16="http://schemas.microsoft.com/office/drawing/2014/main" id="{F8ADA7C9-DA37-C556-27C8-AA2DC93AFE75}"/>
              </a:ext>
            </a:extLst>
          </p:cNvPr>
          <p:cNvSpPr txBox="1"/>
          <p:nvPr/>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graphicFrame>
        <p:nvGraphicFramePr>
          <p:cNvPr id="3" name="Table 2">
            <a:extLst>
              <a:ext uri="{FF2B5EF4-FFF2-40B4-BE49-F238E27FC236}">
                <a16:creationId xmlns:a16="http://schemas.microsoft.com/office/drawing/2014/main" id="{C7A4BECE-2A59-3870-B1B0-221030831BC9}"/>
              </a:ext>
            </a:extLst>
          </p:cNvPr>
          <p:cNvGraphicFramePr>
            <a:graphicFrameLocks noGrp="1"/>
          </p:cNvGraphicFramePr>
          <p:nvPr>
            <p:extLst>
              <p:ext uri="{D42A27DB-BD31-4B8C-83A1-F6EECF244321}">
                <p14:modId xmlns:p14="http://schemas.microsoft.com/office/powerpoint/2010/main" val="1074940614"/>
              </p:ext>
            </p:extLst>
          </p:nvPr>
        </p:nvGraphicFramePr>
        <p:xfrm>
          <a:off x="838200" y="1918627"/>
          <a:ext cx="10515600" cy="3212833"/>
        </p:xfrm>
        <a:graphic>
          <a:graphicData uri="http://schemas.openxmlformats.org/drawingml/2006/table">
            <a:tbl>
              <a:tblPr/>
              <a:tblGrid>
                <a:gridCol w="3778244">
                  <a:extLst>
                    <a:ext uri="{9D8B030D-6E8A-4147-A177-3AD203B41FA5}">
                      <a16:colId xmlns:a16="http://schemas.microsoft.com/office/drawing/2014/main" val="3379394665"/>
                    </a:ext>
                  </a:extLst>
                </a:gridCol>
                <a:gridCol w="3778244">
                  <a:extLst>
                    <a:ext uri="{9D8B030D-6E8A-4147-A177-3AD203B41FA5}">
                      <a16:colId xmlns:a16="http://schemas.microsoft.com/office/drawing/2014/main" val="549457209"/>
                    </a:ext>
                  </a:extLst>
                </a:gridCol>
                <a:gridCol w="2959112">
                  <a:extLst>
                    <a:ext uri="{9D8B030D-6E8A-4147-A177-3AD203B41FA5}">
                      <a16:colId xmlns:a16="http://schemas.microsoft.com/office/drawing/2014/main" val="2327081383"/>
                    </a:ext>
                  </a:extLst>
                </a:gridCol>
              </a:tblGrid>
              <a:tr h="247141">
                <a:tc>
                  <a:txBody>
                    <a:bodyPr/>
                    <a:lstStyle/>
                    <a:p>
                      <a:pPr marL="0" marR="0">
                        <a:buNone/>
                      </a:pPr>
                      <a:r>
                        <a:rPr lang="en-US" sz="1000" b="1">
                          <a:solidFill>
                            <a:srgbClr val="FFFFFF"/>
                          </a:solidFill>
                          <a:effectLst/>
                          <a:latin typeface="inherit"/>
                        </a:rPr>
                        <a:t>Benefits &gt; Risk (Treat)</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0000"/>
                    </a:solidFill>
                  </a:tcPr>
                </a:tc>
                <a:tc>
                  <a:txBody>
                    <a:bodyPr/>
                    <a:lstStyle/>
                    <a:p>
                      <a:pPr marL="0" marR="0">
                        <a:buNone/>
                      </a:pPr>
                      <a:r>
                        <a:rPr lang="en-US" sz="1000" b="1">
                          <a:solidFill>
                            <a:srgbClr val="FFFFFF"/>
                          </a:solidFill>
                          <a:effectLst/>
                          <a:latin typeface="inherit"/>
                        </a:rPr>
                        <a:t>Benefits = Risk (Individualized DM)</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0000"/>
                    </a:solidFill>
                  </a:tcPr>
                </a:tc>
                <a:tc>
                  <a:txBody>
                    <a:bodyPr/>
                    <a:lstStyle/>
                    <a:p>
                      <a:pPr marL="0" marR="0">
                        <a:buNone/>
                      </a:pPr>
                      <a:r>
                        <a:rPr lang="en-US" sz="1000" b="1">
                          <a:solidFill>
                            <a:srgbClr val="FFFFFF"/>
                          </a:solidFill>
                          <a:effectLst/>
                          <a:latin typeface="inherit"/>
                        </a:rPr>
                        <a:t>Benefits &lt; Risk (Avoid)</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0000"/>
                    </a:solidFill>
                  </a:tcPr>
                </a:tc>
                <a:extLst>
                  <a:ext uri="{0D108BD9-81ED-4DB2-BD59-A6C34878D82A}">
                    <a16:rowId xmlns:a16="http://schemas.microsoft.com/office/drawing/2014/main" val="1997738217"/>
                  </a:ext>
                </a:extLst>
              </a:tr>
              <a:tr h="247141">
                <a:tc>
                  <a:txBody>
                    <a:bodyPr/>
                    <a:lstStyle/>
                    <a:p>
                      <a:pPr marL="0" marR="0">
                        <a:buNone/>
                      </a:pPr>
                      <a:r>
                        <a:rPr lang="en-US" sz="1000">
                          <a:solidFill>
                            <a:srgbClr val="000000"/>
                          </a:solidFill>
                          <a:effectLst/>
                          <a:latin typeface="inherit"/>
                        </a:rPr>
                        <a:t>Extracranial dissections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Pre-existing disability/frailty</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CT with extensive hypodensity</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extLst>
                  <a:ext uri="{0D108BD9-81ED-4DB2-BD59-A6C34878D82A}">
                    <a16:rowId xmlns:a16="http://schemas.microsoft.com/office/drawing/2014/main" val="44916363"/>
                  </a:ext>
                </a:extLst>
              </a:tr>
              <a:tr h="247141">
                <a:tc>
                  <a:txBody>
                    <a:bodyPr/>
                    <a:lstStyle/>
                    <a:p>
                      <a:pPr marL="0" marR="0">
                        <a:buNone/>
                      </a:pPr>
                      <a:r>
                        <a:rPr lang="en-US" sz="1000">
                          <a:solidFill>
                            <a:srgbClr val="000000"/>
                          </a:solidFill>
                          <a:effectLst/>
                          <a:latin typeface="inherit"/>
                        </a:rPr>
                        <a:t>Extra-axial neoplasms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DOAC exposure &lt;48h</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CT with hemorrhage</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extLst>
                  <a:ext uri="{0D108BD9-81ED-4DB2-BD59-A6C34878D82A}">
                    <a16:rowId xmlns:a16="http://schemas.microsoft.com/office/drawing/2014/main" val="1607499047"/>
                  </a:ext>
                </a:extLst>
              </a:tr>
              <a:tr h="247141">
                <a:tc>
                  <a:txBody>
                    <a:bodyPr/>
                    <a:lstStyle/>
                    <a:p>
                      <a:pPr marL="0" marR="0">
                        <a:buNone/>
                      </a:pPr>
                      <a:r>
                        <a:rPr lang="en-US" sz="1000">
                          <a:solidFill>
                            <a:srgbClr val="000000"/>
                          </a:solidFill>
                          <a:effectLst/>
                          <a:latin typeface="inherit"/>
                        </a:rPr>
                        <a:t>Post-angiography</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Ischemic stroke &lt;3mos (size, HT)</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Mod-severe TBI &lt;14d</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extLst>
                  <a:ext uri="{0D108BD9-81ED-4DB2-BD59-A6C34878D82A}">
                    <a16:rowId xmlns:a16="http://schemas.microsoft.com/office/drawing/2014/main" val="1090412316"/>
                  </a:ext>
                </a:extLst>
              </a:tr>
              <a:tr h="247141">
                <a:tc>
                  <a:txBody>
                    <a:bodyPr/>
                    <a:lstStyle/>
                    <a:p>
                      <a:pPr marL="0" marR="0">
                        <a:buNone/>
                      </a:pPr>
                      <a:r>
                        <a:rPr lang="en-US" sz="1000">
                          <a:solidFill>
                            <a:srgbClr val="000000"/>
                          </a:solidFill>
                          <a:effectLst/>
                          <a:latin typeface="inherit"/>
                        </a:rPr>
                        <a:t>Unruptured aneurysm</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Prior ICH (deep/lobar, mechanism)</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Neurosurgery &lt;14d</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extLst>
                  <a:ext uri="{0D108BD9-81ED-4DB2-BD59-A6C34878D82A}">
                    <a16:rowId xmlns:a16="http://schemas.microsoft.com/office/drawing/2014/main" val="1928136568"/>
                  </a:ext>
                </a:extLst>
              </a:tr>
              <a:tr h="247141">
                <a:tc>
                  <a:txBody>
                    <a:bodyPr/>
                    <a:lstStyle/>
                    <a:p>
                      <a:pPr marL="0" marR="0">
                        <a:buNone/>
                      </a:pPr>
                      <a:r>
                        <a:rPr lang="en-US" sz="1000">
                          <a:solidFill>
                            <a:srgbClr val="000000"/>
                          </a:solidFill>
                          <a:effectLst/>
                          <a:latin typeface="inherit"/>
                        </a:rPr>
                        <a:t>History of GI/GU bleed</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Body trauma or mod-severe TBI 14d-3mos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Spinal cord injury &lt;3mos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extLst>
                  <a:ext uri="{0D108BD9-81ED-4DB2-BD59-A6C34878D82A}">
                    <a16:rowId xmlns:a16="http://schemas.microsoft.com/office/drawing/2014/main" val="327644676"/>
                  </a:ext>
                </a:extLst>
              </a:tr>
              <a:tr h="247141">
                <a:tc>
                  <a:txBody>
                    <a:bodyPr/>
                    <a:lstStyle/>
                    <a:p>
                      <a:pPr marL="0" marR="0">
                        <a:buNone/>
                      </a:pPr>
                      <a:r>
                        <a:rPr lang="en-US" sz="1000">
                          <a:solidFill>
                            <a:srgbClr val="000000"/>
                          </a:solidFill>
                          <a:effectLst/>
                          <a:latin typeface="inherit"/>
                        </a:rPr>
                        <a:t>History of MI</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Surgery &lt;10d or neurosurgery 14d-3mos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Intra-axial neoplasm</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extLst>
                  <a:ext uri="{0D108BD9-81ED-4DB2-BD59-A6C34878D82A}">
                    <a16:rowId xmlns:a16="http://schemas.microsoft.com/office/drawing/2014/main" val="3768384003"/>
                  </a:ext>
                </a:extLst>
              </a:tr>
              <a:tr h="247141">
                <a:tc>
                  <a:txBody>
                    <a:bodyPr/>
                    <a:lstStyle/>
                    <a:p>
                      <a:pPr marL="0" marR="0">
                        <a:buNone/>
                      </a:pPr>
                      <a:r>
                        <a:rPr lang="en-US" sz="1000">
                          <a:solidFill>
                            <a:srgbClr val="000000"/>
                          </a:solidFill>
                          <a:effectLst/>
                          <a:latin typeface="inherit"/>
                        </a:rPr>
                        <a:t>Moya-moya disease</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Recent GI/GU bleed &lt;21d</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Infective endocarditis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extLst>
                  <a:ext uri="{0D108BD9-81ED-4DB2-BD59-A6C34878D82A}">
                    <a16:rowId xmlns:a16="http://schemas.microsoft.com/office/drawing/2014/main" val="599000700"/>
                  </a:ext>
                </a:extLst>
              </a:tr>
              <a:tr h="247141">
                <a:tc>
                  <a:txBody>
                    <a:bodyPr/>
                    <a:lstStyle/>
                    <a:p>
                      <a:pPr marL="0" marR="0">
                        <a:buNone/>
                      </a:pPr>
                      <a:r>
                        <a:rPr lang="en-US" sz="1000">
                          <a:solidFill>
                            <a:srgbClr val="000000"/>
                          </a:solidFill>
                          <a:effectLst/>
                          <a:latin typeface="inherit"/>
                        </a:rPr>
                        <a:t>Stroke mimics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Unruptured intracranial dissections/AVMs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Coagulopathy/thrombocytopenia</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extLst>
                  <a:ext uri="{0D108BD9-81ED-4DB2-BD59-A6C34878D82A}">
                    <a16:rowId xmlns:a16="http://schemas.microsoft.com/office/drawing/2014/main" val="3890663517"/>
                  </a:ext>
                </a:extLst>
              </a:tr>
              <a:tr h="247141">
                <a:tc rowSpan="4">
                  <a:txBody>
                    <a:bodyPr/>
                    <a:lstStyle/>
                    <a:p>
                      <a:pPr>
                        <a:buNone/>
                      </a:pPr>
                      <a:endParaRPr lang="en-US" sz="1700" dirty="0">
                        <a:effectLst/>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marR="0">
                        <a:buNone/>
                      </a:pPr>
                      <a:r>
                        <a:rPr lang="en-US" sz="1000">
                          <a:solidFill>
                            <a:srgbClr val="000000"/>
                          </a:solidFill>
                          <a:effectLst/>
                          <a:latin typeface="inherit"/>
                        </a:rPr>
                        <a:t>Recent MI &lt;3mos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a:txBody>
                    <a:bodyPr/>
                    <a:lstStyle/>
                    <a:p>
                      <a:pPr marL="0" marR="0">
                        <a:buNone/>
                      </a:pPr>
                      <a:r>
                        <a:rPr lang="en-US" sz="1000">
                          <a:solidFill>
                            <a:srgbClr val="000000"/>
                          </a:solidFill>
                          <a:effectLst/>
                          <a:latin typeface="inherit"/>
                        </a:rPr>
                        <a:t>Aortic arch dissection</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extLst>
                  <a:ext uri="{0D108BD9-81ED-4DB2-BD59-A6C34878D82A}">
                    <a16:rowId xmlns:a16="http://schemas.microsoft.com/office/drawing/2014/main" val="2962047078"/>
                  </a:ext>
                </a:extLst>
              </a:tr>
              <a:tr h="247141">
                <a:tc vMerge="1">
                  <a:txBody>
                    <a:bodyPr/>
                    <a:lstStyle/>
                    <a:p>
                      <a:endParaRPr lang="en-US"/>
                    </a:p>
                  </a:txBody>
                  <a:tcPr/>
                </a:tc>
                <a:tc>
                  <a:txBody>
                    <a:bodyPr/>
                    <a:lstStyle/>
                    <a:p>
                      <a:pPr marL="0" marR="0">
                        <a:buNone/>
                      </a:pPr>
                      <a:r>
                        <a:rPr lang="en-US" sz="1000">
                          <a:solidFill>
                            <a:srgbClr val="000000"/>
                          </a:solidFill>
                          <a:effectLst/>
                          <a:latin typeface="inherit"/>
                        </a:rPr>
                        <a:t>Cardiac thrombus or pericarditis</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a:txBody>
                    <a:bodyPr/>
                    <a:lstStyle/>
                    <a:p>
                      <a:pPr marL="0" marR="0">
                        <a:buNone/>
                      </a:pPr>
                      <a:r>
                        <a:rPr lang="en-US" sz="1000">
                          <a:solidFill>
                            <a:srgbClr val="000000"/>
                          </a:solidFill>
                          <a:effectLst/>
                          <a:latin typeface="inherit"/>
                        </a:rPr>
                        <a:t>ARIA</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extLst>
                  <a:ext uri="{0D108BD9-81ED-4DB2-BD59-A6C34878D82A}">
                    <a16:rowId xmlns:a16="http://schemas.microsoft.com/office/drawing/2014/main" val="1376338083"/>
                  </a:ext>
                </a:extLst>
              </a:tr>
              <a:tr h="247141">
                <a:tc vMerge="1">
                  <a:txBody>
                    <a:bodyPr/>
                    <a:lstStyle/>
                    <a:p>
                      <a:endParaRPr lang="en-US"/>
                    </a:p>
                  </a:txBody>
                  <a:tcPr/>
                </a:tc>
                <a:tc>
                  <a:txBody>
                    <a:bodyPr/>
                    <a:lstStyle/>
                    <a:p>
                      <a:pPr marL="0" marR="0">
                        <a:buNone/>
                      </a:pPr>
                      <a:r>
                        <a:rPr lang="en-US" sz="1000">
                          <a:solidFill>
                            <a:srgbClr val="000000"/>
                          </a:solidFill>
                          <a:effectLst/>
                          <a:latin typeface="inherit"/>
                        </a:rPr>
                        <a:t>Active malignancy, pregnancy, post-partum</a:t>
                      </a:r>
                      <a:endParaRPr lang="en-US" sz="100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CBCB"/>
                    </a:solidFill>
                  </a:tcPr>
                </a:tc>
                <a:tc rowSpan="2">
                  <a:txBody>
                    <a:bodyPr/>
                    <a:lstStyle/>
                    <a:p>
                      <a:pPr>
                        <a:buNone/>
                      </a:pPr>
                      <a:endParaRPr lang="en-US" sz="1700" dirty="0">
                        <a:effectLst/>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132119151"/>
                  </a:ext>
                </a:extLst>
              </a:tr>
              <a:tr h="247141">
                <a:tc vMerge="1">
                  <a:txBody>
                    <a:bodyPr/>
                    <a:lstStyle/>
                    <a:p>
                      <a:endParaRPr lang="en-US"/>
                    </a:p>
                  </a:txBody>
                  <a:tcPr/>
                </a:tc>
                <a:tc>
                  <a:txBody>
                    <a:bodyPr/>
                    <a:lstStyle/>
                    <a:p>
                      <a:pPr marL="0" marR="0">
                        <a:buNone/>
                      </a:pPr>
                      <a:r>
                        <a:rPr lang="en-US" sz="1000" dirty="0">
                          <a:solidFill>
                            <a:srgbClr val="000000"/>
                          </a:solidFill>
                          <a:effectLst/>
                          <a:latin typeface="inherit"/>
                        </a:rPr>
                        <a:t>Dural or non-compressive arterial stick &lt;7d</a:t>
                      </a:r>
                      <a:endParaRPr lang="en-US" sz="1000" dirty="0">
                        <a:effectLst/>
                        <a:latin typeface="Aptos" panose="020B0004020202020204" pitchFamily="34" charset="0"/>
                      </a:endParaRPr>
                    </a:p>
                  </a:txBody>
                  <a:tcPr marL="87226" marR="87226" marT="43613" marB="4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7E7"/>
                    </a:solidFill>
                  </a:tcPr>
                </a:tc>
                <a:tc vMerge="1">
                  <a:txBody>
                    <a:bodyPr/>
                    <a:lstStyle/>
                    <a:p>
                      <a:endParaRPr lang="en-US"/>
                    </a:p>
                  </a:txBody>
                  <a:tcPr/>
                </a:tc>
                <a:extLst>
                  <a:ext uri="{0D108BD9-81ED-4DB2-BD59-A6C34878D82A}">
                    <a16:rowId xmlns:a16="http://schemas.microsoft.com/office/drawing/2014/main" val="3458459861"/>
                  </a:ext>
                </a:extLst>
              </a:tr>
            </a:tbl>
          </a:graphicData>
        </a:graphic>
      </p:graphicFrame>
      <p:sp>
        <p:nvSpPr>
          <p:cNvPr id="4" name="Text Placeholder 4">
            <a:extLst>
              <a:ext uri="{FF2B5EF4-FFF2-40B4-BE49-F238E27FC236}">
                <a16:creationId xmlns:a16="http://schemas.microsoft.com/office/drawing/2014/main" id="{8441D9A6-0F06-5E68-B617-2808A99871AB}"/>
              </a:ext>
            </a:extLst>
          </p:cNvPr>
          <p:cNvSpPr>
            <a:spLocks noGrp="1"/>
          </p:cNvSpPr>
          <p:nvPr>
            <p:ph type="body" sz="quarter" idx="13"/>
          </p:nvPr>
        </p:nvSpPr>
        <p:spPr>
          <a:xfrm>
            <a:off x="2426921" y="5617251"/>
            <a:ext cx="7958050" cy="671725"/>
          </a:xfrm>
        </p:spPr>
        <p:txBody>
          <a:bodyPr/>
          <a:lstStyle/>
          <a:p>
            <a:pPr algn="l">
              <a:spcBef>
                <a:spcPts val="0"/>
              </a:spcBef>
            </a:pPr>
            <a:r>
              <a:rPr lang="en-US" b="1" dirty="0"/>
              <a:t>Abbreviations: </a:t>
            </a:r>
            <a:r>
              <a:rPr lang="en-US" dirty="0"/>
              <a:t>ARIA indicates Amyloid-related imaging abnormalities; AVM, arteriovenous malformation; CT, computed tomography; DOAC, direct oral anticoagulant; GI, gastrointestinal; GU, genitourinary; ICH, intracerebral hemorrhage; MI, myocardial infarction; and TBI, traumatic brain injury.</a:t>
            </a:r>
          </a:p>
        </p:txBody>
      </p:sp>
    </p:spTree>
    <p:extLst>
      <p:ext uri="{BB962C8B-B14F-4D97-AF65-F5344CB8AC3E}">
        <p14:creationId xmlns:p14="http://schemas.microsoft.com/office/powerpoint/2010/main" val="371105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6FA49-D530-FAA1-0282-89410CE1ECB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E907D70-9611-9CC9-7E82-60F497DBEB07}"/>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D8A7F-F1F2-FE2C-7702-A39D4A702F81}"/>
              </a:ext>
            </a:extLst>
          </p:cNvPr>
          <p:cNvSpPr>
            <a:spLocks noGrp="1"/>
          </p:cNvSpPr>
          <p:nvPr>
            <p:ph type="title"/>
          </p:nvPr>
        </p:nvSpPr>
        <p:spPr>
          <a:xfrm>
            <a:off x="325015" y="598392"/>
            <a:ext cx="4825483" cy="1071788"/>
          </a:xfrm>
        </p:spPr>
        <p:txBody>
          <a:bodyPr/>
          <a:lstStyle/>
          <a:p>
            <a:pPr rtl="0" eaLnBrk="1" latinLnBrk="0" hangingPunct="1"/>
            <a:r>
              <a:rPr lang="en-US" sz="2400" dirty="0">
                <a:solidFill>
                  <a:srgbClr val="AC1B1F"/>
                </a:solidFill>
              </a:rPr>
              <a:t>Figure 3. </a:t>
            </a:r>
            <a:r>
              <a:rPr lang="en-US" sz="2400" dirty="0"/>
              <a:t>Algorithm for management of AIS eligibility for EVT</a:t>
            </a:r>
            <a:br>
              <a:rPr lang="en-US" sz="2400" kern="1200" dirty="0">
                <a:solidFill>
                  <a:srgbClr val="AC1B1F"/>
                </a:solidFill>
                <a:effectLst/>
                <a:latin typeface="Calibri" panose="020F0502020204030204" pitchFamily="34" charset="0"/>
                <a:ea typeface="+mn-ea"/>
                <a:cs typeface="+mn-cs"/>
              </a:rPr>
            </a:br>
            <a:br>
              <a:rPr lang="en-US" sz="2400" dirty="0"/>
            </a:br>
            <a:endParaRPr lang="en-US" dirty="0"/>
          </a:p>
        </p:txBody>
      </p:sp>
      <p:sp>
        <p:nvSpPr>
          <p:cNvPr id="8" name="TextBox 7">
            <a:extLst>
              <a:ext uri="{FF2B5EF4-FFF2-40B4-BE49-F238E27FC236}">
                <a16:creationId xmlns:a16="http://schemas.microsoft.com/office/drawing/2014/main" id="{2BF58D3A-3BE5-AE7C-906D-5558E52DBDD9}"/>
              </a:ext>
            </a:extLst>
          </p:cNvPr>
          <p:cNvSpPr txBox="1"/>
          <p:nvPr/>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pic>
        <p:nvPicPr>
          <p:cNvPr id="4" name="Picture 3">
            <a:extLst>
              <a:ext uri="{FF2B5EF4-FFF2-40B4-BE49-F238E27FC236}">
                <a16:creationId xmlns:a16="http://schemas.microsoft.com/office/drawing/2014/main" id="{FEC80B91-25F5-09C1-DE5C-DF5E7961288A}"/>
              </a:ext>
            </a:extLst>
          </p:cNvPr>
          <p:cNvPicPr>
            <a:picLocks noChangeAspect="1"/>
          </p:cNvPicPr>
          <p:nvPr/>
        </p:nvPicPr>
        <p:blipFill>
          <a:blip r:embed="rId2"/>
          <a:stretch>
            <a:fillRect/>
          </a:stretch>
        </p:blipFill>
        <p:spPr>
          <a:xfrm>
            <a:off x="5433065" y="91504"/>
            <a:ext cx="5642371" cy="6264362"/>
          </a:xfrm>
          <a:prstGeom prst="rect">
            <a:avLst/>
          </a:prstGeom>
        </p:spPr>
      </p:pic>
      <p:sp>
        <p:nvSpPr>
          <p:cNvPr id="5" name="Text Placeholder 4">
            <a:extLst>
              <a:ext uri="{FF2B5EF4-FFF2-40B4-BE49-F238E27FC236}">
                <a16:creationId xmlns:a16="http://schemas.microsoft.com/office/drawing/2014/main" id="{645E84E5-3BBF-8765-8DA4-E305387CD13E}"/>
              </a:ext>
            </a:extLst>
          </p:cNvPr>
          <p:cNvSpPr>
            <a:spLocks noGrp="1"/>
          </p:cNvSpPr>
          <p:nvPr>
            <p:ph type="body" sz="quarter" idx="13"/>
          </p:nvPr>
        </p:nvSpPr>
        <p:spPr>
          <a:xfrm>
            <a:off x="472437" y="5393093"/>
            <a:ext cx="4351490" cy="480307"/>
          </a:xfrm>
        </p:spPr>
        <p:txBody>
          <a:bodyPr/>
          <a:lstStyle/>
          <a:p>
            <a:pPr algn="l">
              <a:spcBef>
                <a:spcPts val="0"/>
              </a:spcBef>
            </a:pPr>
            <a:r>
              <a:rPr lang="en-US" b="1" dirty="0"/>
              <a:t>Abbreviations: </a:t>
            </a:r>
            <a:r>
              <a:rPr lang="en-US" dirty="0"/>
              <a:t>DVO indicates distal vessel occlusion; EVT, endovascular thrombectomy; IDD, insufficient data to determine; LVO, large vessel occlusion; </a:t>
            </a:r>
            <a:r>
              <a:rPr lang="en-US" dirty="0" err="1"/>
              <a:t>mRS</a:t>
            </a:r>
            <a:r>
              <a:rPr lang="en-US" dirty="0"/>
              <a:t>, modified Rankin scale; MVO, medium vessel occlusion; and NIHSS, National Institutes of Health Stroke Scale.</a:t>
            </a:r>
            <a:r>
              <a:rPr lang="en-US" b="1" dirty="0"/>
              <a:t> </a:t>
            </a:r>
            <a:endParaRPr lang="en-US" dirty="0"/>
          </a:p>
        </p:txBody>
      </p:sp>
    </p:spTree>
    <p:extLst>
      <p:ext uri="{BB962C8B-B14F-4D97-AF65-F5344CB8AC3E}">
        <p14:creationId xmlns:p14="http://schemas.microsoft.com/office/powerpoint/2010/main" val="37440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4B736-13EB-51DC-0297-6048B5A476C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2C6613F-D94E-F1C3-F0FF-39A7BF72BDD8}"/>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A5DCB2-4194-A4AD-DF32-27C751CE55F8}"/>
              </a:ext>
            </a:extLst>
          </p:cNvPr>
          <p:cNvSpPr>
            <a:spLocks noGrp="1"/>
          </p:cNvSpPr>
          <p:nvPr>
            <p:ph type="title"/>
          </p:nvPr>
        </p:nvSpPr>
        <p:spPr>
          <a:xfrm>
            <a:off x="202164" y="989045"/>
            <a:ext cx="2900632" cy="681135"/>
          </a:xfrm>
        </p:spPr>
        <p:txBody>
          <a:bodyPr/>
          <a:lstStyle/>
          <a:p>
            <a:pPr rtl="0" eaLnBrk="1" latinLnBrk="0" hangingPunct="1"/>
            <a:r>
              <a:rPr lang="en-US" sz="2400" dirty="0">
                <a:solidFill>
                  <a:srgbClr val="AC1B1F"/>
                </a:solidFill>
              </a:rPr>
              <a:t>Figure 1. </a:t>
            </a:r>
            <a:r>
              <a:rPr lang="en-US" sz="2400" dirty="0"/>
              <a:t>Journey of a patient with AIS</a:t>
            </a:r>
            <a:r>
              <a:rPr lang="en-US" sz="2400" dirty="0">
                <a:solidFill>
                  <a:srgbClr val="AC1B1F"/>
                </a:solidFill>
              </a:rPr>
              <a:t>  </a:t>
            </a:r>
            <a:br>
              <a:rPr lang="en-US" sz="2400" kern="1200" dirty="0">
                <a:solidFill>
                  <a:srgbClr val="AC1B1F"/>
                </a:solidFill>
                <a:effectLst/>
                <a:latin typeface="Calibri" panose="020F0502020204030204" pitchFamily="34" charset="0"/>
                <a:ea typeface="+mn-ea"/>
                <a:cs typeface="+mn-cs"/>
              </a:rPr>
            </a:br>
            <a:br>
              <a:rPr lang="en-US" sz="2400" dirty="0"/>
            </a:br>
            <a:endParaRPr lang="en-US" dirty="0"/>
          </a:p>
        </p:txBody>
      </p:sp>
      <p:sp>
        <p:nvSpPr>
          <p:cNvPr id="8" name="TextBox 7">
            <a:extLst>
              <a:ext uri="{FF2B5EF4-FFF2-40B4-BE49-F238E27FC236}">
                <a16:creationId xmlns:a16="http://schemas.microsoft.com/office/drawing/2014/main" id="{53C457E1-2785-7152-0226-7FC1E87FDA34}"/>
              </a:ext>
            </a:extLst>
          </p:cNvPr>
          <p:cNvSpPr txBox="1"/>
          <p:nvPr/>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pic>
        <p:nvPicPr>
          <p:cNvPr id="11" name="Picture 10">
            <a:extLst>
              <a:ext uri="{FF2B5EF4-FFF2-40B4-BE49-F238E27FC236}">
                <a16:creationId xmlns:a16="http://schemas.microsoft.com/office/drawing/2014/main" id="{B8936116-A4FB-52B6-3B23-DF424BAE19F0}"/>
              </a:ext>
            </a:extLst>
          </p:cNvPr>
          <p:cNvPicPr>
            <a:picLocks noChangeAspect="1"/>
          </p:cNvPicPr>
          <p:nvPr/>
        </p:nvPicPr>
        <p:blipFill>
          <a:blip r:embed="rId2"/>
          <a:stretch>
            <a:fillRect/>
          </a:stretch>
        </p:blipFill>
        <p:spPr>
          <a:xfrm>
            <a:off x="3102796" y="179798"/>
            <a:ext cx="8821005" cy="5906278"/>
          </a:xfrm>
          <a:prstGeom prst="rect">
            <a:avLst/>
          </a:prstGeom>
        </p:spPr>
      </p:pic>
      <p:sp>
        <p:nvSpPr>
          <p:cNvPr id="12" name="Text Placeholder 4">
            <a:extLst>
              <a:ext uri="{FF2B5EF4-FFF2-40B4-BE49-F238E27FC236}">
                <a16:creationId xmlns:a16="http://schemas.microsoft.com/office/drawing/2014/main" id="{0485EBB3-9462-BCBC-8CB8-206475ECA59C}"/>
              </a:ext>
            </a:extLst>
          </p:cNvPr>
          <p:cNvSpPr>
            <a:spLocks noGrp="1"/>
          </p:cNvSpPr>
          <p:nvPr>
            <p:ph type="body" sz="quarter" idx="13"/>
          </p:nvPr>
        </p:nvSpPr>
        <p:spPr>
          <a:xfrm>
            <a:off x="1652480" y="6096831"/>
            <a:ext cx="10458655" cy="275265"/>
          </a:xfrm>
        </p:spPr>
        <p:txBody>
          <a:bodyPr/>
          <a:lstStyle/>
          <a:p>
            <a:pPr algn="l">
              <a:spcBef>
                <a:spcPts val="0"/>
              </a:spcBef>
            </a:pPr>
            <a:r>
              <a:rPr lang="en-US" b="1" dirty="0"/>
              <a:t>Abbreviations: </a:t>
            </a:r>
            <a:r>
              <a:rPr lang="en-US" dirty="0"/>
              <a:t>AIS indicates acute ischemic stroke; EMS, emergency medical services; EVT, endovascular thrombectomy; MSU, mobile stroke unit; and TNK, </a:t>
            </a:r>
            <a:r>
              <a:rPr lang="en-US" dirty="0" err="1"/>
              <a:t>tenecteplase</a:t>
            </a:r>
            <a:r>
              <a:rPr lang="en-US" dirty="0"/>
              <a:t>.</a:t>
            </a:r>
          </a:p>
        </p:txBody>
      </p:sp>
    </p:spTree>
    <p:extLst>
      <p:ext uri="{BB962C8B-B14F-4D97-AF65-F5344CB8AC3E}">
        <p14:creationId xmlns:p14="http://schemas.microsoft.com/office/powerpoint/2010/main" val="264132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4883-4E01-5FE0-6B23-AE0FC8114864}"/>
              </a:ext>
            </a:extLst>
          </p:cNvPr>
          <p:cNvSpPr>
            <a:spLocks noGrp="1"/>
          </p:cNvSpPr>
          <p:nvPr>
            <p:ph type="title"/>
          </p:nvPr>
        </p:nvSpPr>
        <p:spPr/>
        <p:txBody>
          <a:bodyPr/>
          <a:lstStyle/>
          <a:p>
            <a:r>
              <a:rPr lang="en-US" dirty="0"/>
              <a:t>Endovascular Thrombectomy for Adults </a:t>
            </a:r>
          </a:p>
        </p:txBody>
      </p:sp>
      <p:sp>
        <p:nvSpPr>
          <p:cNvPr id="8" name="TextBox 7">
            <a:extLst>
              <a:ext uri="{FF2B5EF4-FFF2-40B4-BE49-F238E27FC236}">
                <a16:creationId xmlns:a16="http://schemas.microsoft.com/office/drawing/2014/main" id="{C3C8CB75-D843-33A2-CB98-F1C3E8FF7FAD}"/>
              </a:ext>
              <a:ext uri="{C183D7F6-B498-43B3-948B-1728B52AA6E4}">
                <adec:decorative xmlns:adec="http://schemas.microsoft.com/office/drawing/2017/decorative" val="1"/>
              </a:ext>
            </a:extLst>
          </p:cNvPr>
          <p:cNvSpPr txBox="1"/>
          <p:nvPr/>
        </p:nvSpPr>
        <p:spPr>
          <a:xfrm>
            <a:off x="645816" y="1142999"/>
            <a:ext cx="1988527" cy="1230086"/>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9" name="TextBox 8">
            <a:extLst>
              <a:ext uri="{FF2B5EF4-FFF2-40B4-BE49-F238E27FC236}">
                <a16:creationId xmlns:a16="http://schemas.microsoft.com/office/drawing/2014/main" id="{9367F194-2D3E-2C75-4BCC-0DDA5CBA0234}"/>
              </a:ext>
              <a:ext uri="{C183D7F6-B498-43B3-948B-1728B52AA6E4}">
                <adec:decorative xmlns:adec="http://schemas.microsoft.com/office/drawing/2017/decorative" val="0"/>
              </a:ext>
            </a:extLst>
          </p:cNvPr>
          <p:cNvSpPr txBox="1"/>
          <p:nvPr/>
        </p:nvSpPr>
        <p:spPr>
          <a:xfrm>
            <a:off x="642258" y="1295005"/>
            <a:ext cx="1985731" cy="963686"/>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b="0" dirty="0"/>
              <a:t>Thrombectomy </a:t>
            </a:r>
            <a:br>
              <a:rPr lang="en-US" sz="1600" dirty="0"/>
            </a:br>
            <a:r>
              <a:rPr lang="en-US" sz="1600" dirty="0">
                <a:latin typeface="Lub Dub Heavy" panose="020B0903030403020204" pitchFamily="34" charset="0"/>
              </a:rPr>
              <a:t>0 to 6 Hours </a:t>
            </a:r>
            <a:br>
              <a:rPr lang="en-US" sz="1600" dirty="0"/>
            </a:br>
            <a:r>
              <a:rPr lang="en-US" sz="1600" dirty="0"/>
              <a:t>After Onset of Symptoms, </a:t>
            </a:r>
            <a:r>
              <a:rPr lang="en-US" sz="1600" dirty="0">
                <a:latin typeface="Lub Dub Heavy" panose="020B0903030403020204" pitchFamily="34" charset="0"/>
              </a:rPr>
              <a:t>ASPECTS 3 to 10 </a:t>
            </a:r>
          </a:p>
        </p:txBody>
      </p:sp>
      <p:graphicFrame>
        <p:nvGraphicFramePr>
          <p:cNvPr id="6" name="Content Placeholder 5">
            <a:extLst>
              <a:ext uri="{FF2B5EF4-FFF2-40B4-BE49-F238E27FC236}">
                <a16:creationId xmlns:a16="http://schemas.microsoft.com/office/drawing/2014/main" id="{1B937D4F-44E6-14E9-014E-EF54EEAAA5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91592835"/>
              </p:ext>
            </p:extLst>
          </p:nvPr>
        </p:nvGraphicFramePr>
        <p:xfrm>
          <a:off x="2764972" y="1129240"/>
          <a:ext cx="8719458" cy="1254731"/>
        </p:xfrm>
        <a:graphic>
          <a:graphicData uri="http://schemas.openxmlformats.org/drawingml/2006/table">
            <a:tbl>
              <a:tblPr firstRow="1" bandRow="1">
                <a:tableStyleId>{5C22544A-7EE6-4342-B048-85BDC9FD1C3A}</a:tableStyleId>
              </a:tblPr>
              <a:tblGrid>
                <a:gridCol w="620485">
                  <a:extLst>
                    <a:ext uri="{9D8B030D-6E8A-4147-A177-3AD203B41FA5}">
                      <a16:colId xmlns:a16="http://schemas.microsoft.com/office/drawing/2014/main" val="2649235253"/>
                    </a:ext>
                  </a:extLst>
                </a:gridCol>
                <a:gridCol w="8098973">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693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from anterior circulation proximal LVO of the ICA or M1, presenting within 6 hours from onset of symptoms, with NIHSS score ≥6,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prestroke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mRS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score of 0 to 1, and ASPECTS 3 to 10, EVT is recommended to improve functional clinical outcomes and reduce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2" name="TextBox 11">
            <a:extLst>
              <a:ext uri="{FF2B5EF4-FFF2-40B4-BE49-F238E27FC236}">
                <a16:creationId xmlns:a16="http://schemas.microsoft.com/office/drawing/2014/main" id="{D48EEA33-336C-6441-A620-406A69C62D67}"/>
              </a:ext>
              <a:ext uri="{C183D7F6-B498-43B3-948B-1728B52AA6E4}">
                <adec:decorative xmlns:adec="http://schemas.microsoft.com/office/drawing/2017/decorative" val="1"/>
              </a:ext>
            </a:extLst>
          </p:cNvPr>
          <p:cNvSpPr txBox="1"/>
          <p:nvPr/>
        </p:nvSpPr>
        <p:spPr>
          <a:xfrm>
            <a:off x="645816" y="2688772"/>
            <a:ext cx="1988527" cy="1230085"/>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13" name="TextBox 12">
            <a:extLst>
              <a:ext uri="{FF2B5EF4-FFF2-40B4-BE49-F238E27FC236}">
                <a16:creationId xmlns:a16="http://schemas.microsoft.com/office/drawing/2014/main" id="{95CC0D81-5397-F06E-EF79-EC16EFEFAF19}"/>
              </a:ext>
              <a:ext uri="{C183D7F6-B498-43B3-948B-1728B52AA6E4}">
                <adec:decorative xmlns:adec="http://schemas.microsoft.com/office/drawing/2017/decorative" val="0"/>
              </a:ext>
            </a:extLst>
          </p:cNvPr>
          <p:cNvSpPr txBox="1"/>
          <p:nvPr/>
        </p:nvSpPr>
        <p:spPr>
          <a:xfrm>
            <a:off x="642258" y="2840778"/>
            <a:ext cx="1985731" cy="963686"/>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b="0" dirty="0"/>
              <a:t>Thrombectomy </a:t>
            </a:r>
            <a:br>
              <a:rPr lang="en-US" sz="1600" b="0" dirty="0"/>
            </a:br>
            <a:r>
              <a:rPr lang="en-US" sz="1600" b="0" dirty="0">
                <a:latin typeface="Lub Dub Heavy" panose="020B0903030403020204" pitchFamily="34" charset="0"/>
              </a:rPr>
              <a:t>6 to 24 Hours </a:t>
            </a:r>
            <a:br>
              <a:rPr lang="en-US" sz="1600" b="0" dirty="0"/>
            </a:br>
            <a:r>
              <a:rPr lang="en-US" sz="1600" b="0" dirty="0"/>
              <a:t>After Onset of Symptoms, </a:t>
            </a:r>
            <a:r>
              <a:rPr lang="en-US" sz="1600" b="0" dirty="0">
                <a:latin typeface="Lub Dub Heavy" panose="020B0903030403020204" pitchFamily="34" charset="0"/>
              </a:rPr>
              <a:t>ASPECTS 6 to 10 </a:t>
            </a:r>
          </a:p>
        </p:txBody>
      </p:sp>
      <p:graphicFrame>
        <p:nvGraphicFramePr>
          <p:cNvPr id="10" name="Content Placeholder 5">
            <a:extLst>
              <a:ext uri="{FF2B5EF4-FFF2-40B4-BE49-F238E27FC236}">
                <a16:creationId xmlns:a16="http://schemas.microsoft.com/office/drawing/2014/main" id="{3C7344D2-04D8-CCF1-C996-7952FF431D2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30646309"/>
              </p:ext>
            </p:extLst>
          </p:nvPr>
        </p:nvGraphicFramePr>
        <p:xfrm>
          <a:off x="2764972" y="2675014"/>
          <a:ext cx="8719458" cy="1254731"/>
        </p:xfrm>
        <a:graphic>
          <a:graphicData uri="http://schemas.openxmlformats.org/drawingml/2006/table">
            <a:tbl>
              <a:tblPr firstRow="1" bandRow="1">
                <a:tableStyleId>{5C22544A-7EE6-4342-B048-85BDC9FD1C3A}</a:tableStyleId>
              </a:tblPr>
              <a:tblGrid>
                <a:gridCol w="620485">
                  <a:extLst>
                    <a:ext uri="{9D8B030D-6E8A-4147-A177-3AD203B41FA5}">
                      <a16:colId xmlns:a16="http://schemas.microsoft.com/office/drawing/2014/main" val="2649235253"/>
                    </a:ext>
                  </a:extLst>
                </a:gridCol>
                <a:gridCol w="8098973">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693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from anterior circulation proximal LVO of the ICA or M1 presenting between 6 and 24 hours from onset of symptoms, with NIHSS score ≥6,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prestroke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mRS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score 0 to 1 and ASPECTS ≥6, EVT is recommended to improve functional clinical outcomes and reduce mortality.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6" name="TextBox 15">
            <a:extLst>
              <a:ext uri="{FF2B5EF4-FFF2-40B4-BE49-F238E27FC236}">
                <a16:creationId xmlns:a16="http://schemas.microsoft.com/office/drawing/2014/main" id="{72CA55DB-263E-47A4-20CC-3A511CB0550B}"/>
              </a:ext>
              <a:ext uri="{C183D7F6-B498-43B3-948B-1728B52AA6E4}">
                <adec:decorative xmlns:adec="http://schemas.microsoft.com/office/drawing/2017/decorative" val="1"/>
              </a:ext>
            </a:extLst>
          </p:cNvPr>
          <p:cNvSpPr txBox="1"/>
          <p:nvPr/>
        </p:nvSpPr>
        <p:spPr>
          <a:xfrm>
            <a:off x="645816" y="4245430"/>
            <a:ext cx="1988527" cy="143691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17" name="TextBox 16">
            <a:extLst>
              <a:ext uri="{FF2B5EF4-FFF2-40B4-BE49-F238E27FC236}">
                <a16:creationId xmlns:a16="http://schemas.microsoft.com/office/drawing/2014/main" id="{22207E2F-D0A3-8E3D-32D1-9C75BE9A7CDC}"/>
              </a:ext>
              <a:ext uri="{C183D7F6-B498-43B3-948B-1728B52AA6E4}">
                <adec:decorative xmlns:adec="http://schemas.microsoft.com/office/drawing/2017/decorative" val="0"/>
              </a:ext>
            </a:extLst>
          </p:cNvPr>
          <p:cNvSpPr txBox="1"/>
          <p:nvPr/>
        </p:nvSpPr>
        <p:spPr>
          <a:xfrm>
            <a:off x="642258" y="4422994"/>
            <a:ext cx="1985731" cy="112572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b="0" dirty="0"/>
              <a:t>Thrombectomy </a:t>
            </a:r>
            <a:br>
              <a:rPr lang="en-US" sz="1600" b="0" dirty="0"/>
            </a:br>
            <a:r>
              <a:rPr lang="en-US" sz="1600" b="0" dirty="0">
                <a:latin typeface="Lub Dub Heavy" panose="020B0903030403020204" pitchFamily="34" charset="0"/>
              </a:rPr>
              <a:t>6 to 24 Hours </a:t>
            </a:r>
            <a:br>
              <a:rPr lang="en-US" sz="1600" b="0" dirty="0"/>
            </a:br>
            <a:r>
              <a:rPr lang="en-US" sz="1600" b="0" dirty="0"/>
              <a:t>After Onset of Symptoms, </a:t>
            </a:r>
            <a:r>
              <a:rPr lang="en-US" sz="1600" b="0" dirty="0">
                <a:latin typeface="Lub Dub Heavy" panose="020B0903030403020204" pitchFamily="34" charset="0"/>
              </a:rPr>
              <a:t>ASPECTS 3 to 5</a:t>
            </a:r>
          </a:p>
        </p:txBody>
      </p:sp>
      <p:graphicFrame>
        <p:nvGraphicFramePr>
          <p:cNvPr id="14" name="Content Placeholder 5">
            <a:extLst>
              <a:ext uri="{FF2B5EF4-FFF2-40B4-BE49-F238E27FC236}">
                <a16:creationId xmlns:a16="http://schemas.microsoft.com/office/drawing/2014/main" id="{5768921B-C5A1-9CB5-AFF8-396009177C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48740590"/>
              </p:ext>
            </p:extLst>
          </p:nvPr>
        </p:nvGraphicFramePr>
        <p:xfrm>
          <a:off x="2764972" y="4231671"/>
          <a:ext cx="8719458" cy="1464597"/>
        </p:xfrm>
        <a:graphic>
          <a:graphicData uri="http://schemas.openxmlformats.org/drawingml/2006/table">
            <a:tbl>
              <a:tblPr firstRow="1" bandRow="1">
                <a:tableStyleId>{5C22544A-7EE6-4342-B048-85BDC9FD1C3A}</a:tableStyleId>
              </a:tblPr>
              <a:tblGrid>
                <a:gridCol w="620485">
                  <a:extLst>
                    <a:ext uri="{9D8B030D-6E8A-4147-A177-3AD203B41FA5}">
                      <a16:colId xmlns:a16="http://schemas.microsoft.com/office/drawing/2014/main" val="2649235253"/>
                    </a:ext>
                  </a:extLst>
                </a:gridCol>
                <a:gridCol w="8098973">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693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selected patients with AIS from anterior circulation proximal LVO of the ICA or M1, presenting between 6 and 24 hours from onset of symptoms, with age &lt;80 years, NIHSS score ≥6,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prestroke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mRS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score 0 to 1, ASPECTS 3 to 5, and without significant mass effect on imaging, EVT is recommended to improve functional clinical outcomes and reduce mortality.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67BAA074-C1E3-8873-C650-D49DDEEAC6CE}"/>
              </a:ext>
            </a:extLst>
          </p:cNvPr>
          <p:cNvSpPr>
            <a:spLocks noGrp="1"/>
          </p:cNvSpPr>
          <p:nvPr>
            <p:ph type="body" sz="quarter" idx="13"/>
          </p:nvPr>
        </p:nvSpPr>
        <p:spPr/>
        <p:txBody>
          <a:bodyPr/>
          <a:lstStyle/>
          <a:p>
            <a:r>
              <a:rPr lang="en-US" b="1" dirty="0"/>
              <a:t>Abbreviations:  </a:t>
            </a:r>
            <a:r>
              <a:rPr lang="en-US" dirty="0"/>
              <a:t>AIS indicates acute ischemic stroke; EVT, endovascular thrombectomy; ICA, internal carotid artery; </a:t>
            </a:r>
            <a:br>
              <a:rPr lang="en-US" dirty="0"/>
            </a:br>
            <a:r>
              <a:rPr lang="en-US" dirty="0"/>
              <a:t>LVO, large vessel occlusion; </a:t>
            </a:r>
            <a:r>
              <a:rPr lang="en-US" dirty="0" err="1"/>
              <a:t>mRS</a:t>
            </a:r>
            <a:r>
              <a:rPr lang="en-US" dirty="0"/>
              <a:t> – modified Rankin scale; and NIHSS, National Institutes of Health Stroke Scale.</a:t>
            </a:r>
          </a:p>
        </p:txBody>
      </p:sp>
      <p:sp>
        <p:nvSpPr>
          <p:cNvPr id="4" name="Slide Number Placeholder 3">
            <a:extLst>
              <a:ext uri="{FF2B5EF4-FFF2-40B4-BE49-F238E27FC236}">
                <a16:creationId xmlns:a16="http://schemas.microsoft.com/office/drawing/2014/main" id="{8177C2B6-F703-DB20-B90D-5126D84A527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294436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2A0A-80CD-BD13-6733-7F47D6FF2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38C0B-99ED-6AEB-DAA7-247ED27F3370}"/>
              </a:ext>
            </a:extLst>
          </p:cNvPr>
          <p:cNvSpPr>
            <a:spLocks noGrp="1"/>
          </p:cNvSpPr>
          <p:nvPr>
            <p:ph type="title"/>
          </p:nvPr>
        </p:nvSpPr>
        <p:spPr/>
        <p:txBody>
          <a:bodyPr/>
          <a:lstStyle/>
          <a:p>
            <a:r>
              <a:rPr lang="en-US" dirty="0"/>
              <a:t>Endovascular Thrombectomy for Adults </a:t>
            </a:r>
            <a:r>
              <a:rPr lang="en-US" sz="2000" i="1" dirty="0">
                <a:solidFill>
                  <a:schemeClr val="bg1"/>
                </a:solidFill>
                <a:latin typeface="Lub Dub Condensed" panose="020B0506030403020204" pitchFamily="34" charset="0"/>
              </a:rPr>
              <a:t>continued</a:t>
            </a:r>
            <a:r>
              <a:rPr lang="en-US" dirty="0"/>
              <a:t> </a:t>
            </a:r>
          </a:p>
        </p:txBody>
      </p:sp>
      <p:sp>
        <p:nvSpPr>
          <p:cNvPr id="8" name="TextBox 7">
            <a:extLst>
              <a:ext uri="{FF2B5EF4-FFF2-40B4-BE49-F238E27FC236}">
                <a16:creationId xmlns:a16="http://schemas.microsoft.com/office/drawing/2014/main" id="{5E972E0F-35C2-13D5-E11C-6797D54B334A}"/>
              </a:ext>
              <a:ext uri="{C183D7F6-B498-43B3-948B-1728B52AA6E4}">
                <adec:decorative xmlns:adec="http://schemas.microsoft.com/office/drawing/2017/decorative" val="1"/>
              </a:ext>
            </a:extLst>
          </p:cNvPr>
          <p:cNvSpPr txBox="1"/>
          <p:nvPr/>
        </p:nvSpPr>
        <p:spPr>
          <a:xfrm>
            <a:off x="645816" y="1709055"/>
            <a:ext cx="1988527" cy="1447801"/>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9" name="TextBox 8">
            <a:extLst>
              <a:ext uri="{FF2B5EF4-FFF2-40B4-BE49-F238E27FC236}">
                <a16:creationId xmlns:a16="http://schemas.microsoft.com/office/drawing/2014/main" id="{031B3AD3-9A76-43C7-D8C6-19251A87597B}"/>
              </a:ext>
              <a:ext uri="{C183D7F6-B498-43B3-948B-1728B52AA6E4}">
                <adec:decorative xmlns:adec="http://schemas.microsoft.com/office/drawing/2017/decorative" val="0"/>
              </a:ext>
            </a:extLst>
          </p:cNvPr>
          <p:cNvSpPr txBox="1"/>
          <p:nvPr/>
        </p:nvSpPr>
        <p:spPr>
          <a:xfrm>
            <a:off x="642258" y="1887964"/>
            <a:ext cx="1985731" cy="113425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b="0" dirty="0"/>
              <a:t>Thrombectomy </a:t>
            </a:r>
            <a:br>
              <a:rPr lang="en-US" sz="1600" b="0" dirty="0"/>
            </a:br>
            <a:r>
              <a:rPr lang="en-US" sz="1600" b="0" dirty="0">
                <a:latin typeface="Lub Dub Heavy" panose="020B0903030403020204" pitchFamily="34" charset="0"/>
              </a:rPr>
              <a:t>0 to 6 Hours </a:t>
            </a:r>
            <a:br>
              <a:rPr lang="en-US" sz="1600" b="0" dirty="0"/>
            </a:br>
            <a:r>
              <a:rPr lang="en-US" sz="1600" b="0" dirty="0"/>
              <a:t>After Onset of Symptoms, </a:t>
            </a:r>
            <a:r>
              <a:rPr lang="en-US" sz="1600" b="0" dirty="0">
                <a:latin typeface="Lub Dub Heavy" panose="020B0903030403020204" pitchFamily="34" charset="0"/>
              </a:rPr>
              <a:t>ASPECTS 0 to 2</a:t>
            </a:r>
          </a:p>
        </p:txBody>
      </p:sp>
      <p:graphicFrame>
        <p:nvGraphicFramePr>
          <p:cNvPr id="6" name="Content Placeholder 5">
            <a:extLst>
              <a:ext uri="{FF2B5EF4-FFF2-40B4-BE49-F238E27FC236}">
                <a16:creationId xmlns:a16="http://schemas.microsoft.com/office/drawing/2014/main" id="{22CF99CE-26C1-FDFA-BDAB-3B16E48030C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33952605"/>
              </p:ext>
            </p:extLst>
          </p:nvPr>
        </p:nvGraphicFramePr>
        <p:xfrm>
          <a:off x="2764972" y="1695297"/>
          <a:ext cx="8719458" cy="1464597"/>
        </p:xfrm>
        <a:graphic>
          <a:graphicData uri="http://schemas.openxmlformats.org/drawingml/2006/table">
            <a:tbl>
              <a:tblPr firstRow="1" bandRow="1">
                <a:tableStyleId>{5C22544A-7EE6-4342-B048-85BDC9FD1C3A}</a:tableStyleId>
              </a:tblPr>
              <a:tblGrid>
                <a:gridCol w="620485">
                  <a:extLst>
                    <a:ext uri="{9D8B030D-6E8A-4147-A177-3AD203B41FA5}">
                      <a16:colId xmlns:a16="http://schemas.microsoft.com/office/drawing/2014/main" val="2649235253"/>
                    </a:ext>
                  </a:extLst>
                </a:gridCol>
                <a:gridCol w="8098973">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693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selected patients† with AIS from anterior circulation proximal LVO of the ICA or M1 presenting within 6 hours from onset of symptoms, with age &lt;80 years, NIHSS score ≥6,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prestroke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mRS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0 to 1, ASPECTS 0 to 2, and without significant mass effect on imaging, EVT is reasonable to improve functional clinical outcomes and reduce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6" name="TextBox 15">
            <a:extLst>
              <a:ext uri="{FF2B5EF4-FFF2-40B4-BE49-F238E27FC236}">
                <a16:creationId xmlns:a16="http://schemas.microsoft.com/office/drawing/2014/main" id="{44F6D79E-17F5-7D87-86A2-6E9170D1A416}"/>
              </a:ext>
              <a:ext uri="{C183D7F6-B498-43B3-948B-1728B52AA6E4}">
                <adec:decorative xmlns:adec="http://schemas.microsoft.com/office/drawing/2017/decorative" val="1"/>
              </a:ext>
            </a:extLst>
          </p:cNvPr>
          <p:cNvSpPr txBox="1"/>
          <p:nvPr/>
        </p:nvSpPr>
        <p:spPr>
          <a:xfrm>
            <a:off x="645816" y="3635830"/>
            <a:ext cx="1988527" cy="143691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17" name="TextBox 16">
            <a:extLst>
              <a:ext uri="{FF2B5EF4-FFF2-40B4-BE49-F238E27FC236}">
                <a16:creationId xmlns:a16="http://schemas.microsoft.com/office/drawing/2014/main" id="{402DD93A-30D3-7A49-8220-E548964665CC}"/>
              </a:ext>
              <a:ext uri="{C183D7F6-B498-43B3-948B-1728B52AA6E4}">
                <adec:decorative xmlns:adec="http://schemas.microsoft.com/office/drawing/2017/decorative" val="0"/>
              </a:ext>
            </a:extLst>
          </p:cNvPr>
          <p:cNvSpPr txBox="1"/>
          <p:nvPr/>
        </p:nvSpPr>
        <p:spPr>
          <a:xfrm>
            <a:off x="642258" y="3813394"/>
            <a:ext cx="1985731" cy="112572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b="0" dirty="0"/>
              <a:t>Thrombectomy </a:t>
            </a:r>
            <a:br>
              <a:rPr lang="en-US" sz="1600" b="0" dirty="0"/>
            </a:br>
            <a:r>
              <a:rPr lang="en-US" sz="1600" b="0" dirty="0">
                <a:latin typeface="Lub Dub Heavy" panose="020B0903030403020204" pitchFamily="34" charset="0"/>
              </a:rPr>
              <a:t>6 to 24 Hours </a:t>
            </a:r>
            <a:br>
              <a:rPr lang="en-US" sz="1600" b="0" dirty="0"/>
            </a:br>
            <a:r>
              <a:rPr lang="en-US" sz="1600" b="0" dirty="0"/>
              <a:t>After Onset of Symptoms, </a:t>
            </a:r>
            <a:r>
              <a:rPr lang="en-US" sz="1600" b="0" dirty="0">
                <a:latin typeface="Lub Dub Heavy" panose="020B0903030403020204" pitchFamily="34" charset="0"/>
              </a:rPr>
              <a:t>ASPECTS 3 to 5</a:t>
            </a:r>
          </a:p>
        </p:txBody>
      </p:sp>
      <p:graphicFrame>
        <p:nvGraphicFramePr>
          <p:cNvPr id="14" name="Content Placeholder 5">
            <a:extLst>
              <a:ext uri="{FF2B5EF4-FFF2-40B4-BE49-F238E27FC236}">
                <a16:creationId xmlns:a16="http://schemas.microsoft.com/office/drawing/2014/main" id="{CEAE141D-9ECC-4E7C-C19B-14C5216AE30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60482883"/>
              </p:ext>
            </p:extLst>
          </p:nvPr>
        </p:nvGraphicFramePr>
        <p:xfrm>
          <a:off x="2764972" y="3622071"/>
          <a:ext cx="8719458" cy="1464597"/>
        </p:xfrm>
        <a:graphic>
          <a:graphicData uri="http://schemas.openxmlformats.org/drawingml/2006/table">
            <a:tbl>
              <a:tblPr firstRow="1" bandRow="1">
                <a:tableStyleId>{5C22544A-7EE6-4342-B048-85BDC9FD1C3A}</a:tableStyleId>
              </a:tblPr>
              <a:tblGrid>
                <a:gridCol w="620485">
                  <a:extLst>
                    <a:ext uri="{9D8B030D-6E8A-4147-A177-3AD203B41FA5}">
                      <a16:colId xmlns:a16="http://schemas.microsoft.com/office/drawing/2014/main" val="2649235253"/>
                    </a:ext>
                  </a:extLst>
                </a:gridCol>
                <a:gridCol w="8098973">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693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from anterior circulation proximal LVO of the ICA or M1 presenting within 6 hours from onset of symptoms, with NIHSS score ≥6, and ASPECTS ≥6, who have a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prestroke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mRS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score of 2, EVT is reasonable to improve functional clinical outcomes and reduce accumulated disability.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0933B6F9-ACE5-37D7-D883-AAE2F24B7C94}"/>
              </a:ext>
            </a:extLst>
          </p:cNvPr>
          <p:cNvSpPr>
            <a:spLocks noGrp="1"/>
          </p:cNvSpPr>
          <p:nvPr>
            <p:ph type="body" sz="quarter" idx="13"/>
          </p:nvPr>
        </p:nvSpPr>
        <p:spPr/>
        <p:txBody>
          <a:bodyPr/>
          <a:lstStyle/>
          <a:p>
            <a:r>
              <a:rPr lang="en-US" b="1" dirty="0"/>
              <a:t>Abbreviations:  </a:t>
            </a:r>
            <a:r>
              <a:rPr lang="en-US" dirty="0"/>
              <a:t>AIS indicates acute ischemic stroke; EVT, endovascular thrombectomy; ICA, internal carotid artery; </a:t>
            </a:r>
            <a:br>
              <a:rPr lang="en-US" dirty="0"/>
            </a:br>
            <a:r>
              <a:rPr lang="en-US" dirty="0"/>
              <a:t>LVO, large vessel occlusion; </a:t>
            </a:r>
            <a:r>
              <a:rPr lang="en-US" dirty="0" err="1"/>
              <a:t>mRS</a:t>
            </a:r>
            <a:r>
              <a:rPr lang="en-US" dirty="0"/>
              <a:t> – modified Rankin scale; and NIHSS, National Institutes of Health Stroke Scale.</a:t>
            </a:r>
          </a:p>
        </p:txBody>
      </p:sp>
      <p:sp>
        <p:nvSpPr>
          <p:cNvPr id="4" name="Slide Number Placeholder 3">
            <a:extLst>
              <a:ext uri="{FF2B5EF4-FFF2-40B4-BE49-F238E27FC236}">
                <a16:creationId xmlns:a16="http://schemas.microsoft.com/office/drawing/2014/main" id="{84DE4FF5-E2FB-54C0-3513-901125E689C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189974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3054-1184-E5E5-4F2B-D782E8DA6335}"/>
              </a:ext>
            </a:extLst>
          </p:cNvPr>
          <p:cNvSpPr>
            <a:spLocks noGrp="1"/>
          </p:cNvSpPr>
          <p:nvPr>
            <p:ph type="title"/>
          </p:nvPr>
        </p:nvSpPr>
        <p:spPr>
          <a:xfrm>
            <a:off x="838200" y="365125"/>
            <a:ext cx="10515600" cy="840220"/>
          </a:xfrm>
        </p:spPr>
        <p:txBody>
          <a:bodyPr/>
          <a:lstStyle/>
          <a:p>
            <a:r>
              <a:rPr lang="en-US" dirty="0"/>
              <a:t>Posterior Circulation Stroke </a:t>
            </a:r>
          </a:p>
        </p:txBody>
      </p:sp>
      <p:graphicFrame>
        <p:nvGraphicFramePr>
          <p:cNvPr id="8" name="Content Placeholder 5">
            <a:extLst>
              <a:ext uri="{FF2B5EF4-FFF2-40B4-BE49-F238E27FC236}">
                <a16:creationId xmlns:a16="http://schemas.microsoft.com/office/drawing/2014/main" id="{9E63A64B-8142-E3B4-3357-7C500D8950D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70369566"/>
              </p:ext>
            </p:extLst>
          </p:nvPr>
        </p:nvGraphicFramePr>
        <p:xfrm>
          <a:off x="1121230" y="2136801"/>
          <a:ext cx="10232570" cy="2584397"/>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9427028">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97880">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with basilar artery occlusion, a baseline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mRS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score of 0 to 1, NIHSS score ≥10 at presentation, and PC-ASPECTS ≥6 (mild ischemic damage), EVT within 24 hours from onset of symptoms is recommended to achieve better functional outcome and reduce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241033"/>
                  </a:ext>
                </a:extLst>
              </a:tr>
              <a:tr h="794657">
                <a:tc>
                  <a:txBody>
                    <a:bodyPr/>
                    <a:lstStyle/>
                    <a:p>
                      <a:pPr marL="0" indent="0" algn="ctr">
                        <a:lnSpc>
                          <a:spcPct val="80000"/>
                        </a:lnSpc>
                        <a:spcBef>
                          <a:spcPts val="0"/>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r>
                        <a:rPr lang="en-US" sz="1800" b="0" i="0" kern="1200" dirty="0">
                          <a:solidFill>
                            <a:schemeClr val="dk1"/>
                          </a:solidFill>
                          <a:effectLst/>
                          <a:latin typeface="+mn-lt"/>
                          <a:ea typeface="+mn-ea"/>
                          <a:cs typeface="+mn-cs"/>
                        </a:rPr>
                        <a:t> In patients with AIS, with basilar artery occlusion, a baseline </a:t>
                      </a:r>
                      <a:r>
                        <a:rPr lang="en-US" sz="1800" b="0" i="0" kern="1200" dirty="0" err="1">
                          <a:solidFill>
                            <a:schemeClr val="dk1"/>
                          </a:solidFill>
                          <a:effectLst/>
                          <a:latin typeface="+mn-lt"/>
                          <a:ea typeface="+mn-ea"/>
                          <a:cs typeface="+mn-cs"/>
                        </a:rPr>
                        <a:t>mRS</a:t>
                      </a:r>
                      <a:r>
                        <a:rPr lang="en-US" sz="1800" b="0" i="0" kern="1200" dirty="0">
                          <a:solidFill>
                            <a:schemeClr val="dk1"/>
                          </a:solidFill>
                          <a:effectLst/>
                          <a:latin typeface="+mn-lt"/>
                          <a:ea typeface="+mn-ea"/>
                          <a:cs typeface="+mn-cs"/>
                        </a:rPr>
                        <a:t> score of 0 to 1, NIHSS score 6</a:t>
                      </a:r>
                    </a:p>
                    <a:p>
                      <a:r>
                        <a:rPr lang="en-US" sz="1800" b="0" i="0" kern="1200" dirty="0">
                          <a:solidFill>
                            <a:schemeClr val="dk1"/>
                          </a:solidFill>
                          <a:effectLst/>
                          <a:latin typeface="+mn-lt"/>
                          <a:ea typeface="+mn-ea"/>
                          <a:cs typeface="+mn-cs"/>
                        </a:rPr>
                        <a:t>to 9 at presentation, and PC-ASPECTS ≥6 (mild ischemic damage) the effectiveness of EVT within 24 hours to improve functional outcomes and reduce mortality is not well established.</a:t>
                      </a:r>
                      <a:endParaRPr lang="en-US" sz="1600" b="0" i="0" u="none" strike="noStrike" kern="1200" baseline="0" dirty="0">
                        <a:solidFill>
                          <a:schemeClr val="dk1"/>
                        </a:solidFill>
                        <a:effectLst/>
                        <a:latin typeface="Lub Dub Condensed" panose="020B0506030403020204" pitchFamily="34" charset="0"/>
                        <a:ea typeface="+mn-ea"/>
                        <a:cs typeface="Arial" panose="020B0604020202020204" pitchFamily="34" charset="0"/>
                      </a:endParaRPr>
                    </a:p>
                    <a:p>
                      <a:endParaRPr lang="en-US" sz="1800" b="0" i="0" kern="1200" dirty="0">
                        <a:solidFill>
                          <a:schemeClr val="dk1"/>
                        </a:solidFill>
                        <a:effectLst/>
                        <a:latin typeface="+mn-lt"/>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3527969"/>
                  </a:ext>
                </a:extLst>
              </a:tr>
            </a:tbl>
          </a:graphicData>
        </a:graphic>
      </p:graphicFrame>
      <p:sp>
        <p:nvSpPr>
          <p:cNvPr id="5" name="Text Placeholder 4">
            <a:extLst>
              <a:ext uri="{FF2B5EF4-FFF2-40B4-BE49-F238E27FC236}">
                <a16:creationId xmlns:a16="http://schemas.microsoft.com/office/drawing/2014/main" id="{C24E0A55-BEE3-3C1C-E037-DD157AC312AA}"/>
              </a:ext>
            </a:extLst>
          </p:cNvPr>
          <p:cNvSpPr>
            <a:spLocks noGrp="1"/>
          </p:cNvSpPr>
          <p:nvPr>
            <p:ph type="body" sz="quarter" idx="13"/>
          </p:nvPr>
        </p:nvSpPr>
        <p:spPr/>
        <p:txBody>
          <a:bodyPr/>
          <a:lstStyle/>
          <a:p>
            <a:r>
              <a:rPr lang="en-US" b="1" dirty="0"/>
              <a:t>Abbreviations:  </a:t>
            </a:r>
            <a:r>
              <a:rPr lang="en-US" dirty="0"/>
              <a:t>AIS indicates acute ischemic stroke; EVT, endovascular thrombectomy; LVO, large vessel occlusion; </a:t>
            </a:r>
            <a:br>
              <a:rPr lang="en-US" dirty="0"/>
            </a:br>
            <a:r>
              <a:rPr lang="en-US" dirty="0" err="1"/>
              <a:t>mRS</a:t>
            </a:r>
            <a:r>
              <a:rPr lang="en-US" dirty="0"/>
              <a:t> – modified Rankin scale; and NIHSS, National Institutes of Health Stroke Scale.</a:t>
            </a:r>
          </a:p>
        </p:txBody>
      </p:sp>
      <p:sp>
        <p:nvSpPr>
          <p:cNvPr id="4" name="Slide Number Placeholder 3">
            <a:extLst>
              <a:ext uri="{FF2B5EF4-FFF2-40B4-BE49-F238E27FC236}">
                <a16:creationId xmlns:a16="http://schemas.microsoft.com/office/drawing/2014/main" id="{019FF534-AAFA-FD2C-BDCC-82816455072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39858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16D2-A9F1-C14E-80A7-F421B7E76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B47E9-53AA-F084-E147-FE0D3F8BC46C}"/>
              </a:ext>
            </a:extLst>
          </p:cNvPr>
          <p:cNvSpPr>
            <a:spLocks noGrp="1"/>
          </p:cNvSpPr>
          <p:nvPr>
            <p:ph type="title"/>
          </p:nvPr>
        </p:nvSpPr>
        <p:spPr>
          <a:xfrm>
            <a:off x="838200" y="365125"/>
            <a:ext cx="10515600" cy="840220"/>
          </a:xfrm>
        </p:spPr>
        <p:txBody>
          <a:bodyPr/>
          <a:lstStyle/>
          <a:p>
            <a:r>
              <a:rPr lang="en-US" dirty="0"/>
              <a:t>Endovascular Techniques</a:t>
            </a:r>
          </a:p>
        </p:txBody>
      </p:sp>
      <p:graphicFrame>
        <p:nvGraphicFramePr>
          <p:cNvPr id="8" name="Content Placeholder 5">
            <a:extLst>
              <a:ext uri="{FF2B5EF4-FFF2-40B4-BE49-F238E27FC236}">
                <a16:creationId xmlns:a16="http://schemas.microsoft.com/office/drawing/2014/main" id="{43EDD81D-C7D8-205C-08A9-E8A3FFDF2F1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89317149"/>
              </p:ext>
            </p:extLst>
          </p:nvPr>
        </p:nvGraphicFramePr>
        <p:xfrm>
          <a:off x="859973" y="1401383"/>
          <a:ext cx="10232570" cy="4169468"/>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9427028">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03621">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due to an LVO, EVT with contact aspiration, stent retrievers, or combination techniques is recommended to achieve rapid and adequate reperfusion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18457">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undergoing EVT, reperfusion to an extended TICI grade 2b/2c/3 is recommended as early as possible within the therapeutic window to achieve maximum functional benefit at 90 days.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94361485"/>
                  </a:ext>
                </a:extLst>
              </a:tr>
              <a:tr h="73197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undergoing EVT, either general anesthesia or procedural sedation are recommended to facilitate EVT.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4930924"/>
                  </a:ext>
                </a:extLst>
              </a:tr>
              <a:tr h="794657">
                <a:tc>
                  <a:txBody>
                    <a:bodyPr/>
                    <a:lstStyle/>
                    <a:p>
                      <a:pPr marL="0" indent="0" algn="ctr">
                        <a:lnSpc>
                          <a:spcPct val="80000"/>
                        </a:lnSpc>
                        <a:spcBef>
                          <a:spcPts val="0"/>
                        </a:spcBef>
                      </a:pPr>
                      <a:r>
                        <a:rPr lang="en-US" sz="20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kern="1200" dirty="0">
                          <a:solidFill>
                            <a:schemeClr val="dk1"/>
                          </a:solidFill>
                          <a:effectLst/>
                          <a:latin typeface="Lub Dub Condensed" panose="020B0506030403020204" pitchFamily="34" charset="0"/>
                          <a:ea typeface="+mn-ea"/>
                          <a:cs typeface="+mn-cs"/>
                        </a:rPr>
                        <a:t>In patients with AIS from occlusion of medium or distal vessels of the anterior, middle (nondominant or codominant M2, M3), or posterior cerebral arteries, EVT with stent retrievers is of no benefit for improving functional outcomes.</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3527969"/>
                  </a:ext>
                </a:extLst>
              </a:tr>
              <a:tr h="794657">
                <a:tc>
                  <a:txBody>
                    <a:bodyPr/>
                    <a:lstStyle/>
                    <a:p>
                      <a:pPr marL="0" indent="0" algn="ctr">
                        <a:lnSpc>
                          <a:spcPct val="80000"/>
                        </a:lnSpc>
                        <a:spcBef>
                          <a:spcPts val="0"/>
                        </a:spcBef>
                      </a:pPr>
                      <a:r>
                        <a:rPr lang="en-US" sz="2000" b="1" dirty="0">
                          <a:ln>
                            <a:noFill/>
                          </a:ln>
                          <a:solidFill>
                            <a:schemeClr val="tx1"/>
                          </a:solidFill>
                          <a:latin typeface="Lub Dub Condensed" panose="020B0506030403020204" pitchFamily="34" charset="0"/>
                          <a:cs typeface="Arial" panose="020B0604020202020204" pitchFamily="34" charset="0"/>
                        </a:rPr>
                        <a:t>3</a:t>
                      </a:r>
                      <a:r>
                        <a:rPr lang="en-US" sz="1400" b="1" dirty="0">
                          <a:ln>
                            <a:noFill/>
                          </a:ln>
                          <a:solidFill>
                            <a:schemeClr val="tx1"/>
                          </a:solidFill>
                          <a:latin typeface="Lub Dub Condensed" panose="020B0506030403020204" pitchFamily="34" charset="0"/>
                          <a:cs typeface="Arial" panose="020B0604020202020204" pitchFamily="34" charset="0"/>
                        </a:rPr>
                        <a:t> </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the management of patients with AIS in the setting of LVO, preoperative administration of tirofiban before EVT is not useful to improve 90-day functional outcome.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0393568"/>
                  </a:ext>
                </a:extLst>
              </a:tr>
            </a:tbl>
          </a:graphicData>
        </a:graphic>
      </p:graphicFrame>
      <p:sp>
        <p:nvSpPr>
          <p:cNvPr id="5" name="Text Placeholder 4">
            <a:extLst>
              <a:ext uri="{FF2B5EF4-FFF2-40B4-BE49-F238E27FC236}">
                <a16:creationId xmlns:a16="http://schemas.microsoft.com/office/drawing/2014/main" id="{4A8B5430-40DF-F592-CCC1-D40654522E98}"/>
              </a:ext>
            </a:extLst>
          </p:cNvPr>
          <p:cNvSpPr>
            <a:spLocks noGrp="1"/>
          </p:cNvSpPr>
          <p:nvPr>
            <p:ph type="body" sz="quarter" idx="13"/>
          </p:nvPr>
        </p:nvSpPr>
        <p:spPr/>
        <p:txBody>
          <a:bodyPr/>
          <a:lstStyle/>
          <a:p>
            <a:r>
              <a:rPr lang="en-US" b="1" dirty="0"/>
              <a:t>Abbreviations:  </a:t>
            </a:r>
            <a:r>
              <a:rPr lang="en-US" dirty="0"/>
              <a:t>AIS indicates acute ischemic stroke; EVT, endovascular thrombectomy; and LVO, large vessel occlusion.</a:t>
            </a:r>
          </a:p>
        </p:txBody>
      </p:sp>
      <p:sp>
        <p:nvSpPr>
          <p:cNvPr id="4" name="Slide Number Placeholder 3">
            <a:extLst>
              <a:ext uri="{FF2B5EF4-FFF2-40B4-BE49-F238E27FC236}">
                <a16:creationId xmlns:a16="http://schemas.microsoft.com/office/drawing/2014/main" id="{83B76D4B-52D2-3113-039B-73DAFB0841A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56566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8CA9-7BA2-48C4-8CD0-683E86ACEAE6}"/>
              </a:ext>
            </a:extLst>
          </p:cNvPr>
          <p:cNvSpPr>
            <a:spLocks noGrp="1"/>
          </p:cNvSpPr>
          <p:nvPr>
            <p:ph type="title"/>
          </p:nvPr>
        </p:nvSpPr>
        <p:spPr/>
        <p:txBody>
          <a:bodyPr/>
          <a:lstStyle/>
          <a:p>
            <a:r>
              <a:rPr lang="en-US" dirty="0"/>
              <a:t>Endovascular Thrombectomy in Pediatrics</a:t>
            </a:r>
          </a:p>
        </p:txBody>
      </p:sp>
      <p:graphicFrame>
        <p:nvGraphicFramePr>
          <p:cNvPr id="8" name="Content Placeholder 5">
            <a:extLst>
              <a:ext uri="{FF2B5EF4-FFF2-40B4-BE49-F238E27FC236}">
                <a16:creationId xmlns:a16="http://schemas.microsoft.com/office/drawing/2014/main" id="{FD5B3C24-3FA2-90FB-AB9E-0F1A1A4C150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39432714"/>
              </p:ext>
            </p:extLst>
          </p:nvPr>
        </p:nvGraphicFramePr>
        <p:xfrm>
          <a:off x="859973" y="1455812"/>
          <a:ext cx="10232570" cy="3787152"/>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9427028">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52877">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pediatric patients ≥6 years with acute neurological symptoms and ischemic stroke due to LVO and within 6 hours from symptom onset, EVT can be effective if performed by experienced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neurointerventionalists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to improve functional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241033"/>
                  </a:ext>
                </a:extLst>
              </a:tr>
              <a:tr h="1030192">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pediatric patients ≥6 years with acute neurological symptoms and ischemic stroke due to LVO, 6 to 24 hours from symptom onset, and with potentially salvageable brain tissue, EVT can be effective to improve functional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30628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pediatric patients aged 28 days to 6 years with acute neurological symptoms, including first-time seizure and AIS due to LVO, within 24 hours from symptom onset, and with potentially salvageable brain tissue, EVT performed by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neurointerventionalists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with pediatric experience may be reasonable to improve functional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94361485"/>
                  </a:ext>
                </a:extLst>
              </a:tr>
            </a:tbl>
          </a:graphicData>
        </a:graphic>
      </p:graphicFrame>
      <p:sp>
        <p:nvSpPr>
          <p:cNvPr id="5" name="Text Placeholder 4">
            <a:extLst>
              <a:ext uri="{FF2B5EF4-FFF2-40B4-BE49-F238E27FC236}">
                <a16:creationId xmlns:a16="http://schemas.microsoft.com/office/drawing/2014/main" id="{3E2F2F44-DE40-94BF-5074-89A461BE3246}"/>
              </a:ext>
            </a:extLst>
          </p:cNvPr>
          <p:cNvSpPr>
            <a:spLocks noGrp="1"/>
          </p:cNvSpPr>
          <p:nvPr>
            <p:ph type="body" sz="quarter" idx="13"/>
          </p:nvPr>
        </p:nvSpPr>
        <p:spPr/>
        <p:txBody>
          <a:bodyPr/>
          <a:lstStyle/>
          <a:p>
            <a:r>
              <a:rPr lang="en-US" b="1" dirty="0"/>
              <a:t>Abbreviations: </a:t>
            </a:r>
            <a:r>
              <a:rPr lang="en-US" dirty="0"/>
              <a:t>AIS indicates acute ischemic stroke; ; EVT, endovascular thrombectomy; and LVO, large vessel occlusion.</a:t>
            </a:r>
          </a:p>
        </p:txBody>
      </p:sp>
      <p:sp>
        <p:nvSpPr>
          <p:cNvPr id="4" name="Slide Number Placeholder 3">
            <a:extLst>
              <a:ext uri="{FF2B5EF4-FFF2-40B4-BE49-F238E27FC236}">
                <a16:creationId xmlns:a16="http://schemas.microsoft.com/office/drawing/2014/main" id="{0838768D-A997-6C29-6A33-14830F0FFE9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40591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1D4A-8B09-6BE3-6B08-25D1D4727F60}"/>
              </a:ext>
            </a:extLst>
          </p:cNvPr>
          <p:cNvSpPr>
            <a:spLocks noGrp="1"/>
          </p:cNvSpPr>
          <p:nvPr>
            <p:ph type="title"/>
          </p:nvPr>
        </p:nvSpPr>
        <p:spPr>
          <a:xfrm>
            <a:off x="838200" y="365125"/>
            <a:ext cx="10515600" cy="788266"/>
          </a:xfrm>
        </p:spPr>
        <p:txBody>
          <a:bodyPr/>
          <a:lstStyle/>
          <a:p>
            <a:r>
              <a:rPr lang="en-US" dirty="0"/>
              <a:t>Antiplatelet Treatment</a:t>
            </a:r>
          </a:p>
        </p:txBody>
      </p:sp>
      <p:graphicFrame>
        <p:nvGraphicFramePr>
          <p:cNvPr id="6" name="Content Placeholder 5">
            <a:extLst>
              <a:ext uri="{FF2B5EF4-FFF2-40B4-BE49-F238E27FC236}">
                <a16:creationId xmlns:a16="http://schemas.microsoft.com/office/drawing/2014/main" id="{18FBEA3C-3E5F-A69C-AEC7-055FE357249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96216202"/>
              </p:ext>
            </p:extLst>
          </p:nvPr>
        </p:nvGraphicFramePr>
        <p:xfrm>
          <a:off x="979715" y="1926423"/>
          <a:ext cx="10232570" cy="3005154"/>
        </p:xfrm>
        <a:graphic>
          <a:graphicData uri="http://schemas.openxmlformats.org/drawingml/2006/table">
            <a:tbl>
              <a:tblPr firstRow="1" bandRow="1">
                <a:tableStyleId>{5C22544A-7EE6-4342-B048-85BDC9FD1C3A}</a:tableStyleId>
              </a:tblPr>
              <a:tblGrid>
                <a:gridCol w="1062133">
                  <a:extLst>
                    <a:ext uri="{9D8B030D-6E8A-4147-A177-3AD203B41FA5}">
                      <a16:colId xmlns:a16="http://schemas.microsoft.com/office/drawing/2014/main" val="2649235253"/>
                    </a:ext>
                  </a:extLst>
                </a:gridCol>
                <a:gridCol w="9170437">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52877">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minor (NIHSS score ≤5)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noncardioembolic</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AIS or high-risk TIA (ABCD</a:t>
                      </a:r>
                      <a:r>
                        <a:rPr lang="en-US" sz="1600" b="0" i="0" u="none" strike="noStrike" kern="1200" baseline="30000" dirty="0">
                          <a:solidFill>
                            <a:schemeClr val="dk1"/>
                          </a:solidFill>
                          <a:latin typeface="Lub Dub Condensed" panose="020B0506030403020204" pitchFamily="34" charset="0"/>
                          <a:ea typeface="+mn-ea"/>
                          <a:cs typeface="Arial" panose="020B0604020202020204" pitchFamily="34" charset="0"/>
                        </a:rPr>
                        <a:t>2</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score ≥4) within 24 to 72 hours from stroke onset, or NIHSS score of 4 to 5 within 24 hours from onset, who did not receive IVT, with presumed atherosclerotic cause (≥50% stenosis of intracranial or extracranial stenosis that was likely to have accounted for clinical presentation or acute new infarctions on imaging of presumed large artery atherosclerosis origin), DAPT (clopidogrel and aspirin) for 21 days followed by SAPT is reasonable to reduce the 90-day risk of recurrent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241033"/>
                  </a:ext>
                </a:extLst>
              </a:tr>
              <a:tr h="1052877">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mn-cs"/>
                        </a:rPr>
                        <a:t>In patients with AIS treated with IVT within 3 hours after symptom onset, adjunctive treatment with IV eptifibatide is not recommended to reduce disability at 3 months.</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85128336"/>
                  </a:ext>
                </a:extLst>
              </a:tr>
            </a:tbl>
          </a:graphicData>
        </a:graphic>
      </p:graphicFrame>
      <p:sp>
        <p:nvSpPr>
          <p:cNvPr id="5" name="Text Placeholder 4">
            <a:extLst>
              <a:ext uri="{FF2B5EF4-FFF2-40B4-BE49-F238E27FC236}">
                <a16:creationId xmlns:a16="http://schemas.microsoft.com/office/drawing/2014/main" id="{42EF7A4A-E4FD-16B2-9371-9F0DF6607972}"/>
              </a:ext>
            </a:extLst>
          </p:cNvPr>
          <p:cNvSpPr>
            <a:spLocks noGrp="1"/>
          </p:cNvSpPr>
          <p:nvPr>
            <p:ph type="body" sz="quarter" idx="13"/>
          </p:nvPr>
        </p:nvSpPr>
        <p:spPr/>
        <p:txBody>
          <a:bodyPr/>
          <a:lstStyle/>
          <a:p>
            <a:r>
              <a:rPr lang="en-US" b="1" dirty="0"/>
              <a:t>Abbreviations: </a:t>
            </a:r>
            <a:r>
              <a:rPr lang="en-US" dirty="0"/>
              <a:t>AIS indicates acute ischemic stroke; DAPT, dual antiplatelet therapy; IVT, intravenous thrombolytics; </a:t>
            </a:r>
            <a:br>
              <a:rPr lang="en-US" dirty="0"/>
            </a:br>
            <a:r>
              <a:rPr lang="en-US" dirty="0"/>
              <a:t>NIHSS, National Institutes of Health Stroke Scale; SAPT, single antiplatelet therapy; and TIA, transient ischemic attack. </a:t>
            </a:r>
          </a:p>
        </p:txBody>
      </p:sp>
      <p:sp>
        <p:nvSpPr>
          <p:cNvPr id="4" name="Slide Number Placeholder 3">
            <a:extLst>
              <a:ext uri="{FF2B5EF4-FFF2-40B4-BE49-F238E27FC236}">
                <a16:creationId xmlns:a16="http://schemas.microsoft.com/office/drawing/2014/main" id="{5A756976-853C-A35B-318E-17EA64BF770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3472792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5D421-3F32-C656-A80A-D8206FF03A7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05B210E-DC3F-2B4A-F36A-62817C45C05F}"/>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973A32-923C-D9BF-016E-CA32904E0184}"/>
              </a:ext>
            </a:extLst>
          </p:cNvPr>
          <p:cNvSpPr>
            <a:spLocks noGrp="1"/>
          </p:cNvSpPr>
          <p:nvPr>
            <p:ph type="title"/>
          </p:nvPr>
        </p:nvSpPr>
        <p:spPr>
          <a:xfrm>
            <a:off x="218081" y="365126"/>
            <a:ext cx="2884715" cy="1762254"/>
          </a:xfrm>
        </p:spPr>
        <p:txBody>
          <a:bodyPr/>
          <a:lstStyle/>
          <a:p>
            <a:pPr rtl="0" eaLnBrk="1" latinLnBrk="0" hangingPunct="1"/>
            <a:r>
              <a:rPr lang="en-US" sz="2400" dirty="0">
                <a:solidFill>
                  <a:srgbClr val="AC1B1F"/>
                </a:solidFill>
              </a:rPr>
              <a:t>Figure 4. </a:t>
            </a:r>
            <a:r>
              <a:rPr lang="en-US" sz="2400" dirty="0"/>
              <a:t>DAPT for minor </a:t>
            </a:r>
            <a:r>
              <a:rPr lang="en-US" sz="2400" dirty="0" err="1"/>
              <a:t>noncardioembolic</a:t>
            </a:r>
            <a:r>
              <a:rPr lang="en-US" sz="2400" dirty="0"/>
              <a:t> AIS and TIA</a:t>
            </a:r>
            <a:br>
              <a:rPr lang="en-US" sz="2400" kern="1200" dirty="0">
                <a:solidFill>
                  <a:srgbClr val="AC1B1F"/>
                </a:solidFill>
                <a:effectLst/>
                <a:latin typeface="Calibri" panose="020F0502020204030204" pitchFamily="34" charset="0"/>
                <a:ea typeface="+mn-ea"/>
                <a:cs typeface="+mn-cs"/>
              </a:rPr>
            </a:br>
            <a:br>
              <a:rPr lang="en-US" sz="2400" dirty="0"/>
            </a:br>
            <a:endParaRPr lang="en-US" dirty="0"/>
          </a:p>
        </p:txBody>
      </p:sp>
      <p:sp>
        <p:nvSpPr>
          <p:cNvPr id="8" name="TextBox 7">
            <a:extLst>
              <a:ext uri="{FF2B5EF4-FFF2-40B4-BE49-F238E27FC236}">
                <a16:creationId xmlns:a16="http://schemas.microsoft.com/office/drawing/2014/main" id="{F926F6DC-E468-BC05-FB1A-2680BC51968A}"/>
              </a:ext>
            </a:extLst>
          </p:cNvPr>
          <p:cNvSpPr txBox="1"/>
          <p:nvPr/>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pic>
        <p:nvPicPr>
          <p:cNvPr id="4" name="Picture 3">
            <a:extLst>
              <a:ext uri="{FF2B5EF4-FFF2-40B4-BE49-F238E27FC236}">
                <a16:creationId xmlns:a16="http://schemas.microsoft.com/office/drawing/2014/main" id="{6AFC4EB3-B57B-1AF0-E071-12F1C1D02EAB}"/>
              </a:ext>
            </a:extLst>
          </p:cNvPr>
          <p:cNvPicPr>
            <a:picLocks noChangeAspect="1"/>
          </p:cNvPicPr>
          <p:nvPr/>
        </p:nvPicPr>
        <p:blipFill>
          <a:blip r:embed="rId2"/>
          <a:stretch>
            <a:fillRect/>
          </a:stretch>
        </p:blipFill>
        <p:spPr>
          <a:xfrm>
            <a:off x="3102796" y="85208"/>
            <a:ext cx="8700430" cy="5597135"/>
          </a:xfrm>
          <a:prstGeom prst="rect">
            <a:avLst/>
          </a:prstGeom>
        </p:spPr>
      </p:pic>
      <p:sp>
        <p:nvSpPr>
          <p:cNvPr id="5" name="Text Placeholder 4">
            <a:extLst>
              <a:ext uri="{FF2B5EF4-FFF2-40B4-BE49-F238E27FC236}">
                <a16:creationId xmlns:a16="http://schemas.microsoft.com/office/drawing/2014/main" id="{D11FBDB6-FFFC-D919-3DCC-F4838994723C}"/>
              </a:ext>
            </a:extLst>
          </p:cNvPr>
          <p:cNvSpPr>
            <a:spLocks noGrp="1"/>
          </p:cNvSpPr>
          <p:nvPr>
            <p:ph type="body" sz="quarter" idx="13"/>
          </p:nvPr>
        </p:nvSpPr>
        <p:spPr>
          <a:xfrm>
            <a:off x="5228254" y="5222701"/>
            <a:ext cx="6574972" cy="1106180"/>
          </a:xfrm>
        </p:spPr>
        <p:txBody>
          <a:bodyPr/>
          <a:lstStyle/>
          <a:p>
            <a:pPr algn="l">
              <a:spcBef>
                <a:spcPts val="0"/>
              </a:spcBef>
            </a:pPr>
            <a:r>
              <a:rPr lang="en-US" sz="1000" b="1" dirty="0"/>
              <a:t>Abbreviations: </a:t>
            </a:r>
            <a:r>
              <a:rPr lang="en-US" sz="1000" dirty="0"/>
              <a:t>ABCD2 indicates Age, Blood Pressure, Clinical Features, Duration, and Diabetes (TIA risk score); AIS, acute ischemic stroke; Asa, aspirin; </a:t>
            </a:r>
            <a:r>
              <a:rPr lang="en-US" sz="1000" dirty="0" err="1"/>
              <a:t>Athero</a:t>
            </a:r>
            <a:r>
              <a:rPr lang="en-US" sz="1000" dirty="0"/>
              <a:t>, atherosclerosis; CHANCE, Clopidogrel in High-risk patients with Acute Nondisabling Cerebrovascular Events; CHANCE 2, Clopidogrel versus Ticagrelor in High-risk Patients with Acute Nondisabling Cerebrovascular Events; DAPT, Dual Antiplatelet Therapy; INSPIRES, Innovative Stroke Prevention and Intervention Research Study; LKN, last known normal; MT, mechanical thrombectomy; NIHSS, National Institutes of Health Stroke Scale; POINT, Platelet-Oriented Inhibition in New TIA and Minor Ischemic Stroke; SAPT, Single Antiplatelet Therapy; THALES, Acute Stroke or Transient Ischemic Attack Treated with Ticagrelor and ASA for Prevention of Stroke and Death; and TIA, transient ischemic attack.</a:t>
            </a:r>
          </a:p>
        </p:txBody>
      </p:sp>
    </p:spTree>
    <p:extLst>
      <p:ext uri="{BB962C8B-B14F-4D97-AF65-F5344CB8AC3E}">
        <p14:creationId xmlns:p14="http://schemas.microsoft.com/office/powerpoint/2010/main" val="2341511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AD3C-50DA-A04F-AAE3-463F1B8A9142}"/>
              </a:ext>
            </a:extLst>
          </p:cNvPr>
          <p:cNvSpPr>
            <a:spLocks noGrp="1"/>
          </p:cNvSpPr>
          <p:nvPr>
            <p:ph type="title"/>
          </p:nvPr>
        </p:nvSpPr>
        <p:spPr/>
        <p:txBody>
          <a:bodyPr/>
          <a:lstStyle/>
          <a:p>
            <a:r>
              <a:rPr lang="en-US" dirty="0"/>
              <a:t>Anticoagulants</a:t>
            </a:r>
          </a:p>
        </p:txBody>
      </p:sp>
      <p:graphicFrame>
        <p:nvGraphicFramePr>
          <p:cNvPr id="6" name="Content Placeholder 5">
            <a:extLst>
              <a:ext uri="{FF2B5EF4-FFF2-40B4-BE49-F238E27FC236}">
                <a16:creationId xmlns:a16="http://schemas.microsoft.com/office/drawing/2014/main" id="{E06AA298-9763-E8A8-0B43-AFEB1291D2A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61582654"/>
              </p:ext>
            </p:extLst>
          </p:nvPr>
        </p:nvGraphicFramePr>
        <p:xfrm>
          <a:off x="859973" y="1096583"/>
          <a:ext cx="10232570" cy="4764372"/>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9427028">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37085">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carefully selected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eg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milder severity) patients with AIS with atrial fibrillation, a strategy of early oral anticoagulation poststroke is low risk and is reasonable compared with a strategy of delayed anticoagulation, although the efficacy of early anticoagulation for prevention of early recurrent stroke is not 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241033"/>
                  </a:ext>
                </a:extLst>
              </a:tr>
              <a:tr h="685898">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an AIS and ipsilateral, high-grade ICA stenosis, the benefit of urgent anticoagulation is not well 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85898">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with an ipsilateral, nonocclusive, extracranial intraluminal thrombus, the safety and efficacy of short-term anticoagulation are not well 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94361485"/>
                  </a:ext>
                </a:extLst>
              </a:tr>
              <a:tr h="685898">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experience HT, initiation or continuation of anticoagulation may be considered depending on the specific clinical scenario and underlying indication.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4930924"/>
                  </a:ext>
                </a:extLst>
              </a:tr>
              <a:tr h="685898">
                <a:tc>
                  <a:txBody>
                    <a:bodyPr/>
                    <a:lstStyle/>
                    <a:p>
                      <a:pPr marL="0" indent="0" algn="ctr">
                        <a:lnSpc>
                          <a:spcPct val="80000"/>
                        </a:lnSpc>
                        <a:spcBef>
                          <a:spcPts val="0"/>
                        </a:spcBef>
                      </a:pPr>
                      <a:r>
                        <a:rPr lang="en-US" sz="20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the use of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argatroban</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is not effective as an adjunctive therapy with IVT to improve long-term functional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3527969"/>
                  </a:ext>
                </a:extLst>
              </a:tr>
              <a:tr h="685898">
                <a:tc>
                  <a:txBody>
                    <a:bodyPr/>
                    <a:lstStyle/>
                    <a:p>
                      <a:pPr marL="0" indent="0" algn="ctr">
                        <a:lnSpc>
                          <a:spcPct val="80000"/>
                        </a:lnSpc>
                        <a:spcBef>
                          <a:spcPts val="0"/>
                        </a:spcBef>
                      </a:pPr>
                      <a:r>
                        <a:rPr lang="en-US" sz="20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early anticoagulation (within 48 hours of stroke onset) does not reduce the likelihood of early neurological worsening or increase the likelihood of a favorable functional outcome and is not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87746284"/>
                  </a:ext>
                </a:extLst>
              </a:tr>
            </a:tbl>
          </a:graphicData>
        </a:graphic>
      </p:graphicFrame>
      <p:sp>
        <p:nvSpPr>
          <p:cNvPr id="5" name="Text Placeholder 4">
            <a:extLst>
              <a:ext uri="{FF2B5EF4-FFF2-40B4-BE49-F238E27FC236}">
                <a16:creationId xmlns:a16="http://schemas.microsoft.com/office/drawing/2014/main" id="{79BCD38F-4F01-C59A-03B9-714462B0F760}"/>
              </a:ext>
            </a:extLst>
          </p:cNvPr>
          <p:cNvSpPr>
            <a:spLocks noGrp="1"/>
          </p:cNvSpPr>
          <p:nvPr>
            <p:ph type="body" sz="quarter" idx="13"/>
          </p:nvPr>
        </p:nvSpPr>
        <p:spPr>
          <a:xfrm>
            <a:off x="1476072" y="5873961"/>
            <a:ext cx="9239857" cy="421493"/>
          </a:xfrm>
        </p:spPr>
        <p:txBody>
          <a:bodyPr/>
          <a:lstStyle/>
          <a:p>
            <a:r>
              <a:rPr lang="en-US" b="1" dirty="0"/>
              <a:t>Abbreviations: </a:t>
            </a:r>
            <a:r>
              <a:rPr lang="en-US" dirty="0"/>
              <a:t>AIS indicates acute ischemic stroke; HT, hemorrhagic transformation; ICA, internal carotid artery; and IVT, intravenous thrombolytics.</a:t>
            </a:r>
          </a:p>
        </p:txBody>
      </p:sp>
      <p:sp>
        <p:nvSpPr>
          <p:cNvPr id="4" name="Slide Number Placeholder 3">
            <a:extLst>
              <a:ext uri="{FF2B5EF4-FFF2-40B4-BE49-F238E27FC236}">
                <a16:creationId xmlns:a16="http://schemas.microsoft.com/office/drawing/2014/main" id="{1881D9F4-8305-8021-58DF-2BDF7C2D3F9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99268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8AEC-D187-8815-6EF8-309112D77B7C}"/>
              </a:ext>
            </a:extLst>
          </p:cNvPr>
          <p:cNvSpPr>
            <a:spLocks noGrp="1"/>
          </p:cNvSpPr>
          <p:nvPr>
            <p:ph type="title"/>
          </p:nvPr>
        </p:nvSpPr>
        <p:spPr/>
        <p:txBody>
          <a:bodyPr/>
          <a:lstStyle/>
          <a:p>
            <a:r>
              <a:rPr lang="en-US" dirty="0"/>
              <a:t>Stroke Units</a:t>
            </a:r>
          </a:p>
        </p:txBody>
      </p:sp>
      <p:graphicFrame>
        <p:nvGraphicFramePr>
          <p:cNvPr id="6" name="Content Placeholder 5">
            <a:extLst>
              <a:ext uri="{FF2B5EF4-FFF2-40B4-BE49-F238E27FC236}">
                <a16:creationId xmlns:a16="http://schemas.microsoft.com/office/drawing/2014/main" id="{21F7F3B6-E1BF-F924-87E8-0EC46C2BBEB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81353633"/>
              </p:ext>
            </p:extLst>
          </p:nvPr>
        </p:nvGraphicFramePr>
        <p:xfrm>
          <a:off x="859973" y="1085697"/>
          <a:ext cx="10548256" cy="1129317"/>
        </p:xfrm>
        <a:graphic>
          <a:graphicData uri="http://schemas.openxmlformats.org/drawingml/2006/table">
            <a:tbl>
              <a:tblPr firstRow="1" bandRow="1">
                <a:tableStyleId>{5C22544A-7EE6-4342-B048-85BDC9FD1C3A}</a:tableStyleId>
              </a:tblPr>
              <a:tblGrid>
                <a:gridCol w="653141">
                  <a:extLst>
                    <a:ext uri="{9D8B030D-6E8A-4147-A177-3AD203B41FA5}">
                      <a16:colId xmlns:a16="http://schemas.microsoft.com/office/drawing/2014/main" val="2649235253"/>
                    </a:ext>
                  </a:extLst>
                </a:gridCol>
                <a:gridCol w="9895115">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3649">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of all ages, treatment within an organized inpatient stroke care unit supported by a specialty trained, interdisciplinary care team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ie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acute stroke units, rehabilitation stroke units, comprehensive stroke units, and mixed rehabilitation units) that incorporates standardized stroke care order sets and protocols is recommended to reduce the odds of poor outcomes and death.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241033"/>
                  </a:ext>
                </a:extLst>
              </a:tr>
            </a:tbl>
          </a:graphicData>
        </a:graphic>
      </p:graphicFrame>
      <p:sp>
        <p:nvSpPr>
          <p:cNvPr id="8" name="TextBox 7">
            <a:extLst>
              <a:ext uri="{FF2B5EF4-FFF2-40B4-BE49-F238E27FC236}">
                <a16:creationId xmlns:a16="http://schemas.microsoft.com/office/drawing/2014/main" id="{29CA30A1-C241-718A-FAE5-398784E97156}"/>
              </a:ext>
            </a:extLst>
          </p:cNvPr>
          <p:cNvSpPr txBox="1"/>
          <p:nvPr/>
        </p:nvSpPr>
        <p:spPr>
          <a:xfrm>
            <a:off x="762000" y="2373477"/>
            <a:ext cx="9455020" cy="400110"/>
          </a:xfrm>
          <a:prstGeom prst="rect">
            <a:avLst/>
          </a:prstGeom>
          <a:noFill/>
        </p:spPr>
        <p:txBody>
          <a:bodyPr wrap="square">
            <a:spAutoFit/>
          </a:bodyPr>
          <a:lstStyle/>
          <a:p>
            <a:r>
              <a:rPr lang="en-US" sz="2000" b="1" kern="0" dirty="0">
                <a:effectLst/>
                <a:latin typeface="Lub Dub Bold" panose="020B0803030403020204" pitchFamily="34" charset="0"/>
                <a:ea typeface="Calibri" panose="020F0502020204030204" pitchFamily="34" charset="0"/>
                <a:cs typeface="Arial" panose="020B0604020202020204" pitchFamily="34" charset="0"/>
              </a:rPr>
              <a:t>Characteristics of an organized specialized inpatient </a:t>
            </a:r>
            <a:r>
              <a:rPr lang="en-US" sz="2000" b="1" kern="0" dirty="0">
                <a:latin typeface="Lub Dub Bold" panose="020B0803030403020204" pitchFamily="34" charset="0"/>
                <a:ea typeface="Calibri" panose="020F0502020204030204" pitchFamily="34" charset="0"/>
                <a:cs typeface="Arial" panose="020B0604020202020204" pitchFamily="34" charset="0"/>
              </a:rPr>
              <a:t>care </a:t>
            </a:r>
            <a:r>
              <a:rPr lang="en-US" sz="2000" b="1" kern="0" dirty="0">
                <a:effectLst/>
                <a:latin typeface="Lub Dub Bold" panose="020B0803030403020204" pitchFamily="34" charset="0"/>
                <a:ea typeface="Calibri" panose="020F0502020204030204" pitchFamily="34" charset="0"/>
                <a:cs typeface="Arial" panose="020B0604020202020204" pitchFamily="34" charset="0"/>
              </a:rPr>
              <a:t>unit: </a:t>
            </a:r>
          </a:p>
        </p:txBody>
      </p:sp>
      <p:sp>
        <p:nvSpPr>
          <p:cNvPr id="11" name="Rectangle 10">
            <a:extLst>
              <a:ext uri="{FF2B5EF4-FFF2-40B4-BE49-F238E27FC236}">
                <a16:creationId xmlns:a16="http://schemas.microsoft.com/office/drawing/2014/main" id="{9BE6C98C-70B3-7C90-B266-275400D07570}"/>
              </a:ext>
              <a:ext uri="{C183D7F6-B498-43B3-948B-1728B52AA6E4}">
                <adec:decorative xmlns:adec="http://schemas.microsoft.com/office/drawing/2017/decorative" val="1"/>
              </a:ext>
            </a:extLst>
          </p:cNvPr>
          <p:cNvSpPr/>
          <p:nvPr/>
        </p:nvSpPr>
        <p:spPr>
          <a:xfrm>
            <a:off x="849086" y="2764972"/>
            <a:ext cx="2471057" cy="318951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3E7218-EA73-7FBC-CE59-9C86EFEFC797}"/>
              </a:ext>
              <a:ext uri="{C183D7F6-B498-43B3-948B-1728B52AA6E4}">
                <adec:decorative xmlns:adec="http://schemas.microsoft.com/office/drawing/2017/decorative" val="1"/>
              </a:ext>
            </a:extLst>
          </p:cNvPr>
          <p:cNvSpPr/>
          <p:nvPr/>
        </p:nvSpPr>
        <p:spPr>
          <a:xfrm>
            <a:off x="3606800" y="2764972"/>
            <a:ext cx="3000829" cy="318951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E79839-0B97-F906-2321-0DA679EB2874}"/>
              </a:ext>
              <a:ext uri="{C183D7F6-B498-43B3-948B-1728B52AA6E4}">
                <adec:decorative xmlns:adec="http://schemas.microsoft.com/office/drawing/2017/decorative" val="1"/>
              </a:ext>
            </a:extLst>
          </p:cNvPr>
          <p:cNvSpPr/>
          <p:nvPr/>
        </p:nvSpPr>
        <p:spPr>
          <a:xfrm>
            <a:off x="6845129" y="2764972"/>
            <a:ext cx="2284356" cy="318951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84FA2-B6CC-E72B-28B1-369E94593994}"/>
              </a:ext>
              <a:ext uri="{C183D7F6-B498-43B3-948B-1728B52AA6E4}">
                <adec:decorative xmlns:adec="http://schemas.microsoft.com/office/drawing/2017/decorative" val="1"/>
              </a:ext>
            </a:extLst>
          </p:cNvPr>
          <p:cNvSpPr/>
          <p:nvPr/>
        </p:nvSpPr>
        <p:spPr>
          <a:xfrm>
            <a:off x="9308930" y="2764972"/>
            <a:ext cx="2284356" cy="318951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A00AD5E-C866-6914-A926-E7C627C37CAA}"/>
              </a:ext>
              <a:ext uri="{C183D7F6-B498-43B3-948B-1728B52AA6E4}">
                <adec:decorative xmlns:adec="http://schemas.microsoft.com/office/drawing/2017/decorative" val="1"/>
              </a:ext>
            </a:extLst>
          </p:cNvPr>
          <p:cNvSpPr txBox="1"/>
          <p:nvPr/>
        </p:nvSpPr>
        <p:spPr>
          <a:xfrm>
            <a:off x="3605645" y="2764972"/>
            <a:ext cx="3001984" cy="725383"/>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15" name="TextBox 14">
            <a:extLst>
              <a:ext uri="{FF2B5EF4-FFF2-40B4-BE49-F238E27FC236}">
                <a16:creationId xmlns:a16="http://schemas.microsoft.com/office/drawing/2014/main" id="{1F0ACEF1-F43D-6A28-658E-B966A7983C47}"/>
              </a:ext>
              <a:ext uri="{C183D7F6-B498-43B3-948B-1728B52AA6E4}">
                <adec:decorative xmlns:adec="http://schemas.microsoft.com/office/drawing/2017/decorative" val="1"/>
              </a:ext>
            </a:extLst>
          </p:cNvPr>
          <p:cNvSpPr txBox="1"/>
          <p:nvPr/>
        </p:nvSpPr>
        <p:spPr>
          <a:xfrm>
            <a:off x="6847609" y="2764972"/>
            <a:ext cx="2281876" cy="725383"/>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27" name="TextBox 26">
            <a:extLst>
              <a:ext uri="{FF2B5EF4-FFF2-40B4-BE49-F238E27FC236}">
                <a16:creationId xmlns:a16="http://schemas.microsoft.com/office/drawing/2014/main" id="{3071668D-3C77-6917-9926-BE88A53BBA97}"/>
              </a:ext>
              <a:ext uri="{C183D7F6-B498-43B3-948B-1728B52AA6E4}">
                <adec:decorative xmlns:adec="http://schemas.microsoft.com/office/drawing/2017/decorative" val="1"/>
              </a:ext>
            </a:extLst>
          </p:cNvPr>
          <p:cNvSpPr txBox="1"/>
          <p:nvPr/>
        </p:nvSpPr>
        <p:spPr>
          <a:xfrm>
            <a:off x="9310256" y="2764972"/>
            <a:ext cx="2283030" cy="725383"/>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7" name="TextBox 6">
            <a:extLst>
              <a:ext uri="{FF2B5EF4-FFF2-40B4-BE49-F238E27FC236}">
                <a16:creationId xmlns:a16="http://schemas.microsoft.com/office/drawing/2014/main" id="{629C13E1-E1E3-17D8-527B-DF0B929BAA6C}"/>
              </a:ext>
              <a:ext uri="{C183D7F6-B498-43B3-948B-1728B52AA6E4}">
                <adec:decorative xmlns:adec="http://schemas.microsoft.com/office/drawing/2017/decorative" val="1"/>
              </a:ext>
            </a:extLst>
          </p:cNvPr>
          <p:cNvSpPr txBox="1"/>
          <p:nvPr/>
        </p:nvSpPr>
        <p:spPr>
          <a:xfrm>
            <a:off x="853635" y="2764972"/>
            <a:ext cx="2471456" cy="725383"/>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sz="1600" dirty="0">
                <a:latin typeface="Lub Dub Condensed" panose="020B0506030403020204" pitchFamily="34" charset="0"/>
              </a:rPr>
            </a:br>
            <a:br>
              <a:rPr lang="en-US" sz="1600" dirty="0">
                <a:latin typeface="Lub Dub Condensed" panose="020B0506030403020204" pitchFamily="34" charset="0"/>
              </a:rPr>
            </a:br>
            <a:endParaRPr lang="en-US" sz="1600" dirty="0">
              <a:latin typeface="Lub Dub Condensed" panose="020B0506030403020204" pitchFamily="34" charset="0"/>
            </a:endParaRPr>
          </a:p>
        </p:txBody>
      </p:sp>
      <p:sp>
        <p:nvSpPr>
          <p:cNvPr id="16" name="TextBox 15">
            <a:extLst>
              <a:ext uri="{FF2B5EF4-FFF2-40B4-BE49-F238E27FC236}">
                <a16:creationId xmlns:a16="http://schemas.microsoft.com/office/drawing/2014/main" id="{B44A4770-EFA5-08E2-182B-856803A58973}"/>
              </a:ext>
            </a:extLst>
          </p:cNvPr>
          <p:cNvSpPr txBox="1"/>
          <p:nvPr/>
        </p:nvSpPr>
        <p:spPr>
          <a:xfrm>
            <a:off x="1679368" y="2791093"/>
            <a:ext cx="2536372" cy="646331"/>
          </a:xfrm>
          <a:prstGeom prst="rect">
            <a:avLst/>
          </a:prstGeom>
          <a:noFill/>
        </p:spPr>
        <p:txBody>
          <a:bodyPr wrap="square" anchor="ctr">
            <a:spAutoFit/>
          </a:bodyPr>
          <a:lstStyle/>
          <a:p>
            <a:r>
              <a:rPr lang="en-US" sz="1800" b="1" dirty="0">
                <a:solidFill>
                  <a:schemeClr val="bg1"/>
                </a:solidFill>
                <a:latin typeface="Lub Dub Condensed" panose="020B0506030403020204" pitchFamily="34" charset="0"/>
                <a:cs typeface="Arial" panose="020B0604020202020204" pitchFamily="34" charset="0"/>
              </a:rPr>
              <a:t>Assessment </a:t>
            </a:r>
            <a:br>
              <a:rPr lang="en-US" sz="1800" b="1" dirty="0">
                <a:solidFill>
                  <a:schemeClr val="bg1"/>
                </a:solidFill>
                <a:latin typeface="Lub Dub Condensed" panose="020B0506030403020204" pitchFamily="34" charset="0"/>
                <a:cs typeface="Arial" panose="020B0604020202020204" pitchFamily="34" charset="0"/>
              </a:rPr>
            </a:br>
            <a:r>
              <a:rPr lang="en-US" sz="1800" b="1" dirty="0">
                <a:solidFill>
                  <a:schemeClr val="bg1"/>
                </a:solidFill>
                <a:latin typeface="Lub Dub Condensed" panose="020B0506030403020204" pitchFamily="34" charset="0"/>
                <a:cs typeface="Arial" panose="020B0604020202020204" pitchFamily="34" charset="0"/>
              </a:rPr>
              <a:t>&amp; Monitoring</a:t>
            </a:r>
          </a:p>
        </p:txBody>
      </p:sp>
      <p:sp>
        <p:nvSpPr>
          <p:cNvPr id="10" name="TextBox 9">
            <a:extLst>
              <a:ext uri="{FF2B5EF4-FFF2-40B4-BE49-F238E27FC236}">
                <a16:creationId xmlns:a16="http://schemas.microsoft.com/office/drawing/2014/main" id="{B8D4E6D2-2FA3-C15C-907D-9F9BE399D48D}"/>
              </a:ext>
            </a:extLst>
          </p:cNvPr>
          <p:cNvSpPr txBox="1"/>
          <p:nvPr/>
        </p:nvSpPr>
        <p:spPr>
          <a:xfrm>
            <a:off x="849086" y="3545453"/>
            <a:ext cx="2449285" cy="1797415"/>
          </a:xfrm>
          <a:prstGeom prst="rect">
            <a:avLst/>
          </a:prstGeom>
          <a:noFill/>
        </p:spPr>
        <p:txBody>
          <a:bodyPr wrap="square">
            <a:spAutoFit/>
          </a:bodyPr>
          <a:lstStyle/>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Assessment of stroke/diagnosis mechanism by specialized stroke provider</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Assessment and monitoring by nurses with continuous specialized training in stroke</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Stroke mechanism treatment planning</a:t>
            </a:r>
          </a:p>
        </p:txBody>
      </p:sp>
      <p:sp>
        <p:nvSpPr>
          <p:cNvPr id="18" name="TextBox 17">
            <a:extLst>
              <a:ext uri="{FF2B5EF4-FFF2-40B4-BE49-F238E27FC236}">
                <a16:creationId xmlns:a16="http://schemas.microsoft.com/office/drawing/2014/main" id="{90FECFFA-4E2D-FE00-DC9F-D99B7AE0184C}"/>
              </a:ext>
            </a:extLst>
          </p:cNvPr>
          <p:cNvSpPr txBox="1"/>
          <p:nvPr/>
        </p:nvSpPr>
        <p:spPr>
          <a:xfrm>
            <a:off x="4408715" y="2822265"/>
            <a:ext cx="2241946" cy="584775"/>
          </a:xfrm>
          <a:prstGeom prst="rect">
            <a:avLst/>
          </a:prstGeom>
          <a:noFill/>
        </p:spPr>
        <p:txBody>
          <a:bodyPr wrap="square" anchor="ctr">
            <a:spAutoFit/>
          </a:bodyPr>
          <a:lstStyle/>
          <a:p>
            <a:r>
              <a:rPr lang="en-US" sz="1800" b="1" dirty="0">
                <a:solidFill>
                  <a:schemeClr val="bg1"/>
                </a:solidFill>
                <a:latin typeface="Lub Dub Condensed" panose="020B0506030403020204" pitchFamily="34" charset="0"/>
                <a:cs typeface="Arial" panose="020B0604020202020204" pitchFamily="34" charset="0"/>
              </a:rPr>
              <a:t>Clinical Management </a:t>
            </a:r>
            <a:br>
              <a:rPr lang="en-US" sz="1800" b="1" dirty="0">
                <a:solidFill>
                  <a:schemeClr val="bg1"/>
                </a:solidFill>
                <a:latin typeface="Lub Dub Condensed" panose="020B0506030403020204" pitchFamily="34" charset="0"/>
                <a:cs typeface="Arial" panose="020B0604020202020204" pitchFamily="34" charset="0"/>
              </a:rPr>
            </a:br>
            <a:r>
              <a:rPr lang="en-US" sz="1400" b="1" dirty="0">
                <a:solidFill>
                  <a:schemeClr val="bg1"/>
                </a:solidFill>
                <a:latin typeface="Lub Dub Condensed" panose="020B0506030403020204" pitchFamily="34" charset="0"/>
                <a:cs typeface="Arial" panose="020B0604020202020204" pitchFamily="34" charset="0"/>
              </a:rPr>
              <a:t>(first  5 days)</a:t>
            </a:r>
            <a:endParaRPr lang="en-US" sz="1800" b="1" dirty="0">
              <a:solidFill>
                <a:schemeClr val="bg1"/>
              </a:solidFill>
              <a:latin typeface="Lub Dub Condensed" panose="020B0506030403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0A300EC-6A4A-AC7B-8676-6894AAB1E946}"/>
              </a:ext>
            </a:extLst>
          </p:cNvPr>
          <p:cNvSpPr txBox="1"/>
          <p:nvPr/>
        </p:nvSpPr>
        <p:spPr>
          <a:xfrm>
            <a:off x="3614058" y="3545453"/>
            <a:ext cx="2974389" cy="2262158"/>
          </a:xfrm>
          <a:prstGeom prst="rect">
            <a:avLst/>
          </a:prstGeom>
          <a:noFill/>
        </p:spPr>
        <p:txBody>
          <a:bodyPr wrap="square">
            <a:spAutoFit/>
          </a:bodyPr>
          <a:lstStyle/>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Standardized acute stroke care order sets utilization</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Physical and medical complications management guided by clinical practice guidelines/protocols</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Early rehabilitation assessment and mobilization by the stroke team</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Multidisciplinary team care to include nursing and caregivers with weekly meetings</a:t>
            </a:r>
          </a:p>
        </p:txBody>
      </p:sp>
      <p:sp>
        <p:nvSpPr>
          <p:cNvPr id="20" name="TextBox 19">
            <a:extLst>
              <a:ext uri="{FF2B5EF4-FFF2-40B4-BE49-F238E27FC236}">
                <a16:creationId xmlns:a16="http://schemas.microsoft.com/office/drawing/2014/main" id="{E6C44145-8243-1B2D-10E6-3FFAE8770F6A}"/>
              </a:ext>
            </a:extLst>
          </p:cNvPr>
          <p:cNvSpPr txBox="1"/>
          <p:nvPr/>
        </p:nvSpPr>
        <p:spPr>
          <a:xfrm>
            <a:off x="7489370" y="2936566"/>
            <a:ext cx="1654629" cy="369332"/>
          </a:xfrm>
          <a:prstGeom prst="rect">
            <a:avLst/>
          </a:prstGeom>
          <a:noFill/>
        </p:spPr>
        <p:txBody>
          <a:bodyPr wrap="square" anchor="ctr">
            <a:spAutoFit/>
          </a:bodyPr>
          <a:lstStyle/>
          <a:p>
            <a:r>
              <a:rPr lang="en-US" sz="1800" b="1" dirty="0">
                <a:solidFill>
                  <a:schemeClr val="bg1"/>
                </a:solidFill>
                <a:latin typeface="Lub Dub Condensed" panose="020B0506030403020204" pitchFamily="34" charset="0"/>
                <a:cs typeface="Arial" panose="020B0604020202020204" pitchFamily="34" charset="0"/>
              </a:rPr>
              <a:t>Rehabilitation</a:t>
            </a:r>
          </a:p>
        </p:txBody>
      </p:sp>
      <p:sp>
        <p:nvSpPr>
          <p:cNvPr id="19" name="TextBox 18">
            <a:extLst>
              <a:ext uri="{FF2B5EF4-FFF2-40B4-BE49-F238E27FC236}">
                <a16:creationId xmlns:a16="http://schemas.microsoft.com/office/drawing/2014/main" id="{517CF4D3-6CA8-FA61-6EA2-65B4E996137F}"/>
              </a:ext>
            </a:extLst>
          </p:cNvPr>
          <p:cNvSpPr txBox="1"/>
          <p:nvPr/>
        </p:nvSpPr>
        <p:spPr>
          <a:xfrm>
            <a:off x="6836228" y="3545453"/>
            <a:ext cx="2264229" cy="2379113"/>
          </a:xfrm>
          <a:prstGeom prst="rect">
            <a:avLst/>
          </a:prstGeom>
          <a:noFill/>
        </p:spPr>
        <p:txBody>
          <a:bodyPr wrap="square">
            <a:spAutoFit/>
          </a:bodyPr>
          <a:lstStyle/>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Early goal setting and onset of rehabilitation by physical, occupational, and speech therapy</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Integration with specialized rehabilitation nursing care and caregivers</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Collaborative planning with interdisciplinary clinical team</a:t>
            </a:r>
          </a:p>
        </p:txBody>
      </p:sp>
      <p:sp>
        <p:nvSpPr>
          <p:cNvPr id="22" name="TextBox 21">
            <a:extLst>
              <a:ext uri="{FF2B5EF4-FFF2-40B4-BE49-F238E27FC236}">
                <a16:creationId xmlns:a16="http://schemas.microsoft.com/office/drawing/2014/main" id="{4E9DFDB4-EF56-0B35-BA8C-4D0BFFFD3639}"/>
              </a:ext>
            </a:extLst>
          </p:cNvPr>
          <p:cNvSpPr txBox="1"/>
          <p:nvPr/>
        </p:nvSpPr>
        <p:spPr>
          <a:xfrm>
            <a:off x="10145486" y="2791093"/>
            <a:ext cx="1469572" cy="646331"/>
          </a:xfrm>
          <a:prstGeom prst="rect">
            <a:avLst/>
          </a:prstGeom>
          <a:noFill/>
        </p:spPr>
        <p:txBody>
          <a:bodyPr wrap="square" anchor="ctr">
            <a:spAutoFit/>
          </a:bodyPr>
          <a:lstStyle/>
          <a:p>
            <a:r>
              <a:rPr lang="en-US" sz="1800" b="1" dirty="0">
                <a:solidFill>
                  <a:schemeClr val="bg1"/>
                </a:solidFill>
                <a:latin typeface="Lub Dub Condensed" panose="020B0506030403020204" pitchFamily="34" charset="0"/>
                <a:cs typeface="Arial" panose="020B0604020202020204" pitchFamily="34" charset="0"/>
              </a:rPr>
              <a:t>Discharge </a:t>
            </a:r>
            <a:br>
              <a:rPr lang="en-US" sz="1800" b="1" dirty="0">
                <a:solidFill>
                  <a:schemeClr val="bg1"/>
                </a:solidFill>
                <a:latin typeface="Lub Dub Condensed" panose="020B0506030403020204" pitchFamily="34" charset="0"/>
                <a:cs typeface="Arial" panose="020B0604020202020204" pitchFamily="34" charset="0"/>
              </a:rPr>
            </a:br>
            <a:r>
              <a:rPr lang="en-US" sz="1800" b="1" dirty="0">
                <a:solidFill>
                  <a:schemeClr val="bg1"/>
                </a:solidFill>
                <a:latin typeface="Lub Dub Condensed" panose="020B0506030403020204" pitchFamily="34" charset="0"/>
                <a:cs typeface="Arial" panose="020B0604020202020204" pitchFamily="34" charset="0"/>
              </a:rPr>
              <a:t>Planning</a:t>
            </a:r>
          </a:p>
        </p:txBody>
      </p:sp>
      <p:sp>
        <p:nvSpPr>
          <p:cNvPr id="21" name="TextBox 20">
            <a:extLst>
              <a:ext uri="{FF2B5EF4-FFF2-40B4-BE49-F238E27FC236}">
                <a16:creationId xmlns:a16="http://schemas.microsoft.com/office/drawing/2014/main" id="{BE640979-204B-3818-D20B-988DC2900DA0}"/>
              </a:ext>
            </a:extLst>
          </p:cNvPr>
          <p:cNvSpPr txBox="1"/>
          <p:nvPr/>
        </p:nvSpPr>
        <p:spPr>
          <a:xfrm>
            <a:off x="9307286" y="3545453"/>
            <a:ext cx="2264229" cy="1797415"/>
          </a:xfrm>
          <a:prstGeom prst="rect">
            <a:avLst/>
          </a:prstGeom>
          <a:noFill/>
        </p:spPr>
        <p:txBody>
          <a:bodyPr wrap="square">
            <a:spAutoFit/>
          </a:bodyPr>
          <a:lstStyle/>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Early assessment of discharge needs</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Integration of patient and care givers with a focus on continued education support</a:t>
            </a:r>
          </a:p>
          <a:p>
            <a:pPr marL="174625" indent="-174625">
              <a:lnSpc>
                <a:spcPct val="90000"/>
              </a:lnSpc>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Coordination of follow-up care</a:t>
            </a:r>
          </a:p>
        </p:txBody>
      </p:sp>
      <p:pic>
        <p:nvPicPr>
          <p:cNvPr id="3" name="Picture 2">
            <a:extLst>
              <a:ext uri="{FF2B5EF4-FFF2-40B4-BE49-F238E27FC236}">
                <a16:creationId xmlns:a16="http://schemas.microsoft.com/office/drawing/2014/main" id="{6DB3C624-6CE9-B454-18DD-5690D9F41D9C}"/>
              </a:ext>
              <a:ext uri="{C183D7F6-B498-43B3-948B-1728B52AA6E4}">
                <adec:decorative xmlns:adec="http://schemas.microsoft.com/office/drawing/2017/decorative" val="1"/>
              </a:ext>
            </a:extLst>
          </p:cNvPr>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935933" y="2842316"/>
            <a:ext cx="570766" cy="570766"/>
          </a:xfrm>
          <a:prstGeom prst="rect">
            <a:avLst/>
          </a:prstGeom>
        </p:spPr>
      </p:pic>
      <p:pic>
        <p:nvPicPr>
          <p:cNvPr id="29" name="Picture 28">
            <a:extLst>
              <a:ext uri="{FF2B5EF4-FFF2-40B4-BE49-F238E27FC236}">
                <a16:creationId xmlns:a16="http://schemas.microsoft.com/office/drawing/2014/main" id="{AB4C0493-EF9E-EAE0-65FE-960D94D1560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04192" y="2825356"/>
            <a:ext cx="418634" cy="570766"/>
          </a:xfrm>
          <a:prstGeom prst="rect">
            <a:avLst/>
          </a:prstGeom>
        </p:spPr>
      </p:pic>
      <p:pic>
        <p:nvPicPr>
          <p:cNvPr id="30" name="Graphic 29">
            <a:extLst>
              <a:ext uri="{FF2B5EF4-FFF2-40B4-BE49-F238E27FC236}">
                <a16:creationId xmlns:a16="http://schemas.microsoft.com/office/drawing/2014/main" id="{B779C3AB-E926-57EC-4D9D-FD8A3BA22F1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7520" y="2825356"/>
            <a:ext cx="473318" cy="570766"/>
          </a:xfrm>
          <a:prstGeom prst="rect">
            <a:avLst/>
          </a:prstGeom>
        </p:spPr>
      </p:pic>
      <p:pic>
        <p:nvPicPr>
          <p:cNvPr id="24" name="Graphic 23">
            <a:extLst>
              <a:ext uri="{FF2B5EF4-FFF2-40B4-BE49-F238E27FC236}">
                <a16:creationId xmlns:a16="http://schemas.microsoft.com/office/drawing/2014/main" id="{C2790841-0474-0AB7-0520-A018E6C994E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0568" y="2826329"/>
            <a:ext cx="624439" cy="602672"/>
          </a:xfrm>
          <a:prstGeom prst="rect">
            <a:avLst/>
          </a:prstGeom>
        </p:spPr>
      </p:pic>
      <p:sp>
        <p:nvSpPr>
          <p:cNvPr id="5" name="Text Placeholder 4">
            <a:extLst>
              <a:ext uri="{FF2B5EF4-FFF2-40B4-BE49-F238E27FC236}">
                <a16:creationId xmlns:a16="http://schemas.microsoft.com/office/drawing/2014/main" id="{3D33BEA0-7AEE-6A62-D2C4-967B75921D57}"/>
              </a:ext>
            </a:extLst>
          </p:cNvPr>
          <p:cNvSpPr>
            <a:spLocks noGrp="1"/>
          </p:cNvSpPr>
          <p:nvPr>
            <p:ph type="body" sz="quarter" idx="13"/>
          </p:nvPr>
        </p:nvSpPr>
        <p:spPr/>
        <p:txBody>
          <a:bodyPr/>
          <a:lstStyle/>
          <a:p>
            <a:r>
              <a:rPr lang="en-US" b="1" dirty="0"/>
              <a:t>Abbreviations: </a:t>
            </a:r>
            <a:r>
              <a:rPr lang="en-US" dirty="0"/>
              <a:t>AIS indicates Acute Ischemic Stroke</a:t>
            </a:r>
          </a:p>
        </p:txBody>
      </p:sp>
      <p:sp>
        <p:nvSpPr>
          <p:cNvPr id="4" name="Slide Number Placeholder 3">
            <a:extLst>
              <a:ext uri="{FF2B5EF4-FFF2-40B4-BE49-F238E27FC236}">
                <a16:creationId xmlns:a16="http://schemas.microsoft.com/office/drawing/2014/main" id="{9C7114D8-F230-0D39-F490-E4D886D8DC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162470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17D4-E1E9-A49A-F568-6BD2A8D20D29}"/>
              </a:ext>
            </a:extLst>
          </p:cNvPr>
          <p:cNvSpPr>
            <a:spLocks noGrp="1"/>
          </p:cNvSpPr>
          <p:nvPr>
            <p:ph type="title"/>
          </p:nvPr>
        </p:nvSpPr>
        <p:spPr/>
        <p:txBody>
          <a:bodyPr/>
          <a:lstStyle/>
          <a:p>
            <a:r>
              <a:rPr lang="en-US" dirty="0"/>
              <a:t>Dysphagia in patients with Acute Ischemic Stroke </a:t>
            </a:r>
          </a:p>
        </p:txBody>
      </p:sp>
      <p:graphicFrame>
        <p:nvGraphicFramePr>
          <p:cNvPr id="6" name="Content Placeholder 5">
            <a:extLst>
              <a:ext uri="{FF2B5EF4-FFF2-40B4-BE49-F238E27FC236}">
                <a16:creationId xmlns:a16="http://schemas.microsoft.com/office/drawing/2014/main" id="{ABE51E4A-F951-C870-61CB-2242585E5E9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25921141"/>
              </p:ext>
            </p:extLst>
          </p:nvPr>
        </p:nvGraphicFramePr>
        <p:xfrm>
          <a:off x="838200" y="1023764"/>
          <a:ext cx="10232570" cy="4851670"/>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9427028">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23120">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performing a bedside swallow screening prior to initiation of liquid or food intake is recommended to screen for patients at increased risk for aspiration.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241033"/>
                  </a:ext>
                </a:extLst>
              </a:tr>
              <a:tr h="816978">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it is reasonable for dysphagia screening to be performed by speech pathologists or other trained health care professionals.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02810">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have failed or are unable to participate in a bedside swallow screening due to neurological disabilities, it is reasonable to perform an endoscopic examination of swallowing function to aid in determination of dysphagia severity and aspiration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1504186"/>
                  </a:ext>
                </a:extLst>
              </a:tr>
              <a:tr h="381837">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An oral hygiene protocol may be reasonable to reduce the risk for pneumonia.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57138730"/>
                  </a:ext>
                </a:extLst>
              </a:tr>
              <a:tr h="971615">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stroke  with dysphagia, treatment with pharyngeal electrical stimulation (PES), can be beneficial to reduce dysphagia severity and decrease the risk of aspiration.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94361485"/>
                  </a:ext>
                </a:extLst>
              </a:tr>
              <a:tr h="822325">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stroke  with dysphagia requiring tracheotomy and mechanical ventilation, treatment with PES, after ventilator weaning can be beneficial to decrease dysphagia severity, reduce the risk of aspiration, and expedite decannulation.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2075656"/>
                  </a:ext>
                </a:extLst>
              </a:tr>
            </a:tbl>
          </a:graphicData>
        </a:graphic>
      </p:graphicFrame>
      <p:sp>
        <p:nvSpPr>
          <p:cNvPr id="5" name="Text Placeholder 4">
            <a:extLst>
              <a:ext uri="{FF2B5EF4-FFF2-40B4-BE49-F238E27FC236}">
                <a16:creationId xmlns:a16="http://schemas.microsoft.com/office/drawing/2014/main" id="{E7192F91-19A1-1E79-7A8C-DDDA417DA265}"/>
              </a:ext>
            </a:extLst>
          </p:cNvPr>
          <p:cNvSpPr>
            <a:spLocks noGrp="1"/>
          </p:cNvSpPr>
          <p:nvPr>
            <p:ph type="body" sz="quarter" idx="13"/>
          </p:nvPr>
        </p:nvSpPr>
        <p:spPr/>
        <p:txBody>
          <a:bodyPr/>
          <a:lstStyle/>
          <a:p>
            <a:r>
              <a:rPr lang="en-US" b="1" dirty="0"/>
              <a:t>Abbreviations: </a:t>
            </a:r>
            <a:r>
              <a:rPr lang="en-US" dirty="0"/>
              <a:t>AIS indicates Acute Ischemic Stroke; and PES, pharyngeal electrical stimulation.</a:t>
            </a:r>
          </a:p>
        </p:txBody>
      </p:sp>
      <p:sp>
        <p:nvSpPr>
          <p:cNvPr id="4" name="Slide Number Placeholder 3">
            <a:extLst>
              <a:ext uri="{FF2B5EF4-FFF2-40B4-BE49-F238E27FC236}">
                <a16:creationId xmlns:a16="http://schemas.microsoft.com/office/drawing/2014/main" id="{1E721512-3233-75A9-BC7F-3B0BD8F5576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86515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 Table 1.</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4248070606"/>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lnB w="12700" cap="flat" cmpd="sng" algn="ctr">
                      <a:noFill/>
                      <a:prstDash val="solid"/>
                      <a:round/>
                      <a:headEnd type="none" w="med" len="med"/>
                      <a:tailEnd type="none" w="med" len="med"/>
                    </a:lnB>
                    <a:solidFill>
                      <a:srgbClr val="79C78D"/>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C78D"/>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DA68"/>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A68"/>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AA74B"/>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A74B"/>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7F7F"/>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7F7F"/>
                    </a:solidFill>
                  </a:tcPr>
                </a:tc>
                <a:extLst>
                  <a:ext uri="{0D108BD9-81ED-4DB2-BD59-A6C34878D82A}">
                    <a16:rowId xmlns:a16="http://schemas.microsoft.com/office/drawing/2014/main" val="2650303985"/>
                  </a:ext>
                </a:extLst>
              </a:tr>
              <a:tr h="198818">
                <a:tc>
                  <a:txBody>
                    <a:bodyPr/>
                    <a:lstStyle/>
                    <a:p>
                      <a:r>
                        <a:rPr lang="en-US" sz="1000" b="1" kern="1200" dirty="0">
                          <a:solidFill>
                            <a:schemeClr val="bg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F1C08"/>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solidFill>
                            <a:schemeClr val="bg1"/>
                          </a:solidFill>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Potentially harmful</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Causes harm</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solidFill>
                      <a:srgbClr val="AF1C08"/>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extLst>
              <p:ext uri="{D42A27DB-BD31-4B8C-83A1-F6EECF244321}">
                <p14:modId xmlns:p14="http://schemas.microsoft.com/office/powerpoint/2010/main" val="3740420363"/>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solidFill>
                            <a:schemeClr val="bg1"/>
                          </a:solidFill>
                          <a:latin typeface="Lub Dub Condensed" panose="020B0506030403020204" pitchFamily="34" charset="0"/>
                        </a:rPr>
                        <a:t>LEVEL A</a:t>
                      </a:r>
                    </a:p>
                  </a:txBody>
                  <a:tcPr>
                    <a:lnB w="12700" cap="flat" cmpd="sng" algn="ctr">
                      <a:noFill/>
                      <a:prstDash val="solid"/>
                      <a:round/>
                      <a:headEnd type="none" w="med" len="med"/>
                      <a:tailEnd type="none" w="med" len="med"/>
                    </a:lnB>
                    <a:solidFill>
                      <a:srgbClr val="065D93"/>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One or more RCTs corroborated by high-quality registry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5D93"/>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D9F0"/>
                    </a:solidFill>
                  </a:tcPr>
                </a:tc>
                <a:extLst>
                  <a:ext uri="{0D108BD9-81ED-4DB2-BD59-A6C34878D82A}">
                    <a16:rowId xmlns:a16="http://schemas.microsoft.com/office/drawing/2014/main" val="2650303985"/>
                  </a:ext>
                </a:extLst>
              </a:tr>
              <a:tr h="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lnT w="12700" cap="flat" cmpd="sng" algn="ctr">
                      <a:noFill/>
                      <a:prstDash val="solid"/>
                      <a:round/>
                      <a:headEnd type="none" w="med" len="med"/>
                      <a:tailEnd type="none" w="med" len="med"/>
                    </a:lnT>
                    <a:solidFill>
                      <a:srgbClr val="C4D9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buNone/>
              <a:defRPr/>
            </a:pPr>
            <a:r>
              <a:rPr lang="en-US" sz="700" dirty="0">
                <a:sym typeface="Arial"/>
              </a:rPr>
              <a:t>COR and LOE are determined independently (any COR may be paired with any LOE). </a:t>
            </a:r>
          </a:p>
          <a:p>
            <a:pPr marL="0" indent="0">
              <a:spcBef>
                <a:spcPts val="600"/>
              </a:spcBef>
              <a:buClr>
                <a:srgbClr val="000000"/>
              </a:buClr>
              <a:buNone/>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233363" indent="-117475">
              <a:spcBef>
                <a:spcPts val="600"/>
              </a:spcBef>
              <a:buClr>
                <a:srgbClr val="000000"/>
              </a:buClr>
              <a:buNone/>
              <a:tabLst>
                <a:tab pos="233363" algn="l"/>
              </a:tabLst>
              <a:defRPr/>
            </a:pPr>
            <a:r>
              <a:rPr lang="en-US" sz="700" dirty="0">
                <a:sym typeface="Arial"/>
              </a:rPr>
              <a:t>*	The outcome or result of the intervention should be specified (an improved clinical outcome or increased diagnostic accuracy or incremental prognostic information). </a:t>
            </a:r>
          </a:p>
          <a:p>
            <a:pPr marL="233363" indent="-117475">
              <a:spcBef>
                <a:spcPts val="600"/>
              </a:spcBef>
              <a:buClr>
                <a:srgbClr val="000000"/>
              </a:buClr>
              <a:buNone/>
              <a:tabLst>
                <a:tab pos="233363" algn="l"/>
              </a:tabLst>
              <a:defRPr/>
            </a:pPr>
            <a:r>
              <a:rPr lang="en-US" sz="700" dirty="0">
                <a:sym typeface="Arial"/>
              </a:rPr>
              <a:t> </a:t>
            </a:r>
            <a:r>
              <a:rPr lang="en-US" sz="700" b="1" dirty="0">
                <a:sym typeface="Arial"/>
              </a:rPr>
              <a:t>†	</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233363" indent="-117475">
              <a:spcBef>
                <a:spcPts val="600"/>
              </a:spcBef>
              <a:buClr>
                <a:srgbClr val="000000"/>
              </a:buClr>
              <a:buNone/>
              <a:tabLst>
                <a:tab pos="233363" algn="l"/>
              </a:tabLst>
              <a:defRPr/>
            </a:pPr>
            <a:r>
              <a:rPr lang="en-US" sz="700" b="1" dirty="0">
                <a:sym typeface="Arial"/>
              </a:rPr>
              <a:t>‡	</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buNone/>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423014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A741-EA50-362E-DF17-A49710E4EB4B}"/>
              </a:ext>
            </a:extLst>
          </p:cNvPr>
          <p:cNvSpPr>
            <a:spLocks noGrp="1"/>
          </p:cNvSpPr>
          <p:nvPr>
            <p:ph type="title"/>
          </p:nvPr>
        </p:nvSpPr>
        <p:spPr/>
        <p:txBody>
          <a:bodyPr/>
          <a:lstStyle/>
          <a:p>
            <a:r>
              <a:rPr lang="en-US" dirty="0"/>
              <a:t>Deep Vein Thrombosis Prophylaxis</a:t>
            </a:r>
          </a:p>
        </p:txBody>
      </p:sp>
      <p:graphicFrame>
        <p:nvGraphicFramePr>
          <p:cNvPr id="6" name="Content Placeholder 5">
            <a:extLst>
              <a:ext uri="{FF2B5EF4-FFF2-40B4-BE49-F238E27FC236}">
                <a16:creationId xmlns:a16="http://schemas.microsoft.com/office/drawing/2014/main" id="{732D2761-6A67-4B0A-32B8-8E98CF539BC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0061482"/>
              </p:ext>
            </p:extLst>
          </p:nvPr>
        </p:nvGraphicFramePr>
        <p:xfrm>
          <a:off x="870857" y="1063925"/>
          <a:ext cx="10221686" cy="4607532"/>
        </p:xfrm>
        <a:graphic>
          <a:graphicData uri="http://schemas.openxmlformats.org/drawingml/2006/table">
            <a:tbl>
              <a:tblPr firstRow="1" bandRow="1">
                <a:tableStyleId>{5C22544A-7EE6-4342-B048-85BDC9FD1C3A}</a:tableStyleId>
              </a:tblPr>
              <a:tblGrid>
                <a:gridCol w="794658">
                  <a:extLst>
                    <a:ext uri="{9D8B030D-6E8A-4147-A177-3AD203B41FA5}">
                      <a16:colId xmlns:a16="http://schemas.microsoft.com/office/drawing/2014/main" val="2649235253"/>
                    </a:ext>
                  </a:extLst>
                </a:gridCol>
                <a:gridCol w="9427028">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33135">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have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impaired mobility and do not have contraindications to intermittent pneumatic compression (IPC), IPC in addition to routine care is recommended over routine care alone to reduce the risk of deep vein thrombosis (DVT).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241033"/>
                  </a:ext>
                </a:extLst>
              </a:tr>
              <a:tr h="819150">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have impaired mobility,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either prophylactic-dose subcutaneous heparin (UFH or LMWH) is reasonable to reduce the risk of VTE.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19150">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have impaired mobility,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the benefit of prophylactic-dose subcutaneous heparin (UFH or LMWH) over no prophylactic-dose heparin is not well established to increase overall survival.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94361485"/>
                  </a:ext>
                </a:extLst>
              </a:tr>
              <a:tr h="819150">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have impaired mobility and who are selected for prophylactic anticoagulation,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the benefit of prophylactic-dose LMWH over prophylactic-dose UFH to prevent DVT is uncertain.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2941040"/>
                  </a:ext>
                </a:extLst>
              </a:tr>
              <a:tr h="819150">
                <a:tc>
                  <a:txBody>
                    <a:bodyPr/>
                    <a:lstStyle/>
                    <a:p>
                      <a:pPr marL="0" indent="0" algn="ctr">
                        <a:lnSpc>
                          <a:spcPct val="90000"/>
                        </a:lnSpc>
                        <a:spcBef>
                          <a:spcPts val="0"/>
                        </a:spcBef>
                      </a:pPr>
                      <a:r>
                        <a:rPr lang="en-US" sz="2000" b="1" dirty="0">
                          <a:ln>
                            <a:noFill/>
                          </a:ln>
                          <a:solidFill>
                            <a:schemeClr val="bg1"/>
                          </a:solidFill>
                          <a:latin typeface="Lub Dub Bold" panose="020B0803030403020204" pitchFamily="34" charset="0"/>
                          <a:cs typeface="Arial" panose="020B0604020202020204" pitchFamily="34" charset="0"/>
                        </a:rPr>
                        <a:t>3</a:t>
                      </a:r>
                      <a:br>
                        <a:rPr lang="en-US" sz="2000" b="1" dirty="0">
                          <a:ln>
                            <a:noFill/>
                          </a:ln>
                          <a:solidFill>
                            <a:schemeClr val="bg1"/>
                          </a:solidFill>
                          <a:latin typeface="Lub Dub Bold" panose="020B0803030403020204" pitchFamily="34" charset="0"/>
                          <a:cs typeface="Arial" panose="020B0604020202020204" pitchFamily="34" charset="0"/>
                        </a:rPr>
                      </a:br>
                      <a:r>
                        <a:rPr lang="en-US" sz="1600" b="1" dirty="0">
                          <a:ln>
                            <a:noFill/>
                          </a:ln>
                          <a:solidFill>
                            <a:schemeClr val="bg1"/>
                          </a:solidFill>
                          <a:latin typeface="Lub Dub Condensed" panose="020B0506030403020204" pitchFamily="34" charset="0"/>
                          <a:cs typeface="Arial" panose="020B0604020202020204" pitchFamily="34" charset="0"/>
                        </a:rPr>
                        <a:t>Harm</a:t>
                      </a:r>
                      <a:endParaRPr lang="en-US" sz="2000" b="1" dirty="0">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have impaired mobility,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elastic compression stockings cause harm</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including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skin breakdown</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ulceration</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and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tissue necrosis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compared with usual care.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9482905"/>
                  </a:ext>
                </a:extLst>
              </a:tr>
            </a:tbl>
          </a:graphicData>
        </a:graphic>
      </p:graphicFrame>
      <p:sp>
        <p:nvSpPr>
          <p:cNvPr id="5" name="Text Placeholder 4">
            <a:extLst>
              <a:ext uri="{FF2B5EF4-FFF2-40B4-BE49-F238E27FC236}">
                <a16:creationId xmlns:a16="http://schemas.microsoft.com/office/drawing/2014/main" id="{940FCE9E-A787-B243-BC60-C775CA18FC9D}"/>
              </a:ext>
            </a:extLst>
          </p:cNvPr>
          <p:cNvSpPr>
            <a:spLocks noGrp="1"/>
          </p:cNvSpPr>
          <p:nvPr>
            <p:ph type="body" sz="quarter" idx="13"/>
          </p:nvPr>
        </p:nvSpPr>
        <p:spPr/>
        <p:txBody>
          <a:bodyPr/>
          <a:lstStyle/>
          <a:p>
            <a:r>
              <a:rPr lang="en-US" b="1" dirty="0"/>
              <a:t>Abbreviations: </a:t>
            </a:r>
            <a:r>
              <a:rPr lang="en-US" dirty="0"/>
              <a:t>AIS indicates acute ischemic stroke; DVT, deep venous thrombosis; IPC, intermittent pneumatic compression; </a:t>
            </a:r>
            <a:br>
              <a:rPr lang="en-US" dirty="0"/>
            </a:br>
            <a:r>
              <a:rPr lang="en-US" dirty="0"/>
              <a:t>LMWH, low –molecular-weight heparin; UFH, unfractionated heparin; and VTE, venous thromboembolism </a:t>
            </a:r>
          </a:p>
        </p:txBody>
      </p:sp>
      <p:sp>
        <p:nvSpPr>
          <p:cNvPr id="4" name="Slide Number Placeholder 3">
            <a:extLst>
              <a:ext uri="{FF2B5EF4-FFF2-40B4-BE49-F238E27FC236}">
                <a16:creationId xmlns:a16="http://schemas.microsoft.com/office/drawing/2014/main" id="{4F1DA7D1-9172-D66B-C7AA-8094F77EC37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77182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D4CE-AB75-48B4-23B6-4A164E827C8A}"/>
              </a:ext>
            </a:extLst>
          </p:cNvPr>
          <p:cNvSpPr>
            <a:spLocks noGrp="1"/>
          </p:cNvSpPr>
          <p:nvPr>
            <p:ph type="title"/>
          </p:nvPr>
        </p:nvSpPr>
        <p:spPr/>
        <p:txBody>
          <a:bodyPr/>
          <a:lstStyle/>
          <a:p>
            <a:r>
              <a:rPr lang="en-US" dirty="0"/>
              <a:t>Depression</a:t>
            </a:r>
          </a:p>
        </p:txBody>
      </p:sp>
      <p:sp>
        <p:nvSpPr>
          <p:cNvPr id="7" name="TextBox 6">
            <a:extLst>
              <a:ext uri="{FF2B5EF4-FFF2-40B4-BE49-F238E27FC236}">
                <a16:creationId xmlns:a16="http://schemas.microsoft.com/office/drawing/2014/main" id="{D884FF2C-A7BF-9A37-528A-0F71D0C9BEF4}"/>
              </a:ext>
              <a:ext uri="{C183D7F6-B498-43B3-948B-1728B52AA6E4}">
                <adec:decorative xmlns:adec="http://schemas.microsoft.com/office/drawing/2017/decorative" val="1"/>
              </a:ext>
            </a:extLst>
          </p:cNvPr>
          <p:cNvSpPr txBox="1"/>
          <p:nvPr/>
        </p:nvSpPr>
        <p:spPr>
          <a:xfrm>
            <a:off x="882909" y="1303813"/>
            <a:ext cx="6737090" cy="41090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F3E23AC3-6C52-2686-F1EB-A0391E5593DE}"/>
              </a:ext>
              <a:ext uri="{C183D7F6-B498-43B3-948B-1728B52AA6E4}">
                <adec:decorative xmlns:adec="http://schemas.microsoft.com/office/drawing/2017/decorative" val="0"/>
              </a:ext>
            </a:extLst>
          </p:cNvPr>
          <p:cNvSpPr txBox="1"/>
          <p:nvPr/>
        </p:nvSpPr>
        <p:spPr>
          <a:xfrm>
            <a:off x="870856" y="1354590"/>
            <a:ext cx="6727615" cy="3219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 patients with AIS</a:t>
            </a:r>
          </a:p>
        </p:txBody>
      </p:sp>
      <p:graphicFrame>
        <p:nvGraphicFramePr>
          <p:cNvPr id="9" name="Content Placeholder 5">
            <a:extLst>
              <a:ext uri="{FF2B5EF4-FFF2-40B4-BE49-F238E27FC236}">
                <a16:creationId xmlns:a16="http://schemas.microsoft.com/office/drawing/2014/main" id="{A70C98E6-370A-3F80-C9FA-C119A5F8BAE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21812858"/>
              </p:ext>
            </p:extLst>
          </p:nvPr>
        </p:nvGraphicFramePr>
        <p:xfrm>
          <a:off x="870856" y="1736366"/>
          <a:ext cx="6760029" cy="1483331"/>
        </p:xfrm>
        <a:graphic>
          <a:graphicData uri="http://schemas.openxmlformats.org/drawingml/2006/table">
            <a:tbl>
              <a:tblPr firstRow="1" bandRow="1">
                <a:tableStyleId>{5C22544A-7EE6-4342-B048-85BDC9FD1C3A}</a:tableStyleId>
              </a:tblPr>
              <a:tblGrid>
                <a:gridCol w="805544">
                  <a:extLst>
                    <a:ext uri="{9D8B030D-6E8A-4147-A177-3AD203B41FA5}">
                      <a16:colId xmlns:a16="http://schemas.microsoft.com/office/drawing/2014/main" val="2649235253"/>
                    </a:ext>
                  </a:extLst>
                </a:gridCol>
                <a:gridCol w="5954485">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8553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Administration of a structured depression inventory is recommended to routinely screen for poststroke depression (PSD), although the optimal timing of screening is uncertain.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1" name="TextBox 10">
            <a:extLst>
              <a:ext uri="{FF2B5EF4-FFF2-40B4-BE49-F238E27FC236}">
                <a16:creationId xmlns:a16="http://schemas.microsoft.com/office/drawing/2014/main" id="{D40E5419-43F4-8272-15C1-0D788FFE949F}"/>
              </a:ext>
              <a:ext uri="{C183D7F6-B498-43B3-948B-1728B52AA6E4}">
                <adec:decorative xmlns:adec="http://schemas.microsoft.com/office/drawing/2017/decorative" val="1"/>
              </a:ext>
            </a:extLst>
          </p:cNvPr>
          <p:cNvSpPr txBox="1"/>
          <p:nvPr/>
        </p:nvSpPr>
        <p:spPr>
          <a:xfrm>
            <a:off x="882929" y="3753097"/>
            <a:ext cx="6747958" cy="41090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0D72CF8E-D617-40AB-AF98-798C6FDE3B15}"/>
              </a:ext>
              <a:ext uri="{C183D7F6-B498-43B3-948B-1728B52AA6E4}">
                <adec:decorative xmlns:adec="http://schemas.microsoft.com/office/drawing/2017/decorative" val="0"/>
              </a:ext>
            </a:extLst>
          </p:cNvPr>
          <p:cNvSpPr txBox="1"/>
          <p:nvPr/>
        </p:nvSpPr>
        <p:spPr>
          <a:xfrm>
            <a:off x="870857" y="3803874"/>
            <a:ext cx="6738467" cy="3219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 patients diagnosed with PSD</a:t>
            </a:r>
          </a:p>
        </p:txBody>
      </p:sp>
      <p:graphicFrame>
        <p:nvGraphicFramePr>
          <p:cNvPr id="13" name="Content Placeholder 5">
            <a:extLst>
              <a:ext uri="{FF2B5EF4-FFF2-40B4-BE49-F238E27FC236}">
                <a16:creationId xmlns:a16="http://schemas.microsoft.com/office/drawing/2014/main" id="{FBF459A1-1581-E384-7F3E-B8982B0511D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85335303"/>
              </p:ext>
            </p:extLst>
          </p:nvPr>
        </p:nvGraphicFramePr>
        <p:xfrm>
          <a:off x="870857" y="4185650"/>
          <a:ext cx="6770914" cy="1330933"/>
        </p:xfrm>
        <a:graphic>
          <a:graphicData uri="http://schemas.openxmlformats.org/drawingml/2006/table">
            <a:tbl>
              <a:tblPr firstRow="1" bandRow="1">
                <a:tableStyleId>{5C22544A-7EE6-4342-B048-85BDC9FD1C3A}</a:tableStyleId>
              </a:tblPr>
              <a:tblGrid>
                <a:gridCol w="816429">
                  <a:extLst>
                    <a:ext uri="{9D8B030D-6E8A-4147-A177-3AD203B41FA5}">
                      <a16:colId xmlns:a16="http://schemas.microsoft.com/office/drawing/2014/main" val="2649235253"/>
                    </a:ext>
                  </a:extLst>
                </a:gridCol>
                <a:gridCol w="5954485">
                  <a:extLst>
                    <a:ext uri="{9D8B030D-6E8A-4147-A177-3AD203B41FA5}">
                      <a16:colId xmlns:a16="http://schemas.microsoft.com/office/drawing/2014/main" val="3265590656"/>
                    </a:ext>
                  </a:extLst>
                </a:gridCol>
              </a:tblGrid>
              <a:tr h="3558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6517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Treatment with antidepressants and/or nonpharmacological interventions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ie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psychotherapy, noninvasive brain stimulation, acupuncture) is recommended to improve depressive symptoms.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34D811FF-F874-EB94-71A1-95F935740B05}"/>
              </a:ext>
            </a:extLst>
          </p:cNvPr>
          <p:cNvSpPr>
            <a:spLocks noGrp="1"/>
          </p:cNvSpPr>
          <p:nvPr>
            <p:ph type="body" sz="quarter" idx="13"/>
          </p:nvPr>
        </p:nvSpPr>
        <p:spPr/>
        <p:txBody>
          <a:bodyPr/>
          <a:lstStyle/>
          <a:p>
            <a:r>
              <a:rPr lang="en-US" b="1" dirty="0"/>
              <a:t>Abbreviations: </a:t>
            </a:r>
            <a:r>
              <a:rPr lang="en-US" dirty="0"/>
              <a:t>AIS indicates acute ischemic stroke; and PSD, poststroke depression.</a:t>
            </a:r>
          </a:p>
        </p:txBody>
      </p:sp>
      <p:pic>
        <p:nvPicPr>
          <p:cNvPr id="3" name="Picture 2">
            <a:extLst>
              <a:ext uri="{FF2B5EF4-FFF2-40B4-BE49-F238E27FC236}">
                <a16:creationId xmlns:a16="http://schemas.microsoft.com/office/drawing/2014/main" id="{B2CBED0E-6AD7-A71C-4D1E-F30D00BB4A0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001000" y="1285469"/>
            <a:ext cx="4191000" cy="4181401"/>
          </a:xfrm>
          <a:prstGeom prst="rect">
            <a:avLst/>
          </a:prstGeom>
          <a:noFill/>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EAA5FDFD-AF67-A675-1245-2D795C6B3E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1754761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AB298-D006-18BB-A759-F680465A52E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b="-247"/>
          <a:stretch>
            <a:fillRect/>
          </a:stretch>
        </p:blipFill>
        <p:spPr>
          <a:xfrm>
            <a:off x="0" y="1285469"/>
            <a:ext cx="4530436" cy="4181401"/>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EEE5CA71-C7A2-FA4C-59CE-550BC6A56980}"/>
              </a:ext>
            </a:extLst>
          </p:cNvPr>
          <p:cNvSpPr>
            <a:spLocks noGrp="1"/>
          </p:cNvSpPr>
          <p:nvPr>
            <p:ph type="title"/>
          </p:nvPr>
        </p:nvSpPr>
        <p:spPr/>
        <p:txBody>
          <a:bodyPr/>
          <a:lstStyle/>
          <a:p>
            <a:r>
              <a:rPr lang="en-US" dirty="0"/>
              <a:t>Other In-Hospital Management Considerations </a:t>
            </a:r>
          </a:p>
        </p:txBody>
      </p:sp>
      <p:graphicFrame>
        <p:nvGraphicFramePr>
          <p:cNvPr id="6" name="Content Placeholder 5">
            <a:extLst>
              <a:ext uri="{FF2B5EF4-FFF2-40B4-BE49-F238E27FC236}">
                <a16:creationId xmlns:a16="http://schemas.microsoft.com/office/drawing/2014/main" id="{17C59CAB-C288-E246-5186-A510E0DC391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15225876"/>
              </p:ext>
            </p:extLst>
          </p:nvPr>
        </p:nvGraphicFramePr>
        <p:xfrm>
          <a:off x="4659087" y="1575554"/>
          <a:ext cx="6770913" cy="3632226"/>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5965371">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7814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For select patients with AIS and their families, referral to palliative care resources is reasonable as appropriate.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78143">
                <a:tc>
                  <a:txBody>
                    <a:bodyPr/>
                    <a:lstStyle/>
                    <a:p>
                      <a:pPr marL="0" indent="0" algn="ctr">
                        <a:lnSpc>
                          <a:spcPct val="80000"/>
                        </a:lnSpc>
                        <a:spcBef>
                          <a:spcPts val="0"/>
                        </a:spcBef>
                      </a:pPr>
                      <a:r>
                        <a:rPr lang="en-US" sz="20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routine use of prophylactic antibiotics has not been shown to be beneficial in improving functional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3527969"/>
                  </a:ext>
                </a:extLst>
              </a:tr>
              <a:tr h="1078143">
                <a:tc>
                  <a:txBody>
                    <a:bodyPr/>
                    <a:lstStyle/>
                    <a:p>
                      <a:pPr marL="0" indent="0" algn="ctr">
                        <a:lnSpc>
                          <a:spcPct val="80000"/>
                        </a:lnSpc>
                        <a:spcBef>
                          <a:spcPts val="0"/>
                        </a:spcBef>
                      </a:pPr>
                      <a:r>
                        <a:rPr lang="en-US" sz="2000" b="1" dirty="0">
                          <a:ln>
                            <a:noFill/>
                          </a:ln>
                          <a:solidFill>
                            <a:schemeClr val="bg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routine placement of indwelling bladder catheters should not be performed because of the associated risk of catheter-associated urinary tract infections (UTIs).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81713659"/>
                  </a:ext>
                </a:extLst>
              </a:tr>
            </a:tbl>
          </a:graphicData>
        </a:graphic>
      </p:graphicFrame>
      <p:sp>
        <p:nvSpPr>
          <p:cNvPr id="5" name="Text Placeholder 4">
            <a:extLst>
              <a:ext uri="{FF2B5EF4-FFF2-40B4-BE49-F238E27FC236}">
                <a16:creationId xmlns:a16="http://schemas.microsoft.com/office/drawing/2014/main" id="{4D3B8BF7-ED30-1054-96B5-A8E0E42EE23F}"/>
              </a:ext>
            </a:extLst>
          </p:cNvPr>
          <p:cNvSpPr>
            <a:spLocks noGrp="1"/>
          </p:cNvSpPr>
          <p:nvPr>
            <p:ph type="body" sz="quarter" idx="13"/>
          </p:nvPr>
        </p:nvSpPr>
        <p:spPr/>
        <p:txBody>
          <a:bodyPr/>
          <a:lstStyle/>
          <a:p>
            <a:r>
              <a:rPr lang="en-US" b="1" dirty="0"/>
              <a:t>Abbreviations: </a:t>
            </a:r>
            <a:r>
              <a:rPr lang="en-US" dirty="0"/>
              <a:t>AIS indicates acute ischemic stroke; and UTI, urinary tract infection.</a:t>
            </a:r>
          </a:p>
        </p:txBody>
      </p:sp>
      <p:sp>
        <p:nvSpPr>
          <p:cNvPr id="4" name="Slide Number Placeholder 3">
            <a:extLst>
              <a:ext uri="{FF2B5EF4-FFF2-40B4-BE49-F238E27FC236}">
                <a16:creationId xmlns:a16="http://schemas.microsoft.com/office/drawing/2014/main" id="{854B173C-C1B8-D505-F3B3-2BBE073D654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629701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9E07-7F86-721A-6E2E-017DA59CD3B6}"/>
              </a:ext>
            </a:extLst>
          </p:cNvPr>
          <p:cNvSpPr>
            <a:spLocks noGrp="1"/>
          </p:cNvSpPr>
          <p:nvPr>
            <p:ph type="title"/>
          </p:nvPr>
        </p:nvSpPr>
        <p:spPr>
          <a:xfrm>
            <a:off x="838201" y="365125"/>
            <a:ext cx="6570518" cy="840220"/>
          </a:xfrm>
        </p:spPr>
        <p:txBody>
          <a:bodyPr/>
          <a:lstStyle/>
          <a:p>
            <a:r>
              <a:rPr lang="en-US" dirty="0"/>
              <a:t>Rehabilitation in patients with Acute Ischemic Stroke </a:t>
            </a:r>
          </a:p>
        </p:txBody>
      </p:sp>
      <p:sp>
        <p:nvSpPr>
          <p:cNvPr id="46" name="Rectangle 45">
            <a:extLst>
              <a:ext uri="{FF2B5EF4-FFF2-40B4-BE49-F238E27FC236}">
                <a16:creationId xmlns:a16="http://schemas.microsoft.com/office/drawing/2014/main" id="{B1F6F7A3-8EF1-5533-A1AB-7AB6704D1362}"/>
              </a:ext>
              <a:ext uri="{C183D7F6-B498-43B3-948B-1728B52AA6E4}">
                <adec:decorative xmlns:adec="http://schemas.microsoft.com/office/drawing/2017/decorative" val="1"/>
              </a:ext>
            </a:extLst>
          </p:cNvPr>
          <p:cNvSpPr/>
          <p:nvPr/>
        </p:nvSpPr>
        <p:spPr>
          <a:xfrm>
            <a:off x="2910468" y="6322741"/>
            <a:ext cx="5965903" cy="401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5477A91E-BDD0-A0DD-3733-81EFDB98BCF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l="-5530" r="750"/>
          <a:stretch>
            <a:fillRect/>
          </a:stretch>
        </p:blipFill>
        <p:spPr>
          <a:xfrm flipH="1">
            <a:off x="0" y="0"/>
            <a:ext cx="11615470" cy="6858000"/>
          </a:xfrm>
          <a:prstGeom prst="rect">
            <a:avLst/>
          </a:prstGeom>
        </p:spPr>
      </p:pic>
      <p:sp>
        <p:nvSpPr>
          <p:cNvPr id="37" name="Rectangle 36">
            <a:extLst>
              <a:ext uri="{FF2B5EF4-FFF2-40B4-BE49-F238E27FC236}">
                <a16:creationId xmlns:a16="http://schemas.microsoft.com/office/drawing/2014/main" id="{665E3122-3876-8EE0-1D31-A224D2ABB6B8}"/>
              </a:ext>
            </a:extLst>
          </p:cNvPr>
          <p:cNvSpPr/>
          <p:nvPr/>
        </p:nvSpPr>
        <p:spPr>
          <a:xfrm>
            <a:off x="4145900" y="1613742"/>
            <a:ext cx="4217821" cy="646331"/>
          </a:xfrm>
          <a:prstGeom prst="rect">
            <a:avLst/>
          </a:prstGeom>
          <a:noFill/>
        </p:spPr>
        <p:txBody>
          <a:bodyPr wrap="none" lIns="91440" tIns="45720" rIns="91440" bIns="45720">
            <a:spAutoFit/>
          </a:bodyPr>
          <a:lstStyle/>
          <a:p>
            <a:pPr algn="ctr"/>
            <a:r>
              <a:rPr lang="en-US" sz="3600" i="1" dirty="0">
                <a:ln w="0"/>
                <a:solidFill>
                  <a:schemeClr val="tx1">
                    <a:lumMod val="50000"/>
                    <a:lumOff val="50000"/>
                  </a:schemeClr>
                </a:solidFill>
                <a:latin typeface="Lub Dub Heavy" panose="020B0903030403020204" pitchFamily="34" charset="0"/>
                <a:cs typeface="Arial" panose="020B0604020202020204" pitchFamily="34" charset="0"/>
              </a:rPr>
              <a:t>Road to Recovery</a:t>
            </a:r>
          </a:p>
        </p:txBody>
      </p:sp>
      <p:sp>
        <p:nvSpPr>
          <p:cNvPr id="7" name="TextBox 6">
            <a:extLst>
              <a:ext uri="{FF2B5EF4-FFF2-40B4-BE49-F238E27FC236}">
                <a16:creationId xmlns:a16="http://schemas.microsoft.com/office/drawing/2014/main" id="{A48F6F24-6DD1-D649-05C2-FD3C87DBF6F0}"/>
              </a:ext>
              <a:ext uri="{C183D7F6-B498-43B3-948B-1728B52AA6E4}">
                <adec:decorative xmlns:adec="http://schemas.microsoft.com/office/drawing/2017/decorative" val="1"/>
              </a:ext>
            </a:extLst>
          </p:cNvPr>
          <p:cNvSpPr txBox="1"/>
          <p:nvPr/>
        </p:nvSpPr>
        <p:spPr>
          <a:xfrm>
            <a:off x="786629" y="2289851"/>
            <a:ext cx="3371714" cy="998850"/>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D252495B-24E0-1EEE-C4F9-36A05C041CC2}"/>
              </a:ext>
              <a:ext uri="{C183D7F6-B498-43B3-948B-1728B52AA6E4}">
                <adec:decorative xmlns:adec="http://schemas.microsoft.com/office/drawing/2017/decorative" val="0"/>
              </a:ext>
            </a:extLst>
          </p:cNvPr>
          <p:cNvSpPr txBox="1"/>
          <p:nvPr/>
        </p:nvSpPr>
        <p:spPr>
          <a:xfrm>
            <a:off x="780597" y="2413282"/>
            <a:ext cx="3366972" cy="78252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                 In-hospital</a:t>
            </a:r>
          </a:p>
        </p:txBody>
      </p:sp>
      <p:graphicFrame>
        <p:nvGraphicFramePr>
          <p:cNvPr id="9" name="Content Placeholder 5">
            <a:extLst>
              <a:ext uri="{FF2B5EF4-FFF2-40B4-BE49-F238E27FC236}">
                <a16:creationId xmlns:a16="http://schemas.microsoft.com/office/drawing/2014/main" id="{5B122D1D-8825-BEA4-B8FE-41676660468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715039581"/>
              </p:ext>
            </p:extLst>
          </p:nvPr>
        </p:nvGraphicFramePr>
        <p:xfrm>
          <a:off x="765962" y="3310350"/>
          <a:ext cx="3403267" cy="219611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2678600">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70274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In-hospital, formal, interdisciplinary assessment and provision of rehabilitation at a level appropriate for the individual patient is recommended to improve functional recovery.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1" name="TextBox 10">
            <a:extLst>
              <a:ext uri="{FF2B5EF4-FFF2-40B4-BE49-F238E27FC236}">
                <a16:creationId xmlns:a16="http://schemas.microsoft.com/office/drawing/2014/main" id="{B6EDC224-AA06-D11F-E03C-12810A3F0B1B}"/>
              </a:ext>
              <a:ext uri="{C183D7F6-B498-43B3-948B-1728B52AA6E4}">
                <adec:decorative xmlns:adec="http://schemas.microsoft.com/office/drawing/2017/decorative" val="1"/>
              </a:ext>
            </a:extLst>
          </p:cNvPr>
          <p:cNvSpPr txBox="1"/>
          <p:nvPr/>
        </p:nvSpPr>
        <p:spPr>
          <a:xfrm>
            <a:off x="4476886" y="2289851"/>
            <a:ext cx="3371714" cy="998850"/>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804F94C7-2945-10A1-D40C-98F73D61D40D}"/>
              </a:ext>
              <a:ext uri="{C183D7F6-B498-43B3-948B-1728B52AA6E4}">
                <adec:decorative xmlns:adec="http://schemas.microsoft.com/office/drawing/2017/decorative" val="0"/>
              </a:ext>
            </a:extLst>
          </p:cNvPr>
          <p:cNvSpPr txBox="1"/>
          <p:nvPr/>
        </p:nvSpPr>
        <p:spPr>
          <a:xfrm>
            <a:off x="5060372" y="2413282"/>
            <a:ext cx="2777453" cy="78252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defTabSz="914399">
              <a:defRPr/>
            </a:pPr>
            <a:r>
              <a:rPr lang="en-US" dirty="0"/>
              <a:t>SSRIs</a:t>
            </a:r>
          </a:p>
        </p:txBody>
      </p:sp>
      <p:graphicFrame>
        <p:nvGraphicFramePr>
          <p:cNvPr id="13" name="Content Placeholder 5">
            <a:extLst>
              <a:ext uri="{FF2B5EF4-FFF2-40B4-BE49-F238E27FC236}">
                <a16:creationId xmlns:a16="http://schemas.microsoft.com/office/drawing/2014/main" id="{14005AD9-E71C-90CE-4367-ACA9D6A9342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08101856"/>
              </p:ext>
            </p:extLst>
          </p:nvPr>
        </p:nvGraphicFramePr>
        <p:xfrm>
          <a:off x="4456219" y="3310350"/>
          <a:ext cx="3403267" cy="1363590"/>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2678600">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65793">
                <a:tc>
                  <a:txBody>
                    <a:bodyPr/>
                    <a:lstStyle/>
                    <a:p>
                      <a:pPr marL="0" indent="0" algn="ctr">
                        <a:lnSpc>
                          <a:spcPct val="8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295"/>
                        </a:spcBef>
                      </a:pPr>
                      <a:r>
                        <a:rPr lang="en-US" sz="16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SSRIs are not effective for improving motor recovery or functional status.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B72EB665-6C69-386C-3101-767F5C144724}"/>
              </a:ext>
              <a:ext uri="{C183D7F6-B498-43B3-948B-1728B52AA6E4}">
                <adec:decorative xmlns:adec="http://schemas.microsoft.com/office/drawing/2017/decorative" val="1"/>
              </a:ext>
            </a:extLst>
          </p:cNvPr>
          <p:cNvSpPr txBox="1"/>
          <p:nvPr/>
        </p:nvSpPr>
        <p:spPr>
          <a:xfrm>
            <a:off x="8134487" y="2286508"/>
            <a:ext cx="3371714" cy="99752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D3AD83C1-CB99-3885-9FC8-65FED9E10E69}"/>
              </a:ext>
              <a:ext uri="{C183D7F6-B498-43B3-948B-1728B52AA6E4}">
                <adec:decorative xmlns:adec="http://schemas.microsoft.com/office/drawing/2017/decorative" val="0"/>
              </a:ext>
            </a:extLst>
          </p:cNvPr>
          <p:cNvSpPr txBox="1"/>
          <p:nvPr/>
        </p:nvSpPr>
        <p:spPr>
          <a:xfrm>
            <a:off x="8432086" y="2413282"/>
            <a:ext cx="3403266" cy="692986"/>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defTabSz="914399">
              <a:lnSpc>
                <a:spcPct val="80000"/>
              </a:lnSpc>
              <a:defRPr/>
            </a:pPr>
            <a:r>
              <a:rPr lang="en-US" sz="1800" dirty="0"/>
              <a:t>High–dose mobilization </a:t>
            </a:r>
          </a:p>
        </p:txBody>
      </p:sp>
      <p:graphicFrame>
        <p:nvGraphicFramePr>
          <p:cNvPr id="17" name="Content Placeholder 5">
            <a:extLst>
              <a:ext uri="{FF2B5EF4-FFF2-40B4-BE49-F238E27FC236}">
                <a16:creationId xmlns:a16="http://schemas.microsoft.com/office/drawing/2014/main" id="{1E91028C-1CCC-8F15-5CF5-E99A1689CF9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08208533"/>
              </p:ext>
            </p:extLst>
          </p:nvPr>
        </p:nvGraphicFramePr>
        <p:xfrm>
          <a:off x="8113820" y="3310350"/>
          <a:ext cx="3403267" cy="219611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2678600">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80000"/>
                        </a:lnSpc>
                        <a:spcBef>
                          <a:spcPts val="295"/>
                        </a:spcBef>
                      </a:pPr>
                      <a:r>
                        <a:rPr lang="en-US" sz="2000" b="1" dirty="0">
                          <a:ln>
                            <a:noFill/>
                          </a:ln>
                          <a:solidFill>
                            <a:schemeClr val="bg1"/>
                          </a:solidFill>
                          <a:latin typeface="Lub Dub Bold" panose="020B0803030403020204" pitchFamily="34" charset="0"/>
                          <a:cs typeface="Arial" panose="020B0604020202020204" pitchFamily="34" charset="0"/>
                        </a:rPr>
                        <a:t>3</a:t>
                      </a:r>
                    </a:p>
                    <a:p>
                      <a:pPr marL="0" indent="0" algn="ctr">
                        <a:lnSpc>
                          <a:spcPct val="80000"/>
                        </a:lnSpc>
                        <a:spcBef>
                          <a:spcPts val="295"/>
                        </a:spcBef>
                      </a:pPr>
                      <a:r>
                        <a:rPr lang="en-US" sz="1600" b="1" dirty="0">
                          <a:ln>
                            <a:noFill/>
                          </a:ln>
                          <a:solidFill>
                            <a:schemeClr val="bg1"/>
                          </a:solidFill>
                          <a:latin typeface="Lub Dub Condensed" panose="020B0506030403020204" pitchFamily="34" charset="0"/>
                          <a:cs typeface="Arial" panose="020B0604020202020204" pitchFamily="34" charset="0"/>
                        </a:rPr>
                        <a:t>Harm</a:t>
                      </a:r>
                      <a:endParaRPr lang="en-US" sz="2000" b="1" dirty="0">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High-dose, very early mobilization within 24 hours of stroke onset  is not recommended to improve the odds of a favorable outcome at 3 months and may be harmful.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67" name="Graphic 66" descr="Warning with solid fill">
            <a:extLst>
              <a:ext uri="{FF2B5EF4-FFF2-40B4-BE49-F238E27FC236}">
                <a16:creationId xmlns:a16="http://schemas.microsoft.com/office/drawing/2014/main" id="{771C290D-5F36-608C-1A96-37062EFA513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85053" y="2390377"/>
            <a:ext cx="813474" cy="813474"/>
          </a:xfrm>
          <a:prstGeom prst="rect">
            <a:avLst/>
          </a:prstGeom>
        </p:spPr>
      </p:pic>
      <p:pic>
        <p:nvPicPr>
          <p:cNvPr id="23" name="Graphic 22">
            <a:extLst>
              <a:ext uri="{FF2B5EF4-FFF2-40B4-BE49-F238E27FC236}">
                <a16:creationId xmlns:a16="http://schemas.microsoft.com/office/drawing/2014/main" id="{B48C62AF-EC80-64CF-79A5-FC81EDD1E31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59969" y="2510800"/>
            <a:ext cx="560176" cy="674287"/>
          </a:xfrm>
          <a:prstGeom prst="rect">
            <a:avLst/>
          </a:prstGeom>
        </p:spPr>
      </p:pic>
      <p:pic>
        <p:nvPicPr>
          <p:cNvPr id="26" name="Graphic 25">
            <a:extLst>
              <a:ext uri="{FF2B5EF4-FFF2-40B4-BE49-F238E27FC236}">
                <a16:creationId xmlns:a16="http://schemas.microsoft.com/office/drawing/2014/main" id="{B201E749-9779-15AF-E550-83C50E189EB5}"/>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192" y="2463151"/>
            <a:ext cx="865043" cy="701386"/>
          </a:xfrm>
          <a:prstGeom prst="rect">
            <a:avLst/>
          </a:prstGeom>
        </p:spPr>
      </p:pic>
      <p:sp>
        <p:nvSpPr>
          <p:cNvPr id="5" name="Text Placeholder 4">
            <a:extLst>
              <a:ext uri="{FF2B5EF4-FFF2-40B4-BE49-F238E27FC236}">
                <a16:creationId xmlns:a16="http://schemas.microsoft.com/office/drawing/2014/main" id="{A1A22F34-69DA-2F67-2004-946CAE65CD9A}"/>
              </a:ext>
            </a:extLst>
          </p:cNvPr>
          <p:cNvSpPr>
            <a:spLocks noGrp="1"/>
          </p:cNvSpPr>
          <p:nvPr>
            <p:ph type="body" sz="quarter" idx="13"/>
          </p:nvPr>
        </p:nvSpPr>
        <p:spPr/>
        <p:txBody>
          <a:bodyPr/>
          <a:lstStyle/>
          <a:p>
            <a:r>
              <a:rPr lang="en-US" b="1" dirty="0"/>
              <a:t>Abbreviations: </a:t>
            </a:r>
            <a:r>
              <a:rPr lang="en-US" dirty="0"/>
              <a:t>SSRIs indicates selective serotonin reuptake inhibitors.</a:t>
            </a:r>
          </a:p>
        </p:txBody>
      </p:sp>
      <p:sp>
        <p:nvSpPr>
          <p:cNvPr id="43" name="TextBox 42">
            <a:extLst>
              <a:ext uri="{FF2B5EF4-FFF2-40B4-BE49-F238E27FC236}">
                <a16:creationId xmlns:a16="http://schemas.microsoft.com/office/drawing/2014/main" id="{32A1FF37-9673-BD32-ECD1-EF2AE57EEEDD}"/>
              </a:ext>
              <a:ext uri="{C183D7F6-B498-43B3-948B-1728B52AA6E4}">
                <adec:decorative xmlns:adec="http://schemas.microsoft.com/office/drawing/2017/decorative" val="1"/>
              </a:ext>
            </a:extLst>
          </p:cNvPr>
          <p:cNvSpPr txBox="1"/>
          <p:nvPr/>
        </p:nvSpPr>
        <p:spPr>
          <a:xfrm>
            <a:off x="2155398" y="6355866"/>
            <a:ext cx="7881204" cy="2308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pic>
        <p:nvPicPr>
          <p:cNvPr id="45" name="Picture 44">
            <a:extLst>
              <a:ext uri="{FF2B5EF4-FFF2-40B4-BE49-F238E27FC236}">
                <a16:creationId xmlns:a16="http://schemas.microsoft.com/office/drawing/2014/main" id="{C5A29ED6-8983-426A-D395-7ACAAB100898}"/>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3134" y="5972191"/>
            <a:ext cx="1117218" cy="605533"/>
          </a:xfrm>
          <a:prstGeom prst="rect">
            <a:avLst/>
          </a:prstGeom>
        </p:spPr>
      </p:pic>
      <p:sp>
        <p:nvSpPr>
          <p:cNvPr id="4" name="Slide Number Placeholder 3">
            <a:extLst>
              <a:ext uri="{FF2B5EF4-FFF2-40B4-BE49-F238E27FC236}">
                <a16:creationId xmlns:a16="http://schemas.microsoft.com/office/drawing/2014/main" id="{56950696-2E5B-9C1D-2888-AEC7884BEFC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358434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E4AB-ECD0-295E-CF7F-5EED03777B8B}"/>
              </a:ext>
            </a:extLst>
          </p:cNvPr>
          <p:cNvSpPr>
            <a:spLocks noGrp="1"/>
          </p:cNvSpPr>
          <p:nvPr>
            <p:ph type="title"/>
          </p:nvPr>
        </p:nvSpPr>
        <p:spPr/>
        <p:txBody>
          <a:bodyPr/>
          <a:lstStyle/>
          <a:p>
            <a:r>
              <a:rPr lang="en-US" dirty="0"/>
              <a:t>Brain Swelling - </a:t>
            </a:r>
            <a:r>
              <a:rPr lang="en-US" dirty="0">
                <a:solidFill>
                  <a:srgbClr val="CF242A"/>
                </a:solidFill>
                <a:latin typeface="Lub Dub Medium" panose="020B0603030403020204" pitchFamily="34" charset="0"/>
              </a:rPr>
              <a:t>General Recommendations</a:t>
            </a:r>
          </a:p>
        </p:txBody>
      </p:sp>
      <p:graphicFrame>
        <p:nvGraphicFramePr>
          <p:cNvPr id="6" name="Content Placeholder 5">
            <a:extLst>
              <a:ext uri="{FF2B5EF4-FFF2-40B4-BE49-F238E27FC236}">
                <a16:creationId xmlns:a16="http://schemas.microsoft.com/office/drawing/2014/main" id="{9064D712-DB5A-D9AA-6E04-022675708DF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0147405"/>
              </p:ext>
            </p:extLst>
          </p:nvPr>
        </p:nvGraphicFramePr>
        <p:xfrm>
          <a:off x="765962" y="2681937"/>
          <a:ext cx="4045524" cy="341531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3320857">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large cerebral or cerebellar infarctions at high risk for developing brain swelling and herniation, an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early discussion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of care options and possible outcomes should take place with patients (if feasible) and family or next of kin to ascertain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patient-centered preferences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shared decision-making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especially during prognosis formation and when considering interventions or limitations in care.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graphicFrame>
        <p:nvGraphicFramePr>
          <p:cNvPr id="7" name="Content Placeholder 5">
            <a:extLst>
              <a:ext uri="{FF2B5EF4-FFF2-40B4-BE49-F238E27FC236}">
                <a16:creationId xmlns:a16="http://schemas.microsoft.com/office/drawing/2014/main" id="{7D185DA1-96A4-31B5-3E3C-FFD258E00A6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04919976"/>
              </p:ext>
            </p:extLst>
          </p:nvPr>
        </p:nvGraphicFramePr>
        <p:xfrm>
          <a:off x="5044048" y="2681938"/>
          <a:ext cx="3065809" cy="292763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2341142">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large cerebral or cerebellar infarctions, close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monitoring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of the patient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for signs of neurological worsening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during the first days after stroke is recommended to rapidly evaluate the need for potential interventions.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graphicFrame>
        <p:nvGraphicFramePr>
          <p:cNvPr id="8" name="Content Placeholder 5">
            <a:extLst>
              <a:ext uri="{FF2B5EF4-FFF2-40B4-BE49-F238E27FC236}">
                <a16:creationId xmlns:a16="http://schemas.microsoft.com/office/drawing/2014/main" id="{AFC1A372-AD3A-BF92-8E51-F06F6BF71D1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84687875"/>
              </p:ext>
            </p:extLst>
          </p:nvPr>
        </p:nvGraphicFramePr>
        <p:xfrm>
          <a:off x="8331535" y="2681937"/>
          <a:ext cx="3065808" cy="3171477"/>
        </p:xfrm>
        <a:graphic>
          <a:graphicData uri="http://schemas.openxmlformats.org/drawingml/2006/table">
            <a:tbl>
              <a:tblPr firstRow="1" bandRow="1">
                <a:tableStyleId>{5C22544A-7EE6-4342-B048-85BDC9FD1C3A}</a:tableStyleId>
              </a:tblPr>
              <a:tblGrid>
                <a:gridCol w="724667">
                  <a:extLst>
                    <a:ext uri="{9D8B030D-6E8A-4147-A177-3AD203B41FA5}">
                      <a16:colId xmlns:a16="http://schemas.microsoft.com/office/drawing/2014/main" val="2649235253"/>
                    </a:ext>
                  </a:extLst>
                </a:gridCol>
                <a:gridCol w="2341141">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large cerebral or cerebellar infarctions who are at increased risk for malignant brain swelling, early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transfer</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to an institution with appropriate neurosurgical and critical care expertise is recommended to ensure timely treatment.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4" name="Slide Number Placeholder 3">
            <a:extLst>
              <a:ext uri="{FF2B5EF4-FFF2-40B4-BE49-F238E27FC236}">
                <a16:creationId xmlns:a16="http://schemas.microsoft.com/office/drawing/2014/main" id="{1FFDC174-A4B6-41F1-A071-25761CE6C5F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pic>
        <p:nvPicPr>
          <p:cNvPr id="18" name="Picture 17">
            <a:extLst>
              <a:ext uri="{FF2B5EF4-FFF2-40B4-BE49-F238E27FC236}">
                <a16:creationId xmlns:a16="http://schemas.microsoft.com/office/drawing/2014/main" id="{5709A459-694F-6402-402E-4D1E42FB796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00099" y="997527"/>
            <a:ext cx="3990109" cy="1652154"/>
          </a:xfrm>
          <a:prstGeom prst="rect">
            <a:avLst/>
          </a:prstGeom>
          <a:noFill/>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8B0A61B9-F3DD-D4C3-901B-9CF78EEE030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070764" y="997527"/>
            <a:ext cx="3020346" cy="1652154"/>
          </a:xfrm>
          <a:prstGeom prst="rect">
            <a:avLst/>
          </a:prstGeom>
          <a:noFill/>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897E5A74-6199-3868-3BDA-A4ED241E2B0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8343900" y="997527"/>
            <a:ext cx="3023755" cy="1652154"/>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51542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692E-0268-02D2-6202-F594393F3FEE}"/>
              </a:ext>
            </a:extLst>
          </p:cNvPr>
          <p:cNvSpPr>
            <a:spLocks noGrp="1"/>
          </p:cNvSpPr>
          <p:nvPr>
            <p:ph type="title"/>
          </p:nvPr>
        </p:nvSpPr>
        <p:spPr/>
        <p:txBody>
          <a:bodyPr/>
          <a:lstStyle/>
          <a:p>
            <a:r>
              <a:rPr lang="en-US" dirty="0"/>
              <a:t>Brain Swelling - </a:t>
            </a:r>
            <a:r>
              <a:rPr lang="en-US" dirty="0">
                <a:solidFill>
                  <a:srgbClr val="CF242A"/>
                </a:solidFill>
                <a:latin typeface="Lub Dub Medium" panose="020B0603030403020204" pitchFamily="34" charset="0"/>
              </a:rPr>
              <a:t>Medical Management</a:t>
            </a:r>
          </a:p>
        </p:txBody>
      </p:sp>
      <p:graphicFrame>
        <p:nvGraphicFramePr>
          <p:cNvPr id="9" name="Content Placeholder 5">
            <a:extLst>
              <a:ext uri="{FF2B5EF4-FFF2-40B4-BE49-F238E27FC236}">
                <a16:creationId xmlns:a16="http://schemas.microsoft.com/office/drawing/2014/main" id="{EA4B778F-DF8A-4863-1326-683D101FA7E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07366701"/>
              </p:ext>
            </p:extLst>
          </p:nvPr>
        </p:nvGraphicFramePr>
        <p:xfrm>
          <a:off x="4659087" y="1412268"/>
          <a:ext cx="6770913" cy="3852924"/>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5965371">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72621">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large cerebral or cerebellar infarctions and neurological decline from brain swelling, the use of osmotic therapy as a bridge to a surgical intervention is reasonable to improve functional outcome and reduce mortality.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78143">
                <a:tc>
                  <a:txBody>
                    <a:bodyPr/>
                    <a:lstStyle/>
                    <a:p>
                      <a:pPr marL="0" indent="0" algn="ctr">
                        <a:lnSpc>
                          <a:spcPct val="80000"/>
                        </a:lnSpc>
                        <a:spcBef>
                          <a:spcPts val="0"/>
                        </a:spcBef>
                      </a:pPr>
                      <a:r>
                        <a:rPr lang="en-US" sz="20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large hemispheric infarction 18 to 70 years of age, the use of IV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glibenclamide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does not result in improved functional outcome and is not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3527969"/>
                  </a:ext>
                </a:extLst>
              </a:tr>
              <a:tr h="1204363">
                <a:tc>
                  <a:txBody>
                    <a:bodyPr/>
                    <a:lstStyle/>
                    <a:p>
                      <a:pPr marL="0" indent="0" algn="ctr">
                        <a:lnSpc>
                          <a:spcPct val="80000"/>
                        </a:lnSpc>
                        <a:spcBef>
                          <a:spcPts val="0"/>
                        </a:spcBef>
                      </a:pPr>
                      <a:r>
                        <a:rPr lang="en-US" sz="2000" b="1" dirty="0">
                          <a:ln>
                            <a:noFill/>
                          </a:ln>
                          <a:solidFill>
                            <a:schemeClr val="bg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large cerebral or cerebellar infarctions and brain swelling, hypothermia, barbiturates, or corticosteroids should not be administered to treat brain swelling due to the lack of evidence of efficacy and potential of increased adverse effects.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06879654"/>
                  </a:ext>
                </a:extLst>
              </a:tr>
            </a:tbl>
          </a:graphicData>
        </a:graphic>
      </p:graphicFrame>
      <p:sp>
        <p:nvSpPr>
          <p:cNvPr id="5" name="Text Placeholder 4">
            <a:extLst>
              <a:ext uri="{FF2B5EF4-FFF2-40B4-BE49-F238E27FC236}">
                <a16:creationId xmlns:a16="http://schemas.microsoft.com/office/drawing/2014/main" id="{A86B0A9B-AAB5-8CFA-2077-AD7422C7BAC9}"/>
              </a:ext>
            </a:extLst>
          </p:cNvPr>
          <p:cNvSpPr>
            <a:spLocks noGrp="1"/>
          </p:cNvSpPr>
          <p:nvPr>
            <p:ph type="body" sz="quarter" idx="13"/>
          </p:nvPr>
        </p:nvSpPr>
        <p:spPr/>
        <p:txBody>
          <a:bodyPr/>
          <a:lstStyle/>
          <a:p>
            <a:r>
              <a:rPr lang="en-US" b="1" dirty="0"/>
              <a:t>Abbreviations: </a:t>
            </a:r>
            <a:r>
              <a:rPr lang="en-US" dirty="0"/>
              <a:t>IV indicates intravenous.</a:t>
            </a:r>
          </a:p>
        </p:txBody>
      </p:sp>
      <p:sp>
        <p:nvSpPr>
          <p:cNvPr id="4" name="Slide Number Placeholder 3">
            <a:extLst>
              <a:ext uri="{FF2B5EF4-FFF2-40B4-BE49-F238E27FC236}">
                <a16:creationId xmlns:a16="http://schemas.microsoft.com/office/drawing/2014/main" id="{11C68D82-9FED-F180-D9A9-FDDE2009376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pic>
        <p:nvPicPr>
          <p:cNvPr id="3" name="Picture 2">
            <a:extLst>
              <a:ext uri="{FF2B5EF4-FFF2-40B4-BE49-F238E27FC236}">
                <a16:creationId xmlns:a16="http://schemas.microsoft.com/office/drawing/2014/main" id="{EAE44F5C-1C57-9B92-A803-A11099F4563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285469"/>
            <a:ext cx="4530436" cy="418140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93932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EC184-AFA7-7084-C4C8-125B1479B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B478E-8DD0-1EF4-60D4-2C6F63A62612}"/>
              </a:ext>
            </a:extLst>
          </p:cNvPr>
          <p:cNvSpPr>
            <a:spLocks noGrp="1"/>
          </p:cNvSpPr>
          <p:nvPr>
            <p:ph type="title"/>
          </p:nvPr>
        </p:nvSpPr>
        <p:spPr/>
        <p:txBody>
          <a:bodyPr/>
          <a:lstStyle/>
          <a:p>
            <a:r>
              <a:rPr lang="en-US" dirty="0"/>
              <a:t>Supratentorial Infarction - </a:t>
            </a:r>
            <a:r>
              <a:rPr lang="en-US" dirty="0">
                <a:solidFill>
                  <a:srgbClr val="CF242A"/>
                </a:solidFill>
                <a:latin typeface="Lub Dub Medium" panose="020B0603030403020204" pitchFamily="34" charset="0"/>
              </a:rPr>
              <a:t>Surgical Management</a:t>
            </a:r>
          </a:p>
        </p:txBody>
      </p:sp>
      <p:graphicFrame>
        <p:nvGraphicFramePr>
          <p:cNvPr id="7" name="Content Placeholder 5">
            <a:extLst>
              <a:ext uri="{FF2B5EF4-FFF2-40B4-BE49-F238E27FC236}">
                <a16:creationId xmlns:a16="http://schemas.microsoft.com/office/drawing/2014/main" id="{2EC84B20-F507-839A-1A2E-6024A1AF0BB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68651650"/>
              </p:ext>
            </p:extLst>
          </p:nvPr>
        </p:nvGraphicFramePr>
        <p:xfrm>
          <a:off x="3127665" y="1288073"/>
          <a:ext cx="4633353" cy="4556758"/>
        </p:xfrm>
        <a:graphic>
          <a:graphicData uri="http://schemas.openxmlformats.org/drawingml/2006/table">
            <a:tbl>
              <a:tblPr firstRow="1" bandRow="1">
                <a:tableStyleId>{5C22544A-7EE6-4342-B048-85BDC9FD1C3A}</a:tableStyleId>
              </a:tblPr>
              <a:tblGrid>
                <a:gridCol w="736267">
                  <a:extLst>
                    <a:ext uri="{9D8B030D-6E8A-4147-A177-3AD203B41FA5}">
                      <a16:colId xmlns:a16="http://schemas.microsoft.com/office/drawing/2014/main" val="2649235253"/>
                    </a:ext>
                  </a:extLst>
                </a:gridCol>
                <a:gridCol w="3897086">
                  <a:extLst>
                    <a:ext uri="{9D8B030D-6E8A-4147-A177-3AD203B41FA5}">
                      <a16:colId xmlns:a16="http://schemas.microsoft.com/office/drawing/2014/main" val="3265590656"/>
                    </a:ext>
                  </a:extLst>
                </a:gridCol>
              </a:tblGrid>
              <a:tr h="5086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048097">
                <a:tc>
                  <a:txBody>
                    <a:bodyPr/>
                    <a:lstStyle/>
                    <a:p>
                      <a:pPr marL="0" indent="0" algn="ctr">
                        <a:lnSpc>
                          <a:spcPct val="100000"/>
                        </a:lnSpc>
                        <a:spcBef>
                          <a:spcPts val="295"/>
                        </a:spcBef>
                      </a:pPr>
                      <a:r>
                        <a:rPr lang="en-US" sz="2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In patients ≤ 60 years of age with unilateral MCA infarctions who deteriorate neurologically within 48 hours from brain swelling despite medical therapy,</a:t>
                      </a:r>
                    </a:p>
                    <a:p>
                      <a:pPr marL="114300" marR="36195" lvl="0" indent="0" algn="l" defTabSz="914400" rtl="0" eaLnBrk="1" fontAlgn="auto" latinLnBrk="0" hangingPunct="1">
                        <a:lnSpc>
                          <a:spcPct val="100000"/>
                        </a:lnSpc>
                        <a:spcBef>
                          <a:spcPts val="0"/>
                        </a:spcBef>
                        <a:spcAft>
                          <a:spcPts val="600"/>
                        </a:spcAft>
                        <a:buClrTx/>
                        <a:buSzTx/>
                        <a:buFont typeface="+mj-lt"/>
                        <a:buNone/>
                        <a:tabLst/>
                        <a:defRPr/>
                      </a:pPr>
                      <a:endPar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endParaRPr>
                    </a:p>
                    <a:p>
                      <a:pPr marL="114300" marR="36195" lvl="0" indent="0" algn="l" defTabSz="914400" rtl="0" eaLnBrk="1" fontAlgn="auto" latinLnBrk="0" hangingPunct="1">
                        <a:lnSpc>
                          <a:spcPct val="100000"/>
                        </a:lnSpc>
                        <a:spcBef>
                          <a:spcPts val="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Decompressive craniectomy with dural expansion is beneficial to </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Reduce mortality AND</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Improve functional outcome.</a:t>
                      </a:r>
                    </a:p>
                    <a:p>
                      <a:pPr marL="234950" marR="36195"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graphicFrame>
        <p:nvGraphicFramePr>
          <p:cNvPr id="11" name="Content Placeholder 5">
            <a:extLst>
              <a:ext uri="{FF2B5EF4-FFF2-40B4-BE49-F238E27FC236}">
                <a16:creationId xmlns:a16="http://schemas.microsoft.com/office/drawing/2014/main" id="{869BE363-0DA9-FDEA-6D62-2ED0E498DEA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09951349"/>
              </p:ext>
            </p:extLst>
          </p:nvPr>
        </p:nvGraphicFramePr>
        <p:xfrm>
          <a:off x="7902536" y="1288072"/>
          <a:ext cx="3672937" cy="4556759"/>
        </p:xfrm>
        <a:graphic>
          <a:graphicData uri="http://schemas.openxmlformats.org/drawingml/2006/table">
            <a:tbl>
              <a:tblPr firstRow="1" bandRow="1">
                <a:tableStyleId>{5C22544A-7EE6-4342-B048-85BDC9FD1C3A}</a:tableStyleId>
              </a:tblPr>
              <a:tblGrid>
                <a:gridCol w="736267">
                  <a:extLst>
                    <a:ext uri="{9D8B030D-6E8A-4147-A177-3AD203B41FA5}">
                      <a16:colId xmlns:a16="http://schemas.microsoft.com/office/drawing/2014/main" val="2649235253"/>
                    </a:ext>
                  </a:extLst>
                </a:gridCol>
                <a:gridCol w="2936670">
                  <a:extLst>
                    <a:ext uri="{9D8B030D-6E8A-4147-A177-3AD203B41FA5}">
                      <a16:colId xmlns:a16="http://schemas.microsoft.com/office/drawing/2014/main" val="3265590656"/>
                    </a:ext>
                  </a:extLst>
                </a:gridCol>
              </a:tblGrid>
              <a:tr h="5860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970700">
                <a:tc>
                  <a:txBody>
                    <a:bodyPr/>
                    <a:lstStyle/>
                    <a:p>
                      <a:pPr marL="0" indent="0" algn="ctr">
                        <a:lnSpc>
                          <a:spcPct val="100000"/>
                        </a:lnSpc>
                        <a:spcBef>
                          <a:spcPts val="295"/>
                        </a:spcBef>
                      </a:pPr>
                      <a:r>
                        <a:rPr lang="en-US" sz="2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In </a:t>
                      </a:r>
                      <a:r>
                        <a:rPr lang="en-US" sz="1600" b="1" i="0" u="none" strike="noStrike" kern="1200" baseline="0">
                          <a:solidFill>
                            <a:schemeClr val="dk1"/>
                          </a:solidFill>
                          <a:latin typeface="Lub Dub Condensed" panose="020B0506030403020204" pitchFamily="34" charset="0"/>
                          <a:ea typeface="+mn-ea"/>
                          <a:cs typeface="Arial" panose="020B0604020202020204" pitchFamily="34" charset="0"/>
                        </a:rPr>
                        <a:t>patients &gt;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60 years of age with unilateral MCA infarctions who deteriorate neurologically within 48 hours from brain swelling despite medical therapy,</a:t>
                      </a:r>
                    </a:p>
                    <a:p>
                      <a:pPr marL="114300" marR="36195" lvl="0" indent="0" algn="l" defTabSz="914400" rtl="0" eaLnBrk="1" fontAlgn="auto" latinLnBrk="0" hangingPunct="1">
                        <a:lnSpc>
                          <a:spcPct val="100000"/>
                        </a:lnSpc>
                        <a:spcBef>
                          <a:spcPts val="0"/>
                        </a:spcBef>
                        <a:spcAft>
                          <a:spcPts val="600"/>
                        </a:spcAft>
                        <a:buClrTx/>
                        <a:buSzTx/>
                        <a:buFont typeface="+mj-lt"/>
                        <a:buNone/>
                        <a:tabLst/>
                        <a:defRPr/>
                      </a:pPr>
                      <a:endPar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endParaRPr>
                    </a:p>
                    <a:p>
                      <a:pPr marL="114300" marR="36195" lvl="0" indent="0" algn="l" defTabSz="914400" rtl="0" eaLnBrk="1" fontAlgn="auto" latinLnBrk="0" hangingPunct="1">
                        <a:lnSpc>
                          <a:spcPct val="100000"/>
                        </a:lnSpc>
                        <a:spcBef>
                          <a:spcPts val="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Decompressive craniectomy with dural expansion may be considered to:</a:t>
                      </a:r>
                      <a:endPar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endParaRP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Reduce mortality</a:t>
                      </a:r>
                    </a:p>
                    <a:p>
                      <a:pPr marL="114300" marR="36195" lvl="0" indent="0" algn="l" defTabSz="914400" rtl="0" eaLnBrk="1" fontAlgn="auto" latinLnBrk="0" hangingPunct="1">
                        <a:lnSpc>
                          <a:spcPct val="100000"/>
                        </a:lnSpc>
                        <a:spcBef>
                          <a:spcPts val="0"/>
                        </a:spcBef>
                        <a:spcAft>
                          <a:spcPts val="600"/>
                        </a:spcAft>
                        <a:buClrTx/>
                        <a:buSzTx/>
                        <a:buFont typeface="+mj-lt"/>
                        <a:buNone/>
                        <a:tabLst/>
                        <a:defRPr/>
                      </a:pPr>
                      <a:endPar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4" name="Slide Number Placeholder 3">
            <a:extLst>
              <a:ext uri="{FF2B5EF4-FFF2-40B4-BE49-F238E27FC236}">
                <a16:creationId xmlns:a16="http://schemas.microsoft.com/office/drawing/2014/main" id="{4331B02B-6C13-ED94-9584-353BAADF5BA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pic>
        <p:nvPicPr>
          <p:cNvPr id="6" name="Picture 5">
            <a:extLst>
              <a:ext uri="{FF2B5EF4-FFF2-40B4-BE49-F238E27FC236}">
                <a16:creationId xmlns:a16="http://schemas.microsoft.com/office/drawing/2014/main" id="{F3D522FB-6DFF-8D8D-2BFF-97AD429A30C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285469"/>
            <a:ext cx="2919845" cy="4181401"/>
          </a:xfrm>
          <a:prstGeom prst="rect">
            <a:avLst/>
          </a:prstGeom>
          <a:noFill/>
          <a:effectLst>
            <a:outerShdw blurRad="63500" sx="102000" sy="102000" algn="ctr" rotWithShape="0">
              <a:prstClr val="black">
                <a:alpha val="40000"/>
              </a:prstClr>
            </a:outerShdw>
          </a:effectLst>
        </p:spPr>
      </p:pic>
      <p:sp>
        <p:nvSpPr>
          <p:cNvPr id="8" name="Text Placeholder 4">
            <a:extLst>
              <a:ext uri="{FF2B5EF4-FFF2-40B4-BE49-F238E27FC236}">
                <a16:creationId xmlns:a16="http://schemas.microsoft.com/office/drawing/2014/main" id="{7E12093E-2624-15E9-24EF-D55441D661E9}"/>
              </a:ext>
            </a:extLst>
          </p:cNvPr>
          <p:cNvSpPr>
            <a:spLocks noGrp="1"/>
          </p:cNvSpPr>
          <p:nvPr>
            <p:ph type="body" sz="quarter" idx="13"/>
          </p:nvPr>
        </p:nvSpPr>
        <p:spPr>
          <a:xfrm>
            <a:off x="1722552" y="5873961"/>
            <a:ext cx="8746897" cy="421493"/>
          </a:xfrm>
        </p:spPr>
        <p:txBody>
          <a:bodyPr/>
          <a:lstStyle/>
          <a:p>
            <a:r>
              <a:rPr lang="en-US" b="1" dirty="0"/>
              <a:t>Abbreviations: </a:t>
            </a:r>
            <a:r>
              <a:rPr lang="en-US" dirty="0"/>
              <a:t>MCA indicates middle cerebral artery.</a:t>
            </a:r>
          </a:p>
        </p:txBody>
      </p:sp>
    </p:spTree>
    <p:extLst>
      <p:ext uri="{BB962C8B-B14F-4D97-AF65-F5344CB8AC3E}">
        <p14:creationId xmlns:p14="http://schemas.microsoft.com/office/powerpoint/2010/main" val="98834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533C4-7E75-27BB-5C0F-933BE0315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92CCE-9BD2-014D-A6C0-6C10208D01D8}"/>
              </a:ext>
            </a:extLst>
          </p:cNvPr>
          <p:cNvSpPr>
            <a:spLocks noGrp="1"/>
          </p:cNvSpPr>
          <p:nvPr>
            <p:ph type="title"/>
          </p:nvPr>
        </p:nvSpPr>
        <p:spPr/>
        <p:txBody>
          <a:bodyPr/>
          <a:lstStyle/>
          <a:p>
            <a:r>
              <a:rPr lang="en-US" dirty="0"/>
              <a:t>Cerebellar Infarction - </a:t>
            </a:r>
            <a:r>
              <a:rPr lang="en-US" dirty="0">
                <a:solidFill>
                  <a:srgbClr val="CF242A"/>
                </a:solidFill>
                <a:latin typeface="Lub Dub Medium" panose="020B0603030403020204" pitchFamily="34" charset="0"/>
              </a:rPr>
              <a:t>Surgical Management</a:t>
            </a:r>
          </a:p>
        </p:txBody>
      </p:sp>
      <p:graphicFrame>
        <p:nvGraphicFramePr>
          <p:cNvPr id="7" name="Content Placeholder 5">
            <a:extLst>
              <a:ext uri="{FF2B5EF4-FFF2-40B4-BE49-F238E27FC236}">
                <a16:creationId xmlns:a16="http://schemas.microsoft.com/office/drawing/2014/main" id="{07516673-93D5-081F-CD94-9B92AD04CD7A}"/>
              </a:ext>
              <a:ext uri="{C183D7F6-B498-43B3-948B-1728B52AA6E4}">
                <adec:decorative xmlns:adec="http://schemas.microsoft.com/office/drawing/2017/decorative" val="0"/>
              </a:ext>
            </a:extLst>
          </p:cNvPr>
          <p:cNvGraphicFramePr>
            <a:graphicFrameLocks/>
          </p:cNvGraphicFramePr>
          <p:nvPr/>
        </p:nvGraphicFramePr>
        <p:xfrm>
          <a:off x="3127665" y="1288073"/>
          <a:ext cx="4633353" cy="4556760"/>
        </p:xfrm>
        <a:graphic>
          <a:graphicData uri="http://schemas.openxmlformats.org/drawingml/2006/table">
            <a:tbl>
              <a:tblPr firstRow="1" bandRow="1">
                <a:tableStyleId>{5C22544A-7EE6-4342-B048-85BDC9FD1C3A}</a:tableStyleId>
              </a:tblPr>
              <a:tblGrid>
                <a:gridCol w="736267">
                  <a:extLst>
                    <a:ext uri="{9D8B030D-6E8A-4147-A177-3AD203B41FA5}">
                      <a16:colId xmlns:a16="http://schemas.microsoft.com/office/drawing/2014/main" val="2649235253"/>
                    </a:ext>
                  </a:extLst>
                </a:gridCol>
                <a:gridCol w="3897086">
                  <a:extLst>
                    <a:ext uri="{9D8B030D-6E8A-4147-A177-3AD203B41FA5}">
                      <a16:colId xmlns:a16="http://schemas.microsoft.com/office/drawing/2014/main" val="3265590656"/>
                    </a:ext>
                  </a:extLst>
                </a:gridCol>
              </a:tblGrid>
              <a:tr h="22223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87933">
                <a:tc>
                  <a:txBody>
                    <a:bodyPr/>
                    <a:lstStyle/>
                    <a:p>
                      <a:pPr marL="0" indent="0" algn="ctr">
                        <a:lnSpc>
                          <a:spcPct val="100000"/>
                        </a:lnSpc>
                        <a:spcBef>
                          <a:spcPts val="295"/>
                        </a:spcBef>
                      </a:pPr>
                      <a:r>
                        <a:rPr lang="en-US" sz="2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cerebellar infarction and obstructive hydrocephalus, ventriculostomy is recommended to:</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Improve neurological function</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Decrease mortality</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endParaRPr>
                    </a:p>
                    <a:p>
                      <a:pPr marL="114300" marR="36195" lvl="0" indent="0" algn="l" defTabSz="914400" rtl="0" eaLnBrk="1" fontAlgn="auto" latinLnBrk="0" hangingPunct="1">
                        <a:lnSpc>
                          <a:spcPct val="100000"/>
                        </a:lnSpc>
                        <a:spcBef>
                          <a:spcPts val="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Concomitant or subsequent decompressive craniectomy may or may not be necessary on the basis of factors such as:</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The size of the infarction</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Neurological condition</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Degree of brainstem compression</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Effectiveness of medical management</a:t>
                      </a:r>
                    </a:p>
                    <a:p>
                      <a:pPr marL="234950" marR="36195"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graphicFrame>
        <p:nvGraphicFramePr>
          <p:cNvPr id="11" name="Content Placeholder 5">
            <a:extLst>
              <a:ext uri="{FF2B5EF4-FFF2-40B4-BE49-F238E27FC236}">
                <a16:creationId xmlns:a16="http://schemas.microsoft.com/office/drawing/2014/main" id="{33532A0B-4EDF-4561-F022-C3DCDE604C9B}"/>
              </a:ext>
              <a:ext uri="{C183D7F6-B498-43B3-948B-1728B52AA6E4}">
                <adec:decorative xmlns:adec="http://schemas.microsoft.com/office/drawing/2017/decorative" val="0"/>
              </a:ext>
            </a:extLst>
          </p:cNvPr>
          <p:cNvGraphicFramePr>
            <a:graphicFrameLocks/>
          </p:cNvGraphicFramePr>
          <p:nvPr/>
        </p:nvGraphicFramePr>
        <p:xfrm>
          <a:off x="7902536" y="1288072"/>
          <a:ext cx="3672937" cy="4556759"/>
        </p:xfrm>
        <a:graphic>
          <a:graphicData uri="http://schemas.openxmlformats.org/drawingml/2006/table">
            <a:tbl>
              <a:tblPr firstRow="1" bandRow="1">
                <a:tableStyleId>{5C22544A-7EE6-4342-B048-85BDC9FD1C3A}</a:tableStyleId>
              </a:tblPr>
              <a:tblGrid>
                <a:gridCol w="736267">
                  <a:extLst>
                    <a:ext uri="{9D8B030D-6E8A-4147-A177-3AD203B41FA5}">
                      <a16:colId xmlns:a16="http://schemas.microsoft.com/office/drawing/2014/main" val="2649235253"/>
                    </a:ext>
                  </a:extLst>
                </a:gridCol>
                <a:gridCol w="2936670">
                  <a:extLst>
                    <a:ext uri="{9D8B030D-6E8A-4147-A177-3AD203B41FA5}">
                      <a16:colId xmlns:a16="http://schemas.microsoft.com/office/drawing/2014/main" val="3265590656"/>
                    </a:ext>
                  </a:extLst>
                </a:gridCol>
              </a:tblGrid>
              <a:tr h="5860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970700">
                <a:tc>
                  <a:txBody>
                    <a:bodyPr/>
                    <a:lstStyle/>
                    <a:p>
                      <a:pPr marL="0" indent="0" algn="ctr">
                        <a:lnSpc>
                          <a:spcPct val="100000"/>
                        </a:lnSpc>
                        <a:spcBef>
                          <a:spcPts val="295"/>
                        </a:spcBef>
                      </a:pPr>
                      <a:r>
                        <a:rPr lang="en-US" sz="2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cerebellar infarction causing neurological deterioration from brainstem compression or volumes</a:t>
                      </a: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≥35 mL</a:t>
                      </a:r>
                    </a:p>
                    <a:p>
                      <a:pPr marL="114300" marR="36195" lvl="0" indent="0" algn="l" defTabSz="914400" rtl="0" eaLnBrk="1" fontAlgn="auto" latinLnBrk="0" hangingPunct="1">
                        <a:lnSpc>
                          <a:spcPct val="100000"/>
                        </a:lnSpc>
                        <a:spcBef>
                          <a:spcPts val="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Decompressive suboccipital craniectomy with dural expansion should be </a:t>
                      </a:r>
                      <a:b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performed to:</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Improve outcomes AND</a:t>
                      </a:r>
                    </a:p>
                    <a:p>
                      <a:pPr marL="403225" marR="36195"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1" u="none" strike="noStrike" kern="1200" baseline="0" dirty="0">
                          <a:solidFill>
                            <a:schemeClr val="dk1"/>
                          </a:solidFill>
                          <a:latin typeface="Lub Dub Condensed" panose="020B0506030403020204" pitchFamily="34" charset="0"/>
                          <a:ea typeface="+mn-ea"/>
                          <a:cs typeface="Arial" panose="020B0604020202020204" pitchFamily="34" charset="0"/>
                        </a:rPr>
                        <a:t>Decrease mortality</a:t>
                      </a:r>
                    </a:p>
                    <a:p>
                      <a:pPr marL="114300" marR="36195" lvl="0" indent="0" algn="l" defTabSz="914400" rtl="0" eaLnBrk="1" fontAlgn="auto" latinLnBrk="0" hangingPunct="1">
                        <a:lnSpc>
                          <a:spcPct val="100000"/>
                        </a:lnSpc>
                        <a:spcBef>
                          <a:spcPts val="0"/>
                        </a:spcBef>
                        <a:spcAft>
                          <a:spcPts val="600"/>
                        </a:spcAft>
                        <a:buClrTx/>
                        <a:buSzTx/>
                        <a:buFont typeface="+mj-lt"/>
                        <a:buNone/>
                        <a:tabLst/>
                        <a:defRPr/>
                      </a:pPr>
                      <a:endPar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4" name="Slide Number Placeholder 3">
            <a:extLst>
              <a:ext uri="{FF2B5EF4-FFF2-40B4-BE49-F238E27FC236}">
                <a16:creationId xmlns:a16="http://schemas.microsoft.com/office/drawing/2014/main" id="{BFAEA66B-10E1-1BFD-7C85-92DF3C05125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pic>
        <p:nvPicPr>
          <p:cNvPr id="6" name="Picture 5">
            <a:extLst>
              <a:ext uri="{FF2B5EF4-FFF2-40B4-BE49-F238E27FC236}">
                <a16:creationId xmlns:a16="http://schemas.microsoft.com/office/drawing/2014/main" id="{69D8E62D-DD37-89BE-8569-3BE6D3BF015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285469"/>
            <a:ext cx="2919845" cy="418140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57816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0B7E-D5C2-9D5F-73FA-53D64CE8E56C}"/>
              </a:ext>
            </a:extLst>
          </p:cNvPr>
          <p:cNvSpPr>
            <a:spLocks noGrp="1"/>
          </p:cNvSpPr>
          <p:nvPr>
            <p:ph type="title"/>
          </p:nvPr>
        </p:nvSpPr>
        <p:spPr/>
        <p:txBody>
          <a:bodyPr/>
          <a:lstStyle/>
          <a:p>
            <a:r>
              <a:rPr lang="en-US" dirty="0"/>
              <a:t>Seizures</a:t>
            </a:r>
          </a:p>
        </p:txBody>
      </p:sp>
      <p:sp>
        <p:nvSpPr>
          <p:cNvPr id="7" name="TextBox 6">
            <a:extLst>
              <a:ext uri="{FF2B5EF4-FFF2-40B4-BE49-F238E27FC236}">
                <a16:creationId xmlns:a16="http://schemas.microsoft.com/office/drawing/2014/main" id="{508F8F5C-D726-75BC-6905-BF55EC39955B}"/>
              </a:ext>
              <a:ext uri="{C183D7F6-B498-43B3-948B-1728B52AA6E4}">
                <adec:decorative xmlns:adec="http://schemas.microsoft.com/office/drawing/2017/decorative" val="1"/>
              </a:ext>
            </a:extLst>
          </p:cNvPr>
          <p:cNvSpPr txBox="1"/>
          <p:nvPr/>
        </p:nvSpPr>
        <p:spPr>
          <a:xfrm>
            <a:off x="944823" y="2090057"/>
            <a:ext cx="4835492" cy="617734"/>
          </a:xfrm>
          <a:prstGeom prst="chevron">
            <a:avLst>
              <a:gd name="adj" fmla="val 0"/>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4F559EBA-8352-5CEB-AA65-D55754CCF14D}"/>
              </a:ext>
              <a:ext uri="{C183D7F6-B498-43B3-948B-1728B52AA6E4}">
                <adec:decorative xmlns:adec="http://schemas.microsoft.com/office/drawing/2017/decorative" val="0"/>
              </a:ext>
            </a:extLst>
          </p:cNvPr>
          <p:cNvSpPr txBox="1"/>
          <p:nvPr/>
        </p:nvSpPr>
        <p:spPr>
          <a:xfrm>
            <a:off x="936172" y="2166392"/>
            <a:ext cx="4828691" cy="48395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 adult patients with an </a:t>
            </a:r>
            <a:br>
              <a:rPr lang="en-US" dirty="0"/>
            </a:br>
            <a:r>
              <a:rPr lang="en-US" dirty="0"/>
              <a:t>unprovoked seizure after AIS:</a:t>
            </a:r>
          </a:p>
        </p:txBody>
      </p:sp>
      <p:graphicFrame>
        <p:nvGraphicFramePr>
          <p:cNvPr id="9" name="Content Placeholder 5">
            <a:extLst>
              <a:ext uri="{FF2B5EF4-FFF2-40B4-BE49-F238E27FC236}">
                <a16:creationId xmlns:a16="http://schemas.microsoft.com/office/drawing/2014/main" id="{2623282D-60B1-C4B1-D8F4-E2CEC1CBD84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10713034"/>
              </p:ext>
            </p:extLst>
          </p:nvPr>
        </p:nvGraphicFramePr>
        <p:xfrm>
          <a:off x="929248" y="2729440"/>
          <a:ext cx="4861952" cy="1645920"/>
        </p:xfrm>
        <a:graphic>
          <a:graphicData uri="http://schemas.openxmlformats.org/drawingml/2006/table">
            <a:tbl>
              <a:tblPr firstRow="1" bandRow="1">
                <a:tableStyleId>{5C22544A-7EE6-4342-B048-85BDC9FD1C3A}</a:tableStyleId>
              </a:tblPr>
              <a:tblGrid>
                <a:gridCol w="736267">
                  <a:extLst>
                    <a:ext uri="{9D8B030D-6E8A-4147-A177-3AD203B41FA5}">
                      <a16:colId xmlns:a16="http://schemas.microsoft.com/office/drawing/2014/main" val="2649235253"/>
                    </a:ext>
                  </a:extLst>
                </a:gridCol>
                <a:gridCol w="4125685">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endParaRPr lang="en-US" sz="20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Management that includes antiseizure medication is recommended on the basis of specific patient characteristics to reduce the risk of seizure recurrence.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1" name="TextBox 10">
            <a:extLst>
              <a:ext uri="{FF2B5EF4-FFF2-40B4-BE49-F238E27FC236}">
                <a16:creationId xmlns:a16="http://schemas.microsoft.com/office/drawing/2014/main" id="{4A1B11A4-509F-073B-F74B-1DC50A1F80CA}"/>
              </a:ext>
              <a:ext uri="{C183D7F6-B498-43B3-948B-1728B52AA6E4}">
                <adec:decorative xmlns:adec="http://schemas.microsoft.com/office/drawing/2017/decorative" val="1"/>
              </a:ext>
            </a:extLst>
          </p:cNvPr>
          <p:cNvSpPr txBox="1"/>
          <p:nvPr/>
        </p:nvSpPr>
        <p:spPr>
          <a:xfrm>
            <a:off x="6255327" y="2090057"/>
            <a:ext cx="4837216" cy="617734"/>
          </a:xfrm>
          <a:prstGeom prst="chevron">
            <a:avLst>
              <a:gd name="adj" fmla="val 0"/>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429FFD4D-3A0E-3ADE-81AB-11BDDCEFC643}"/>
              </a:ext>
              <a:ext uri="{C183D7F6-B498-43B3-948B-1728B52AA6E4}">
                <adec:decorative xmlns:adec="http://schemas.microsoft.com/office/drawing/2017/decorative" val="0"/>
              </a:ext>
            </a:extLst>
          </p:cNvPr>
          <p:cNvSpPr txBox="1"/>
          <p:nvPr/>
        </p:nvSpPr>
        <p:spPr>
          <a:xfrm>
            <a:off x="6237515" y="2166392"/>
            <a:ext cx="4828692" cy="48395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 adult patients with AIS:</a:t>
            </a:r>
          </a:p>
        </p:txBody>
      </p:sp>
      <p:graphicFrame>
        <p:nvGraphicFramePr>
          <p:cNvPr id="13" name="Content Placeholder 5">
            <a:extLst>
              <a:ext uri="{FF2B5EF4-FFF2-40B4-BE49-F238E27FC236}">
                <a16:creationId xmlns:a16="http://schemas.microsoft.com/office/drawing/2014/main" id="{695466F5-9C11-3D0A-043D-295D6AE47F3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75363115"/>
              </p:ext>
            </p:extLst>
          </p:nvPr>
        </p:nvGraphicFramePr>
        <p:xfrm>
          <a:off x="6248400" y="2729440"/>
          <a:ext cx="4844144" cy="1645920"/>
        </p:xfrm>
        <a:graphic>
          <a:graphicData uri="http://schemas.openxmlformats.org/drawingml/2006/table">
            <a:tbl>
              <a:tblPr firstRow="1" bandRow="1">
                <a:tableStyleId>{5C22544A-7EE6-4342-B048-85BDC9FD1C3A}</a:tableStyleId>
              </a:tblPr>
              <a:tblGrid>
                <a:gridCol w="706859">
                  <a:extLst>
                    <a:ext uri="{9D8B030D-6E8A-4147-A177-3AD203B41FA5}">
                      <a16:colId xmlns:a16="http://schemas.microsoft.com/office/drawing/2014/main" val="2649235253"/>
                    </a:ext>
                  </a:extLst>
                </a:gridCol>
                <a:gridCol w="4137285">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3</a:t>
                      </a:r>
                      <a:br>
                        <a:rPr lang="en-US" sz="2000" b="1" dirty="0">
                          <a:ln>
                            <a:noFill/>
                          </a:ln>
                          <a:solidFill>
                            <a:schemeClr val="tx1"/>
                          </a:solidFill>
                          <a:latin typeface="Lub Dub Bold" panose="020B0803030403020204" pitchFamily="34" charset="0"/>
                          <a:cs typeface="Arial" panose="020B0604020202020204" pitchFamily="34" charset="0"/>
                        </a:rPr>
                      </a:br>
                      <a:r>
                        <a:rPr lang="en-US" sz="1400" b="1" kern="1200" dirty="0">
                          <a:ln>
                            <a:noFill/>
                          </a:ln>
                          <a:solidFill>
                            <a:schemeClr val="tx1"/>
                          </a:solidFill>
                          <a:latin typeface="Lub Dub Condensed" panose="020B0506030403020204" pitchFamily="34" charset="0"/>
                          <a:ea typeface="+mn-ea"/>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Prophylactic treatment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with antiseizure medication is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not recommended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to prevent seizures or improve functional outcome.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6DA7D00E-8905-A3B8-A5E2-565C58EB71A4}"/>
              </a:ext>
            </a:extLst>
          </p:cNvPr>
          <p:cNvSpPr>
            <a:spLocks noGrp="1"/>
          </p:cNvSpPr>
          <p:nvPr>
            <p:ph type="body" sz="quarter" idx="13"/>
          </p:nvPr>
        </p:nvSpPr>
        <p:spPr/>
        <p:txBody>
          <a:bodyPr/>
          <a:lstStyle/>
          <a:p>
            <a:r>
              <a:rPr lang="en-US" b="1" dirty="0"/>
              <a:t>Abbreviations: </a:t>
            </a:r>
            <a:r>
              <a:rPr lang="en-US" dirty="0"/>
              <a:t>AIS indicates acute ischemic stroke</a:t>
            </a:r>
          </a:p>
        </p:txBody>
      </p:sp>
      <p:sp>
        <p:nvSpPr>
          <p:cNvPr id="4" name="Slide Number Placeholder 3">
            <a:extLst>
              <a:ext uri="{FF2B5EF4-FFF2-40B4-BE49-F238E27FC236}">
                <a16:creationId xmlns:a16="http://schemas.microsoft.com/office/drawing/2014/main" id="{54A6B441-10B1-BE1E-143D-97167015525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2902326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7000"/>
              </a:lnSpc>
              <a:spcAft>
                <a:spcPts val="800"/>
              </a:spcAft>
              <a:buNone/>
            </a:pPr>
            <a:r>
              <a:rPr lang="en-US" sz="2000" dirty="0"/>
              <a:t>Many thanks to our Guideline Ambassadors who were guided by Dr. Elliott Antman in developing this translational learning product in support of the </a:t>
            </a:r>
            <a:br>
              <a:rPr lang="en-US" sz="2000" dirty="0"/>
            </a:br>
            <a:r>
              <a:rPr lang="en-US" sz="2000" b="1" dirty="0">
                <a:latin typeface="Lub Dub Condensed" panose="020B0506030403020204" pitchFamily="34" charset="0"/>
              </a:rPr>
              <a:t>2026 AHA/ASA Guideline for the Early Management of Patients with AIS.</a:t>
            </a:r>
            <a:endParaRPr lang="en-US" sz="2000" dirty="0">
              <a:latin typeface="Lub Dub Condensed" panose="020B0506030403020204" pitchFamily="34" charset="0"/>
              <a:ea typeface="Calibri" panose="020F0502020204030204" pitchFamily="34" charset="0"/>
            </a:endParaRP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747717" y="2321108"/>
            <a:ext cx="10765410" cy="2074245"/>
          </a:xfrm>
          <a:prstGeom prst="rect">
            <a:avLst/>
          </a:prstGeom>
          <a:noFill/>
        </p:spPr>
        <p:txBody>
          <a:bodyPr wrap="none" numCol="1" spc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Abdelrhman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Abumoawad</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Ayeeshik</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Kole,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Girish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Pathangey</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Aparna Sajja, MD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Shavonne Williams, MN, APRN, ACNS-BC, CCRN, SCRN, ANVP-BC, CHC</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592782"/>
            <a:ext cx="10633364" cy="1192119"/>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indent="0">
              <a:lnSpc>
                <a:spcPct val="100000"/>
              </a:lnSpc>
              <a:spcBef>
                <a:spcPts val="0"/>
              </a:spcBef>
              <a:buNone/>
              <a:defRPr/>
            </a:pPr>
            <a:r>
              <a:rPr lang="en-US" sz="1800" dirty="0" err="1">
                <a:solidFill>
                  <a:prstClr val="black"/>
                </a:solidFill>
                <a:latin typeface="Lub Dub Condensed" panose="020B0506030403020204" pitchFamily="34" charset="0"/>
              </a:rPr>
              <a:t>Abumoawad</a:t>
            </a:r>
            <a:r>
              <a:rPr lang="en-US" sz="1800" dirty="0">
                <a:solidFill>
                  <a:prstClr val="black"/>
                </a:solidFill>
                <a:latin typeface="Lub Dub Condensed" panose="020B0506030403020204" pitchFamily="34" charset="0"/>
              </a:rPr>
              <a:t>, A., Kole, A., </a:t>
            </a:r>
            <a:r>
              <a:rPr lang="en-US" sz="1800" dirty="0" err="1">
                <a:solidFill>
                  <a:prstClr val="black"/>
                </a:solidFill>
                <a:latin typeface="Lub Dub Condensed" panose="020B0506030403020204" pitchFamily="34" charset="0"/>
              </a:rPr>
              <a:t>Pathangey</a:t>
            </a:r>
            <a:r>
              <a:rPr lang="en-US" sz="1800" dirty="0">
                <a:solidFill>
                  <a:prstClr val="black"/>
                </a:solidFill>
                <a:latin typeface="Lub Dub Condensed" panose="020B0506030403020204" pitchFamily="34" charset="0"/>
              </a:rPr>
              <a:t>, G., Sajja, S., Williams, S., Reyna, G.G., &amp; Antman, E. M. (2026). AHA Clinical Slides [PowerPoint slides]; Adapted from the </a:t>
            </a:r>
            <a:r>
              <a:rPr lang="fr-FR" sz="1800" dirty="0">
                <a:latin typeface="Lub Dub Condensed" panose="020B0506030403020204" pitchFamily="34" charset="0"/>
              </a:rPr>
              <a:t>2026 AHA/ASA Guideline for the </a:t>
            </a:r>
            <a:r>
              <a:rPr lang="fr-FR" sz="1800" dirty="0" err="1">
                <a:latin typeface="Lub Dub Condensed" panose="020B0506030403020204" pitchFamily="34" charset="0"/>
              </a:rPr>
              <a:t>Early</a:t>
            </a:r>
            <a:r>
              <a:rPr lang="fr-FR" sz="1800" dirty="0">
                <a:latin typeface="Lub Dub Condensed" panose="020B0506030403020204" pitchFamily="34" charset="0"/>
              </a:rPr>
              <a:t> Management of Patients </a:t>
            </a:r>
            <a:r>
              <a:rPr lang="fr-FR" sz="1800" dirty="0" err="1">
                <a:latin typeface="Lub Dub Condensed" panose="020B0506030403020204" pitchFamily="34" charset="0"/>
              </a:rPr>
              <a:t>with</a:t>
            </a:r>
            <a:r>
              <a:rPr lang="fr-FR" sz="1800" dirty="0">
                <a:latin typeface="Lub Dub Condensed" panose="020B0506030403020204" pitchFamily="34" charset="0"/>
              </a:rPr>
              <a:t> AIS. </a:t>
            </a:r>
            <a:r>
              <a:rPr lang="en-US" sz="1800" i="1" dirty="0">
                <a:latin typeface="Lub Dub Condensed" panose="020B0506030403020204" pitchFamily="34" charset="0"/>
              </a:rPr>
              <a:t>Stroke</a:t>
            </a:r>
            <a:r>
              <a:rPr lang="en-US" sz="1800" i="1" dirty="0">
                <a:latin typeface="Lub Dub Condensed" panose="020B0506030403020204" pitchFamily="34" charset="0"/>
                <a:ea typeface="Aptos" panose="020B0004020202020204" pitchFamily="34" charset="0"/>
              </a:rPr>
              <a:t>. </a:t>
            </a:r>
            <a:r>
              <a:rPr lang="en-US" sz="1800" dirty="0">
                <a:latin typeface="Lub Dub Condensed" panose="020B0506030403020204" pitchFamily="34" charset="0"/>
                <a:hlinkClick r:id="rId3"/>
              </a:rPr>
              <a:t>Guideline Essentials: AHA Clinical Slide Series - Professional Heart Daily | American Heart Association</a:t>
            </a:r>
            <a:endParaRPr lang="en-US" sz="1800" dirty="0">
              <a:solidFill>
                <a:prstClr val="black"/>
              </a:solidFill>
              <a:latin typeface="Lub Dub Condensed" panose="020B0506030403020204" pitchFamily="34" charset="0"/>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0ACC-0DC2-D5D2-9B0A-19B52A5E97E4}"/>
              </a:ext>
            </a:extLst>
          </p:cNvPr>
          <p:cNvSpPr>
            <a:spLocks noGrp="1"/>
          </p:cNvSpPr>
          <p:nvPr>
            <p:ph type="title"/>
          </p:nvPr>
        </p:nvSpPr>
        <p:spPr/>
        <p:txBody>
          <a:bodyPr/>
          <a:lstStyle/>
          <a:p>
            <a:r>
              <a:rPr lang="en-US" dirty="0"/>
              <a:t>Stroke Awareness-Population Level</a:t>
            </a:r>
          </a:p>
        </p:txBody>
      </p:sp>
      <p:graphicFrame>
        <p:nvGraphicFramePr>
          <p:cNvPr id="6" name="Content Placeholder 5">
            <a:extLst>
              <a:ext uri="{FF2B5EF4-FFF2-40B4-BE49-F238E27FC236}">
                <a16:creationId xmlns:a16="http://schemas.microsoft.com/office/drawing/2014/main" id="{AAB2BB37-CC93-1CB0-7096-B2A89858B62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86050018"/>
              </p:ext>
            </p:extLst>
          </p:nvPr>
        </p:nvGraphicFramePr>
        <p:xfrm>
          <a:off x="863933" y="1466698"/>
          <a:ext cx="6781300" cy="2158406"/>
        </p:xfrm>
        <a:graphic>
          <a:graphicData uri="http://schemas.openxmlformats.org/drawingml/2006/table">
            <a:tbl>
              <a:tblPr firstRow="1" bandRow="1">
                <a:tableStyleId>{5C22544A-7EE6-4342-B048-85BDC9FD1C3A}</a:tableStyleId>
              </a:tblPr>
              <a:tblGrid>
                <a:gridCol w="816918">
                  <a:extLst>
                    <a:ext uri="{9D8B030D-6E8A-4147-A177-3AD203B41FA5}">
                      <a16:colId xmlns:a16="http://schemas.microsoft.com/office/drawing/2014/main" val="2649235253"/>
                    </a:ext>
                  </a:extLst>
                </a:gridCol>
                <a:gridCol w="5964382">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21068">
                <a:tc>
                  <a:txBody>
                    <a:bodyPr/>
                    <a:lstStyle/>
                    <a:p>
                      <a:pPr marL="0" indent="0" algn="ctr">
                        <a:lnSpc>
                          <a:spcPct val="100000"/>
                        </a:lnSpc>
                        <a:spcBef>
                          <a:spcPts val="295"/>
                        </a:spcBef>
                      </a:pPr>
                      <a:r>
                        <a:rPr lang="en-US" sz="2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For the general public, implementation of educational programs on </a:t>
                      </a:r>
                      <a:r>
                        <a:rPr lang="en-US" sz="1800" b="1" i="0" u="none" strike="noStrike" kern="1200" baseline="0" dirty="0">
                          <a:solidFill>
                            <a:schemeClr val="dk1"/>
                          </a:solidFill>
                          <a:latin typeface="Lub Dub Condensed" panose="020B0506030403020204" pitchFamily="34" charset="0"/>
                          <a:ea typeface="+mn-ea"/>
                          <a:cs typeface="Arial" panose="020B0604020202020204" pitchFamily="34" charset="0"/>
                        </a:rPr>
                        <a:t>stroke recognition </a:t>
                      </a: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of all ages and the </a:t>
                      </a:r>
                      <a:r>
                        <a:rPr lang="en-US" sz="1800" b="1" i="0" u="none" strike="noStrike" kern="1200" baseline="0" dirty="0">
                          <a:solidFill>
                            <a:schemeClr val="dk1"/>
                          </a:solidFill>
                          <a:latin typeface="Lub Dub Condensed" panose="020B0506030403020204" pitchFamily="34" charset="0"/>
                          <a:ea typeface="+mn-ea"/>
                          <a:cs typeface="Arial" panose="020B0604020202020204" pitchFamily="34" charset="0"/>
                        </a:rPr>
                        <a:t>need to seek emergency care (calling 9-1-1) </a:t>
                      </a: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is recommended and should be implemented by public health and community leaders and medical professionals </a:t>
                      </a:r>
                      <a:r>
                        <a:rPr lang="en-US" sz="1800" b="0" i="0" u="none" strike="noStrike" kern="1200" baseline="0" dirty="0">
                          <a:solidFill>
                            <a:schemeClr val="dk1"/>
                          </a:solidFill>
                          <a:latin typeface="Lub Dub Condensed" panose="020B0506030403020204" pitchFamily="34" charset="0"/>
                          <a:ea typeface="+mn-ea"/>
                          <a:cs typeface="+mn-cs"/>
                        </a:rPr>
                        <a:t>to reduce gaps in knowledge about stroke warning signs and to improve stroke preparedness.</a:t>
                      </a:r>
                      <a:endPar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graphicFrame>
        <p:nvGraphicFramePr>
          <p:cNvPr id="7" name="Content Placeholder 5">
            <a:extLst>
              <a:ext uri="{FF2B5EF4-FFF2-40B4-BE49-F238E27FC236}">
                <a16:creationId xmlns:a16="http://schemas.microsoft.com/office/drawing/2014/main" id="{1E9CE9E0-3A85-0794-E397-712F9816826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44077509"/>
              </p:ext>
            </p:extLst>
          </p:nvPr>
        </p:nvGraphicFramePr>
        <p:xfrm>
          <a:off x="863933" y="3684415"/>
          <a:ext cx="6781300" cy="2158406"/>
        </p:xfrm>
        <a:graphic>
          <a:graphicData uri="http://schemas.openxmlformats.org/drawingml/2006/table">
            <a:tbl>
              <a:tblPr firstRow="1" bandRow="1">
                <a:tableStyleId>{5C22544A-7EE6-4342-B048-85BDC9FD1C3A}</a:tableStyleId>
              </a:tblPr>
              <a:tblGrid>
                <a:gridCol w="816918">
                  <a:extLst>
                    <a:ext uri="{9D8B030D-6E8A-4147-A177-3AD203B41FA5}">
                      <a16:colId xmlns:a16="http://schemas.microsoft.com/office/drawing/2014/main" val="2649235253"/>
                    </a:ext>
                  </a:extLst>
                </a:gridCol>
                <a:gridCol w="5964382">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21068">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endParaRPr lang="en-US" sz="2400" b="1" dirty="0">
                        <a:ln>
                          <a:noFill/>
                        </a:ln>
                        <a:solidFill>
                          <a:schemeClr val="tx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addition to the general public, emergency medical services (EMS) professionals, physicians (including primary care professionals), and other health care personnel should receive targeted stroke educational programs to </a:t>
                      </a:r>
                      <a:r>
                        <a:rPr lang="en-US" sz="1800" b="1" i="0" u="none" strike="noStrike" kern="1200" baseline="0" dirty="0">
                          <a:solidFill>
                            <a:schemeClr val="dk1"/>
                          </a:solidFill>
                          <a:latin typeface="Lub Dub Condensed" panose="020B0506030403020204" pitchFamily="34" charset="0"/>
                          <a:ea typeface="+mn-ea"/>
                          <a:cs typeface="Arial" panose="020B0604020202020204" pitchFamily="34" charset="0"/>
                        </a:rPr>
                        <a:t>reduce prehospital delays and maximize eligibility </a:t>
                      </a: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for acute treatment of ischemic stroke (e.g. thrombolysis).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4" name="Slide Number Placeholder 3">
            <a:extLst>
              <a:ext uri="{FF2B5EF4-FFF2-40B4-BE49-F238E27FC236}">
                <a16:creationId xmlns:a16="http://schemas.microsoft.com/office/drawing/2014/main" id="{CAEDAC97-0089-6BCD-FF1B-714BDE911AD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pic>
        <p:nvPicPr>
          <p:cNvPr id="8" name="Picture 7">
            <a:extLst>
              <a:ext uri="{FF2B5EF4-FFF2-40B4-BE49-F238E27FC236}">
                <a16:creationId xmlns:a16="http://schemas.microsoft.com/office/drawing/2014/main" id="{F7851896-64CA-2191-E805-50420B24D0A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8033656" y="1576940"/>
            <a:ext cx="4158344" cy="3837976"/>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0835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A8FBE0-A8E5-16C3-83C6-6318506D31C1}"/>
              </a:ext>
            </a:extLst>
          </p:cNvPr>
          <p:cNvSpPr>
            <a:spLocks noGrp="1"/>
          </p:cNvSpPr>
          <p:nvPr>
            <p:ph type="title"/>
          </p:nvPr>
        </p:nvSpPr>
        <p:spPr>
          <a:xfrm>
            <a:off x="2257424" y="915844"/>
            <a:ext cx="9515476" cy="660111"/>
          </a:xfrm>
        </p:spPr>
        <p:txBody>
          <a:bodyPr/>
          <a:lstStyle/>
          <a:p>
            <a:r>
              <a:rPr lang="en-US" dirty="0"/>
              <a:t>Copyright and Permissions Notice</a:t>
            </a:r>
          </a:p>
        </p:txBody>
      </p:sp>
      <p:sp>
        <p:nvSpPr>
          <p:cNvPr id="9" name="Content Placeholder 8">
            <a:extLst>
              <a:ext uri="{FF2B5EF4-FFF2-40B4-BE49-F238E27FC236}">
                <a16:creationId xmlns:a16="http://schemas.microsoft.com/office/drawing/2014/main" id="{F1C975B6-6B58-6983-BE67-0FAA6EA1B377}"/>
              </a:ext>
            </a:extLst>
          </p:cNvPr>
          <p:cNvSpPr>
            <a:spLocks noGrp="1"/>
          </p:cNvSpPr>
          <p:nvPr>
            <p:ph sz="quarter" idx="10"/>
          </p:nvPr>
        </p:nvSpPr>
        <p:spPr>
          <a:xfrm>
            <a:off x="2266950" y="1817544"/>
            <a:ext cx="9467850" cy="4962525"/>
          </a:xfrm>
        </p:spPr>
        <p:txBody>
          <a:bodyPr wrap="square">
            <a:noAutofit/>
          </a:bodyPr>
          <a:lstStyle/>
          <a:p>
            <a:pPr marL="0" indent="0" algn="ctr">
              <a:spcBef>
                <a:spcPts val="1800"/>
              </a:spcBef>
              <a:buNone/>
            </a:pPr>
            <a:r>
              <a:rPr lang="en-US" sz="2000" dirty="0"/>
              <a:t>© Copyright 2026. American Heart Association. All rights reserved.</a:t>
            </a:r>
          </a:p>
          <a:p>
            <a:pPr marL="0" indent="0" algn="ctr">
              <a:spcBef>
                <a:spcPts val="1800"/>
              </a:spcBef>
              <a:buNone/>
            </a:pPr>
            <a:r>
              <a:rPr lang="en-US" sz="18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pPr marL="0" indent="0" algn="ctr">
              <a:spcBef>
                <a:spcPts val="1800"/>
              </a:spcBef>
              <a:buNone/>
            </a:pPr>
            <a:r>
              <a:rPr lang="en-US" sz="2000" i="1" dirty="0"/>
              <a:t>This content may be used for limited educational and personal use. </a:t>
            </a:r>
            <a:br>
              <a:rPr lang="en-US" sz="2000" i="1" dirty="0"/>
            </a:br>
            <a:r>
              <a:rPr lang="en-US" sz="2000" i="1" dirty="0"/>
              <a:t>Further distribution or dissemination requires a licensing agreement. Unauthorized use or distribution in any media is strictly prohibited.</a:t>
            </a:r>
          </a:p>
          <a:p>
            <a:pPr marL="0" indent="0" algn="ctr">
              <a:spcBef>
                <a:spcPts val="1800"/>
              </a:spcBef>
              <a:buNone/>
            </a:pPr>
            <a:r>
              <a:rPr lang="en-US" sz="2000" dirty="0"/>
              <a:t>For permissions inquiries and licensing fee information, </a:t>
            </a:r>
            <a:br>
              <a:rPr lang="en-US" sz="2000" dirty="0"/>
            </a:br>
            <a:r>
              <a:rPr lang="en-US" sz="2000" dirty="0"/>
              <a:t>please see the information/Request Form at this link:</a:t>
            </a:r>
          </a:p>
          <a:p>
            <a:pPr marL="0" indent="0" algn="ctr">
              <a:spcBef>
                <a:spcPts val="1800"/>
              </a:spcBef>
              <a:buNone/>
            </a:pPr>
            <a:r>
              <a:rPr lang="en-US" sz="1600" dirty="0">
                <a:hlinkClick r:id="rId3">
                  <a:extLst>
                    <a:ext uri="{A12FA001-AC4F-418D-AE19-62706E023703}">
                      <ahyp:hlinkClr xmlns:ahyp="http://schemas.microsoft.com/office/drawing/2018/hyperlinkcolor" val="tx"/>
                    </a:ext>
                  </a:extLst>
                </a:hlinkClick>
              </a:rPr>
              <a:t>https://www.heart.org/en/about-us/statements-and-policies/copyright-request-form</a:t>
            </a:r>
            <a:endParaRPr lang="en-US" sz="1600" dirty="0"/>
          </a:p>
        </p:txBody>
      </p:sp>
    </p:spTree>
    <p:extLst>
      <p:ext uri="{BB962C8B-B14F-4D97-AF65-F5344CB8AC3E}">
        <p14:creationId xmlns:p14="http://schemas.microsoft.com/office/powerpoint/2010/main" val="33378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B37BB-46E6-B5E7-A0CA-18537A020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AD42C-3181-5C1D-302C-03822A6E3079}"/>
              </a:ext>
            </a:extLst>
          </p:cNvPr>
          <p:cNvSpPr>
            <a:spLocks noGrp="1"/>
          </p:cNvSpPr>
          <p:nvPr>
            <p:ph type="title"/>
          </p:nvPr>
        </p:nvSpPr>
        <p:spPr/>
        <p:txBody>
          <a:bodyPr/>
          <a:lstStyle/>
          <a:p>
            <a:r>
              <a:rPr lang="en-US" dirty="0"/>
              <a:t>EMS Systems</a:t>
            </a:r>
          </a:p>
        </p:txBody>
      </p:sp>
      <p:sp>
        <p:nvSpPr>
          <p:cNvPr id="3" name="Content Placeholder 2">
            <a:extLst>
              <a:ext uri="{FF2B5EF4-FFF2-40B4-BE49-F238E27FC236}">
                <a16:creationId xmlns:a16="http://schemas.microsoft.com/office/drawing/2014/main" id="{C8B683F7-1C54-9AD4-ED28-A0243F2564D5}"/>
              </a:ext>
            </a:extLst>
          </p:cNvPr>
          <p:cNvSpPr>
            <a:spLocks noGrp="1"/>
          </p:cNvSpPr>
          <p:nvPr>
            <p:ph idx="1"/>
          </p:nvPr>
        </p:nvSpPr>
        <p:spPr>
          <a:xfrm>
            <a:off x="838200" y="1357746"/>
            <a:ext cx="10276114" cy="754084"/>
          </a:xfrm>
        </p:spPr>
        <p:txBody>
          <a:bodyPr/>
          <a:lstStyle/>
          <a:p>
            <a:pPr marL="0" indent="0" algn="ctr">
              <a:buNone/>
            </a:pPr>
            <a:r>
              <a:rPr lang="en-US" sz="2000" dirty="0"/>
              <a:t>Prehospital coordination and identification of hospital capabilities of stroke care involving EMS is crucial for </a:t>
            </a:r>
            <a:r>
              <a:rPr lang="en-US" sz="2000" dirty="0">
                <a:latin typeface="Lub Dub Bold" panose="020B0803030403020204" pitchFamily="34" charset="0"/>
              </a:rPr>
              <a:t>time-sensitive</a:t>
            </a:r>
            <a:r>
              <a:rPr lang="en-US" sz="2000" dirty="0"/>
              <a:t> treatment of patients with acute stroke. </a:t>
            </a:r>
          </a:p>
        </p:txBody>
      </p:sp>
      <p:graphicFrame>
        <p:nvGraphicFramePr>
          <p:cNvPr id="6" name="Content Placeholder 5">
            <a:extLst>
              <a:ext uri="{FF2B5EF4-FFF2-40B4-BE49-F238E27FC236}">
                <a16:creationId xmlns:a16="http://schemas.microsoft.com/office/drawing/2014/main" id="{E447953A-7A47-79AD-7892-10C5905FF0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4055363"/>
              </p:ext>
            </p:extLst>
          </p:nvPr>
        </p:nvGraphicFramePr>
        <p:xfrm>
          <a:off x="1094088" y="2273612"/>
          <a:ext cx="4241467" cy="3438566"/>
        </p:xfrm>
        <a:graphic>
          <a:graphicData uri="http://schemas.openxmlformats.org/drawingml/2006/table">
            <a:tbl>
              <a:tblPr firstRow="1" bandRow="1">
                <a:tableStyleId>{5C22544A-7EE6-4342-B048-85BDC9FD1C3A}</a:tableStyleId>
              </a:tblPr>
              <a:tblGrid>
                <a:gridCol w="816918">
                  <a:extLst>
                    <a:ext uri="{9D8B030D-6E8A-4147-A177-3AD203B41FA5}">
                      <a16:colId xmlns:a16="http://schemas.microsoft.com/office/drawing/2014/main" val="2649235253"/>
                    </a:ext>
                  </a:extLst>
                </a:gridCol>
                <a:gridCol w="3424549">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21068">
                <a:tc>
                  <a:txBody>
                    <a:bodyPr/>
                    <a:lstStyle/>
                    <a:p>
                      <a:pPr marL="0" indent="0" algn="ctr">
                        <a:lnSpc>
                          <a:spcPct val="100000"/>
                        </a:lnSpc>
                        <a:spcBef>
                          <a:spcPts val="295"/>
                        </a:spcBef>
                      </a:pPr>
                      <a:r>
                        <a:rPr lang="en-US" sz="2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mn-cs"/>
                        </a:rPr>
                        <a:t>Health care policy makers should establish regional systems of stroke care to increase access to time-sensitive therapies that include the determination</a:t>
                      </a:r>
                    </a:p>
                    <a:p>
                      <a:r>
                        <a:rPr lang="en-US" sz="1600" b="0" i="0" u="none" strike="noStrike" kern="1200" baseline="0" dirty="0">
                          <a:solidFill>
                            <a:schemeClr val="dk1"/>
                          </a:solidFill>
                          <a:latin typeface="Lub Dub Condensed" panose="020B0506030403020204" pitchFamily="34" charset="0"/>
                          <a:ea typeface="+mn-ea"/>
                          <a:cs typeface="+mn-cs"/>
                        </a:rPr>
                        <a:t>of: a) health care facilities that provide</a:t>
                      </a:r>
                    </a:p>
                    <a:p>
                      <a:r>
                        <a:rPr lang="en-US" sz="1600" b="0" i="0" u="none" strike="noStrike" kern="1200" baseline="0" dirty="0">
                          <a:solidFill>
                            <a:schemeClr val="dk1"/>
                          </a:solidFill>
                          <a:latin typeface="Lub Dub Condensed" panose="020B0506030403020204" pitchFamily="34" charset="0"/>
                          <a:ea typeface="+mn-ea"/>
                          <a:cs typeface="+mn-cs"/>
                        </a:rPr>
                        <a:t>initial emergency care, including administration of IVT, and b) centers capable of performing endovascular stroke treatment with comprehensive</a:t>
                      </a:r>
                    </a:p>
                    <a:p>
                      <a:r>
                        <a:rPr lang="en-US" sz="1600" b="0" i="0" u="none" strike="noStrike" kern="1200" baseline="0" dirty="0">
                          <a:solidFill>
                            <a:schemeClr val="dk1"/>
                          </a:solidFill>
                          <a:latin typeface="Lub Dub Condensed" panose="020B0506030403020204" pitchFamily="34" charset="0"/>
                          <a:ea typeface="+mn-ea"/>
                          <a:cs typeface="+mn-cs"/>
                        </a:rPr>
                        <a:t>periprocedural care to which rapid transport must be arranged when appropriate.</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graphicFrame>
        <p:nvGraphicFramePr>
          <p:cNvPr id="7" name="Content Placeholder 5">
            <a:extLst>
              <a:ext uri="{FF2B5EF4-FFF2-40B4-BE49-F238E27FC236}">
                <a16:creationId xmlns:a16="http://schemas.microsoft.com/office/drawing/2014/main" id="{9CA1CD6B-3C5E-6015-E480-E760F371BD1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10413105"/>
              </p:ext>
            </p:extLst>
          </p:nvPr>
        </p:nvGraphicFramePr>
        <p:xfrm>
          <a:off x="6359663" y="2273612"/>
          <a:ext cx="4274125" cy="3255686"/>
        </p:xfrm>
        <a:graphic>
          <a:graphicData uri="http://schemas.openxmlformats.org/drawingml/2006/table">
            <a:tbl>
              <a:tblPr firstRow="1" bandRow="1">
                <a:tableStyleId>{5C22544A-7EE6-4342-B048-85BDC9FD1C3A}</a:tableStyleId>
              </a:tblPr>
              <a:tblGrid>
                <a:gridCol w="816918">
                  <a:extLst>
                    <a:ext uri="{9D8B030D-6E8A-4147-A177-3AD203B41FA5}">
                      <a16:colId xmlns:a16="http://schemas.microsoft.com/office/drawing/2014/main" val="2649235253"/>
                    </a:ext>
                  </a:extLst>
                </a:gridCol>
                <a:gridCol w="3457207">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18939">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endParaRPr lang="en-US" sz="2400" b="1" dirty="0">
                        <a:ln>
                          <a:noFill/>
                        </a:ln>
                        <a:solidFill>
                          <a:schemeClr val="tx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r>
                        <a:rPr lang="en-US" sz="1800" b="0" i="0" u="none" strike="noStrike" kern="1200" baseline="0" dirty="0">
                          <a:solidFill>
                            <a:schemeClr val="dk1"/>
                          </a:solidFill>
                          <a:latin typeface="Lub Dub Condensed" panose="020B0506030403020204" pitchFamily="34" charset="0"/>
                          <a:ea typeface="+mn-ea"/>
                          <a:cs typeface="+mn-cs"/>
                        </a:rPr>
                        <a:t>EMS leaders, together with local experts, regional or state agencies, and medical authorities, should develop prehospital triage protocols to ensure that patients with suspected stroke are rapidly identified, assessed with a validated tool for stroke screening, and preferentially transported to the most appropriate stroke centers.</a:t>
                      </a:r>
                      <a:endPar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0E4610EA-D6AA-C5FB-2AA2-4436B239F89B}"/>
              </a:ext>
            </a:extLst>
          </p:cNvPr>
          <p:cNvSpPr>
            <a:spLocks noGrp="1"/>
          </p:cNvSpPr>
          <p:nvPr>
            <p:ph type="body" sz="quarter" idx="13"/>
          </p:nvPr>
        </p:nvSpPr>
        <p:spPr/>
        <p:txBody>
          <a:bodyPr/>
          <a:lstStyle/>
          <a:p>
            <a:r>
              <a:rPr lang="en-US" b="1" dirty="0"/>
              <a:t>Abbreviations: </a:t>
            </a:r>
            <a:r>
              <a:rPr lang="en-US" dirty="0"/>
              <a:t>EMS indicates emergency medical services; and IVT, intravenous thrombolytics. </a:t>
            </a:r>
          </a:p>
        </p:txBody>
      </p:sp>
      <p:sp>
        <p:nvSpPr>
          <p:cNvPr id="4" name="Slide Number Placeholder 3">
            <a:extLst>
              <a:ext uri="{FF2B5EF4-FFF2-40B4-BE49-F238E27FC236}">
                <a16:creationId xmlns:a16="http://schemas.microsoft.com/office/drawing/2014/main" id="{212E77CE-DFD7-7258-446D-B1B72664ADC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253808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99C-613B-F735-9323-E558B28D0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93108-870C-CB5B-4FCD-1B35D4CB3891}"/>
              </a:ext>
            </a:extLst>
          </p:cNvPr>
          <p:cNvSpPr>
            <a:spLocks noGrp="1"/>
          </p:cNvSpPr>
          <p:nvPr>
            <p:ph type="title"/>
          </p:nvPr>
        </p:nvSpPr>
        <p:spPr/>
        <p:txBody>
          <a:bodyPr/>
          <a:lstStyle/>
          <a:p>
            <a:r>
              <a:rPr lang="en-US" dirty="0"/>
              <a:t>Prehospital Assessment and Management</a:t>
            </a:r>
          </a:p>
        </p:txBody>
      </p:sp>
      <p:sp>
        <p:nvSpPr>
          <p:cNvPr id="6" name="TextBox 5">
            <a:extLst>
              <a:ext uri="{FF2B5EF4-FFF2-40B4-BE49-F238E27FC236}">
                <a16:creationId xmlns:a16="http://schemas.microsoft.com/office/drawing/2014/main" id="{04BDAFCD-C824-C9D7-3174-1823E562A40B}"/>
              </a:ext>
              <a:ext uri="{C183D7F6-B498-43B3-948B-1728B52AA6E4}">
                <adec:decorative xmlns:adec="http://schemas.microsoft.com/office/drawing/2017/decorative" val="1"/>
              </a:ext>
            </a:extLst>
          </p:cNvPr>
          <p:cNvSpPr txBox="1"/>
          <p:nvPr/>
        </p:nvSpPr>
        <p:spPr>
          <a:xfrm>
            <a:off x="1118054" y="1215625"/>
            <a:ext cx="4208417" cy="61773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8CC5C567-FD9B-04D0-99B3-1F96B99972BD}"/>
              </a:ext>
              <a:ext uri="{C183D7F6-B498-43B3-948B-1728B52AA6E4}">
                <adec:decorative xmlns:adec="http://schemas.microsoft.com/office/drawing/2017/decorative" val="0"/>
              </a:ext>
            </a:extLst>
          </p:cNvPr>
          <p:cNvSpPr txBox="1"/>
          <p:nvPr/>
        </p:nvSpPr>
        <p:spPr>
          <a:xfrm>
            <a:off x="1135243" y="1231310"/>
            <a:ext cx="4202498" cy="48395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Dispatch Recommendation</a:t>
            </a:r>
          </a:p>
        </p:txBody>
      </p:sp>
      <p:graphicFrame>
        <p:nvGraphicFramePr>
          <p:cNvPr id="8" name="Content Placeholder 5">
            <a:extLst>
              <a:ext uri="{FF2B5EF4-FFF2-40B4-BE49-F238E27FC236}">
                <a16:creationId xmlns:a16="http://schemas.microsoft.com/office/drawing/2014/main" id="{1DB06FBC-D389-9B0B-5B6D-D8C897E0C9A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81283053"/>
              </p:ext>
            </p:extLst>
          </p:nvPr>
        </p:nvGraphicFramePr>
        <p:xfrm>
          <a:off x="1081647" y="1787978"/>
          <a:ext cx="4241467" cy="1952277"/>
        </p:xfrm>
        <a:graphic>
          <a:graphicData uri="http://schemas.openxmlformats.org/drawingml/2006/table">
            <a:tbl>
              <a:tblPr firstRow="1" bandRow="1">
                <a:tableStyleId>{5C22544A-7EE6-4342-B048-85BDC9FD1C3A}</a:tableStyleId>
              </a:tblPr>
              <a:tblGrid>
                <a:gridCol w="816918">
                  <a:extLst>
                    <a:ext uri="{9D8B030D-6E8A-4147-A177-3AD203B41FA5}">
                      <a16:colId xmlns:a16="http://schemas.microsoft.com/office/drawing/2014/main" val="2649235253"/>
                    </a:ext>
                  </a:extLst>
                </a:gridCol>
                <a:gridCol w="3424549">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callers to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9-1-1</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EMS dispatch use of a telephone stroke assessment tool is reasonable and can be beneficial in early identification of stroke, </a:t>
                      </a:r>
                      <a:r>
                        <a:rPr lang="en-US" sz="1600" b="0" i="0" u="none" strike="noStrike" kern="1200" baseline="0" dirty="0">
                          <a:solidFill>
                            <a:schemeClr val="dk1"/>
                          </a:solidFill>
                          <a:latin typeface="Lub Dub Condensed" panose="020B0506030403020204" pitchFamily="34" charset="0"/>
                          <a:ea typeface="+mn-ea"/>
                          <a:cs typeface="+mn-cs"/>
                        </a:rPr>
                        <a:t>reduced</a:t>
                      </a:r>
                    </a:p>
                    <a:p>
                      <a:r>
                        <a:rPr lang="en-US" sz="1600" b="0" i="0" u="none" strike="noStrike" kern="1200" baseline="0" dirty="0">
                          <a:solidFill>
                            <a:schemeClr val="dk1"/>
                          </a:solidFill>
                          <a:latin typeface="Lub Dub Condensed" panose="020B0506030403020204" pitchFamily="34" charset="0"/>
                          <a:ea typeface="+mn-ea"/>
                          <a:cs typeface="+mn-cs"/>
                        </a:rPr>
                        <a:t>on-scene time, and/or prioritization of transport</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0" name="TextBox 9">
            <a:extLst>
              <a:ext uri="{FF2B5EF4-FFF2-40B4-BE49-F238E27FC236}">
                <a16:creationId xmlns:a16="http://schemas.microsoft.com/office/drawing/2014/main" id="{B11DF8F7-7516-A8DA-9EB1-ECF4CE4B0EE9}"/>
              </a:ext>
              <a:ext uri="{C183D7F6-B498-43B3-948B-1728B52AA6E4}">
                <adec:decorative xmlns:adec="http://schemas.microsoft.com/office/drawing/2017/decorative" val="1"/>
              </a:ext>
            </a:extLst>
          </p:cNvPr>
          <p:cNvSpPr txBox="1"/>
          <p:nvPr/>
        </p:nvSpPr>
        <p:spPr>
          <a:xfrm>
            <a:off x="5842863" y="1262742"/>
            <a:ext cx="5238426" cy="61773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37137D3D-6D41-E940-2E8E-012FADA5DFD0}"/>
              </a:ext>
              <a:ext uri="{C183D7F6-B498-43B3-948B-1728B52AA6E4}">
                <adec:decorative xmlns:adec="http://schemas.microsoft.com/office/drawing/2017/decorative" val="0"/>
              </a:ext>
            </a:extLst>
          </p:cNvPr>
          <p:cNvSpPr txBox="1"/>
          <p:nvPr/>
        </p:nvSpPr>
        <p:spPr>
          <a:xfrm>
            <a:off x="5966847" y="1349963"/>
            <a:ext cx="5091903" cy="48395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Ambulance Transport - Recommendations</a:t>
            </a:r>
          </a:p>
        </p:txBody>
      </p:sp>
      <p:graphicFrame>
        <p:nvGraphicFramePr>
          <p:cNvPr id="12" name="Content Placeholder 5">
            <a:extLst>
              <a:ext uri="{FF2B5EF4-FFF2-40B4-BE49-F238E27FC236}">
                <a16:creationId xmlns:a16="http://schemas.microsoft.com/office/drawing/2014/main" id="{0CF000D3-0166-8F10-5685-5CBC2ED5B22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51458295"/>
              </p:ext>
            </p:extLst>
          </p:nvPr>
        </p:nvGraphicFramePr>
        <p:xfrm>
          <a:off x="5827819" y="1902125"/>
          <a:ext cx="5264723" cy="4005720"/>
        </p:xfrm>
        <a:graphic>
          <a:graphicData uri="http://schemas.openxmlformats.org/drawingml/2006/table">
            <a:tbl>
              <a:tblPr firstRow="1" bandRow="1">
                <a:tableStyleId>{5C22544A-7EE6-4342-B048-85BDC9FD1C3A}</a:tableStyleId>
              </a:tblPr>
              <a:tblGrid>
                <a:gridCol w="1014000">
                  <a:extLst>
                    <a:ext uri="{9D8B030D-6E8A-4147-A177-3AD203B41FA5}">
                      <a16:colId xmlns:a16="http://schemas.microsoft.com/office/drawing/2014/main" val="2649235253"/>
                    </a:ext>
                  </a:extLst>
                </a:gridCol>
                <a:gridCol w="4250723">
                  <a:extLst>
                    <a:ext uri="{9D8B030D-6E8A-4147-A177-3AD203B41FA5}">
                      <a16:colId xmlns:a16="http://schemas.microsoft.com/office/drawing/2014/main" val="3265590656"/>
                    </a:ext>
                  </a:extLst>
                </a:gridCol>
              </a:tblGrid>
              <a:tr h="40908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12321">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mn-cs"/>
                        </a:rPr>
                        <a:t>In patients with suspected stroke transported</a:t>
                      </a:r>
                    </a:p>
                    <a:p>
                      <a:r>
                        <a:rPr lang="en-US" sz="1600" b="0" i="0" u="none" strike="noStrike" kern="1200" baseline="0" dirty="0">
                          <a:solidFill>
                            <a:schemeClr val="dk1"/>
                          </a:solidFill>
                          <a:latin typeface="Lub Dub Condensed" panose="020B0506030403020204" pitchFamily="34" charset="0"/>
                          <a:ea typeface="+mn-ea"/>
                          <a:cs typeface="+mn-cs"/>
                        </a:rPr>
                        <a:t>by ambulance, use of a brief stroke assessment</a:t>
                      </a:r>
                    </a:p>
                    <a:p>
                      <a:r>
                        <a:rPr lang="en-US" sz="1600" b="0" i="0" u="none" strike="noStrike" kern="1200" baseline="0" dirty="0">
                          <a:solidFill>
                            <a:schemeClr val="dk1"/>
                          </a:solidFill>
                          <a:latin typeface="Lub Dub Condensed" panose="020B0506030403020204" pitchFamily="34" charset="0"/>
                          <a:ea typeface="+mn-ea"/>
                          <a:cs typeface="+mn-cs"/>
                        </a:rPr>
                        <a:t>tool by prehospital personnel is recommended to</a:t>
                      </a:r>
                    </a:p>
                    <a:p>
                      <a:r>
                        <a:rPr lang="en-US" sz="1600" b="0" i="0" u="none" strike="noStrike" kern="1200" baseline="0" dirty="0">
                          <a:solidFill>
                            <a:schemeClr val="dk1"/>
                          </a:solidFill>
                          <a:latin typeface="Lub Dub Condensed" panose="020B0506030403020204" pitchFamily="34" charset="0"/>
                          <a:ea typeface="+mn-ea"/>
                          <a:cs typeface="+mn-cs"/>
                        </a:rPr>
                        <a:t>improve early stroke identification, including large</a:t>
                      </a:r>
                    </a:p>
                    <a:p>
                      <a:r>
                        <a:rPr lang="en-US" sz="1600" b="0" i="0" u="none" strike="noStrike" kern="1200" baseline="0" dirty="0">
                          <a:solidFill>
                            <a:schemeClr val="dk1"/>
                          </a:solidFill>
                          <a:latin typeface="Lub Dub Condensed" panose="020B0506030403020204" pitchFamily="34" charset="0"/>
                          <a:ea typeface="+mn-ea"/>
                          <a:cs typeface="+mn-cs"/>
                        </a:rPr>
                        <a:t>vessel occlusion (LVO) stroke.</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2227639">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pediatric patients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with suspected stroke transported by ambulance, the usefulness of common adult stroke screening tools is uncertain because they perform poorly for identification of stroke. Newer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pediatric stroke screening tools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demonstrate good interrater reliability; however, their sensitivity, specificity, and predictive value in the prehospital setting remain to be determined, and their usefulness is unknown.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9208901"/>
                  </a:ext>
                </a:extLst>
              </a:tr>
            </a:tbl>
          </a:graphicData>
        </a:graphic>
      </p:graphicFrame>
      <p:sp>
        <p:nvSpPr>
          <p:cNvPr id="5" name="Text Placeholder 4">
            <a:extLst>
              <a:ext uri="{FF2B5EF4-FFF2-40B4-BE49-F238E27FC236}">
                <a16:creationId xmlns:a16="http://schemas.microsoft.com/office/drawing/2014/main" id="{C3AF08C6-4731-7F34-187D-0DF2B27B6005}"/>
              </a:ext>
            </a:extLst>
          </p:cNvPr>
          <p:cNvSpPr>
            <a:spLocks noGrp="1"/>
          </p:cNvSpPr>
          <p:nvPr>
            <p:ph type="body" sz="quarter" idx="13"/>
          </p:nvPr>
        </p:nvSpPr>
        <p:spPr/>
        <p:txBody>
          <a:bodyPr/>
          <a:lstStyle/>
          <a:p>
            <a:r>
              <a:rPr lang="en-US" b="1" dirty="0"/>
              <a:t>Abbreviations: </a:t>
            </a:r>
            <a:r>
              <a:rPr lang="en-US" dirty="0"/>
              <a:t>EMS indicates emergency medical services.</a:t>
            </a:r>
          </a:p>
        </p:txBody>
      </p:sp>
      <p:sp>
        <p:nvSpPr>
          <p:cNvPr id="4" name="Slide Number Placeholder 3">
            <a:extLst>
              <a:ext uri="{FF2B5EF4-FFF2-40B4-BE49-F238E27FC236}">
                <a16:creationId xmlns:a16="http://schemas.microsoft.com/office/drawing/2014/main" id="{CE98F995-6583-CB40-29D5-C5BE5D00DA8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pic>
        <p:nvPicPr>
          <p:cNvPr id="15" name="Picture 14">
            <a:extLst>
              <a:ext uri="{FF2B5EF4-FFF2-40B4-BE49-F238E27FC236}">
                <a16:creationId xmlns:a16="http://schemas.microsoft.com/office/drawing/2014/main" id="{2C498F12-25E0-7EAD-5803-72A5600013C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3788228"/>
            <a:ext cx="5323114" cy="201385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6819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2F75-CC47-6407-F91E-DF2728A857CE}"/>
              </a:ext>
            </a:extLst>
          </p:cNvPr>
          <p:cNvSpPr>
            <a:spLocks noGrp="1"/>
          </p:cNvSpPr>
          <p:nvPr>
            <p:ph type="title"/>
          </p:nvPr>
        </p:nvSpPr>
        <p:spPr/>
        <p:txBody>
          <a:bodyPr/>
          <a:lstStyle/>
          <a:p>
            <a:r>
              <a:rPr lang="en-US" dirty="0"/>
              <a:t>EMS Destination Management</a:t>
            </a:r>
          </a:p>
        </p:txBody>
      </p:sp>
      <p:sp>
        <p:nvSpPr>
          <p:cNvPr id="7" name="TextBox 6">
            <a:extLst>
              <a:ext uri="{FF2B5EF4-FFF2-40B4-BE49-F238E27FC236}">
                <a16:creationId xmlns:a16="http://schemas.microsoft.com/office/drawing/2014/main" id="{869D7DF8-196D-FD60-2420-9DF93A8A9135}"/>
              </a:ext>
              <a:ext uri="{C183D7F6-B498-43B3-948B-1728B52AA6E4}">
                <adec:decorative xmlns:adec="http://schemas.microsoft.com/office/drawing/2017/decorative" val="1"/>
              </a:ext>
            </a:extLst>
          </p:cNvPr>
          <p:cNvSpPr txBox="1"/>
          <p:nvPr/>
        </p:nvSpPr>
        <p:spPr>
          <a:xfrm>
            <a:off x="882909" y="1251859"/>
            <a:ext cx="6737090" cy="41090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7491611F-3FAB-37AA-CCAA-FE240326B29D}"/>
              </a:ext>
              <a:ext uri="{C183D7F6-B498-43B3-948B-1728B52AA6E4}">
                <adec:decorative xmlns:adec="http://schemas.microsoft.com/office/drawing/2017/decorative" val="0"/>
              </a:ext>
            </a:extLst>
          </p:cNvPr>
          <p:cNvSpPr txBox="1"/>
          <p:nvPr/>
        </p:nvSpPr>
        <p:spPr>
          <a:xfrm>
            <a:off x="870856" y="1302636"/>
            <a:ext cx="6727615" cy="3219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Areas without local access to TSCs</a:t>
            </a:r>
          </a:p>
        </p:txBody>
      </p:sp>
      <p:graphicFrame>
        <p:nvGraphicFramePr>
          <p:cNvPr id="9" name="Content Placeholder 5">
            <a:extLst>
              <a:ext uri="{FF2B5EF4-FFF2-40B4-BE49-F238E27FC236}">
                <a16:creationId xmlns:a16="http://schemas.microsoft.com/office/drawing/2014/main" id="{BD6B6B1F-56AE-8269-5CDD-B5CD6F629D6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02229010"/>
              </p:ext>
            </p:extLst>
          </p:nvPr>
        </p:nvGraphicFramePr>
        <p:xfrm>
          <a:off x="870856" y="1684412"/>
          <a:ext cx="6760029" cy="1708437"/>
        </p:xfrm>
        <a:graphic>
          <a:graphicData uri="http://schemas.openxmlformats.org/drawingml/2006/table">
            <a:tbl>
              <a:tblPr firstRow="1" bandRow="1">
                <a:tableStyleId>{5C22544A-7EE6-4342-B048-85BDC9FD1C3A}</a:tableStyleId>
              </a:tblPr>
              <a:tblGrid>
                <a:gridCol w="805544">
                  <a:extLst>
                    <a:ext uri="{9D8B030D-6E8A-4147-A177-3AD203B41FA5}">
                      <a16:colId xmlns:a16="http://schemas.microsoft.com/office/drawing/2014/main" val="2649235253"/>
                    </a:ext>
                  </a:extLst>
                </a:gridCol>
                <a:gridCol w="5954485">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812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3 </a:t>
                      </a:r>
                      <a:br>
                        <a:rPr lang="en-US" sz="2000" b="1" dirty="0">
                          <a:ln>
                            <a:noFill/>
                          </a:ln>
                          <a:solidFill>
                            <a:schemeClr val="tx1"/>
                          </a:solidFill>
                          <a:latin typeface="Lub Dub Bold" panose="020B0803030403020204" pitchFamily="34" charset="0"/>
                          <a:cs typeface="Arial" panose="020B0604020202020204" pitchFamily="34" charset="0"/>
                        </a:rPr>
                      </a:br>
                      <a:r>
                        <a:rPr lang="en-US" sz="1400" b="1" dirty="0">
                          <a:ln>
                            <a:noFill/>
                          </a:ln>
                          <a:solidFill>
                            <a:schemeClr val="tx1"/>
                          </a:solidFill>
                          <a:latin typeface="Lub Dub Bold" panose="020B0803030403020204" pitchFamily="34" charset="0"/>
                          <a:cs typeface="Arial" panose="020B0604020202020204" pitchFamily="34" charset="0"/>
                        </a:rPr>
                        <a:t>No Benefit</a:t>
                      </a:r>
                      <a:endParaRPr lang="en-US" sz="2000" b="1" dirty="0">
                        <a:ln>
                          <a:noFill/>
                        </a:ln>
                        <a:solidFill>
                          <a:schemeClr val="tx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areas with well-coordinated SSOC and local hospital(s) proficient in thrombolysis delivery and secondary interhospital transfer, direct transport of patients with suspected LVO to a distant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eg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45–60 min) TSC compared with transport to a local stroke center does not improve 3-month clinical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DD25C4FE-F392-F071-0AF0-F1099FB6C77F}"/>
              </a:ext>
              <a:ext uri="{C183D7F6-B498-43B3-948B-1728B52AA6E4}">
                <adec:decorative xmlns:adec="http://schemas.microsoft.com/office/drawing/2017/decorative" val="1"/>
              </a:ext>
            </a:extLst>
          </p:cNvPr>
          <p:cNvSpPr txBox="1"/>
          <p:nvPr/>
        </p:nvSpPr>
        <p:spPr>
          <a:xfrm>
            <a:off x="882929" y="3701143"/>
            <a:ext cx="6747958" cy="410904"/>
          </a:xfrm>
          <a:prstGeom prst="rect">
            <a:avLst/>
          </a:prstGeom>
          <a:solidFill>
            <a:srgbClr val="065D93"/>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8A85A2C8-5DC8-BD54-67B5-90E7CD3E0D64}"/>
              </a:ext>
              <a:ext uri="{C183D7F6-B498-43B3-948B-1728B52AA6E4}">
                <adec:decorative xmlns:adec="http://schemas.microsoft.com/office/drawing/2017/decorative" val="0"/>
              </a:ext>
            </a:extLst>
          </p:cNvPr>
          <p:cNvSpPr txBox="1"/>
          <p:nvPr/>
        </p:nvSpPr>
        <p:spPr>
          <a:xfrm>
            <a:off x="870857" y="3751920"/>
            <a:ext cx="6738467" cy="3219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Interhospital Transfer</a:t>
            </a:r>
          </a:p>
        </p:txBody>
      </p:sp>
      <p:graphicFrame>
        <p:nvGraphicFramePr>
          <p:cNvPr id="17" name="Content Placeholder 5">
            <a:extLst>
              <a:ext uri="{FF2B5EF4-FFF2-40B4-BE49-F238E27FC236}">
                <a16:creationId xmlns:a16="http://schemas.microsoft.com/office/drawing/2014/main" id="{539BDA92-CF11-0547-DAF2-2B3604D11A3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74419347"/>
              </p:ext>
            </p:extLst>
          </p:nvPr>
        </p:nvGraphicFramePr>
        <p:xfrm>
          <a:off x="870857" y="4133696"/>
          <a:ext cx="6770914" cy="1482336"/>
        </p:xfrm>
        <a:graphic>
          <a:graphicData uri="http://schemas.openxmlformats.org/drawingml/2006/table">
            <a:tbl>
              <a:tblPr firstRow="1" bandRow="1">
                <a:tableStyleId>{5C22544A-7EE6-4342-B048-85BDC9FD1C3A}</a:tableStyleId>
              </a:tblPr>
              <a:tblGrid>
                <a:gridCol w="816429">
                  <a:extLst>
                    <a:ext uri="{9D8B030D-6E8A-4147-A177-3AD203B41FA5}">
                      <a16:colId xmlns:a16="http://schemas.microsoft.com/office/drawing/2014/main" val="2649235253"/>
                    </a:ext>
                  </a:extLst>
                </a:gridCol>
                <a:gridCol w="5954485">
                  <a:extLst>
                    <a:ext uri="{9D8B030D-6E8A-4147-A177-3AD203B41FA5}">
                      <a16:colId xmlns:a16="http://schemas.microsoft.com/office/drawing/2014/main" val="3265590656"/>
                    </a:ext>
                  </a:extLst>
                </a:gridCol>
              </a:tblGrid>
              <a:tr h="3558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1657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Hospitals and EMS professionals should establish agreements and protocols to prioritize interhospital transfer of patients with acute stroke needing a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higher level of care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to reduce door-indoor-out (DIDO) times.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E4D4D809-EC6E-1238-4CDA-4A8AF48E8B26}"/>
              </a:ext>
            </a:extLst>
          </p:cNvPr>
          <p:cNvSpPr>
            <a:spLocks noGrp="1"/>
          </p:cNvSpPr>
          <p:nvPr>
            <p:ph type="body" sz="quarter" idx="13"/>
          </p:nvPr>
        </p:nvSpPr>
        <p:spPr/>
        <p:txBody>
          <a:bodyPr/>
          <a:lstStyle/>
          <a:p>
            <a:r>
              <a:rPr lang="en-US" b="1" dirty="0"/>
              <a:t>Abbreviations: </a:t>
            </a:r>
            <a:r>
              <a:rPr lang="en-US" dirty="0"/>
              <a:t>EMS indicates emergency medical services; LVO, large vessel occlusion; and TSC, thrombectomy-capable stroke center </a:t>
            </a:r>
          </a:p>
        </p:txBody>
      </p:sp>
      <p:pic>
        <p:nvPicPr>
          <p:cNvPr id="3" name="Picture 2">
            <a:extLst>
              <a:ext uri="{FF2B5EF4-FFF2-40B4-BE49-F238E27FC236}">
                <a16:creationId xmlns:a16="http://schemas.microsoft.com/office/drawing/2014/main" id="{22D7C05B-2275-6FAF-4649-38D7BC5E761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033656" y="1524985"/>
            <a:ext cx="4158344" cy="3837976"/>
          </a:xfrm>
          <a:prstGeom prst="rect">
            <a:avLst/>
          </a:prstGeom>
          <a:noFill/>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E8BB32DB-2269-78DD-E2B5-F37DA977319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15855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D1CE-5C53-EF54-AC3B-2820603FC176}"/>
              </a:ext>
            </a:extLst>
          </p:cNvPr>
          <p:cNvSpPr>
            <a:spLocks noGrp="1"/>
          </p:cNvSpPr>
          <p:nvPr>
            <p:ph type="title"/>
          </p:nvPr>
        </p:nvSpPr>
        <p:spPr/>
        <p:txBody>
          <a:bodyPr/>
          <a:lstStyle/>
          <a:p>
            <a:r>
              <a:rPr lang="en-US" dirty="0"/>
              <a:t>Role of Mobile Stroke Units</a:t>
            </a:r>
          </a:p>
        </p:txBody>
      </p:sp>
      <p:graphicFrame>
        <p:nvGraphicFramePr>
          <p:cNvPr id="19" name="Content Placeholder 5">
            <a:extLst>
              <a:ext uri="{FF2B5EF4-FFF2-40B4-BE49-F238E27FC236}">
                <a16:creationId xmlns:a16="http://schemas.microsoft.com/office/drawing/2014/main" id="{C4F6F1F5-B04B-AC6D-2E4E-6E4AF7A74F3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3613022"/>
              </p:ext>
            </p:extLst>
          </p:nvPr>
        </p:nvGraphicFramePr>
        <p:xfrm>
          <a:off x="4895606" y="2252486"/>
          <a:ext cx="6347358" cy="1884086"/>
        </p:xfrm>
        <a:graphic>
          <a:graphicData uri="http://schemas.openxmlformats.org/drawingml/2006/table">
            <a:tbl>
              <a:tblPr firstRow="1" bandRow="1">
                <a:tableStyleId>{5C22544A-7EE6-4342-B048-85BDC9FD1C3A}</a:tableStyleId>
              </a:tblPr>
              <a:tblGrid>
                <a:gridCol w="816918">
                  <a:extLst>
                    <a:ext uri="{9D8B030D-6E8A-4147-A177-3AD203B41FA5}">
                      <a16:colId xmlns:a16="http://schemas.microsoft.com/office/drawing/2014/main" val="2649235253"/>
                    </a:ext>
                  </a:extLst>
                </a:gridCol>
                <a:gridCol w="5530440">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21068">
                <a:tc>
                  <a:txBody>
                    <a:bodyPr/>
                    <a:lstStyle/>
                    <a:p>
                      <a:pPr marL="0" indent="0" algn="ctr">
                        <a:lnSpc>
                          <a:spcPct val="100000"/>
                        </a:lnSpc>
                        <a:spcBef>
                          <a:spcPts val="295"/>
                        </a:spcBef>
                      </a:pPr>
                      <a:r>
                        <a:rPr lang="en-US" sz="2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suspected AIS, the use of </a:t>
                      </a:r>
                      <a:r>
                        <a:rPr lang="en-US" sz="1800" b="1" i="0" u="none" strike="noStrike" kern="1200" baseline="0" dirty="0">
                          <a:solidFill>
                            <a:schemeClr val="dk1"/>
                          </a:solidFill>
                          <a:latin typeface="Lub Dub Condensed" panose="020B0506030403020204" pitchFamily="34" charset="0"/>
                          <a:ea typeface="+mn-ea"/>
                          <a:cs typeface="Arial" panose="020B0604020202020204" pitchFamily="34" charset="0"/>
                        </a:rPr>
                        <a:t>MSUs over conventional EMS </a:t>
                      </a: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where available is recommended for the transport and management of thrombolytic-eligible patients to ensure the fastest achievable onset-to-treatment time and improve functional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7A492344-FD94-0185-95DB-0429441931A0}"/>
              </a:ext>
            </a:extLst>
          </p:cNvPr>
          <p:cNvSpPr>
            <a:spLocks noGrp="1"/>
          </p:cNvSpPr>
          <p:nvPr>
            <p:ph type="body" sz="quarter" idx="13"/>
          </p:nvPr>
        </p:nvSpPr>
        <p:spPr/>
        <p:txBody>
          <a:bodyPr/>
          <a:lstStyle/>
          <a:p>
            <a:r>
              <a:rPr lang="en-US" b="1" dirty="0"/>
              <a:t>Abbreviations: </a:t>
            </a:r>
            <a:r>
              <a:rPr lang="en-US" dirty="0"/>
              <a:t>AIS indicates acute ischemic stroke; and MSU, mobile stroke unit(s)</a:t>
            </a:r>
          </a:p>
        </p:txBody>
      </p:sp>
      <p:pic>
        <p:nvPicPr>
          <p:cNvPr id="6" name="Picture 5">
            <a:extLst>
              <a:ext uri="{FF2B5EF4-FFF2-40B4-BE49-F238E27FC236}">
                <a16:creationId xmlns:a16="http://schemas.microsoft.com/office/drawing/2014/main" id="{0638BD67-1FA8-8030-6140-3C22B97C0A6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1285469"/>
            <a:ext cx="4530436" cy="4181401"/>
          </a:xfrm>
          <a:prstGeom prst="rect">
            <a:avLst/>
          </a:prstGeom>
          <a:noFill/>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A1148292-1C3D-7E01-4B0B-1B3DCC77829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306741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527E-7A49-AA31-D799-9B1B1103273C}"/>
              </a:ext>
            </a:extLst>
          </p:cNvPr>
          <p:cNvSpPr>
            <a:spLocks noGrp="1"/>
          </p:cNvSpPr>
          <p:nvPr>
            <p:ph type="title"/>
          </p:nvPr>
        </p:nvSpPr>
        <p:spPr/>
        <p:txBody>
          <a:bodyPr/>
          <a:lstStyle/>
          <a:p>
            <a:r>
              <a:rPr lang="en-US" dirty="0"/>
              <a:t>Telemedicine</a:t>
            </a:r>
          </a:p>
        </p:txBody>
      </p:sp>
      <p:graphicFrame>
        <p:nvGraphicFramePr>
          <p:cNvPr id="6" name="Content Placeholder 5">
            <a:extLst>
              <a:ext uri="{FF2B5EF4-FFF2-40B4-BE49-F238E27FC236}">
                <a16:creationId xmlns:a16="http://schemas.microsoft.com/office/drawing/2014/main" id="{C51CEE72-0B39-D8F5-7FF4-1245DF055F5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9737849"/>
              </p:ext>
            </p:extLst>
          </p:nvPr>
        </p:nvGraphicFramePr>
        <p:xfrm>
          <a:off x="838200" y="1629754"/>
          <a:ext cx="6770913" cy="4118928"/>
        </p:xfrm>
        <a:graphic>
          <a:graphicData uri="http://schemas.openxmlformats.org/drawingml/2006/table">
            <a:tbl>
              <a:tblPr firstRow="1" bandRow="1">
                <a:tableStyleId>{5C22544A-7EE6-4342-B048-85BDC9FD1C3A}</a:tableStyleId>
              </a:tblPr>
              <a:tblGrid>
                <a:gridCol w="805542">
                  <a:extLst>
                    <a:ext uri="{9D8B030D-6E8A-4147-A177-3AD203B41FA5}">
                      <a16:colId xmlns:a16="http://schemas.microsoft.com/office/drawing/2014/main" val="2649235253"/>
                    </a:ext>
                  </a:extLst>
                </a:gridCol>
                <a:gridCol w="5965371">
                  <a:extLst>
                    <a:ext uri="{9D8B030D-6E8A-4147-A177-3AD203B41FA5}">
                      <a16:colId xmlns:a16="http://schemas.microsoft.com/office/drawing/2014/main" val="3265590656"/>
                    </a:ext>
                  </a:extLst>
                </a:gridCol>
              </a:tblGrid>
              <a:tr h="397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7814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suspected stroke,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telemedicine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in the ambulance should be considered, when feasible, to complement paramedic assessment to identify candidates for reperfusion interventions.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31701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AIS presenting in EDs without in-house </a:t>
                      </a:r>
                      <a:r>
                        <a:rPr lang="en-US" sz="1600" b="0" i="0" u="none" strike="noStrike" kern="1200" baseline="0" dirty="0">
                          <a:solidFill>
                            <a:schemeClr val="dk1"/>
                          </a:solidFill>
                          <a:latin typeface="Lub Dub Condensed" panose="020B0506030403020204" pitchFamily="34" charset="0"/>
                          <a:ea typeface="+mn-ea"/>
                          <a:cs typeface="+mn-cs"/>
                        </a:rPr>
                        <a:t>imaging interpretation expertise, </a:t>
                      </a:r>
                      <a:r>
                        <a:rPr lang="en-US" sz="1600" b="1" i="0" u="none" strike="noStrike" kern="1200" baseline="0" dirty="0">
                          <a:solidFill>
                            <a:schemeClr val="dk1"/>
                          </a:solidFill>
                          <a:latin typeface="Lub Dub Condensed" panose="020B0506030403020204" pitchFamily="34" charset="0"/>
                          <a:ea typeface="+mn-ea"/>
                          <a:cs typeface="+mn-cs"/>
                        </a:rPr>
                        <a:t>teleradiology </a:t>
                      </a:r>
                      <a:r>
                        <a:rPr lang="en-US" sz="1600" b="0" i="0" u="none" strike="noStrike" kern="1200" baseline="0" dirty="0">
                          <a:solidFill>
                            <a:schemeClr val="dk1"/>
                          </a:solidFill>
                          <a:latin typeface="Lub Dub Condensed" panose="020B0506030403020204" pitchFamily="34" charset="0"/>
                          <a:ea typeface="+mn-ea"/>
                          <a:cs typeface="+mn-cs"/>
                        </a:rPr>
                        <a:t>systems are recommended for timely review of brain imaging, identification of contraindications</a:t>
                      </a:r>
                    </a:p>
                    <a:p>
                      <a:r>
                        <a:rPr lang="en-US" sz="1600" b="0" i="0" u="none" strike="noStrike" kern="1200" baseline="0" dirty="0">
                          <a:solidFill>
                            <a:schemeClr val="dk1"/>
                          </a:solidFill>
                          <a:latin typeface="Lub Dub Condensed" panose="020B0506030403020204" pitchFamily="34" charset="0"/>
                          <a:ea typeface="+mn-ea"/>
                          <a:cs typeface="+mn-cs"/>
                        </a:rPr>
                        <a:t>to thrombolysis, and facilitation of IVT decision-making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3527969"/>
                  </a:ext>
                </a:extLst>
              </a:tr>
              <a:tr h="1325972">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r>
                        <a:rPr lang="en-US" sz="1600" b="0" i="0" u="none" strike="noStrike" kern="1200" baseline="0" dirty="0">
                          <a:solidFill>
                            <a:schemeClr val="dk1"/>
                          </a:solidFill>
                          <a:latin typeface="Lub Dub Condensed" panose="020B0506030403020204" pitchFamily="34" charset="0"/>
                          <a:ea typeface="+mn-ea"/>
                          <a:cs typeface="+mn-cs"/>
                        </a:rPr>
                        <a:t>For patients with AIS presenting to EDs without acute neurological expertise, </a:t>
                      </a:r>
                      <a:r>
                        <a:rPr lang="en-US" sz="1600" b="1" i="0" u="none" strike="noStrike" kern="1200" baseline="0" dirty="0" err="1">
                          <a:solidFill>
                            <a:schemeClr val="dk1"/>
                          </a:solidFill>
                          <a:latin typeface="Lub Dub Condensed" panose="020B0506030403020204" pitchFamily="34" charset="0"/>
                          <a:ea typeface="+mn-ea"/>
                          <a:cs typeface="+mn-cs"/>
                        </a:rPr>
                        <a:t>telestroke</a:t>
                      </a:r>
                      <a:r>
                        <a:rPr lang="en-US" sz="1600" b="0" i="0" u="none" strike="noStrike" kern="1200" baseline="0" dirty="0">
                          <a:solidFill>
                            <a:schemeClr val="dk1"/>
                          </a:solidFill>
                          <a:latin typeface="Lub Dub Condensed" panose="020B0506030403020204" pitchFamily="34" charset="0"/>
                          <a:ea typeface="+mn-ea"/>
                          <a:cs typeface="+mn-cs"/>
                        </a:rPr>
                        <a:t> systems are effective over usual care by the ED team for IVT decision-making and optimal thrombolytic delivery including increased thrombolytic administration and shorter time to delivery.</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0900093"/>
                  </a:ext>
                </a:extLst>
              </a:tr>
            </a:tbl>
          </a:graphicData>
        </a:graphic>
      </p:graphicFrame>
      <p:sp>
        <p:nvSpPr>
          <p:cNvPr id="5" name="Text Placeholder 4">
            <a:extLst>
              <a:ext uri="{FF2B5EF4-FFF2-40B4-BE49-F238E27FC236}">
                <a16:creationId xmlns:a16="http://schemas.microsoft.com/office/drawing/2014/main" id="{C2A5D56E-73BD-FDCA-6FC0-586080F2BF9C}"/>
              </a:ext>
            </a:extLst>
          </p:cNvPr>
          <p:cNvSpPr>
            <a:spLocks noGrp="1"/>
          </p:cNvSpPr>
          <p:nvPr>
            <p:ph type="body" sz="quarter" idx="13"/>
          </p:nvPr>
        </p:nvSpPr>
        <p:spPr/>
        <p:txBody>
          <a:bodyPr/>
          <a:lstStyle/>
          <a:p>
            <a:r>
              <a:rPr lang="en-US" b="1" dirty="0"/>
              <a:t>Abbreviations: </a:t>
            </a:r>
            <a:r>
              <a:rPr lang="en-US" dirty="0"/>
              <a:t>AIS indicates acute ischemic stroke; ED, emergency department; and IVT, intravenous thrombolysis</a:t>
            </a:r>
          </a:p>
        </p:txBody>
      </p:sp>
      <p:sp>
        <p:nvSpPr>
          <p:cNvPr id="4" name="Slide Number Placeholder 3">
            <a:extLst>
              <a:ext uri="{FF2B5EF4-FFF2-40B4-BE49-F238E27FC236}">
                <a16:creationId xmlns:a16="http://schemas.microsoft.com/office/drawing/2014/main" id="{90C0D9BA-D10D-DAE3-4ECC-5EFE4DA3D2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pic>
        <p:nvPicPr>
          <p:cNvPr id="3" name="Picture 2">
            <a:extLst>
              <a:ext uri="{FF2B5EF4-FFF2-40B4-BE49-F238E27FC236}">
                <a16:creationId xmlns:a16="http://schemas.microsoft.com/office/drawing/2014/main" id="{3E0987CD-4572-A47F-4994-0713D8768CD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033656" y="1431467"/>
            <a:ext cx="4158344" cy="3837976"/>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8252217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3055DA03-3874-4E63-AD72-36EA0429E26E}">
  <ds:schemaRefs>
    <ds:schemaRef ds:uri="http://schemas.openxmlformats.org/package/2006/metadata/core-properties"/>
    <ds:schemaRef ds:uri="http://purl.org/dc/elements/1.1/"/>
    <ds:schemaRef ds:uri="http://schemas.microsoft.com/office/2006/documentManagement/types"/>
    <ds:schemaRef ds:uri="292e6601-2771-43db-a7cc-8f168ee05178"/>
    <ds:schemaRef ds:uri="http://schemas.microsoft.com/office/2006/metadata/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96685</TotalTime>
  <Words>6461</Words>
  <Application>Microsoft Office PowerPoint</Application>
  <PresentationFormat>Widescreen</PresentationFormat>
  <Paragraphs>674</Paragraphs>
  <Slides>40</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Aptos</vt:lpstr>
      <vt:lpstr>Arial</vt:lpstr>
      <vt:lpstr>Calibri</vt:lpstr>
      <vt:lpstr>inherit</vt:lpstr>
      <vt:lpstr>Lub Dub Bold</vt:lpstr>
      <vt:lpstr>Lub Dub Condensed</vt:lpstr>
      <vt:lpstr>Lub Dub Heavy</vt:lpstr>
      <vt:lpstr>Lub Dub Light</vt:lpstr>
      <vt:lpstr>Lub Dub Medium</vt:lpstr>
      <vt:lpstr>2_Office Theme</vt:lpstr>
      <vt:lpstr>Guideline Essentials:  American Heart Association  Clinical Slide Series Update</vt:lpstr>
      <vt:lpstr>Figure 1. Journey of a patient with AIS    </vt:lpstr>
      <vt:lpstr> Table 1. Applying Class of Recommendation and Level of Evidence to Clinical Strategies, Interventions, Treatments, or Diagnostic Testing in Patient Care </vt:lpstr>
      <vt:lpstr>Stroke Awareness-Population Level</vt:lpstr>
      <vt:lpstr>EMS Systems</vt:lpstr>
      <vt:lpstr>Prehospital Assessment and Management</vt:lpstr>
      <vt:lpstr>EMS Destination Management</vt:lpstr>
      <vt:lpstr>Role of Mobile Stroke Units</vt:lpstr>
      <vt:lpstr>Telemedicine</vt:lpstr>
      <vt:lpstr>Organization and Integration of Components</vt:lpstr>
      <vt:lpstr>Stroke Severity Assessment</vt:lpstr>
      <vt:lpstr>Figure 2. ASPECTS: Alberta Stroke Program Early CT Score  </vt:lpstr>
      <vt:lpstr>Imaging Approaches- IVT Evaluation</vt:lpstr>
      <vt:lpstr>Blood Pressure Management - IVT/EVT</vt:lpstr>
      <vt:lpstr>Blood Glucose Management in AIS</vt:lpstr>
      <vt:lpstr>Thrombolysis Decision-Making-General and Pediatric </vt:lpstr>
      <vt:lpstr>Choice of Thrombolytic Agent and Extended Time Windows for IVT</vt:lpstr>
      <vt:lpstr>Summary of Table 8. Other Situations Wherein Thrombolysis is Deemed to Be Considered  </vt:lpstr>
      <vt:lpstr>Figure 3. Algorithm for management of AIS eligibility for EVT  </vt:lpstr>
      <vt:lpstr>Endovascular Thrombectomy for Adults </vt:lpstr>
      <vt:lpstr>Endovascular Thrombectomy for Adults continued </vt:lpstr>
      <vt:lpstr>Posterior Circulation Stroke </vt:lpstr>
      <vt:lpstr>Endovascular Techniques</vt:lpstr>
      <vt:lpstr>Endovascular Thrombectomy in Pediatrics</vt:lpstr>
      <vt:lpstr>Antiplatelet Treatment</vt:lpstr>
      <vt:lpstr>Figure 4. DAPT for minor noncardioembolic AIS and TIA  </vt:lpstr>
      <vt:lpstr>Anticoagulants</vt:lpstr>
      <vt:lpstr>Stroke Units</vt:lpstr>
      <vt:lpstr>Dysphagia in patients with Acute Ischemic Stroke </vt:lpstr>
      <vt:lpstr>Deep Vein Thrombosis Prophylaxis</vt:lpstr>
      <vt:lpstr>Depression</vt:lpstr>
      <vt:lpstr>Other In-Hospital Management Considerations </vt:lpstr>
      <vt:lpstr>Rehabilitation in patients with Acute Ischemic Stroke </vt:lpstr>
      <vt:lpstr>Brain Swelling - General Recommendations</vt:lpstr>
      <vt:lpstr>Brain Swelling - Medical Management</vt:lpstr>
      <vt:lpstr>Supratentorial Infarction - Surgical Management</vt:lpstr>
      <vt:lpstr>Cerebellar Infarction - Surgical Management</vt:lpstr>
      <vt:lpstr>Seizures</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2026 AHA/ASA Guideline for the Early Management of Patients with AIS</dc:title>
  <dc:creator>AmericanHeartAssociation6@heart.onmicrosoft.com</dc:creator>
  <cp:lastModifiedBy>Gwendolyn Reyna</cp:lastModifiedBy>
  <cp:revision>62</cp:revision>
  <dcterms:created xsi:type="dcterms:W3CDTF">2023-03-14T11:56:10Z</dcterms:created>
  <dcterms:modified xsi:type="dcterms:W3CDTF">2026-01-20T15:43:27Z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